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58" r:id="rId3"/>
    <p:sldId id="259" r:id="rId4"/>
    <p:sldId id="282" r:id="rId5"/>
    <p:sldId id="304" r:id="rId6"/>
    <p:sldId id="322"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20" r:id="rId24"/>
    <p:sldId id="321" r:id="rId25"/>
    <p:sldId id="352" r:id="rId26"/>
    <p:sldId id="334" r:id="rId27"/>
  </p:sldIdLst>
  <p:sldSz cx="9144000" cy="5143500" type="screen16x9"/>
  <p:notesSz cx="6858000" cy="9144000"/>
  <p:embeddedFontLst>
    <p:embeddedFont>
      <p:font typeface="Imprint MT Shadow" panose="04020605060303030202" pitchFamily="82" charset="0"/>
      <p:regular r:id="rId29"/>
    </p:embeddedFont>
    <p:embeddedFont>
      <p:font typeface="Fjalla One" panose="020B0604020202020204" charset="0"/>
      <p:regular r:id="rId30"/>
    </p:embeddedFont>
    <p:embeddedFont>
      <p:font typeface="Barlow Semi Condensed" panose="020B0604020202020204" charset="0"/>
      <p:regular r:id="rId31"/>
      <p:bold r:id="rId32"/>
      <p:italic r:id="rId33"/>
      <p:boldItalic r:id="rId34"/>
    </p:embeddedFont>
    <p:embeddedFont>
      <p:font typeface="Barlow Semi Condensed Medium"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86D5B4-E323-4E57-AD3C-BD94ED67A661}">
  <a:tblStyle styleId="{3E86D5B4-E323-4E57-AD3C-BD94ED67A6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53" autoAdjust="0"/>
  </p:normalViewPr>
  <p:slideViewPr>
    <p:cSldViewPr snapToGrid="0">
      <p:cViewPr>
        <p:scale>
          <a:sx n="100" d="100"/>
          <a:sy n="100" d="100"/>
        </p:scale>
        <p:origin x="-2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460018-CA99-46D1-90C7-F9DE8639548D}" type="doc">
      <dgm:prSet loTypeId="urn:microsoft.com/office/officeart/2005/8/layout/default" loCatId="list" qsTypeId="urn:microsoft.com/office/officeart/2005/8/quickstyle/3d3" qsCatId="3D" csTypeId="urn:microsoft.com/office/officeart/2005/8/colors/accent5_2" csCatId="accent5" phldr="1"/>
      <dgm:spPr/>
      <dgm:t>
        <a:bodyPr/>
        <a:lstStyle/>
        <a:p>
          <a:endParaRPr lang="en-IN"/>
        </a:p>
      </dgm:t>
    </dgm:pt>
    <dgm:pt modelId="{B81FA983-8604-48C5-BA1E-0137A37A1CDF}">
      <dgm:prSet phldrT="[Text]">
        <dgm:style>
          <a:lnRef idx="1">
            <a:schemeClr val="accent6"/>
          </a:lnRef>
          <a:fillRef idx="2">
            <a:schemeClr val="accent6"/>
          </a:fillRef>
          <a:effectRef idx="1">
            <a:schemeClr val="accent6"/>
          </a:effectRef>
          <a:fontRef idx="minor">
            <a:schemeClr val="dk1"/>
          </a:fontRef>
        </dgm:style>
      </dgm:prSet>
      <dgm:spPr/>
      <dgm:t>
        <a:bodyPr/>
        <a:lstStyle/>
        <a:p>
          <a:r>
            <a:rPr lang="en-US" b="0" i="0" dirty="0" smtClean="0"/>
            <a:t>First, it loads a dataset, then performs data cleaning by removing duplicates and imputing missing values. Next, it standardizes the data to prepare it for modeling. The code then splits the data into training and testing sets for building and evaluating a machine learning model.</a:t>
          </a:r>
          <a:endParaRPr lang="en-IN" dirty="0"/>
        </a:p>
      </dgm:t>
    </dgm:pt>
    <dgm:pt modelId="{3B71CE9B-0488-49FB-84E2-71B3187BADF8}" type="parTrans" cxnId="{70972C82-3AF8-44A3-9B49-B00065BFE329}">
      <dgm:prSet/>
      <dgm:spPr/>
      <dgm:t>
        <a:bodyPr/>
        <a:lstStyle/>
        <a:p>
          <a:endParaRPr lang="en-IN"/>
        </a:p>
      </dgm:t>
    </dgm:pt>
    <dgm:pt modelId="{8C7DA999-EF1D-48D3-A48A-801986A421D3}" type="sibTrans" cxnId="{70972C82-3AF8-44A3-9B49-B00065BFE329}">
      <dgm:prSet/>
      <dgm:spPr/>
      <dgm:t>
        <a:bodyPr/>
        <a:lstStyle/>
        <a:p>
          <a:endParaRPr lang="en-IN"/>
        </a:p>
      </dgm:t>
    </dgm:pt>
    <dgm:pt modelId="{2A77148D-89E5-405C-8213-3D0DCDC6F6C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0" i="0" dirty="0" smtClean="0"/>
            <a:t>The code trains a support vector machine (SVM) classifier on the training set and reports the accuracy score on both the training and testing sets to evaluate the model's performance. Finally, the code uses the trained classifier to make predictions on new input data.</a:t>
          </a:r>
          <a:endParaRPr lang="en-IN" dirty="0"/>
        </a:p>
      </dgm:t>
    </dgm:pt>
    <dgm:pt modelId="{D5D5CBD2-2D62-4324-A8A0-AA3C8487DED6}" type="parTrans" cxnId="{193E4335-4CA1-4E58-A574-2AFC174BE94B}">
      <dgm:prSet/>
      <dgm:spPr/>
      <dgm:t>
        <a:bodyPr/>
        <a:lstStyle/>
        <a:p>
          <a:endParaRPr lang="en-IN"/>
        </a:p>
      </dgm:t>
    </dgm:pt>
    <dgm:pt modelId="{DFA4987F-C4C3-49ED-8953-FD24DCE04A68}" type="sibTrans" cxnId="{193E4335-4CA1-4E58-A574-2AFC174BE94B}">
      <dgm:prSet/>
      <dgm:spPr/>
      <dgm:t>
        <a:bodyPr/>
        <a:lstStyle/>
        <a:p>
          <a:endParaRPr lang="en-IN"/>
        </a:p>
      </dgm:t>
    </dgm:pt>
    <dgm:pt modelId="{25F3C145-5454-4710-92AE-1D7102304A08}">
      <dgm:prSet phldrT="[Text]">
        <dgm:style>
          <a:lnRef idx="3">
            <a:schemeClr val="lt1"/>
          </a:lnRef>
          <a:fillRef idx="1">
            <a:schemeClr val="dk1"/>
          </a:fillRef>
          <a:effectRef idx="1">
            <a:schemeClr val="dk1"/>
          </a:effectRef>
          <a:fontRef idx="minor">
            <a:schemeClr val="lt1"/>
          </a:fontRef>
        </dgm:style>
      </dgm:prSet>
      <dgm:spPr/>
      <dgm:t>
        <a:bodyPr/>
        <a:lstStyle/>
        <a:p>
          <a:r>
            <a:rPr lang="en-US" b="0" i="0" dirty="0" smtClean="0"/>
            <a:t>This code demonstrates several key steps in a typical data science workflow, including data cleaning, data preprocessing, feature engineering, model building, and evaluation. These steps are essential for producing reliable and accurate models that can be used for real-world decision-making.</a:t>
          </a:r>
          <a:endParaRPr lang="en-IN" dirty="0"/>
        </a:p>
      </dgm:t>
    </dgm:pt>
    <dgm:pt modelId="{32215F96-E47F-4BAB-820D-CD17A9502173}" type="parTrans" cxnId="{473DE389-32E8-4E55-9F37-0272BEAE45ED}">
      <dgm:prSet/>
      <dgm:spPr/>
      <dgm:t>
        <a:bodyPr/>
        <a:lstStyle/>
        <a:p>
          <a:endParaRPr lang="en-IN"/>
        </a:p>
      </dgm:t>
    </dgm:pt>
    <dgm:pt modelId="{E5CB607E-C452-4976-BF0B-23C6FB86E986}" type="sibTrans" cxnId="{473DE389-32E8-4E55-9F37-0272BEAE45ED}">
      <dgm:prSet/>
      <dgm:spPr/>
      <dgm:t>
        <a:bodyPr/>
        <a:lstStyle/>
        <a:p>
          <a:endParaRPr lang="en-IN"/>
        </a:p>
      </dgm:t>
    </dgm:pt>
    <dgm:pt modelId="{DE59513E-D6E3-48FF-8E0F-F5FDB160F188}">
      <dgm:prSet phldrT="[Text]"/>
      <dgm:spPr/>
      <dgm:t>
        <a:bodyPr/>
        <a:lstStyle/>
        <a:p>
          <a:r>
            <a:rPr lang="en-US" dirty="0" smtClean="0"/>
            <a:t>Next, we will use our test data to find out accuracy of the model.</a:t>
          </a:r>
          <a:endParaRPr lang="en-IN" dirty="0" smtClean="0"/>
        </a:p>
        <a:p>
          <a:r>
            <a:rPr lang="en-US" dirty="0" smtClean="0"/>
            <a:t>The print statement will print accuracy is 69.93%</a:t>
          </a:r>
          <a:endParaRPr lang="en-IN" dirty="0"/>
        </a:p>
      </dgm:t>
    </dgm:pt>
    <dgm:pt modelId="{A4086D87-8EA7-40A4-A6F1-4332ED7B9BD9}" type="parTrans" cxnId="{41289DC4-AF30-430D-901C-2005DAB71F25}">
      <dgm:prSet/>
      <dgm:spPr/>
      <dgm:t>
        <a:bodyPr/>
        <a:lstStyle/>
        <a:p>
          <a:endParaRPr lang="en-IN"/>
        </a:p>
      </dgm:t>
    </dgm:pt>
    <dgm:pt modelId="{5734C4FE-DD72-40FD-9F38-E1A7B35E2621}" type="sibTrans" cxnId="{41289DC4-AF30-430D-901C-2005DAB71F25}">
      <dgm:prSet/>
      <dgm:spPr/>
      <dgm:t>
        <a:bodyPr/>
        <a:lstStyle/>
        <a:p>
          <a:endParaRPr lang="en-IN"/>
        </a:p>
      </dgm:t>
    </dgm:pt>
    <dgm:pt modelId="{3A9B6FC7-BBAE-4C56-A05F-FC967969065F}" type="pres">
      <dgm:prSet presAssocID="{BD460018-CA99-46D1-90C7-F9DE8639548D}" presName="diagram" presStyleCnt="0">
        <dgm:presLayoutVars>
          <dgm:dir/>
          <dgm:resizeHandles val="exact"/>
        </dgm:presLayoutVars>
      </dgm:prSet>
      <dgm:spPr/>
      <dgm:t>
        <a:bodyPr/>
        <a:lstStyle/>
        <a:p>
          <a:endParaRPr lang="en-IN"/>
        </a:p>
      </dgm:t>
    </dgm:pt>
    <dgm:pt modelId="{0FD26AA1-488D-404F-ADA3-BD0665677077}" type="pres">
      <dgm:prSet presAssocID="{B81FA983-8604-48C5-BA1E-0137A37A1CDF}" presName="node" presStyleLbl="node1" presStyleIdx="0" presStyleCnt="4">
        <dgm:presLayoutVars>
          <dgm:bulletEnabled val="1"/>
        </dgm:presLayoutVars>
      </dgm:prSet>
      <dgm:spPr/>
      <dgm:t>
        <a:bodyPr/>
        <a:lstStyle/>
        <a:p>
          <a:endParaRPr lang="en-IN"/>
        </a:p>
      </dgm:t>
    </dgm:pt>
    <dgm:pt modelId="{340F253B-F6D4-472C-ABAD-2676B717D40E}" type="pres">
      <dgm:prSet presAssocID="{8C7DA999-EF1D-48D3-A48A-801986A421D3}" presName="sibTrans" presStyleCnt="0"/>
      <dgm:spPr/>
    </dgm:pt>
    <dgm:pt modelId="{0E546040-6F11-4878-8B17-C37C3487329E}" type="pres">
      <dgm:prSet presAssocID="{2A77148D-89E5-405C-8213-3D0DCDC6F6CE}" presName="node" presStyleLbl="node1" presStyleIdx="1" presStyleCnt="4">
        <dgm:presLayoutVars>
          <dgm:bulletEnabled val="1"/>
        </dgm:presLayoutVars>
      </dgm:prSet>
      <dgm:spPr/>
      <dgm:t>
        <a:bodyPr/>
        <a:lstStyle/>
        <a:p>
          <a:endParaRPr lang="en-IN"/>
        </a:p>
      </dgm:t>
    </dgm:pt>
    <dgm:pt modelId="{1348CA7F-C429-4D25-810C-3A7A524CF582}" type="pres">
      <dgm:prSet presAssocID="{DFA4987F-C4C3-49ED-8953-FD24DCE04A68}" presName="sibTrans" presStyleCnt="0"/>
      <dgm:spPr/>
    </dgm:pt>
    <dgm:pt modelId="{76DB45B7-6CD2-4FAA-9793-7100FA7582BB}" type="pres">
      <dgm:prSet presAssocID="{25F3C145-5454-4710-92AE-1D7102304A08}" presName="node" presStyleLbl="node1" presStyleIdx="2" presStyleCnt="4">
        <dgm:presLayoutVars>
          <dgm:bulletEnabled val="1"/>
        </dgm:presLayoutVars>
      </dgm:prSet>
      <dgm:spPr/>
      <dgm:t>
        <a:bodyPr/>
        <a:lstStyle/>
        <a:p>
          <a:endParaRPr lang="en-IN"/>
        </a:p>
      </dgm:t>
    </dgm:pt>
    <dgm:pt modelId="{BBDD32C9-EABE-4ADC-B605-32BA20E3B971}" type="pres">
      <dgm:prSet presAssocID="{E5CB607E-C452-4976-BF0B-23C6FB86E986}" presName="sibTrans" presStyleCnt="0"/>
      <dgm:spPr/>
    </dgm:pt>
    <dgm:pt modelId="{5242E1FB-5429-43F1-934E-8448FFB71FB0}" type="pres">
      <dgm:prSet presAssocID="{DE59513E-D6E3-48FF-8E0F-F5FDB160F188}" presName="node" presStyleLbl="node1" presStyleIdx="3" presStyleCnt="4">
        <dgm:presLayoutVars>
          <dgm:bulletEnabled val="1"/>
        </dgm:presLayoutVars>
      </dgm:prSet>
      <dgm:spPr/>
      <dgm:t>
        <a:bodyPr/>
        <a:lstStyle/>
        <a:p>
          <a:endParaRPr lang="en-IN"/>
        </a:p>
      </dgm:t>
    </dgm:pt>
  </dgm:ptLst>
  <dgm:cxnLst>
    <dgm:cxn modelId="{41289DC4-AF30-430D-901C-2005DAB71F25}" srcId="{BD460018-CA99-46D1-90C7-F9DE8639548D}" destId="{DE59513E-D6E3-48FF-8E0F-F5FDB160F188}" srcOrd="3" destOrd="0" parTransId="{A4086D87-8EA7-40A4-A6F1-4332ED7B9BD9}" sibTransId="{5734C4FE-DD72-40FD-9F38-E1A7B35E2621}"/>
    <dgm:cxn modelId="{47B64DD8-F12A-4483-8CCD-F0563C14A02C}" type="presOf" srcId="{2A77148D-89E5-405C-8213-3D0DCDC6F6CE}" destId="{0E546040-6F11-4878-8B17-C37C3487329E}" srcOrd="0" destOrd="0" presId="urn:microsoft.com/office/officeart/2005/8/layout/default"/>
    <dgm:cxn modelId="{473DE389-32E8-4E55-9F37-0272BEAE45ED}" srcId="{BD460018-CA99-46D1-90C7-F9DE8639548D}" destId="{25F3C145-5454-4710-92AE-1D7102304A08}" srcOrd="2" destOrd="0" parTransId="{32215F96-E47F-4BAB-820D-CD17A9502173}" sibTransId="{E5CB607E-C452-4976-BF0B-23C6FB86E986}"/>
    <dgm:cxn modelId="{70972C82-3AF8-44A3-9B49-B00065BFE329}" srcId="{BD460018-CA99-46D1-90C7-F9DE8639548D}" destId="{B81FA983-8604-48C5-BA1E-0137A37A1CDF}" srcOrd="0" destOrd="0" parTransId="{3B71CE9B-0488-49FB-84E2-71B3187BADF8}" sibTransId="{8C7DA999-EF1D-48D3-A48A-801986A421D3}"/>
    <dgm:cxn modelId="{C9F673A0-1EB6-4DE0-B125-80F6F1B70931}" type="presOf" srcId="{B81FA983-8604-48C5-BA1E-0137A37A1CDF}" destId="{0FD26AA1-488D-404F-ADA3-BD0665677077}" srcOrd="0" destOrd="0" presId="urn:microsoft.com/office/officeart/2005/8/layout/default"/>
    <dgm:cxn modelId="{80DB26AD-A199-422F-904E-FA4055E02465}" type="presOf" srcId="{BD460018-CA99-46D1-90C7-F9DE8639548D}" destId="{3A9B6FC7-BBAE-4C56-A05F-FC967969065F}" srcOrd="0" destOrd="0" presId="urn:microsoft.com/office/officeart/2005/8/layout/default"/>
    <dgm:cxn modelId="{246FAE1E-D2B9-45DF-86C7-63817CD1DD97}" type="presOf" srcId="{DE59513E-D6E3-48FF-8E0F-F5FDB160F188}" destId="{5242E1FB-5429-43F1-934E-8448FFB71FB0}" srcOrd="0" destOrd="0" presId="urn:microsoft.com/office/officeart/2005/8/layout/default"/>
    <dgm:cxn modelId="{96F5649A-35E9-471F-B7C7-A7A7198AAFF6}" type="presOf" srcId="{25F3C145-5454-4710-92AE-1D7102304A08}" destId="{76DB45B7-6CD2-4FAA-9793-7100FA7582BB}" srcOrd="0" destOrd="0" presId="urn:microsoft.com/office/officeart/2005/8/layout/default"/>
    <dgm:cxn modelId="{193E4335-4CA1-4E58-A574-2AFC174BE94B}" srcId="{BD460018-CA99-46D1-90C7-F9DE8639548D}" destId="{2A77148D-89E5-405C-8213-3D0DCDC6F6CE}" srcOrd="1" destOrd="0" parTransId="{D5D5CBD2-2D62-4324-A8A0-AA3C8487DED6}" sibTransId="{DFA4987F-C4C3-49ED-8953-FD24DCE04A68}"/>
    <dgm:cxn modelId="{9ECB349D-2496-4717-AC9C-B6D43FED7824}" type="presParOf" srcId="{3A9B6FC7-BBAE-4C56-A05F-FC967969065F}" destId="{0FD26AA1-488D-404F-ADA3-BD0665677077}" srcOrd="0" destOrd="0" presId="urn:microsoft.com/office/officeart/2005/8/layout/default"/>
    <dgm:cxn modelId="{758D55A8-F4E9-445A-A33A-661649728AE9}" type="presParOf" srcId="{3A9B6FC7-BBAE-4C56-A05F-FC967969065F}" destId="{340F253B-F6D4-472C-ABAD-2676B717D40E}" srcOrd="1" destOrd="0" presId="urn:microsoft.com/office/officeart/2005/8/layout/default"/>
    <dgm:cxn modelId="{B2EDD665-57D1-44D4-AE49-2EA3F35D704C}" type="presParOf" srcId="{3A9B6FC7-BBAE-4C56-A05F-FC967969065F}" destId="{0E546040-6F11-4878-8B17-C37C3487329E}" srcOrd="2" destOrd="0" presId="urn:microsoft.com/office/officeart/2005/8/layout/default"/>
    <dgm:cxn modelId="{5AA5F4ED-02B9-4D12-A2B7-B28494471C76}" type="presParOf" srcId="{3A9B6FC7-BBAE-4C56-A05F-FC967969065F}" destId="{1348CA7F-C429-4D25-810C-3A7A524CF582}" srcOrd="3" destOrd="0" presId="urn:microsoft.com/office/officeart/2005/8/layout/default"/>
    <dgm:cxn modelId="{B9E26C1A-F4A8-42FA-B928-9BF664C8F59A}" type="presParOf" srcId="{3A9B6FC7-BBAE-4C56-A05F-FC967969065F}" destId="{76DB45B7-6CD2-4FAA-9793-7100FA7582BB}" srcOrd="4" destOrd="0" presId="urn:microsoft.com/office/officeart/2005/8/layout/default"/>
    <dgm:cxn modelId="{5B2C2110-0550-423A-B310-DD1C1A299DEA}" type="presParOf" srcId="{3A9B6FC7-BBAE-4C56-A05F-FC967969065F}" destId="{BBDD32C9-EABE-4ADC-B605-32BA20E3B971}" srcOrd="5" destOrd="0" presId="urn:microsoft.com/office/officeart/2005/8/layout/default"/>
    <dgm:cxn modelId="{41C4A257-298E-4691-A080-0C02CE27C665}" type="presParOf" srcId="{3A9B6FC7-BBAE-4C56-A05F-FC967969065F}" destId="{5242E1FB-5429-43F1-934E-8448FFB71FB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26AA1-488D-404F-ADA3-BD0665677077}">
      <dsp:nvSpPr>
        <dsp:cNvPr id="0" name=""/>
        <dsp:cNvSpPr/>
      </dsp:nvSpPr>
      <dsp:spPr>
        <a:xfrm>
          <a:off x="707" y="52682"/>
          <a:ext cx="2759504" cy="1655702"/>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0" i="0" kern="1200" dirty="0" smtClean="0"/>
            <a:t>First, it loads a dataset, then performs data cleaning by removing duplicates and imputing missing values. Next, it standardizes the data to prepare it for modeling. The code then splits the data into training and testing sets for building and evaluating a machine learning model.</a:t>
          </a:r>
          <a:endParaRPr lang="en-IN" sz="1300" kern="1200" dirty="0"/>
        </a:p>
      </dsp:txBody>
      <dsp:txXfrm>
        <a:off x="707" y="52682"/>
        <a:ext cx="2759504" cy="1655702"/>
      </dsp:txXfrm>
    </dsp:sp>
    <dsp:sp modelId="{0E546040-6F11-4878-8B17-C37C3487329E}">
      <dsp:nvSpPr>
        <dsp:cNvPr id="0" name=""/>
        <dsp:cNvSpPr/>
      </dsp:nvSpPr>
      <dsp:spPr>
        <a:xfrm>
          <a:off x="3036162" y="52682"/>
          <a:ext cx="2759504" cy="1655702"/>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0" i="0" kern="1200" dirty="0" smtClean="0"/>
            <a:t>The code trains a support vector machine (SVM) classifier on the training set and reports the accuracy score on both the training and testing sets to evaluate the model's performance. Finally, the code uses the trained classifier to make predictions on new input data.</a:t>
          </a:r>
          <a:endParaRPr lang="en-IN" sz="1300" kern="1200" dirty="0"/>
        </a:p>
      </dsp:txBody>
      <dsp:txXfrm>
        <a:off x="3036162" y="52682"/>
        <a:ext cx="2759504" cy="1655702"/>
      </dsp:txXfrm>
    </dsp:sp>
    <dsp:sp modelId="{76DB45B7-6CD2-4FAA-9793-7100FA7582BB}">
      <dsp:nvSpPr>
        <dsp:cNvPr id="0" name=""/>
        <dsp:cNvSpPr/>
      </dsp:nvSpPr>
      <dsp:spPr>
        <a:xfrm>
          <a:off x="707" y="1984336"/>
          <a:ext cx="2759504" cy="1655702"/>
        </a:xfrm>
        <a:prstGeom prst="rect">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dsp:spPr>
      <dsp:style>
        <a:lnRef idx="3">
          <a:schemeClr val="lt1"/>
        </a:lnRef>
        <a:fillRef idx="1">
          <a:schemeClr val="dk1"/>
        </a:fillRef>
        <a:effectRef idx="1">
          <a:schemeClr val="dk1"/>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0" i="0" kern="1200" dirty="0" smtClean="0"/>
            <a:t>This code demonstrates several key steps in a typical data science workflow, including data cleaning, data preprocessing, feature engineering, model building, and evaluation. These steps are essential for producing reliable and accurate models that can be used for real-world decision-making.</a:t>
          </a:r>
          <a:endParaRPr lang="en-IN" sz="1300" kern="1200" dirty="0"/>
        </a:p>
      </dsp:txBody>
      <dsp:txXfrm>
        <a:off x="707" y="1984336"/>
        <a:ext cx="2759504" cy="1655702"/>
      </dsp:txXfrm>
    </dsp:sp>
    <dsp:sp modelId="{5242E1FB-5429-43F1-934E-8448FFB71FB0}">
      <dsp:nvSpPr>
        <dsp:cNvPr id="0" name=""/>
        <dsp:cNvSpPr/>
      </dsp:nvSpPr>
      <dsp:spPr>
        <a:xfrm>
          <a:off x="3036162" y="1984336"/>
          <a:ext cx="2759504" cy="1655702"/>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Next, we will use our test data to find out accuracy of the model.</a:t>
          </a:r>
          <a:endParaRPr lang="en-IN" sz="1300" kern="1200" dirty="0" smtClean="0"/>
        </a:p>
        <a:p>
          <a:pPr lvl="0" algn="ctr" defTabSz="577850">
            <a:lnSpc>
              <a:spcPct val="90000"/>
            </a:lnSpc>
            <a:spcBef>
              <a:spcPct val="0"/>
            </a:spcBef>
            <a:spcAft>
              <a:spcPct val="35000"/>
            </a:spcAft>
          </a:pPr>
          <a:r>
            <a:rPr lang="en-US" sz="1300" kern="1200" dirty="0" smtClean="0"/>
            <a:t>The print statement will print accuracy is 69.93%</a:t>
          </a:r>
          <a:endParaRPr lang="en-IN" sz="1300" kern="1200" dirty="0"/>
        </a:p>
      </dsp:txBody>
      <dsp:txXfrm>
        <a:off x="3036162" y="1984336"/>
        <a:ext cx="2759504" cy="16557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376821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6118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3216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350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839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8923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9331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3187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4839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3027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7550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12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4017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5215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1682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6940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3612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387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6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400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7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56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407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8604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589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7" r:id="rId8"/>
    <p:sldLayoutId id="2147483673"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lvl="0"/>
            <a:r>
              <a:rPr lang="en-US" sz="3800" dirty="0" smtClean="0"/>
              <a:t>Diabetes Patient Prediction</a:t>
            </a:r>
            <a:endParaRPr sz="38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r>
              <a:rPr lang="en-US" sz="2400" dirty="0" smtClean="0"/>
              <a:t>R-Programming </a:t>
            </a:r>
          </a:p>
          <a:p>
            <a:r>
              <a:rPr lang="en-US" sz="2400" dirty="0" smtClean="0"/>
              <a:t>Project</a:t>
            </a:r>
            <a:endParaRPr sz="23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90"/>
                                        </p:tgtEl>
                                        <p:attrNameLst>
                                          <p:attrName>style.visibility</p:attrName>
                                        </p:attrNameLst>
                                      </p:cBhvr>
                                      <p:to>
                                        <p:strVal val="visible"/>
                                      </p:to>
                                    </p:set>
                                    <p:animEffect transition="in" filter="fade">
                                      <p:cBhvr>
                                        <p:cTn id="7" dur="500"/>
                                        <p:tgtEl>
                                          <p:spTgt spid="1690"/>
                                        </p:tgtEl>
                                      </p:cBhvr>
                                    </p:animEffect>
                                    <p:anim calcmode="lin" valueType="num">
                                      <p:cBhvr>
                                        <p:cTn id="8" dur="500" fill="hold"/>
                                        <p:tgtEl>
                                          <p:spTgt spid="1690"/>
                                        </p:tgtEl>
                                        <p:attrNameLst>
                                          <p:attrName>ppt_x</p:attrName>
                                        </p:attrNameLst>
                                      </p:cBhvr>
                                      <p:tavLst>
                                        <p:tav tm="0">
                                          <p:val>
                                            <p:strVal val="#ppt_x"/>
                                          </p:val>
                                        </p:tav>
                                        <p:tav tm="100000">
                                          <p:val>
                                            <p:strVal val="#ppt_x"/>
                                          </p:val>
                                        </p:tav>
                                      </p:tavLst>
                                    </p:anim>
                                    <p:anim calcmode="lin" valueType="num">
                                      <p:cBhvr>
                                        <p:cTn id="9" dur="500" fill="hold"/>
                                        <p:tgtEl>
                                          <p:spTgt spid="1690"/>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750"/>
                                  </p:stCondLst>
                                  <p:childTnLst>
                                    <p:set>
                                      <p:cBhvr>
                                        <p:cTn id="11" dur="1" fill="hold">
                                          <p:stCondLst>
                                            <p:cond delay="0"/>
                                          </p:stCondLst>
                                        </p:cTn>
                                        <p:tgtEl>
                                          <p:spTgt spid="1884"/>
                                        </p:tgtEl>
                                        <p:attrNameLst>
                                          <p:attrName>style.visibility</p:attrName>
                                        </p:attrNameLst>
                                      </p:cBhvr>
                                      <p:to>
                                        <p:strVal val="visible"/>
                                      </p:to>
                                    </p:set>
                                    <p:animEffect transition="in" filter="randombar(horizontal)">
                                      <p:cBhvr>
                                        <p:cTn id="12" dur="500"/>
                                        <p:tgtEl>
                                          <p:spTgt spid="1884"/>
                                        </p:tgtEl>
                                      </p:cBhvr>
                                    </p:animEffect>
                                  </p:childTnLst>
                                </p:cTn>
                              </p:par>
                              <p:par>
                                <p:cTn id="13" presetID="45" presetClass="entr" presetSubtype="0" fill="hold" grpId="0" nodeType="withEffect">
                                  <p:stCondLst>
                                    <p:cond delay="750"/>
                                  </p:stCondLst>
                                  <p:childTnLst>
                                    <p:set>
                                      <p:cBhvr>
                                        <p:cTn id="14" dur="1" fill="hold">
                                          <p:stCondLst>
                                            <p:cond delay="0"/>
                                          </p:stCondLst>
                                        </p:cTn>
                                        <p:tgtEl>
                                          <p:spTgt spid="1885">
                                            <p:txEl>
                                              <p:pRg st="0" end="0"/>
                                            </p:txEl>
                                          </p:spTgt>
                                        </p:tgtEl>
                                        <p:attrNameLst>
                                          <p:attrName>style.visibility</p:attrName>
                                        </p:attrNameLst>
                                      </p:cBhvr>
                                      <p:to>
                                        <p:strVal val="visible"/>
                                      </p:to>
                                    </p:set>
                                    <p:animEffect transition="in" filter="fade">
                                      <p:cBhvr>
                                        <p:cTn id="15" dur="500"/>
                                        <p:tgtEl>
                                          <p:spTgt spid="1885">
                                            <p:txEl>
                                              <p:pRg st="0" end="0"/>
                                            </p:txEl>
                                          </p:spTgt>
                                        </p:tgtEl>
                                      </p:cBhvr>
                                    </p:animEffect>
                                    <p:anim calcmode="lin" valueType="num">
                                      <p:cBhvr>
                                        <p:cTn id="16" dur="500" fill="hold"/>
                                        <p:tgtEl>
                                          <p:spTgt spid="1885">
                                            <p:txEl>
                                              <p:pRg st="0" end="0"/>
                                            </p:txEl>
                                          </p:spTgt>
                                        </p:tgtEl>
                                        <p:attrNameLst>
                                          <p:attrName>ppt_w</p:attrName>
                                        </p:attrNameLst>
                                      </p:cBhvr>
                                      <p:tavLst>
                                        <p:tav tm="0" fmla="#ppt_w*sin(2.5*pi*$)">
                                          <p:val>
                                            <p:fltVal val="0"/>
                                          </p:val>
                                        </p:tav>
                                        <p:tav tm="100000">
                                          <p:val>
                                            <p:fltVal val="1"/>
                                          </p:val>
                                        </p:tav>
                                      </p:tavLst>
                                    </p:anim>
                                    <p:anim calcmode="lin" valueType="num">
                                      <p:cBhvr>
                                        <p:cTn id="17" dur="500" fill="hold"/>
                                        <p:tgtEl>
                                          <p:spTgt spid="1885">
                                            <p:txEl>
                                              <p:pRg st="0" end="0"/>
                                            </p:txEl>
                                          </p:spTgt>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750"/>
                                  </p:stCondLst>
                                  <p:childTnLst>
                                    <p:set>
                                      <p:cBhvr>
                                        <p:cTn id="19" dur="1" fill="hold">
                                          <p:stCondLst>
                                            <p:cond delay="0"/>
                                          </p:stCondLst>
                                        </p:cTn>
                                        <p:tgtEl>
                                          <p:spTgt spid="1885">
                                            <p:txEl>
                                              <p:pRg st="1" end="1"/>
                                            </p:txEl>
                                          </p:spTgt>
                                        </p:tgtEl>
                                        <p:attrNameLst>
                                          <p:attrName>style.visibility</p:attrName>
                                        </p:attrNameLst>
                                      </p:cBhvr>
                                      <p:to>
                                        <p:strVal val="visible"/>
                                      </p:to>
                                    </p:set>
                                    <p:animEffect transition="in" filter="fade">
                                      <p:cBhvr>
                                        <p:cTn id="20" dur="500"/>
                                        <p:tgtEl>
                                          <p:spTgt spid="1885">
                                            <p:txEl>
                                              <p:pRg st="1" end="1"/>
                                            </p:txEl>
                                          </p:spTgt>
                                        </p:tgtEl>
                                      </p:cBhvr>
                                    </p:animEffect>
                                    <p:anim calcmode="lin" valueType="num">
                                      <p:cBhvr>
                                        <p:cTn id="21" dur="500" fill="hold"/>
                                        <p:tgtEl>
                                          <p:spTgt spid="1885">
                                            <p:txEl>
                                              <p:pRg st="1" end="1"/>
                                            </p:txEl>
                                          </p:spTgt>
                                        </p:tgtEl>
                                        <p:attrNameLst>
                                          <p:attrName>ppt_w</p:attrName>
                                        </p:attrNameLst>
                                      </p:cBhvr>
                                      <p:tavLst>
                                        <p:tav tm="0" fmla="#ppt_w*sin(2.5*pi*$)">
                                          <p:val>
                                            <p:fltVal val="0"/>
                                          </p:val>
                                        </p:tav>
                                        <p:tav tm="100000">
                                          <p:val>
                                            <p:fltVal val="1"/>
                                          </p:val>
                                        </p:tav>
                                      </p:tavLst>
                                    </p:anim>
                                    <p:anim calcmode="lin" valueType="num">
                                      <p:cBhvr>
                                        <p:cTn id="22" dur="500" fill="hold"/>
                                        <p:tgtEl>
                                          <p:spTgt spid="1885">
                                            <p:txEl>
                                              <p:pRg st="1" end="1"/>
                                            </p:txEl>
                                          </p:spTgt>
                                        </p:tgtEl>
                                        <p:attrNameLst>
                                          <p:attrName>ppt_h</p:attrName>
                                        </p:attrNameLst>
                                      </p:cBhvr>
                                      <p:tavLst>
                                        <p:tav tm="0">
                                          <p:val>
                                            <p:strVal val="#ppt_h"/>
                                          </p:val>
                                        </p:tav>
                                        <p:tav tm="100000">
                                          <p:val>
                                            <p:strVal val="#ppt_h"/>
                                          </p:val>
                                        </p:tav>
                                      </p:tavLst>
                                    </p:anim>
                                  </p:childTnLst>
                                </p:cTn>
                              </p:par>
                              <p:par>
                                <p:cTn id="23" presetID="6" presetClass="emph" presetSubtype="0" fill="hold" nodeType="withEffect">
                                  <p:stCondLst>
                                    <p:cond delay="1250"/>
                                  </p:stCondLst>
                                  <p:childTnLst>
                                    <p:animScale>
                                      <p:cBhvr>
                                        <p:cTn id="24" dur="2000" fill="hold"/>
                                        <p:tgtEl>
                                          <p:spTgt spid="1690"/>
                                        </p:tgtEl>
                                      </p:cBhvr>
                                      <p:by x="150000" y="150000"/>
                                    </p:animScale>
                                  </p:childTnLst>
                                </p:cTn>
                              </p:par>
                            </p:childTnLst>
                          </p:cTn>
                        </p:par>
                        <p:par>
                          <p:cTn id="25" fill="hold">
                            <p:stCondLst>
                              <p:cond delay="3250"/>
                            </p:stCondLst>
                            <p:childTnLst>
                              <p:par>
                                <p:cTn id="26" presetID="10" presetClass="exit" presetSubtype="0" fill="hold" nodeType="afterEffect">
                                  <p:stCondLst>
                                    <p:cond delay="1250"/>
                                  </p:stCondLst>
                                  <p:childTnLst>
                                    <p:animEffect transition="out" filter="fade">
                                      <p:cBhvr>
                                        <p:cTn id="27" dur="500"/>
                                        <p:tgtEl>
                                          <p:spTgt spid="1690"/>
                                        </p:tgtEl>
                                      </p:cBhvr>
                                    </p:animEffect>
                                    <p:set>
                                      <p:cBhvr>
                                        <p:cTn id="28" dur="1" fill="hold">
                                          <p:stCondLst>
                                            <p:cond delay="499"/>
                                          </p:stCondLst>
                                        </p:cTn>
                                        <p:tgtEl>
                                          <p:spTgt spid="16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4"/>
            <a:ext cx="6813293"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Data Cleaning: The code performs the following data cleaning steps:</a:t>
            </a:r>
            <a:endParaRPr lang="en-IN" dirty="0"/>
          </a:p>
          <a:p>
            <a:pPr marL="342900" lvl="0" indent="-342900">
              <a:buFont typeface="+mj-lt"/>
              <a:buAutoNum type="arabicPeriod"/>
            </a:pPr>
            <a:r>
              <a:rPr lang="en-US" dirty="0"/>
              <a:t>Removing duplicates using the distinct() function</a:t>
            </a:r>
            <a:endParaRPr lang="en-IN" dirty="0"/>
          </a:p>
          <a:p>
            <a:pPr marL="342900" lvl="0" indent="-342900">
              <a:buFont typeface="+mj-lt"/>
              <a:buAutoNum type="arabicPeriod"/>
            </a:pPr>
            <a:r>
              <a:rPr lang="en-US" dirty="0"/>
              <a:t>Imputing missing values using mean imputation with na.aggregate() function</a:t>
            </a:r>
            <a:endParaRPr lang="en-IN" dirty="0"/>
          </a:p>
        </p:txBody>
      </p:sp>
      <p:sp>
        <p:nvSpPr>
          <p:cNvPr id="144" name="Google Shape;3009;p53"/>
          <p:cNvSpPr/>
          <p:nvPr/>
        </p:nvSpPr>
        <p:spPr>
          <a:xfrm>
            <a:off x="826346" y="1033199"/>
            <a:ext cx="7491744" cy="913587"/>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3009;p53"/>
          <p:cNvSpPr/>
          <p:nvPr/>
        </p:nvSpPr>
        <p:spPr>
          <a:xfrm>
            <a:off x="824705" y="3181104"/>
            <a:ext cx="7491744" cy="100699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3151;p53"/>
          <p:cNvSpPr txBox="1">
            <a:spLocks noGrp="1"/>
          </p:cNvSpPr>
          <p:nvPr>
            <p:ph type="subTitle" idx="2"/>
          </p:nvPr>
        </p:nvSpPr>
        <p:spPr>
          <a:xfrm>
            <a:off x="1227609" y="3242918"/>
            <a:ext cx="6685935"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Plotting the data distribution after cleaning: The code again plots histograms of all features in the cleaned dataset using ggplot2 library to check the distribution of data after cleaning.</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786" y="2124012"/>
            <a:ext cx="4858428" cy="895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4776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151">
                                            <p:txEl>
                                              <p:pRg st="2" end="2"/>
                                            </p:txEl>
                                          </p:spTgt>
                                        </p:tgtEl>
                                        <p:attrNameLst>
                                          <p:attrName>style.visibility</p:attrName>
                                        </p:attrNameLst>
                                      </p:cBhvr>
                                      <p:to>
                                        <p:strVal val="visible"/>
                                      </p:to>
                                    </p:set>
                                    <p:animEffect transition="in" filter="randombar(horizontal)">
                                      <p:cBhvr>
                                        <p:cTn id="30" dur="500"/>
                                        <p:tgtEl>
                                          <p:spTgt spid="3151">
                                            <p:txEl>
                                              <p:pRg st="2" end="2"/>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528" fill="hold" grpId="0" nodeType="clickEffect">
                                  <p:stCondLst>
                                    <p:cond delay="0"/>
                                  </p:stCondLst>
                                  <p:childTnLst>
                                    <p:set>
                                      <p:cBhvr>
                                        <p:cTn id="37" dur="1" fill="hold">
                                          <p:stCondLst>
                                            <p:cond delay="0"/>
                                          </p:stCondLst>
                                        </p:cTn>
                                        <p:tgtEl>
                                          <p:spTgt spid="158"/>
                                        </p:tgtEl>
                                        <p:attrNameLst>
                                          <p:attrName>style.visibility</p:attrName>
                                        </p:attrNameLst>
                                      </p:cBhvr>
                                      <p:to>
                                        <p:strVal val="visible"/>
                                      </p:to>
                                    </p:set>
                                    <p:anim calcmode="lin" valueType="num">
                                      <p:cBhvr>
                                        <p:cTn id="38" dur="500" fill="hold"/>
                                        <p:tgtEl>
                                          <p:spTgt spid="158"/>
                                        </p:tgtEl>
                                        <p:attrNameLst>
                                          <p:attrName>ppt_w</p:attrName>
                                        </p:attrNameLst>
                                      </p:cBhvr>
                                      <p:tavLst>
                                        <p:tav tm="0">
                                          <p:val>
                                            <p:fltVal val="0"/>
                                          </p:val>
                                        </p:tav>
                                        <p:tav tm="100000">
                                          <p:val>
                                            <p:strVal val="#ppt_w"/>
                                          </p:val>
                                        </p:tav>
                                      </p:tavLst>
                                    </p:anim>
                                    <p:anim calcmode="lin" valueType="num">
                                      <p:cBhvr>
                                        <p:cTn id="39" dur="500" fill="hold"/>
                                        <p:tgtEl>
                                          <p:spTgt spid="158"/>
                                        </p:tgtEl>
                                        <p:attrNameLst>
                                          <p:attrName>ppt_h</p:attrName>
                                        </p:attrNameLst>
                                      </p:cBhvr>
                                      <p:tavLst>
                                        <p:tav tm="0">
                                          <p:val>
                                            <p:fltVal val="0"/>
                                          </p:val>
                                        </p:tav>
                                        <p:tav tm="100000">
                                          <p:val>
                                            <p:strVal val="#ppt_h"/>
                                          </p:val>
                                        </p:tav>
                                      </p:tavLst>
                                    </p:anim>
                                    <p:animEffect transition="in" filter="fade">
                                      <p:cBhvr>
                                        <p:cTn id="40" dur="500"/>
                                        <p:tgtEl>
                                          <p:spTgt spid="158"/>
                                        </p:tgtEl>
                                      </p:cBhvr>
                                    </p:animEffect>
                                    <p:anim calcmode="lin" valueType="num">
                                      <p:cBhvr>
                                        <p:cTn id="41" dur="500" fill="hold"/>
                                        <p:tgtEl>
                                          <p:spTgt spid="158"/>
                                        </p:tgtEl>
                                        <p:attrNameLst>
                                          <p:attrName>ppt_x</p:attrName>
                                        </p:attrNameLst>
                                      </p:cBhvr>
                                      <p:tavLst>
                                        <p:tav tm="0">
                                          <p:val>
                                            <p:fltVal val="0.5"/>
                                          </p:val>
                                        </p:tav>
                                        <p:tav tm="100000">
                                          <p:val>
                                            <p:strVal val="#ppt_x"/>
                                          </p:val>
                                        </p:tav>
                                      </p:tavLst>
                                    </p:anim>
                                    <p:anim calcmode="lin" valueType="num">
                                      <p:cBhvr>
                                        <p:cTn id="42" dur="500" fill="hold"/>
                                        <p:tgtEl>
                                          <p:spTgt spid="158"/>
                                        </p:tgtEl>
                                        <p:attrNameLst>
                                          <p:attrName>ppt_y</p:attrName>
                                        </p:attrNameLst>
                                      </p:cBhvr>
                                      <p:tavLst>
                                        <p:tav tm="0">
                                          <p:val>
                                            <p:fltVal val="0.5"/>
                                          </p:val>
                                        </p:tav>
                                        <p:tav tm="100000">
                                          <p:val>
                                            <p:strVal val="#ppt_y"/>
                                          </p:val>
                                        </p:tav>
                                      </p:tavLst>
                                    </p:anim>
                                  </p:childTnLst>
                                </p:cTn>
                              </p:par>
                              <p:par>
                                <p:cTn id="43" presetID="14" presetClass="entr" presetSubtype="10" fill="hold" grpId="0" nodeType="withEffect">
                                  <p:stCondLst>
                                    <p:cond delay="0"/>
                                  </p:stCondLst>
                                  <p:childTnLst>
                                    <p:set>
                                      <p:cBhvr>
                                        <p:cTn id="44" dur="1" fill="hold">
                                          <p:stCondLst>
                                            <p:cond delay="0"/>
                                          </p:stCondLst>
                                        </p:cTn>
                                        <p:tgtEl>
                                          <p:spTgt spid="159">
                                            <p:txEl>
                                              <p:pRg st="0" end="0"/>
                                            </p:txEl>
                                          </p:spTgt>
                                        </p:tgtEl>
                                        <p:attrNameLst>
                                          <p:attrName>style.visibility</p:attrName>
                                        </p:attrNameLst>
                                      </p:cBhvr>
                                      <p:to>
                                        <p:strVal val="visible"/>
                                      </p:to>
                                    </p:set>
                                    <p:animEffect transition="in" filter="randombar(horizontal)">
                                      <p:cBhvr>
                                        <p:cTn id="45" dur="500"/>
                                        <p:tgtEl>
                                          <p:spTgt spid="1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P spid="158" grpId="0" animBg="1"/>
      <p:bldP spid="1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537" y="1012723"/>
            <a:ext cx="6357605" cy="39722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1119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3"/>
            <a:ext cx="6813293" cy="1131465"/>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Computing correlation matrix: The code uses cor() function to compute the correlation matrix of the cleaned dataset.</a:t>
            </a:r>
            <a:endParaRPr lang="en-IN" dirty="0"/>
          </a:p>
          <a:p>
            <a:pPr marL="285750" indent="-285750">
              <a:buFont typeface="Arial" panose="020B0604020202020204" pitchFamily="34" charset="0"/>
              <a:buChar char="•"/>
            </a:pPr>
            <a:r>
              <a:rPr lang="en-US" dirty="0"/>
              <a:t>Plotting correlation matrix: The code uses ggplot2 and corrplot libraries to plot the correlation matrix in a heat map.</a:t>
            </a:r>
            <a:endParaRPr lang="en-IN" dirty="0"/>
          </a:p>
        </p:txBody>
      </p:sp>
      <p:sp>
        <p:nvSpPr>
          <p:cNvPr id="144" name="Google Shape;3009;p53"/>
          <p:cNvSpPr/>
          <p:nvPr/>
        </p:nvSpPr>
        <p:spPr>
          <a:xfrm>
            <a:off x="826346" y="1033199"/>
            <a:ext cx="7491744" cy="1208556"/>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290" y="2638539"/>
            <a:ext cx="7354800" cy="15583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3847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195" y="1179871"/>
            <a:ext cx="5520493" cy="37703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9801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3"/>
            <a:ext cx="6813293" cy="2468652"/>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Converting the Outcome column to a factor: The code converts the Outcome column to a factor using the as.factor() function.</a:t>
            </a:r>
            <a:endParaRPr lang="en-IN" dirty="0"/>
          </a:p>
          <a:p>
            <a:pPr marL="285750" lvl="0" indent="-285750">
              <a:buFont typeface="Arial" panose="020B0604020202020204" pitchFamily="34" charset="0"/>
              <a:buChar char="•"/>
            </a:pPr>
            <a:r>
              <a:rPr lang="en-US" dirty="0"/>
              <a:t>Getting statistical measures: The code uses the summary() function to get the statistical measures of the cleaned dataset.</a:t>
            </a:r>
            <a:endParaRPr lang="en-IN" dirty="0"/>
          </a:p>
          <a:p>
            <a:pPr marL="285750" lvl="0" indent="-285750">
              <a:buFont typeface="Arial" panose="020B0604020202020204" pitchFamily="34" charset="0"/>
              <a:buChar char="•"/>
            </a:pPr>
            <a:r>
              <a:rPr lang="en-US" dirty="0"/>
              <a:t>Value counts of the Outcome column: The code uses the table() function to get the value counts of the Outcome column.</a:t>
            </a:r>
            <a:endParaRPr lang="en-IN" dirty="0"/>
          </a:p>
          <a:p>
            <a:pPr marL="285750" indent="-285750">
              <a:buFont typeface="Arial" panose="020B0604020202020204" pitchFamily="34" charset="0"/>
              <a:buChar char="•"/>
            </a:pPr>
            <a:r>
              <a:rPr lang="en-US" dirty="0"/>
              <a:t>Mean of the Outcome column based on diabetes status: The code groups the cleaned dataset by Outcome column and calculates the mean of all columns using group</a:t>
            </a:r>
            <a:r>
              <a:rPr lang="en-US" dirty="0">
                <a:latin typeface="+mj-lt"/>
              </a:rPr>
              <a:t>_</a:t>
            </a:r>
            <a:r>
              <a:rPr lang="en-US" dirty="0"/>
              <a:t>by() and summarize</a:t>
            </a:r>
            <a:r>
              <a:rPr lang="en-US" dirty="0">
                <a:latin typeface="+mj-lt"/>
              </a:rPr>
              <a:t>_</a:t>
            </a:r>
            <a:r>
              <a:rPr lang="en-US" dirty="0"/>
              <a:t>all() functions.</a:t>
            </a:r>
            <a:endParaRPr lang="en-IN" dirty="0"/>
          </a:p>
        </p:txBody>
      </p:sp>
      <p:sp>
        <p:nvSpPr>
          <p:cNvPr id="144" name="Google Shape;3009;p53"/>
          <p:cNvSpPr/>
          <p:nvPr/>
        </p:nvSpPr>
        <p:spPr>
          <a:xfrm>
            <a:off x="826346" y="1033198"/>
            <a:ext cx="7491744" cy="2476917"/>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1477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151">
                                            <p:txEl>
                                              <p:pRg st="2" end="2"/>
                                            </p:txEl>
                                          </p:spTgt>
                                        </p:tgtEl>
                                        <p:attrNameLst>
                                          <p:attrName>style.visibility</p:attrName>
                                        </p:attrNameLst>
                                      </p:cBhvr>
                                      <p:to>
                                        <p:strVal val="visible"/>
                                      </p:to>
                                    </p:set>
                                    <p:animEffect transition="in" filter="randombar(horizontal)">
                                      <p:cBhvr>
                                        <p:cTn id="30" dur="500"/>
                                        <p:tgtEl>
                                          <p:spTgt spid="3151">
                                            <p:txEl>
                                              <p:pRg st="2" end="2"/>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151">
                                            <p:txEl>
                                              <p:pRg st="3" end="3"/>
                                            </p:txEl>
                                          </p:spTgt>
                                        </p:tgtEl>
                                        <p:attrNameLst>
                                          <p:attrName>style.visibility</p:attrName>
                                        </p:attrNameLst>
                                      </p:cBhvr>
                                      <p:to>
                                        <p:strVal val="visible"/>
                                      </p:to>
                                    </p:set>
                                    <p:animEffect transition="in" filter="randombar(horizontal)">
                                      <p:cBhvr>
                                        <p:cTn id="33" dur="500"/>
                                        <p:tgtEl>
                                          <p:spTgt spid="31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107" y="1024069"/>
            <a:ext cx="6056670" cy="189611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8770" y="3108659"/>
            <a:ext cx="6535062" cy="1762173"/>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816077" y="3215148"/>
            <a:ext cx="1130710" cy="338554"/>
          </a:xfrm>
          <a:prstGeom prst="rect">
            <a:avLst/>
          </a:prstGeom>
          <a:noFill/>
          <a:ln>
            <a:solidFill>
              <a:schemeClr val="tx2">
                <a:lumMod val="10000"/>
              </a:schemeClr>
            </a:solidFill>
          </a:ln>
        </p:spPr>
        <p:txBody>
          <a:bodyPr wrap="square" rtlCol="0">
            <a:spAutoFit/>
          </a:bodyPr>
          <a:lstStyle/>
          <a:p>
            <a:r>
              <a:rPr lang="en-US" sz="1600" b="1" dirty="0" smtClean="0">
                <a:latin typeface="Barlow Semi Condensed" panose="020B0604020202020204" charset="0"/>
              </a:rPr>
              <a:t>OUTPUT :-</a:t>
            </a:r>
            <a:endParaRPr lang="en-IN" sz="1600" b="1" dirty="0">
              <a:latin typeface="Barlow Semi Condensed" panose="020B0604020202020204" charset="0"/>
            </a:endParaRPr>
          </a:p>
        </p:txBody>
      </p:sp>
    </p:spTree>
    <p:extLst>
      <p:ext uri="{BB962C8B-B14F-4D97-AF65-F5344CB8AC3E}">
        <p14:creationId xmlns:p14="http://schemas.microsoft.com/office/powerpoint/2010/main" val="3525340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par>
                                <p:cTn id="13" presetID="14" presetClass="entr" presetSubtype="1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2" presetClass="entr" presetSubtype="8" fill="hold" grpId="0" nodeType="withEffect">
                                  <p:stCondLst>
                                    <p:cond delay="50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par>
                                <p:cTn id="20" presetID="14" presetClass="entr" presetSubtype="10" fill="hold" nodeType="with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6" name="TextBox 5"/>
          <p:cNvSpPr txBox="1"/>
          <p:nvPr/>
        </p:nvSpPr>
        <p:spPr>
          <a:xfrm>
            <a:off x="677233" y="1396180"/>
            <a:ext cx="1130710" cy="338554"/>
          </a:xfrm>
          <a:prstGeom prst="rect">
            <a:avLst/>
          </a:prstGeom>
          <a:noFill/>
          <a:ln>
            <a:solidFill>
              <a:schemeClr val="tx2">
                <a:lumMod val="10000"/>
              </a:schemeClr>
            </a:solidFill>
          </a:ln>
        </p:spPr>
        <p:txBody>
          <a:bodyPr wrap="square" rtlCol="0">
            <a:spAutoFit/>
          </a:bodyPr>
          <a:lstStyle/>
          <a:p>
            <a:r>
              <a:rPr lang="en-US" sz="1600" b="1" dirty="0" smtClean="0">
                <a:latin typeface="Barlow Semi Condensed" panose="020B0604020202020204" charset="0"/>
              </a:rPr>
              <a:t>OUTPUT :-</a:t>
            </a:r>
            <a:endParaRPr lang="en-IN" sz="1600" b="1" dirty="0">
              <a:latin typeface="Barlow Semi Condensed"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276" y="1396180"/>
            <a:ext cx="6039693" cy="2467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3058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14" presetClass="entr" presetSubtype="1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3"/>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Separating the data and labels: The code separates the input features and the target variable into two separate data frames X and Y, respectively.</a:t>
            </a:r>
            <a:endParaRPr lang="en-IN" dirty="0"/>
          </a:p>
          <a:p>
            <a:pPr marL="285750" lvl="0" indent="-285750">
              <a:buFont typeface="Arial" panose="020B0604020202020204" pitchFamily="34" charset="0"/>
              <a:buChar char="•"/>
            </a:pPr>
            <a:r>
              <a:rPr lang="en-US" dirty="0"/>
              <a:t>Standardizing the data: The code uses the preProcess() function from the caret library to standardize the input features.</a:t>
            </a:r>
            <a:endParaRPr lang="en-IN" dirty="0"/>
          </a:p>
        </p:txBody>
      </p:sp>
      <p:sp>
        <p:nvSpPr>
          <p:cNvPr id="144" name="Google Shape;3009;p53"/>
          <p:cNvSpPr/>
          <p:nvPr/>
        </p:nvSpPr>
        <p:spPr>
          <a:xfrm>
            <a:off x="826346" y="1033199"/>
            <a:ext cx="7491744" cy="126755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609" y="2629872"/>
            <a:ext cx="4239217" cy="14765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2993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287795" y="1151186"/>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Splitting the dataset: The code uses the createDataPartition() function from the caTools library to split the dataset into training and testing sets.</a:t>
            </a:r>
            <a:endParaRPr lang="en-IN" dirty="0"/>
          </a:p>
        </p:txBody>
      </p:sp>
      <p:sp>
        <p:nvSpPr>
          <p:cNvPr id="144" name="Google Shape;3009;p53"/>
          <p:cNvSpPr/>
          <p:nvPr/>
        </p:nvSpPr>
        <p:spPr>
          <a:xfrm>
            <a:off x="826346" y="1151186"/>
            <a:ext cx="7491744" cy="79560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490" y="2338509"/>
            <a:ext cx="6115904" cy="1200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1822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287795" y="1151186"/>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Training the SVM classifier: The code trains the SVM classifier using the svm() function from the e1071 library.</a:t>
            </a:r>
            <a:endParaRPr lang="en-IN" dirty="0"/>
          </a:p>
        </p:txBody>
      </p:sp>
      <p:sp>
        <p:nvSpPr>
          <p:cNvPr id="144" name="Google Shape;3009;p53"/>
          <p:cNvSpPr/>
          <p:nvPr/>
        </p:nvSpPr>
        <p:spPr>
          <a:xfrm>
            <a:off x="826346" y="1151186"/>
            <a:ext cx="7491744" cy="79560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621" y="2392164"/>
            <a:ext cx="5839640" cy="943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8298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6" name="Google Shape;2106;p37"/>
          <p:cNvGrpSpPr/>
          <p:nvPr/>
        </p:nvGrpSpPr>
        <p:grpSpPr>
          <a:xfrm>
            <a:off x="663094" y="775818"/>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14" name="Google Shape;2114;p37"/>
          <p:cNvGrpSpPr/>
          <p:nvPr/>
        </p:nvGrpSpPr>
        <p:grpSpPr>
          <a:xfrm>
            <a:off x="673962" y="2110073"/>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22" name="Google Shape;2122;p37"/>
          <p:cNvGrpSpPr/>
          <p:nvPr/>
        </p:nvGrpSpPr>
        <p:grpSpPr>
          <a:xfrm>
            <a:off x="671079" y="3591033"/>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What We are going through</a:t>
            </a:r>
            <a:endParaRPr dirty="0"/>
          </a:p>
        </p:txBody>
      </p:sp>
      <p:sp>
        <p:nvSpPr>
          <p:cNvPr id="2140" name="Google Shape;2140;p37"/>
          <p:cNvSpPr txBox="1">
            <a:spLocks noGrp="1"/>
          </p:cNvSpPr>
          <p:nvPr>
            <p:ph type="subTitle" idx="1"/>
          </p:nvPr>
        </p:nvSpPr>
        <p:spPr>
          <a:xfrm>
            <a:off x="1463852" y="860543"/>
            <a:ext cx="3083587"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accent1"/>
                </a:solidFill>
              </a:rPr>
              <a:t>Problem Statement &amp; Objective</a:t>
            </a:r>
            <a:endParaRPr dirty="0"/>
          </a:p>
        </p:txBody>
      </p:sp>
      <p:sp>
        <p:nvSpPr>
          <p:cNvPr id="2141" name="Google Shape;2141;p37"/>
          <p:cNvSpPr txBox="1">
            <a:spLocks noGrp="1"/>
          </p:cNvSpPr>
          <p:nvPr>
            <p:ph type="subTitle" idx="3"/>
          </p:nvPr>
        </p:nvSpPr>
        <p:spPr>
          <a:xfrm>
            <a:off x="1463852" y="2201741"/>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smtClean="0"/>
              <a:t>Process To Solve</a:t>
            </a:r>
            <a:endParaRPr dirty="0"/>
          </a:p>
        </p:txBody>
      </p:sp>
      <p:sp>
        <p:nvSpPr>
          <p:cNvPr id="2143" name="Google Shape;2143;p37"/>
          <p:cNvSpPr txBox="1">
            <a:spLocks noGrp="1"/>
          </p:cNvSpPr>
          <p:nvPr>
            <p:ph type="subTitle" idx="5"/>
          </p:nvPr>
        </p:nvSpPr>
        <p:spPr>
          <a:xfrm>
            <a:off x="1445171" y="371457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accent1"/>
                </a:solidFill>
              </a:rPr>
              <a:t>Conclusion</a:t>
            </a:r>
            <a:endParaRPr dirty="0"/>
          </a:p>
        </p:txBody>
      </p:sp>
      <p:sp>
        <p:nvSpPr>
          <p:cNvPr id="2147" name="Google Shape;2147;p37"/>
          <p:cNvSpPr txBox="1">
            <a:spLocks noGrp="1"/>
          </p:cNvSpPr>
          <p:nvPr>
            <p:ph type="title" idx="9"/>
          </p:nvPr>
        </p:nvSpPr>
        <p:spPr>
          <a:xfrm>
            <a:off x="756519" y="932193"/>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766258" y="227658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766521" y="376647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500" fill="hold">
                                          <p:stCondLst>
                                            <p:cond delay="0"/>
                                          </p:stCondLst>
                                        </p:cTn>
                                        <p:tgtEl>
                                          <p:spTgt spid="1896"/>
                                        </p:tgtEl>
                                        <p:attrNameLst>
                                          <p:attrName>r</p:attrName>
                                        </p:attrNameLst>
                                      </p:cBhvr>
                                    </p:animRot>
                                    <p:animRot by="-240000">
                                      <p:cBhvr>
                                        <p:cTn id="7" dur="1000" fill="hold">
                                          <p:stCondLst>
                                            <p:cond delay="1000"/>
                                          </p:stCondLst>
                                        </p:cTn>
                                        <p:tgtEl>
                                          <p:spTgt spid="1896"/>
                                        </p:tgtEl>
                                        <p:attrNameLst>
                                          <p:attrName>r</p:attrName>
                                        </p:attrNameLst>
                                      </p:cBhvr>
                                    </p:animRot>
                                    <p:animRot by="240000">
                                      <p:cBhvr>
                                        <p:cTn id="8" dur="1000" fill="hold">
                                          <p:stCondLst>
                                            <p:cond delay="2000"/>
                                          </p:stCondLst>
                                        </p:cTn>
                                        <p:tgtEl>
                                          <p:spTgt spid="1896"/>
                                        </p:tgtEl>
                                        <p:attrNameLst>
                                          <p:attrName>r</p:attrName>
                                        </p:attrNameLst>
                                      </p:cBhvr>
                                    </p:animRot>
                                    <p:animRot by="-240000">
                                      <p:cBhvr>
                                        <p:cTn id="9" dur="1000" fill="hold">
                                          <p:stCondLst>
                                            <p:cond delay="3000"/>
                                          </p:stCondLst>
                                        </p:cTn>
                                        <p:tgtEl>
                                          <p:spTgt spid="1896"/>
                                        </p:tgtEl>
                                        <p:attrNameLst>
                                          <p:attrName>r</p:attrName>
                                        </p:attrNameLst>
                                      </p:cBhvr>
                                    </p:animRot>
                                    <p:animRot by="120000">
                                      <p:cBhvr>
                                        <p:cTn id="10" dur="1000" fill="hold">
                                          <p:stCondLst>
                                            <p:cond delay="4000"/>
                                          </p:stCondLst>
                                        </p:cTn>
                                        <p:tgtEl>
                                          <p:spTgt spid="1896"/>
                                        </p:tgtEl>
                                        <p:attrNameLst>
                                          <p:attrName>r</p:attrName>
                                        </p:attrNameLst>
                                      </p:cBhvr>
                                    </p:animRot>
                                  </p:childTnLst>
                                </p:cTn>
                              </p:par>
                              <p:par>
                                <p:cTn id="11" presetID="31" presetClass="entr" presetSubtype="0" fill="hold" grpId="1" nodeType="withEffect">
                                  <p:stCondLst>
                                    <p:cond delay="0"/>
                                  </p:stCondLst>
                                  <p:childTnLst>
                                    <p:set>
                                      <p:cBhvr>
                                        <p:cTn id="12" dur="1" fill="hold">
                                          <p:stCondLst>
                                            <p:cond delay="0"/>
                                          </p:stCondLst>
                                        </p:cTn>
                                        <p:tgtEl>
                                          <p:spTgt spid="2138"/>
                                        </p:tgtEl>
                                        <p:attrNameLst>
                                          <p:attrName>style.visibility</p:attrName>
                                        </p:attrNameLst>
                                      </p:cBhvr>
                                      <p:to>
                                        <p:strVal val="visible"/>
                                      </p:to>
                                    </p:set>
                                    <p:anim calcmode="lin" valueType="num">
                                      <p:cBhvr>
                                        <p:cTn id="13" dur="1000" fill="hold"/>
                                        <p:tgtEl>
                                          <p:spTgt spid="2138"/>
                                        </p:tgtEl>
                                        <p:attrNameLst>
                                          <p:attrName>ppt_w</p:attrName>
                                        </p:attrNameLst>
                                      </p:cBhvr>
                                      <p:tavLst>
                                        <p:tav tm="0">
                                          <p:val>
                                            <p:fltVal val="0"/>
                                          </p:val>
                                        </p:tav>
                                        <p:tav tm="100000">
                                          <p:val>
                                            <p:strVal val="#ppt_w"/>
                                          </p:val>
                                        </p:tav>
                                      </p:tavLst>
                                    </p:anim>
                                    <p:anim calcmode="lin" valueType="num">
                                      <p:cBhvr>
                                        <p:cTn id="14" dur="1000" fill="hold"/>
                                        <p:tgtEl>
                                          <p:spTgt spid="2138"/>
                                        </p:tgtEl>
                                        <p:attrNameLst>
                                          <p:attrName>ppt_h</p:attrName>
                                        </p:attrNameLst>
                                      </p:cBhvr>
                                      <p:tavLst>
                                        <p:tav tm="0">
                                          <p:val>
                                            <p:fltVal val="0"/>
                                          </p:val>
                                        </p:tav>
                                        <p:tav tm="100000">
                                          <p:val>
                                            <p:strVal val="#ppt_h"/>
                                          </p:val>
                                        </p:tav>
                                      </p:tavLst>
                                    </p:anim>
                                    <p:anim calcmode="lin" valueType="num">
                                      <p:cBhvr>
                                        <p:cTn id="15" dur="1000" fill="hold"/>
                                        <p:tgtEl>
                                          <p:spTgt spid="2138"/>
                                        </p:tgtEl>
                                        <p:attrNameLst>
                                          <p:attrName>style.rotation</p:attrName>
                                        </p:attrNameLst>
                                      </p:cBhvr>
                                      <p:tavLst>
                                        <p:tav tm="0">
                                          <p:val>
                                            <p:fltVal val="90"/>
                                          </p:val>
                                        </p:tav>
                                        <p:tav tm="100000">
                                          <p:val>
                                            <p:fltVal val="0"/>
                                          </p:val>
                                        </p:tav>
                                      </p:tavLst>
                                    </p:anim>
                                    <p:animEffect transition="in" filter="fade">
                                      <p:cBhvr>
                                        <p:cTn id="16" dur="1000"/>
                                        <p:tgtEl>
                                          <p:spTgt spid="2138"/>
                                        </p:tgtEl>
                                      </p:cBhvr>
                                    </p:animEffect>
                                  </p:childTnLst>
                                </p:cTn>
                              </p:par>
                              <p:par>
                                <p:cTn id="17" presetID="2" presetClass="entr" presetSubtype="4" fill="hold" nodeType="withEffect">
                                  <p:stCondLst>
                                    <p:cond delay="750"/>
                                  </p:stCondLst>
                                  <p:childTnLst>
                                    <p:set>
                                      <p:cBhvr>
                                        <p:cTn id="18" dur="1" fill="hold">
                                          <p:stCondLst>
                                            <p:cond delay="0"/>
                                          </p:stCondLst>
                                        </p:cTn>
                                        <p:tgtEl>
                                          <p:spTgt spid="2106"/>
                                        </p:tgtEl>
                                        <p:attrNameLst>
                                          <p:attrName>style.visibility</p:attrName>
                                        </p:attrNameLst>
                                      </p:cBhvr>
                                      <p:to>
                                        <p:strVal val="visible"/>
                                      </p:to>
                                    </p:set>
                                    <p:anim calcmode="lin" valueType="num">
                                      <p:cBhvr additive="base">
                                        <p:cTn id="19" dur="500" fill="hold"/>
                                        <p:tgtEl>
                                          <p:spTgt spid="2106"/>
                                        </p:tgtEl>
                                        <p:attrNameLst>
                                          <p:attrName>ppt_x</p:attrName>
                                        </p:attrNameLst>
                                      </p:cBhvr>
                                      <p:tavLst>
                                        <p:tav tm="0">
                                          <p:val>
                                            <p:strVal val="#ppt_x"/>
                                          </p:val>
                                        </p:tav>
                                        <p:tav tm="100000">
                                          <p:val>
                                            <p:strVal val="#ppt_x"/>
                                          </p:val>
                                        </p:tav>
                                      </p:tavLst>
                                    </p:anim>
                                    <p:anim calcmode="lin" valueType="num">
                                      <p:cBhvr additive="base">
                                        <p:cTn id="20" dur="500" fill="hold"/>
                                        <p:tgtEl>
                                          <p:spTgt spid="210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750"/>
                                  </p:stCondLst>
                                  <p:childTnLst>
                                    <p:set>
                                      <p:cBhvr>
                                        <p:cTn id="22" dur="1" fill="hold">
                                          <p:stCondLst>
                                            <p:cond delay="0"/>
                                          </p:stCondLst>
                                        </p:cTn>
                                        <p:tgtEl>
                                          <p:spTgt spid="2147"/>
                                        </p:tgtEl>
                                        <p:attrNameLst>
                                          <p:attrName>style.visibility</p:attrName>
                                        </p:attrNameLst>
                                      </p:cBhvr>
                                      <p:to>
                                        <p:strVal val="visible"/>
                                      </p:to>
                                    </p:set>
                                    <p:anim calcmode="lin" valueType="num">
                                      <p:cBhvr additive="base">
                                        <p:cTn id="23" dur="500" fill="hold"/>
                                        <p:tgtEl>
                                          <p:spTgt spid="2147"/>
                                        </p:tgtEl>
                                        <p:attrNameLst>
                                          <p:attrName>ppt_x</p:attrName>
                                        </p:attrNameLst>
                                      </p:cBhvr>
                                      <p:tavLst>
                                        <p:tav tm="0">
                                          <p:val>
                                            <p:strVal val="#ppt_x"/>
                                          </p:val>
                                        </p:tav>
                                        <p:tav tm="100000">
                                          <p:val>
                                            <p:strVal val="#ppt_x"/>
                                          </p:val>
                                        </p:tav>
                                      </p:tavLst>
                                    </p:anim>
                                    <p:anim calcmode="lin" valueType="num">
                                      <p:cBhvr additive="base">
                                        <p:cTn id="24" dur="500" fill="hold"/>
                                        <p:tgtEl>
                                          <p:spTgt spid="2147"/>
                                        </p:tgtEl>
                                        <p:attrNameLst>
                                          <p:attrName>ppt_y</p:attrName>
                                        </p:attrNameLst>
                                      </p:cBhvr>
                                      <p:tavLst>
                                        <p:tav tm="0">
                                          <p:val>
                                            <p:strVal val="1+#ppt_h/2"/>
                                          </p:val>
                                        </p:tav>
                                        <p:tav tm="100000">
                                          <p:val>
                                            <p:strVal val="#ppt_y"/>
                                          </p:val>
                                        </p:tav>
                                      </p:tavLst>
                                    </p:anim>
                                  </p:childTnLst>
                                </p:cTn>
                              </p:par>
                              <p:par>
                                <p:cTn id="25" presetID="12" presetClass="entr" presetSubtype="4" fill="hold" grpId="0" nodeType="withEffect">
                                  <p:stCondLst>
                                    <p:cond delay="1250"/>
                                  </p:stCondLst>
                                  <p:childTnLst>
                                    <p:set>
                                      <p:cBhvr>
                                        <p:cTn id="26" dur="1" fill="hold">
                                          <p:stCondLst>
                                            <p:cond delay="0"/>
                                          </p:stCondLst>
                                        </p:cTn>
                                        <p:tgtEl>
                                          <p:spTgt spid="2140">
                                            <p:txEl>
                                              <p:pRg st="0" end="0"/>
                                            </p:txEl>
                                          </p:spTgt>
                                        </p:tgtEl>
                                        <p:attrNameLst>
                                          <p:attrName>style.visibility</p:attrName>
                                        </p:attrNameLst>
                                      </p:cBhvr>
                                      <p:to>
                                        <p:strVal val="visible"/>
                                      </p:to>
                                    </p:set>
                                    <p:anim calcmode="lin" valueType="num">
                                      <p:cBhvr additive="base">
                                        <p:cTn id="27" dur="500"/>
                                        <p:tgtEl>
                                          <p:spTgt spid="2140">
                                            <p:txEl>
                                              <p:pRg st="0" end="0"/>
                                            </p:txEl>
                                          </p:spTgt>
                                        </p:tgtEl>
                                        <p:attrNameLst>
                                          <p:attrName>ppt_y</p:attrName>
                                        </p:attrNameLst>
                                      </p:cBhvr>
                                      <p:tavLst>
                                        <p:tav tm="0">
                                          <p:val>
                                            <p:strVal val="#ppt_y+#ppt_h*1.125000"/>
                                          </p:val>
                                        </p:tav>
                                        <p:tav tm="100000">
                                          <p:val>
                                            <p:strVal val="#ppt_y"/>
                                          </p:val>
                                        </p:tav>
                                      </p:tavLst>
                                    </p:anim>
                                    <p:animEffect transition="in" filter="wipe(up)">
                                      <p:cBhvr>
                                        <p:cTn id="28" dur="500"/>
                                        <p:tgtEl>
                                          <p:spTgt spid="2140">
                                            <p:txEl>
                                              <p:pRg st="0" end="0"/>
                                            </p:txEl>
                                          </p:spTgt>
                                        </p:tgtEl>
                                      </p:cBhvr>
                                    </p:animEffect>
                                  </p:childTnLst>
                                </p:cTn>
                              </p:par>
                              <p:par>
                                <p:cTn id="29" presetID="42" presetClass="entr" presetSubtype="0" fill="hold" nodeType="withEffect">
                                  <p:stCondLst>
                                    <p:cond delay="1250"/>
                                  </p:stCondLst>
                                  <p:childTnLst>
                                    <p:set>
                                      <p:cBhvr>
                                        <p:cTn id="30" dur="1" fill="hold">
                                          <p:stCondLst>
                                            <p:cond delay="0"/>
                                          </p:stCondLst>
                                        </p:cTn>
                                        <p:tgtEl>
                                          <p:spTgt spid="2114"/>
                                        </p:tgtEl>
                                        <p:attrNameLst>
                                          <p:attrName>style.visibility</p:attrName>
                                        </p:attrNameLst>
                                      </p:cBhvr>
                                      <p:to>
                                        <p:strVal val="visible"/>
                                      </p:to>
                                    </p:set>
                                    <p:animEffect transition="in" filter="fade">
                                      <p:cBhvr>
                                        <p:cTn id="31" dur="500"/>
                                        <p:tgtEl>
                                          <p:spTgt spid="2114"/>
                                        </p:tgtEl>
                                      </p:cBhvr>
                                    </p:animEffect>
                                    <p:anim calcmode="lin" valueType="num">
                                      <p:cBhvr>
                                        <p:cTn id="32" dur="500" fill="hold"/>
                                        <p:tgtEl>
                                          <p:spTgt spid="2114"/>
                                        </p:tgtEl>
                                        <p:attrNameLst>
                                          <p:attrName>ppt_x</p:attrName>
                                        </p:attrNameLst>
                                      </p:cBhvr>
                                      <p:tavLst>
                                        <p:tav tm="0">
                                          <p:val>
                                            <p:strVal val="#ppt_x"/>
                                          </p:val>
                                        </p:tav>
                                        <p:tav tm="100000">
                                          <p:val>
                                            <p:strVal val="#ppt_x"/>
                                          </p:val>
                                        </p:tav>
                                      </p:tavLst>
                                    </p:anim>
                                    <p:anim calcmode="lin" valueType="num">
                                      <p:cBhvr>
                                        <p:cTn id="33" dur="500" fill="hold"/>
                                        <p:tgtEl>
                                          <p:spTgt spid="2114"/>
                                        </p:tgtEl>
                                        <p:attrNameLst>
                                          <p:attrName>ppt_y</p:attrName>
                                        </p:attrNameLst>
                                      </p:cBhvr>
                                      <p:tavLst>
                                        <p:tav tm="0">
                                          <p:val>
                                            <p:strVal val="#ppt_y+.1"/>
                                          </p:val>
                                        </p:tav>
                                        <p:tav tm="100000">
                                          <p:val>
                                            <p:strVal val="#ppt_y"/>
                                          </p:val>
                                        </p:tav>
                                      </p:tavLst>
                                    </p:anim>
                                  </p:childTnLst>
                                </p:cTn>
                              </p:par>
                              <p:par>
                                <p:cTn id="34" presetID="2" presetClass="entr" presetSubtype="4" fill="hold" grpId="0" nodeType="withEffect">
                                  <p:stCondLst>
                                    <p:cond delay="1250"/>
                                  </p:stCondLst>
                                  <p:childTnLst>
                                    <p:set>
                                      <p:cBhvr>
                                        <p:cTn id="35" dur="1" fill="hold">
                                          <p:stCondLst>
                                            <p:cond delay="0"/>
                                          </p:stCondLst>
                                        </p:cTn>
                                        <p:tgtEl>
                                          <p:spTgt spid="2148"/>
                                        </p:tgtEl>
                                        <p:attrNameLst>
                                          <p:attrName>style.visibility</p:attrName>
                                        </p:attrNameLst>
                                      </p:cBhvr>
                                      <p:to>
                                        <p:strVal val="visible"/>
                                      </p:to>
                                    </p:set>
                                    <p:anim calcmode="lin" valueType="num">
                                      <p:cBhvr additive="base">
                                        <p:cTn id="36" dur="500" fill="hold"/>
                                        <p:tgtEl>
                                          <p:spTgt spid="2148"/>
                                        </p:tgtEl>
                                        <p:attrNameLst>
                                          <p:attrName>ppt_x</p:attrName>
                                        </p:attrNameLst>
                                      </p:cBhvr>
                                      <p:tavLst>
                                        <p:tav tm="0">
                                          <p:val>
                                            <p:strVal val="#ppt_x"/>
                                          </p:val>
                                        </p:tav>
                                        <p:tav tm="100000">
                                          <p:val>
                                            <p:strVal val="#ppt_x"/>
                                          </p:val>
                                        </p:tav>
                                      </p:tavLst>
                                    </p:anim>
                                    <p:anim calcmode="lin" valueType="num">
                                      <p:cBhvr additive="base">
                                        <p:cTn id="37" dur="500" fill="hold"/>
                                        <p:tgtEl>
                                          <p:spTgt spid="2148"/>
                                        </p:tgtEl>
                                        <p:attrNameLst>
                                          <p:attrName>ppt_y</p:attrName>
                                        </p:attrNameLst>
                                      </p:cBhvr>
                                      <p:tavLst>
                                        <p:tav tm="0">
                                          <p:val>
                                            <p:strVal val="1+#ppt_h/2"/>
                                          </p:val>
                                        </p:tav>
                                        <p:tav tm="100000">
                                          <p:val>
                                            <p:strVal val="#ppt_y"/>
                                          </p:val>
                                        </p:tav>
                                      </p:tavLst>
                                    </p:anim>
                                  </p:childTnLst>
                                </p:cTn>
                              </p:par>
                              <p:par>
                                <p:cTn id="38" presetID="12" presetClass="entr" presetSubtype="4" fill="hold" grpId="0" nodeType="withEffect">
                                  <p:stCondLst>
                                    <p:cond delay="1250"/>
                                  </p:stCondLst>
                                  <p:childTnLst>
                                    <p:set>
                                      <p:cBhvr>
                                        <p:cTn id="39" dur="1" fill="hold">
                                          <p:stCondLst>
                                            <p:cond delay="0"/>
                                          </p:stCondLst>
                                        </p:cTn>
                                        <p:tgtEl>
                                          <p:spTgt spid="2141">
                                            <p:txEl>
                                              <p:pRg st="0" end="0"/>
                                            </p:txEl>
                                          </p:spTgt>
                                        </p:tgtEl>
                                        <p:attrNameLst>
                                          <p:attrName>style.visibility</p:attrName>
                                        </p:attrNameLst>
                                      </p:cBhvr>
                                      <p:to>
                                        <p:strVal val="visible"/>
                                      </p:to>
                                    </p:set>
                                    <p:anim calcmode="lin" valueType="num">
                                      <p:cBhvr additive="base">
                                        <p:cTn id="40" dur="500"/>
                                        <p:tgtEl>
                                          <p:spTgt spid="2141">
                                            <p:txEl>
                                              <p:pRg st="0" end="0"/>
                                            </p:txEl>
                                          </p:spTgt>
                                        </p:tgtEl>
                                        <p:attrNameLst>
                                          <p:attrName>ppt_y</p:attrName>
                                        </p:attrNameLst>
                                      </p:cBhvr>
                                      <p:tavLst>
                                        <p:tav tm="0">
                                          <p:val>
                                            <p:strVal val="#ppt_y+#ppt_h*1.125000"/>
                                          </p:val>
                                        </p:tav>
                                        <p:tav tm="100000">
                                          <p:val>
                                            <p:strVal val="#ppt_y"/>
                                          </p:val>
                                        </p:tav>
                                      </p:tavLst>
                                    </p:anim>
                                    <p:animEffect transition="in" filter="wipe(up)">
                                      <p:cBhvr>
                                        <p:cTn id="41" dur="500"/>
                                        <p:tgtEl>
                                          <p:spTgt spid="2141">
                                            <p:txEl>
                                              <p:pRg st="0" end="0"/>
                                            </p:txEl>
                                          </p:spTgt>
                                        </p:tgtEl>
                                      </p:cBhvr>
                                    </p:animEffect>
                                  </p:childTnLst>
                                </p:cTn>
                              </p:par>
                              <p:par>
                                <p:cTn id="42" presetID="2" presetClass="entr" presetSubtype="4" fill="hold" nodeType="withEffect">
                                  <p:stCondLst>
                                    <p:cond delay="1250"/>
                                  </p:stCondLst>
                                  <p:childTnLst>
                                    <p:set>
                                      <p:cBhvr>
                                        <p:cTn id="43" dur="1" fill="hold">
                                          <p:stCondLst>
                                            <p:cond delay="0"/>
                                          </p:stCondLst>
                                        </p:cTn>
                                        <p:tgtEl>
                                          <p:spTgt spid="2122"/>
                                        </p:tgtEl>
                                        <p:attrNameLst>
                                          <p:attrName>style.visibility</p:attrName>
                                        </p:attrNameLst>
                                      </p:cBhvr>
                                      <p:to>
                                        <p:strVal val="visible"/>
                                      </p:to>
                                    </p:set>
                                    <p:anim calcmode="lin" valueType="num">
                                      <p:cBhvr additive="base">
                                        <p:cTn id="44" dur="500" fill="hold"/>
                                        <p:tgtEl>
                                          <p:spTgt spid="2122"/>
                                        </p:tgtEl>
                                        <p:attrNameLst>
                                          <p:attrName>ppt_x</p:attrName>
                                        </p:attrNameLst>
                                      </p:cBhvr>
                                      <p:tavLst>
                                        <p:tav tm="0">
                                          <p:val>
                                            <p:strVal val="#ppt_x"/>
                                          </p:val>
                                        </p:tav>
                                        <p:tav tm="100000">
                                          <p:val>
                                            <p:strVal val="#ppt_x"/>
                                          </p:val>
                                        </p:tav>
                                      </p:tavLst>
                                    </p:anim>
                                    <p:anim calcmode="lin" valueType="num">
                                      <p:cBhvr additive="base">
                                        <p:cTn id="45" dur="500" fill="hold"/>
                                        <p:tgtEl>
                                          <p:spTgt spid="212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1250"/>
                                  </p:stCondLst>
                                  <p:childTnLst>
                                    <p:set>
                                      <p:cBhvr>
                                        <p:cTn id="47" dur="1" fill="hold">
                                          <p:stCondLst>
                                            <p:cond delay="0"/>
                                          </p:stCondLst>
                                        </p:cTn>
                                        <p:tgtEl>
                                          <p:spTgt spid="2149"/>
                                        </p:tgtEl>
                                        <p:attrNameLst>
                                          <p:attrName>style.visibility</p:attrName>
                                        </p:attrNameLst>
                                      </p:cBhvr>
                                      <p:to>
                                        <p:strVal val="visible"/>
                                      </p:to>
                                    </p:set>
                                    <p:anim calcmode="lin" valueType="num">
                                      <p:cBhvr additive="base">
                                        <p:cTn id="48" dur="500" fill="hold"/>
                                        <p:tgtEl>
                                          <p:spTgt spid="2149"/>
                                        </p:tgtEl>
                                        <p:attrNameLst>
                                          <p:attrName>ppt_x</p:attrName>
                                        </p:attrNameLst>
                                      </p:cBhvr>
                                      <p:tavLst>
                                        <p:tav tm="0">
                                          <p:val>
                                            <p:strVal val="#ppt_x"/>
                                          </p:val>
                                        </p:tav>
                                        <p:tav tm="100000">
                                          <p:val>
                                            <p:strVal val="#ppt_x"/>
                                          </p:val>
                                        </p:tav>
                                      </p:tavLst>
                                    </p:anim>
                                    <p:anim calcmode="lin" valueType="num">
                                      <p:cBhvr additive="base">
                                        <p:cTn id="49" dur="500" fill="hold"/>
                                        <p:tgtEl>
                                          <p:spTgt spid="2149"/>
                                        </p:tgtEl>
                                        <p:attrNameLst>
                                          <p:attrName>ppt_y</p:attrName>
                                        </p:attrNameLst>
                                      </p:cBhvr>
                                      <p:tavLst>
                                        <p:tav tm="0">
                                          <p:val>
                                            <p:strVal val="1+#ppt_h/2"/>
                                          </p:val>
                                        </p:tav>
                                        <p:tav tm="100000">
                                          <p:val>
                                            <p:strVal val="#ppt_y"/>
                                          </p:val>
                                        </p:tav>
                                      </p:tavLst>
                                    </p:anim>
                                  </p:childTnLst>
                                </p:cTn>
                              </p:par>
                              <p:par>
                                <p:cTn id="50" presetID="12" presetClass="entr" presetSubtype="4" fill="hold" grpId="0" nodeType="withEffect">
                                  <p:stCondLst>
                                    <p:cond delay="1250"/>
                                  </p:stCondLst>
                                  <p:childTnLst>
                                    <p:set>
                                      <p:cBhvr>
                                        <p:cTn id="51" dur="1" fill="hold">
                                          <p:stCondLst>
                                            <p:cond delay="0"/>
                                          </p:stCondLst>
                                        </p:cTn>
                                        <p:tgtEl>
                                          <p:spTgt spid="2143">
                                            <p:txEl>
                                              <p:pRg st="0" end="0"/>
                                            </p:txEl>
                                          </p:spTgt>
                                        </p:tgtEl>
                                        <p:attrNameLst>
                                          <p:attrName>style.visibility</p:attrName>
                                        </p:attrNameLst>
                                      </p:cBhvr>
                                      <p:to>
                                        <p:strVal val="visible"/>
                                      </p:to>
                                    </p:set>
                                    <p:anim calcmode="lin" valueType="num">
                                      <p:cBhvr additive="base">
                                        <p:cTn id="52" dur="500"/>
                                        <p:tgtEl>
                                          <p:spTgt spid="2143">
                                            <p:txEl>
                                              <p:pRg st="0" end="0"/>
                                            </p:txEl>
                                          </p:spTgt>
                                        </p:tgtEl>
                                        <p:attrNameLst>
                                          <p:attrName>ppt_y</p:attrName>
                                        </p:attrNameLst>
                                      </p:cBhvr>
                                      <p:tavLst>
                                        <p:tav tm="0">
                                          <p:val>
                                            <p:strVal val="#ppt_y+#ppt_h*1.125000"/>
                                          </p:val>
                                        </p:tav>
                                        <p:tav tm="100000">
                                          <p:val>
                                            <p:strVal val="#ppt_y"/>
                                          </p:val>
                                        </p:tav>
                                      </p:tavLst>
                                    </p:anim>
                                    <p:animEffect transition="in" filter="wipe(up)">
                                      <p:cBhvr>
                                        <p:cTn id="53" dur="500"/>
                                        <p:tgtEl>
                                          <p:spTgt spid="21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1"/>
      <p:bldP spid="2140" grpId="0" build="p"/>
      <p:bldP spid="2141" grpId="0" build="p"/>
      <p:bldP spid="2143" grpId="0" build="p"/>
      <p:bldP spid="2147" grpId="0"/>
      <p:bldP spid="2148" grpId="0"/>
      <p:bldP spid="21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287795" y="1151186"/>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Accuracy score on the training data: The code uses predict() function to predict the Outcome for the training set and calculates the accuracy score using confusionMatrix() function from the caret library.</a:t>
            </a:r>
            <a:endParaRPr lang="en-IN" dirty="0"/>
          </a:p>
          <a:p>
            <a:pPr marL="285750" lvl="0" indent="-285750">
              <a:buFont typeface="Arial" panose="020B0604020202020204" pitchFamily="34" charset="0"/>
              <a:buChar char="•"/>
            </a:pPr>
            <a:r>
              <a:rPr lang="en-US" dirty="0"/>
              <a:t>Accuracy score on the test data: The code uses the trained SVM classifier to predict the Outcome for the test set and calculates the accuracy score using confusionMatrix() function.</a:t>
            </a:r>
            <a:endParaRPr lang="en-IN" dirty="0"/>
          </a:p>
        </p:txBody>
      </p:sp>
      <p:sp>
        <p:nvSpPr>
          <p:cNvPr id="144" name="Google Shape;3009;p53"/>
          <p:cNvSpPr/>
          <p:nvPr/>
        </p:nvSpPr>
        <p:spPr>
          <a:xfrm>
            <a:off x="826346" y="1151186"/>
            <a:ext cx="7491744" cy="168050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094" y="2863718"/>
            <a:ext cx="5858693" cy="943107"/>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826346" y="3972232"/>
            <a:ext cx="1130710" cy="338554"/>
          </a:xfrm>
          <a:prstGeom prst="rect">
            <a:avLst/>
          </a:prstGeom>
          <a:noFill/>
          <a:ln>
            <a:solidFill>
              <a:schemeClr val="tx2">
                <a:lumMod val="10000"/>
              </a:schemeClr>
            </a:solidFill>
          </a:ln>
        </p:spPr>
        <p:txBody>
          <a:bodyPr wrap="square" rtlCol="0">
            <a:spAutoFit/>
          </a:bodyPr>
          <a:lstStyle/>
          <a:p>
            <a:r>
              <a:rPr lang="en-US" sz="1600" b="1" dirty="0" smtClean="0">
                <a:latin typeface="Barlow Semi Condensed" panose="020B0604020202020204" charset="0"/>
              </a:rPr>
              <a:t>OUTPUT :-</a:t>
            </a:r>
            <a:endParaRPr lang="en-IN" sz="1600" b="1" dirty="0">
              <a:latin typeface="Barlow Semi Condensed" panose="020B060402020202020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9027" y="3972232"/>
            <a:ext cx="5992061" cy="937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55608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par>
                                <p:cTn id="31" presetID="2" presetClass="entr" presetSubtype="8" fill="hold" grpId="0" nodeType="withEffect">
                                  <p:stCondLst>
                                    <p:cond delay="50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14" presetClass="entr" presetSubtype="10" fill="hold" nodeType="withEffect">
                                  <p:stCondLst>
                                    <p:cond delay="500"/>
                                  </p:stCondLst>
                                  <p:childTnLst>
                                    <p:set>
                                      <p:cBhvr>
                                        <p:cTn id="36" dur="1" fill="hold">
                                          <p:stCondLst>
                                            <p:cond delay="0"/>
                                          </p:stCondLst>
                                        </p:cTn>
                                        <p:tgtEl>
                                          <p:spTgt spid="4"/>
                                        </p:tgtEl>
                                        <p:attrNameLst>
                                          <p:attrName>style.visibility</p:attrName>
                                        </p:attrNameLst>
                                      </p:cBhvr>
                                      <p:to>
                                        <p:strVal val="visible"/>
                                      </p:to>
                                    </p:set>
                                    <p:animEffect transition="in" filter="randombar(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287795" y="1151186"/>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Input data for prediction: The code creates a new data frame input_data with input values for a new sample.</a:t>
            </a:r>
            <a:endParaRPr lang="en-IN" dirty="0"/>
          </a:p>
          <a:p>
            <a:pPr marL="285750" lvl="0" indent="-285750">
              <a:buFont typeface="Arial" panose="020B0604020202020204" pitchFamily="34" charset="0"/>
              <a:buChar char="•"/>
            </a:pPr>
            <a:r>
              <a:rPr lang="en-US" dirty="0"/>
              <a:t>Standardizing the input data: The code uses the predict() function with the scaler object (created in step 13) to standardize the input data.</a:t>
            </a:r>
            <a:endParaRPr lang="en-IN" dirty="0"/>
          </a:p>
        </p:txBody>
      </p:sp>
      <p:sp>
        <p:nvSpPr>
          <p:cNvPr id="144" name="Google Shape;3009;p53"/>
          <p:cNvSpPr/>
          <p:nvPr/>
        </p:nvSpPr>
        <p:spPr>
          <a:xfrm>
            <a:off x="826346" y="1151186"/>
            <a:ext cx="7491744" cy="1159395"/>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276" y="2548123"/>
            <a:ext cx="3610479" cy="21910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75993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287795" y="1151186"/>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Predicting diabetes status for input data: The code uses the trained SVM classifier to predict the diabetes status for the input data and displays the result.</a:t>
            </a:r>
            <a:endParaRPr lang="en-IN" dirty="0"/>
          </a:p>
        </p:txBody>
      </p:sp>
      <p:sp>
        <p:nvSpPr>
          <p:cNvPr id="144" name="Google Shape;3009;p53"/>
          <p:cNvSpPr/>
          <p:nvPr/>
        </p:nvSpPr>
        <p:spPr>
          <a:xfrm>
            <a:off x="826346" y="1151186"/>
            <a:ext cx="7491744" cy="933253"/>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794" y="2637869"/>
            <a:ext cx="3924848" cy="1362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9076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45675" y="2409812"/>
            <a:ext cx="3407979"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smtClean="0"/>
              <a:t>CONCLUSION</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5686630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0-#ppt_w/2"/>
                                          </p:val>
                                        </p:tav>
                                        <p:tav tm="100000">
                                          <p:val>
                                            <p:strVal val="#ppt_x"/>
                                          </p:val>
                                        </p:tav>
                                      </p:tavLst>
                                    </p:anim>
                                    <p:anim calcmode="lin" valueType="num">
                                      <p:cBhvr additive="base">
                                        <p:cTn id="8" dur="500" fill="hold"/>
                                        <p:tgtEl>
                                          <p:spTgt spid="215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155"/>
                                        </p:tgtEl>
                                        <p:attrNameLst>
                                          <p:attrName>style.visibility</p:attrName>
                                        </p:attrNameLst>
                                      </p:cBhvr>
                                      <p:to>
                                        <p:strVal val="visible"/>
                                      </p:to>
                                    </p:set>
                                    <p:anim calcmode="lin" valueType="num">
                                      <p:cBhvr additive="base">
                                        <p:cTn id="11" dur="500" fill="hold"/>
                                        <p:tgtEl>
                                          <p:spTgt spid="2155"/>
                                        </p:tgtEl>
                                        <p:attrNameLst>
                                          <p:attrName>ppt_x</p:attrName>
                                        </p:attrNameLst>
                                      </p:cBhvr>
                                      <p:tavLst>
                                        <p:tav tm="0">
                                          <p:val>
                                            <p:strVal val="1+#ppt_w/2"/>
                                          </p:val>
                                        </p:tav>
                                        <p:tav tm="100000">
                                          <p:val>
                                            <p:strVal val="#ppt_x"/>
                                          </p:val>
                                        </p:tav>
                                      </p:tavLst>
                                    </p:anim>
                                    <p:anim calcmode="lin" valueType="num">
                                      <p:cBhvr additive="base">
                                        <p:cTn id="12" dur="500" fill="hold"/>
                                        <p:tgtEl>
                                          <p:spTgt spid="215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5" name="Pentagon 4"/>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694" name="Google Shape;2694;p49"/>
          <p:cNvSpPr txBox="1">
            <a:spLocks noGrp="1"/>
          </p:cNvSpPr>
          <p:nvPr>
            <p:ph type="title"/>
          </p:nvPr>
        </p:nvSpPr>
        <p:spPr>
          <a:xfrm>
            <a:off x="1807943" y="299516"/>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smtClean="0"/>
              <a:t>CONCLUSION</a:t>
            </a:r>
            <a:endParaRPr dirty="0"/>
          </a:p>
        </p:txBody>
      </p:sp>
      <p:graphicFrame>
        <p:nvGraphicFramePr>
          <p:cNvPr id="15" name="Diagram 14"/>
          <p:cNvGraphicFramePr/>
          <p:nvPr>
            <p:extLst>
              <p:ext uri="{D42A27DB-BD31-4B8C-83A1-F6EECF244321}">
                <p14:modId xmlns:p14="http://schemas.microsoft.com/office/powerpoint/2010/main" val="2712589450"/>
              </p:ext>
            </p:extLst>
          </p:nvPr>
        </p:nvGraphicFramePr>
        <p:xfrm>
          <a:off x="1673737" y="1107673"/>
          <a:ext cx="5796375" cy="3692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64661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6" presetClass="emph" presetSubtype="0" fill="hold" grpId="0" nodeType="withEffect">
                                  <p:stCondLst>
                                    <p:cond delay="0"/>
                                  </p:stCondLst>
                                  <p:childTnLst>
                                    <p:animScale>
                                      <p:cBhvr>
                                        <p:cTn id="10" dur="2000" fill="hold"/>
                                        <p:tgtEl>
                                          <p:spTgt spid="2694"/>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5">
                                            <p:graphicEl>
                                              <a:dgm id="{0FD26AA1-488D-404F-ADA3-BD0665677077}"/>
                                            </p:graphicEl>
                                          </p:spTgt>
                                        </p:tgtEl>
                                        <p:attrNameLst>
                                          <p:attrName>style.visibility</p:attrName>
                                        </p:attrNameLst>
                                      </p:cBhvr>
                                      <p:to>
                                        <p:strVal val="visible"/>
                                      </p:to>
                                    </p:set>
                                    <p:animEffect transition="in" filter="wipe(down)">
                                      <p:cBhvr>
                                        <p:cTn id="15" dur="580">
                                          <p:stCondLst>
                                            <p:cond delay="0"/>
                                          </p:stCondLst>
                                        </p:cTn>
                                        <p:tgtEl>
                                          <p:spTgt spid="15">
                                            <p:graphicEl>
                                              <a:dgm id="{0FD26AA1-488D-404F-ADA3-BD0665677077}"/>
                                            </p:graphicEl>
                                          </p:spTgt>
                                        </p:tgtEl>
                                      </p:cBhvr>
                                    </p:animEffect>
                                    <p:anim calcmode="lin" valueType="num">
                                      <p:cBhvr>
                                        <p:cTn id="16" dur="1822" tmFilter="0,0; 0.14,0.36; 0.43,0.73; 0.71,0.91; 1.0,1.0">
                                          <p:stCondLst>
                                            <p:cond delay="0"/>
                                          </p:stCondLst>
                                        </p:cTn>
                                        <p:tgtEl>
                                          <p:spTgt spid="15">
                                            <p:graphicEl>
                                              <a:dgm id="{0FD26AA1-488D-404F-ADA3-BD0665677077}"/>
                                            </p:graphic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5">
                                            <p:graphicEl>
                                              <a:dgm id="{0FD26AA1-488D-404F-ADA3-BD0665677077}"/>
                                            </p:graphic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5">
                                            <p:graphicEl>
                                              <a:dgm id="{0FD26AA1-488D-404F-ADA3-BD0665677077}"/>
                                            </p:graphic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5">
                                            <p:graphicEl>
                                              <a:dgm id="{0FD26AA1-488D-404F-ADA3-BD0665677077}"/>
                                            </p:graphic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5">
                                            <p:graphicEl>
                                              <a:dgm id="{0FD26AA1-488D-404F-ADA3-BD0665677077}"/>
                                            </p:graphic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15">
                                            <p:graphicEl>
                                              <a:dgm id="{0FD26AA1-488D-404F-ADA3-BD0665677077}"/>
                                            </p:graphicEl>
                                          </p:spTgt>
                                        </p:tgtEl>
                                      </p:cBhvr>
                                      <p:to x="100000" y="60000"/>
                                    </p:animScale>
                                    <p:animScale>
                                      <p:cBhvr>
                                        <p:cTn id="22" dur="166" decel="50000">
                                          <p:stCondLst>
                                            <p:cond delay="676"/>
                                          </p:stCondLst>
                                        </p:cTn>
                                        <p:tgtEl>
                                          <p:spTgt spid="15">
                                            <p:graphicEl>
                                              <a:dgm id="{0FD26AA1-488D-404F-ADA3-BD0665677077}"/>
                                            </p:graphicEl>
                                          </p:spTgt>
                                        </p:tgtEl>
                                      </p:cBhvr>
                                      <p:to x="100000" y="100000"/>
                                    </p:animScale>
                                    <p:animScale>
                                      <p:cBhvr>
                                        <p:cTn id="23" dur="26">
                                          <p:stCondLst>
                                            <p:cond delay="1312"/>
                                          </p:stCondLst>
                                        </p:cTn>
                                        <p:tgtEl>
                                          <p:spTgt spid="15">
                                            <p:graphicEl>
                                              <a:dgm id="{0FD26AA1-488D-404F-ADA3-BD0665677077}"/>
                                            </p:graphicEl>
                                          </p:spTgt>
                                        </p:tgtEl>
                                      </p:cBhvr>
                                      <p:to x="100000" y="80000"/>
                                    </p:animScale>
                                    <p:animScale>
                                      <p:cBhvr>
                                        <p:cTn id="24" dur="166" decel="50000">
                                          <p:stCondLst>
                                            <p:cond delay="1338"/>
                                          </p:stCondLst>
                                        </p:cTn>
                                        <p:tgtEl>
                                          <p:spTgt spid="15">
                                            <p:graphicEl>
                                              <a:dgm id="{0FD26AA1-488D-404F-ADA3-BD0665677077}"/>
                                            </p:graphicEl>
                                          </p:spTgt>
                                        </p:tgtEl>
                                      </p:cBhvr>
                                      <p:to x="100000" y="100000"/>
                                    </p:animScale>
                                    <p:animScale>
                                      <p:cBhvr>
                                        <p:cTn id="25" dur="26">
                                          <p:stCondLst>
                                            <p:cond delay="1642"/>
                                          </p:stCondLst>
                                        </p:cTn>
                                        <p:tgtEl>
                                          <p:spTgt spid="15">
                                            <p:graphicEl>
                                              <a:dgm id="{0FD26AA1-488D-404F-ADA3-BD0665677077}"/>
                                            </p:graphicEl>
                                          </p:spTgt>
                                        </p:tgtEl>
                                      </p:cBhvr>
                                      <p:to x="100000" y="90000"/>
                                    </p:animScale>
                                    <p:animScale>
                                      <p:cBhvr>
                                        <p:cTn id="26" dur="166" decel="50000">
                                          <p:stCondLst>
                                            <p:cond delay="1668"/>
                                          </p:stCondLst>
                                        </p:cTn>
                                        <p:tgtEl>
                                          <p:spTgt spid="15">
                                            <p:graphicEl>
                                              <a:dgm id="{0FD26AA1-488D-404F-ADA3-BD0665677077}"/>
                                            </p:graphicEl>
                                          </p:spTgt>
                                        </p:tgtEl>
                                      </p:cBhvr>
                                      <p:to x="100000" y="100000"/>
                                    </p:animScale>
                                    <p:animScale>
                                      <p:cBhvr>
                                        <p:cTn id="27" dur="26">
                                          <p:stCondLst>
                                            <p:cond delay="1808"/>
                                          </p:stCondLst>
                                        </p:cTn>
                                        <p:tgtEl>
                                          <p:spTgt spid="15">
                                            <p:graphicEl>
                                              <a:dgm id="{0FD26AA1-488D-404F-ADA3-BD0665677077}"/>
                                            </p:graphicEl>
                                          </p:spTgt>
                                        </p:tgtEl>
                                      </p:cBhvr>
                                      <p:to x="100000" y="95000"/>
                                    </p:animScale>
                                    <p:animScale>
                                      <p:cBhvr>
                                        <p:cTn id="28" dur="166" decel="50000">
                                          <p:stCondLst>
                                            <p:cond delay="1834"/>
                                          </p:stCondLst>
                                        </p:cTn>
                                        <p:tgtEl>
                                          <p:spTgt spid="15">
                                            <p:graphicEl>
                                              <a:dgm id="{0FD26AA1-488D-404F-ADA3-BD0665677077}"/>
                                            </p:graphic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5">
                                            <p:graphicEl>
                                              <a:dgm id="{0E546040-6F11-4878-8B17-C37C3487329E}"/>
                                            </p:graphicEl>
                                          </p:spTgt>
                                        </p:tgtEl>
                                        <p:attrNameLst>
                                          <p:attrName>style.visibility</p:attrName>
                                        </p:attrNameLst>
                                      </p:cBhvr>
                                      <p:to>
                                        <p:strVal val="visible"/>
                                      </p:to>
                                    </p:set>
                                    <p:animEffect transition="in" filter="wipe(down)">
                                      <p:cBhvr>
                                        <p:cTn id="33" dur="580">
                                          <p:stCondLst>
                                            <p:cond delay="0"/>
                                          </p:stCondLst>
                                        </p:cTn>
                                        <p:tgtEl>
                                          <p:spTgt spid="15">
                                            <p:graphicEl>
                                              <a:dgm id="{0E546040-6F11-4878-8B17-C37C3487329E}"/>
                                            </p:graphicEl>
                                          </p:spTgt>
                                        </p:tgtEl>
                                      </p:cBhvr>
                                    </p:animEffect>
                                    <p:anim calcmode="lin" valueType="num">
                                      <p:cBhvr>
                                        <p:cTn id="34" dur="1822" tmFilter="0,0; 0.14,0.36; 0.43,0.73; 0.71,0.91; 1.0,1.0">
                                          <p:stCondLst>
                                            <p:cond delay="0"/>
                                          </p:stCondLst>
                                        </p:cTn>
                                        <p:tgtEl>
                                          <p:spTgt spid="15">
                                            <p:graphicEl>
                                              <a:dgm id="{0E546040-6F11-4878-8B17-C37C3487329E}"/>
                                            </p:graphic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5">
                                            <p:graphicEl>
                                              <a:dgm id="{0E546040-6F11-4878-8B17-C37C3487329E}"/>
                                            </p:graphic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5">
                                            <p:graphicEl>
                                              <a:dgm id="{0E546040-6F11-4878-8B17-C37C3487329E}"/>
                                            </p:graphic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5">
                                            <p:graphicEl>
                                              <a:dgm id="{0E546040-6F11-4878-8B17-C37C3487329E}"/>
                                            </p:graphic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5">
                                            <p:graphicEl>
                                              <a:dgm id="{0E546040-6F11-4878-8B17-C37C3487329E}"/>
                                            </p:graphic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15">
                                            <p:graphicEl>
                                              <a:dgm id="{0E546040-6F11-4878-8B17-C37C3487329E}"/>
                                            </p:graphicEl>
                                          </p:spTgt>
                                        </p:tgtEl>
                                      </p:cBhvr>
                                      <p:to x="100000" y="60000"/>
                                    </p:animScale>
                                    <p:animScale>
                                      <p:cBhvr>
                                        <p:cTn id="40" dur="166" decel="50000">
                                          <p:stCondLst>
                                            <p:cond delay="676"/>
                                          </p:stCondLst>
                                        </p:cTn>
                                        <p:tgtEl>
                                          <p:spTgt spid="15">
                                            <p:graphicEl>
                                              <a:dgm id="{0E546040-6F11-4878-8B17-C37C3487329E}"/>
                                            </p:graphicEl>
                                          </p:spTgt>
                                        </p:tgtEl>
                                      </p:cBhvr>
                                      <p:to x="100000" y="100000"/>
                                    </p:animScale>
                                    <p:animScale>
                                      <p:cBhvr>
                                        <p:cTn id="41" dur="26">
                                          <p:stCondLst>
                                            <p:cond delay="1312"/>
                                          </p:stCondLst>
                                        </p:cTn>
                                        <p:tgtEl>
                                          <p:spTgt spid="15">
                                            <p:graphicEl>
                                              <a:dgm id="{0E546040-6F11-4878-8B17-C37C3487329E}"/>
                                            </p:graphicEl>
                                          </p:spTgt>
                                        </p:tgtEl>
                                      </p:cBhvr>
                                      <p:to x="100000" y="80000"/>
                                    </p:animScale>
                                    <p:animScale>
                                      <p:cBhvr>
                                        <p:cTn id="42" dur="166" decel="50000">
                                          <p:stCondLst>
                                            <p:cond delay="1338"/>
                                          </p:stCondLst>
                                        </p:cTn>
                                        <p:tgtEl>
                                          <p:spTgt spid="15">
                                            <p:graphicEl>
                                              <a:dgm id="{0E546040-6F11-4878-8B17-C37C3487329E}"/>
                                            </p:graphicEl>
                                          </p:spTgt>
                                        </p:tgtEl>
                                      </p:cBhvr>
                                      <p:to x="100000" y="100000"/>
                                    </p:animScale>
                                    <p:animScale>
                                      <p:cBhvr>
                                        <p:cTn id="43" dur="26">
                                          <p:stCondLst>
                                            <p:cond delay="1642"/>
                                          </p:stCondLst>
                                        </p:cTn>
                                        <p:tgtEl>
                                          <p:spTgt spid="15">
                                            <p:graphicEl>
                                              <a:dgm id="{0E546040-6F11-4878-8B17-C37C3487329E}"/>
                                            </p:graphicEl>
                                          </p:spTgt>
                                        </p:tgtEl>
                                      </p:cBhvr>
                                      <p:to x="100000" y="90000"/>
                                    </p:animScale>
                                    <p:animScale>
                                      <p:cBhvr>
                                        <p:cTn id="44" dur="166" decel="50000">
                                          <p:stCondLst>
                                            <p:cond delay="1668"/>
                                          </p:stCondLst>
                                        </p:cTn>
                                        <p:tgtEl>
                                          <p:spTgt spid="15">
                                            <p:graphicEl>
                                              <a:dgm id="{0E546040-6F11-4878-8B17-C37C3487329E}"/>
                                            </p:graphicEl>
                                          </p:spTgt>
                                        </p:tgtEl>
                                      </p:cBhvr>
                                      <p:to x="100000" y="100000"/>
                                    </p:animScale>
                                    <p:animScale>
                                      <p:cBhvr>
                                        <p:cTn id="45" dur="26">
                                          <p:stCondLst>
                                            <p:cond delay="1808"/>
                                          </p:stCondLst>
                                        </p:cTn>
                                        <p:tgtEl>
                                          <p:spTgt spid="15">
                                            <p:graphicEl>
                                              <a:dgm id="{0E546040-6F11-4878-8B17-C37C3487329E}"/>
                                            </p:graphicEl>
                                          </p:spTgt>
                                        </p:tgtEl>
                                      </p:cBhvr>
                                      <p:to x="100000" y="95000"/>
                                    </p:animScale>
                                    <p:animScale>
                                      <p:cBhvr>
                                        <p:cTn id="46" dur="166" decel="50000">
                                          <p:stCondLst>
                                            <p:cond delay="1834"/>
                                          </p:stCondLst>
                                        </p:cTn>
                                        <p:tgtEl>
                                          <p:spTgt spid="15">
                                            <p:graphicEl>
                                              <a:dgm id="{0E546040-6F11-4878-8B17-C37C3487329E}"/>
                                            </p:graphic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15">
                                            <p:graphicEl>
                                              <a:dgm id="{76DB45B7-6CD2-4FAA-9793-7100FA7582BB}"/>
                                            </p:graphicEl>
                                          </p:spTgt>
                                        </p:tgtEl>
                                        <p:attrNameLst>
                                          <p:attrName>style.visibility</p:attrName>
                                        </p:attrNameLst>
                                      </p:cBhvr>
                                      <p:to>
                                        <p:strVal val="visible"/>
                                      </p:to>
                                    </p:set>
                                    <p:animEffect transition="in" filter="wipe(down)">
                                      <p:cBhvr>
                                        <p:cTn id="51" dur="580">
                                          <p:stCondLst>
                                            <p:cond delay="0"/>
                                          </p:stCondLst>
                                        </p:cTn>
                                        <p:tgtEl>
                                          <p:spTgt spid="15">
                                            <p:graphicEl>
                                              <a:dgm id="{76DB45B7-6CD2-4FAA-9793-7100FA7582BB}"/>
                                            </p:graphicEl>
                                          </p:spTgt>
                                        </p:tgtEl>
                                      </p:cBhvr>
                                    </p:animEffect>
                                    <p:anim calcmode="lin" valueType="num">
                                      <p:cBhvr>
                                        <p:cTn id="52" dur="1822" tmFilter="0,0; 0.14,0.36; 0.43,0.73; 0.71,0.91; 1.0,1.0">
                                          <p:stCondLst>
                                            <p:cond delay="0"/>
                                          </p:stCondLst>
                                        </p:cTn>
                                        <p:tgtEl>
                                          <p:spTgt spid="15">
                                            <p:graphicEl>
                                              <a:dgm id="{76DB45B7-6CD2-4FAA-9793-7100FA7582BB}"/>
                                            </p:graphic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5">
                                            <p:graphicEl>
                                              <a:dgm id="{76DB45B7-6CD2-4FAA-9793-7100FA7582BB}"/>
                                            </p:graphic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5">
                                            <p:graphicEl>
                                              <a:dgm id="{76DB45B7-6CD2-4FAA-9793-7100FA7582BB}"/>
                                            </p:graphic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5">
                                            <p:graphicEl>
                                              <a:dgm id="{76DB45B7-6CD2-4FAA-9793-7100FA7582BB}"/>
                                            </p:graphic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5">
                                            <p:graphicEl>
                                              <a:dgm id="{76DB45B7-6CD2-4FAA-9793-7100FA7582BB}"/>
                                            </p:graphic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15">
                                            <p:graphicEl>
                                              <a:dgm id="{76DB45B7-6CD2-4FAA-9793-7100FA7582BB}"/>
                                            </p:graphicEl>
                                          </p:spTgt>
                                        </p:tgtEl>
                                      </p:cBhvr>
                                      <p:to x="100000" y="60000"/>
                                    </p:animScale>
                                    <p:animScale>
                                      <p:cBhvr>
                                        <p:cTn id="58" dur="166" decel="50000">
                                          <p:stCondLst>
                                            <p:cond delay="676"/>
                                          </p:stCondLst>
                                        </p:cTn>
                                        <p:tgtEl>
                                          <p:spTgt spid="15">
                                            <p:graphicEl>
                                              <a:dgm id="{76DB45B7-6CD2-4FAA-9793-7100FA7582BB}"/>
                                            </p:graphicEl>
                                          </p:spTgt>
                                        </p:tgtEl>
                                      </p:cBhvr>
                                      <p:to x="100000" y="100000"/>
                                    </p:animScale>
                                    <p:animScale>
                                      <p:cBhvr>
                                        <p:cTn id="59" dur="26">
                                          <p:stCondLst>
                                            <p:cond delay="1312"/>
                                          </p:stCondLst>
                                        </p:cTn>
                                        <p:tgtEl>
                                          <p:spTgt spid="15">
                                            <p:graphicEl>
                                              <a:dgm id="{76DB45B7-6CD2-4FAA-9793-7100FA7582BB}"/>
                                            </p:graphicEl>
                                          </p:spTgt>
                                        </p:tgtEl>
                                      </p:cBhvr>
                                      <p:to x="100000" y="80000"/>
                                    </p:animScale>
                                    <p:animScale>
                                      <p:cBhvr>
                                        <p:cTn id="60" dur="166" decel="50000">
                                          <p:stCondLst>
                                            <p:cond delay="1338"/>
                                          </p:stCondLst>
                                        </p:cTn>
                                        <p:tgtEl>
                                          <p:spTgt spid="15">
                                            <p:graphicEl>
                                              <a:dgm id="{76DB45B7-6CD2-4FAA-9793-7100FA7582BB}"/>
                                            </p:graphicEl>
                                          </p:spTgt>
                                        </p:tgtEl>
                                      </p:cBhvr>
                                      <p:to x="100000" y="100000"/>
                                    </p:animScale>
                                    <p:animScale>
                                      <p:cBhvr>
                                        <p:cTn id="61" dur="26">
                                          <p:stCondLst>
                                            <p:cond delay="1642"/>
                                          </p:stCondLst>
                                        </p:cTn>
                                        <p:tgtEl>
                                          <p:spTgt spid="15">
                                            <p:graphicEl>
                                              <a:dgm id="{76DB45B7-6CD2-4FAA-9793-7100FA7582BB}"/>
                                            </p:graphicEl>
                                          </p:spTgt>
                                        </p:tgtEl>
                                      </p:cBhvr>
                                      <p:to x="100000" y="90000"/>
                                    </p:animScale>
                                    <p:animScale>
                                      <p:cBhvr>
                                        <p:cTn id="62" dur="166" decel="50000">
                                          <p:stCondLst>
                                            <p:cond delay="1668"/>
                                          </p:stCondLst>
                                        </p:cTn>
                                        <p:tgtEl>
                                          <p:spTgt spid="15">
                                            <p:graphicEl>
                                              <a:dgm id="{76DB45B7-6CD2-4FAA-9793-7100FA7582BB}"/>
                                            </p:graphicEl>
                                          </p:spTgt>
                                        </p:tgtEl>
                                      </p:cBhvr>
                                      <p:to x="100000" y="100000"/>
                                    </p:animScale>
                                    <p:animScale>
                                      <p:cBhvr>
                                        <p:cTn id="63" dur="26">
                                          <p:stCondLst>
                                            <p:cond delay="1808"/>
                                          </p:stCondLst>
                                        </p:cTn>
                                        <p:tgtEl>
                                          <p:spTgt spid="15">
                                            <p:graphicEl>
                                              <a:dgm id="{76DB45B7-6CD2-4FAA-9793-7100FA7582BB}"/>
                                            </p:graphicEl>
                                          </p:spTgt>
                                        </p:tgtEl>
                                      </p:cBhvr>
                                      <p:to x="100000" y="95000"/>
                                    </p:animScale>
                                    <p:animScale>
                                      <p:cBhvr>
                                        <p:cTn id="64" dur="166" decel="50000">
                                          <p:stCondLst>
                                            <p:cond delay="1834"/>
                                          </p:stCondLst>
                                        </p:cTn>
                                        <p:tgtEl>
                                          <p:spTgt spid="15">
                                            <p:graphicEl>
                                              <a:dgm id="{76DB45B7-6CD2-4FAA-9793-7100FA7582BB}"/>
                                            </p:graphic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5">
                                            <p:graphicEl>
                                              <a:dgm id="{5242E1FB-5429-43F1-934E-8448FFB71FB0}"/>
                                            </p:graphicEl>
                                          </p:spTgt>
                                        </p:tgtEl>
                                        <p:attrNameLst>
                                          <p:attrName>style.visibility</p:attrName>
                                        </p:attrNameLst>
                                      </p:cBhvr>
                                      <p:to>
                                        <p:strVal val="visible"/>
                                      </p:to>
                                    </p:set>
                                    <p:animEffect transition="in" filter="wipe(down)">
                                      <p:cBhvr>
                                        <p:cTn id="69" dur="580">
                                          <p:stCondLst>
                                            <p:cond delay="0"/>
                                          </p:stCondLst>
                                        </p:cTn>
                                        <p:tgtEl>
                                          <p:spTgt spid="15">
                                            <p:graphicEl>
                                              <a:dgm id="{5242E1FB-5429-43F1-934E-8448FFB71FB0}"/>
                                            </p:graphicEl>
                                          </p:spTgt>
                                        </p:tgtEl>
                                      </p:cBhvr>
                                    </p:animEffect>
                                    <p:anim calcmode="lin" valueType="num">
                                      <p:cBhvr>
                                        <p:cTn id="70" dur="1822" tmFilter="0,0; 0.14,0.36; 0.43,0.73; 0.71,0.91; 1.0,1.0">
                                          <p:stCondLst>
                                            <p:cond delay="0"/>
                                          </p:stCondLst>
                                        </p:cTn>
                                        <p:tgtEl>
                                          <p:spTgt spid="15">
                                            <p:graphicEl>
                                              <a:dgm id="{5242E1FB-5429-43F1-934E-8448FFB71FB0}"/>
                                            </p:graphic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5">
                                            <p:graphicEl>
                                              <a:dgm id="{5242E1FB-5429-43F1-934E-8448FFB71FB0}"/>
                                            </p:graphic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5">
                                            <p:graphicEl>
                                              <a:dgm id="{5242E1FB-5429-43F1-934E-8448FFB71FB0}"/>
                                            </p:graphic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5">
                                            <p:graphicEl>
                                              <a:dgm id="{5242E1FB-5429-43F1-934E-8448FFB71FB0}"/>
                                            </p:graphic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5">
                                            <p:graphicEl>
                                              <a:dgm id="{5242E1FB-5429-43F1-934E-8448FFB71FB0}"/>
                                            </p:graphic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15">
                                            <p:graphicEl>
                                              <a:dgm id="{5242E1FB-5429-43F1-934E-8448FFB71FB0}"/>
                                            </p:graphicEl>
                                          </p:spTgt>
                                        </p:tgtEl>
                                      </p:cBhvr>
                                      <p:to x="100000" y="60000"/>
                                    </p:animScale>
                                    <p:animScale>
                                      <p:cBhvr>
                                        <p:cTn id="76" dur="166" decel="50000">
                                          <p:stCondLst>
                                            <p:cond delay="676"/>
                                          </p:stCondLst>
                                        </p:cTn>
                                        <p:tgtEl>
                                          <p:spTgt spid="15">
                                            <p:graphicEl>
                                              <a:dgm id="{5242E1FB-5429-43F1-934E-8448FFB71FB0}"/>
                                            </p:graphicEl>
                                          </p:spTgt>
                                        </p:tgtEl>
                                      </p:cBhvr>
                                      <p:to x="100000" y="100000"/>
                                    </p:animScale>
                                    <p:animScale>
                                      <p:cBhvr>
                                        <p:cTn id="77" dur="26">
                                          <p:stCondLst>
                                            <p:cond delay="1312"/>
                                          </p:stCondLst>
                                        </p:cTn>
                                        <p:tgtEl>
                                          <p:spTgt spid="15">
                                            <p:graphicEl>
                                              <a:dgm id="{5242E1FB-5429-43F1-934E-8448FFB71FB0}"/>
                                            </p:graphicEl>
                                          </p:spTgt>
                                        </p:tgtEl>
                                      </p:cBhvr>
                                      <p:to x="100000" y="80000"/>
                                    </p:animScale>
                                    <p:animScale>
                                      <p:cBhvr>
                                        <p:cTn id="78" dur="166" decel="50000">
                                          <p:stCondLst>
                                            <p:cond delay="1338"/>
                                          </p:stCondLst>
                                        </p:cTn>
                                        <p:tgtEl>
                                          <p:spTgt spid="15">
                                            <p:graphicEl>
                                              <a:dgm id="{5242E1FB-5429-43F1-934E-8448FFB71FB0}"/>
                                            </p:graphicEl>
                                          </p:spTgt>
                                        </p:tgtEl>
                                      </p:cBhvr>
                                      <p:to x="100000" y="100000"/>
                                    </p:animScale>
                                    <p:animScale>
                                      <p:cBhvr>
                                        <p:cTn id="79" dur="26">
                                          <p:stCondLst>
                                            <p:cond delay="1642"/>
                                          </p:stCondLst>
                                        </p:cTn>
                                        <p:tgtEl>
                                          <p:spTgt spid="15">
                                            <p:graphicEl>
                                              <a:dgm id="{5242E1FB-5429-43F1-934E-8448FFB71FB0}"/>
                                            </p:graphicEl>
                                          </p:spTgt>
                                        </p:tgtEl>
                                      </p:cBhvr>
                                      <p:to x="100000" y="90000"/>
                                    </p:animScale>
                                    <p:animScale>
                                      <p:cBhvr>
                                        <p:cTn id="80" dur="166" decel="50000">
                                          <p:stCondLst>
                                            <p:cond delay="1668"/>
                                          </p:stCondLst>
                                        </p:cTn>
                                        <p:tgtEl>
                                          <p:spTgt spid="15">
                                            <p:graphicEl>
                                              <a:dgm id="{5242E1FB-5429-43F1-934E-8448FFB71FB0}"/>
                                            </p:graphicEl>
                                          </p:spTgt>
                                        </p:tgtEl>
                                      </p:cBhvr>
                                      <p:to x="100000" y="100000"/>
                                    </p:animScale>
                                    <p:animScale>
                                      <p:cBhvr>
                                        <p:cTn id="81" dur="26">
                                          <p:stCondLst>
                                            <p:cond delay="1808"/>
                                          </p:stCondLst>
                                        </p:cTn>
                                        <p:tgtEl>
                                          <p:spTgt spid="15">
                                            <p:graphicEl>
                                              <a:dgm id="{5242E1FB-5429-43F1-934E-8448FFB71FB0}"/>
                                            </p:graphicEl>
                                          </p:spTgt>
                                        </p:tgtEl>
                                      </p:cBhvr>
                                      <p:to x="100000" y="95000"/>
                                    </p:animScale>
                                    <p:animScale>
                                      <p:cBhvr>
                                        <p:cTn id="82" dur="166" decel="50000">
                                          <p:stCondLst>
                                            <p:cond delay="1834"/>
                                          </p:stCondLst>
                                        </p:cTn>
                                        <p:tgtEl>
                                          <p:spTgt spid="15">
                                            <p:graphicEl>
                                              <a:dgm id="{5242E1FB-5429-43F1-934E-8448FFB71FB0}"/>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94" grpId="0"/>
      <p:bldGraphic spid="1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5" name="Pentagon 4"/>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694" name="Google Shape;2694;p49"/>
          <p:cNvSpPr txBox="1">
            <a:spLocks noGrp="1"/>
          </p:cNvSpPr>
          <p:nvPr>
            <p:ph type="title"/>
          </p:nvPr>
        </p:nvSpPr>
        <p:spPr>
          <a:xfrm>
            <a:off x="1807943" y="299516"/>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smtClean="0"/>
              <a:t>CONCLUSION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597" y="1363018"/>
            <a:ext cx="3867690" cy="132416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154338" y="3087650"/>
            <a:ext cx="1130710" cy="338554"/>
          </a:xfrm>
          <a:prstGeom prst="rect">
            <a:avLst/>
          </a:prstGeom>
          <a:noFill/>
          <a:ln>
            <a:solidFill>
              <a:schemeClr val="tx2">
                <a:lumMod val="10000"/>
              </a:schemeClr>
            </a:solidFill>
          </a:ln>
        </p:spPr>
        <p:txBody>
          <a:bodyPr wrap="square" rtlCol="0">
            <a:spAutoFit/>
          </a:bodyPr>
          <a:lstStyle/>
          <a:p>
            <a:r>
              <a:rPr lang="en-US" sz="1600" b="1" dirty="0" smtClean="0">
                <a:latin typeface="Barlow Semi Condensed" panose="020B0604020202020204" charset="0"/>
              </a:rPr>
              <a:t>OUTPUT :-</a:t>
            </a:r>
            <a:endParaRPr lang="en-IN" sz="1600" b="1" dirty="0">
              <a:latin typeface="Barlow Semi Condensed" panose="020B060402020202020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623" y="3044474"/>
            <a:ext cx="4029637" cy="14003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298273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269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14" presetClass="entr" presetSubtype="10" fill="hold"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75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94"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2658" y="570271"/>
            <a:ext cx="6361471" cy="3785652"/>
          </a:xfrm>
          <a:prstGeom prst="rect">
            <a:avLst/>
          </a:prstGeom>
          <a:noFill/>
        </p:spPr>
        <p:txBody>
          <a:bodyPr wrap="square" rtlCol="0">
            <a:spAutoFit/>
          </a:bodyPr>
          <a:lstStyle/>
          <a:p>
            <a:pPr algn="ctr"/>
            <a:r>
              <a:rPr lang="en-US" sz="6000" dirty="0" smtClean="0">
                <a:latin typeface="Imprint MT Shadow" panose="04020605060303030202" pitchFamily="82" charset="0"/>
              </a:rPr>
              <a:t>That’s All about the </a:t>
            </a:r>
            <a:r>
              <a:rPr lang="en-US" sz="6000" dirty="0" smtClean="0">
                <a:latin typeface="Imprint MT Shadow" panose="04020605060303030202" pitchFamily="82" charset="0"/>
              </a:rPr>
              <a:t>Diabetes Prediction Project</a:t>
            </a:r>
            <a:endParaRPr lang="en-US" sz="6000" dirty="0" smtClean="0">
              <a:latin typeface="Imprint MT Shadow" panose="04020605060303030202" pitchFamily="82" charset="0"/>
            </a:endParaRPr>
          </a:p>
          <a:p>
            <a:pPr algn="ctr"/>
            <a:r>
              <a:rPr lang="en-US" sz="6000" dirty="0" smtClean="0">
                <a:latin typeface="Imprint MT Shadow" panose="04020605060303030202" pitchFamily="82" charset="0"/>
              </a:rPr>
              <a:t>Thankyou</a:t>
            </a:r>
            <a:endParaRPr lang="en-IN" sz="6000" dirty="0">
              <a:latin typeface="Imprint MT Shadow" panose="04020605060303030202" pitchFamily="82" charset="0"/>
            </a:endParaRPr>
          </a:p>
        </p:txBody>
      </p:sp>
    </p:spTree>
    <p:extLst>
      <p:ext uri="{BB962C8B-B14F-4D97-AF65-F5344CB8AC3E}">
        <p14:creationId xmlns:p14="http://schemas.microsoft.com/office/powerpoint/2010/main" val="24820437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574248"/>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smtClean="0"/>
              <a:t>PROBLEM STATEMENT</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0-#ppt_w/2"/>
                                          </p:val>
                                        </p:tav>
                                        <p:tav tm="100000">
                                          <p:val>
                                            <p:strVal val="#ppt_x"/>
                                          </p:val>
                                        </p:tav>
                                      </p:tavLst>
                                    </p:anim>
                                    <p:anim calcmode="lin" valueType="num">
                                      <p:cBhvr additive="base">
                                        <p:cTn id="8" dur="500" fill="hold"/>
                                        <p:tgtEl>
                                          <p:spTgt spid="215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155"/>
                                        </p:tgtEl>
                                        <p:attrNameLst>
                                          <p:attrName>style.visibility</p:attrName>
                                        </p:attrNameLst>
                                      </p:cBhvr>
                                      <p:to>
                                        <p:strVal val="visible"/>
                                      </p:to>
                                    </p:set>
                                    <p:anim calcmode="lin" valueType="num">
                                      <p:cBhvr additive="base">
                                        <p:cTn id="11" dur="500" fill="hold"/>
                                        <p:tgtEl>
                                          <p:spTgt spid="2155"/>
                                        </p:tgtEl>
                                        <p:attrNameLst>
                                          <p:attrName>ppt_x</p:attrName>
                                        </p:attrNameLst>
                                      </p:cBhvr>
                                      <p:tavLst>
                                        <p:tav tm="0">
                                          <p:val>
                                            <p:strVal val="1+#ppt_w/2"/>
                                          </p:val>
                                        </p:tav>
                                        <p:tav tm="100000">
                                          <p:val>
                                            <p:strVal val="#ppt_x"/>
                                          </p:val>
                                        </p:tav>
                                      </p:tavLst>
                                    </p:anim>
                                    <p:anim calcmode="lin" valueType="num">
                                      <p:cBhvr additive="base">
                                        <p:cTn id="12" dur="500" fill="hold"/>
                                        <p:tgtEl>
                                          <p:spTgt spid="2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11" name="Pentagon 10"/>
          <p:cNvSpPr/>
          <p:nvPr/>
        </p:nvSpPr>
        <p:spPr>
          <a:xfrm>
            <a:off x="1807671" y="313180"/>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498" name="Google Shape;3498;p61"/>
          <p:cNvSpPr txBox="1">
            <a:spLocks noGrp="1"/>
          </p:cNvSpPr>
          <p:nvPr>
            <p:ph type="title"/>
          </p:nvPr>
        </p:nvSpPr>
        <p:spPr>
          <a:xfrm>
            <a:off x="1807671" y="275253"/>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Problem Statement &amp; Our Objective</a:t>
            </a:r>
            <a:endParaRPr dirty="0"/>
          </a:p>
        </p:txBody>
      </p:sp>
      <p:sp>
        <p:nvSpPr>
          <p:cNvPr id="3501" name="Google Shape;3501;p61"/>
          <p:cNvSpPr/>
          <p:nvPr/>
        </p:nvSpPr>
        <p:spPr>
          <a:xfrm>
            <a:off x="1382448" y="962759"/>
            <a:ext cx="6385036" cy="3963201"/>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61"/>
          <p:cNvSpPr/>
          <p:nvPr/>
        </p:nvSpPr>
        <p:spPr>
          <a:xfrm>
            <a:off x="1567547" y="1160682"/>
            <a:ext cx="6013123" cy="3558802"/>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4" name="Google Shape;3504;p61"/>
          <p:cNvSpPr txBox="1">
            <a:spLocks noGrp="1"/>
          </p:cNvSpPr>
          <p:nvPr>
            <p:ph type="subTitle" idx="2"/>
          </p:nvPr>
        </p:nvSpPr>
        <p:spPr>
          <a:xfrm>
            <a:off x="1807671" y="1386348"/>
            <a:ext cx="5528700" cy="3205317"/>
          </a:xfrm>
          <a:prstGeom prst="rect">
            <a:avLst/>
          </a:prstGeom>
        </p:spPr>
        <p:txBody>
          <a:bodyPr spcFirstLastPara="1" wrap="square" lIns="91425" tIns="91425" rIns="91425" bIns="91425" anchor="t" anchorCtr="0">
            <a:noAutofit/>
          </a:bodyPr>
          <a:lstStyle/>
          <a:p>
            <a:r>
              <a:rPr lang="en-US" sz="2000" dirty="0"/>
              <a:t>This dataset is originally from the National Institute of Diabetes and Digestive and Kidney 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a:t>
            </a:r>
            <a:endParaRPr lang="en-IN" sz="2000" dirty="0"/>
          </a:p>
        </p:txBody>
      </p:sp>
      <p:sp>
        <p:nvSpPr>
          <p:cNvPr id="13" name="TextBox 12"/>
          <p:cNvSpPr txBox="1"/>
          <p:nvPr/>
        </p:nvSpPr>
        <p:spPr>
          <a:xfrm>
            <a:off x="2359248" y="3500284"/>
            <a:ext cx="722400" cy="567700"/>
          </a:xfrm>
          <a:prstGeom prst="rect">
            <a:avLst/>
          </a:prstGeom>
          <a:noFill/>
        </p:spPr>
        <p:txBody>
          <a:bodyPr wrap="square" rtlCol="0">
            <a:spAutoFit/>
          </a:bodyPr>
          <a:lstStyle/>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98"/>
                                        </p:tgtEl>
                                        <p:attrNameLst>
                                          <p:attrName>style.visibility</p:attrName>
                                        </p:attrNameLst>
                                      </p:cBhvr>
                                      <p:to>
                                        <p:strVal val="visible"/>
                                      </p:to>
                                    </p:set>
                                    <p:anim calcmode="lin" valueType="num">
                                      <p:cBhvr additive="base">
                                        <p:cTn id="11" dur="500" fill="hold"/>
                                        <p:tgtEl>
                                          <p:spTgt spid="3498"/>
                                        </p:tgtEl>
                                        <p:attrNameLst>
                                          <p:attrName>ppt_x</p:attrName>
                                        </p:attrNameLst>
                                      </p:cBhvr>
                                      <p:tavLst>
                                        <p:tav tm="0">
                                          <p:val>
                                            <p:strVal val="0-#ppt_w/2"/>
                                          </p:val>
                                        </p:tav>
                                        <p:tav tm="100000">
                                          <p:val>
                                            <p:strVal val="#ppt_x"/>
                                          </p:val>
                                        </p:tav>
                                      </p:tavLst>
                                    </p:anim>
                                    <p:anim calcmode="lin" valueType="num">
                                      <p:cBhvr additive="base">
                                        <p:cTn id="12" dur="500" fill="hold"/>
                                        <p:tgtEl>
                                          <p:spTgt spid="349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528" fill="hold" grpId="0" nodeType="clickEffect">
                                  <p:stCondLst>
                                    <p:cond delay="0"/>
                                  </p:stCondLst>
                                  <p:childTnLst>
                                    <p:set>
                                      <p:cBhvr>
                                        <p:cTn id="22" dur="1" fill="hold">
                                          <p:stCondLst>
                                            <p:cond delay="0"/>
                                          </p:stCondLst>
                                        </p:cTn>
                                        <p:tgtEl>
                                          <p:spTgt spid="3504">
                                            <p:txEl>
                                              <p:pRg st="0" end="0"/>
                                            </p:txEl>
                                          </p:spTgt>
                                        </p:tgtEl>
                                        <p:attrNameLst>
                                          <p:attrName>style.visibility</p:attrName>
                                        </p:attrNameLst>
                                      </p:cBhvr>
                                      <p:to>
                                        <p:strVal val="visible"/>
                                      </p:to>
                                    </p:set>
                                    <p:anim calcmode="lin" valueType="num">
                                      <p:cBhvr>
                                        <p:cTn id="23" dur="500" fill="hold"/>
                                        <p:tgtEl>
                                          <p:spTgt spid="350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3504">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3504">
                                            <p:txEl>
                                              <p:pRg st="0" end="0"/>
                                            </p:txEl>
                                          </p:spTgt>
                                        </p:tgtEl>
                                      </p:cBhvr>
                                    </p:animEffect>
                                    <p:anim calcmode="lin" valueType="num">
                                      <p:cBhvr>
                                        <p:cTn id="26" dur="500" fill="hold"/>
                                        <p:tgtEl>
                                          <p:spTgt spid="3504">
                                            <p:txEl>
                                              <p:pRg st="0" end="0"/>
                                            </p:txEl>
                                          </p:spTgt>
                                        </p:tgtEl>
                                        <p:attrNameLst>
                                          <p:attrName>ppt_x</p:attrName>
                                        </p:attrNameLst>
                                      </p:cBhvr>
                                      <p:tavLst>
                                        <p:tav tm="0">
                                          <p:val>
                                            <p:fltVal val="0.5"/>
                                          </p:val>
                                        </p:tav>
                                        <p:tav tm="100000">
                                          <p:val>
                                            <p:strVal val="#ppt_x"/>
                                          </p:val>
                                        </p:tav>
                                      </p:tavLst>
                                    </p:anim>
                                    <p:anim calcmode="lin" valueType="num">
                                      <p:cBhvr>
                                        <p:cTn id="27" dur="500" fill="hold"/>
                                        <p:tgtEl>
                                          <p:spTgt spid="3504">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498" grpId="0"/>
      <p:bldP spid="3501" grpId="0" animBg="1"/>
      <p:bldP spid="3502" grpId="0" animBg="1"/>
      <p:bldP spid="350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574249"/>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smtClean="0"/>
              <a:t>PROCESS TO SOLVE</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Tree>
    <p:extLst>
      <p:ext uri="{BB962C8B-B14F-4D97-AF65-F5344CB8AC3E}">
        <p14:creationId xmlns:p14="http://schemas.microsoft.com/office/powerpoint/2010/main" val="2667093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1+#ppt_w/2"/>
                                          </p:val>
                                        </p:tav>
                                        <p:tav tm="100000">
                                          <p:val>
                                            <p:strVal val="#ppt_x"/>
                                          </p:val>
                                        </p:tav>
                                      </p:tavLst>
                                    </p:anim>
                                    <p:anim calcmode="lin" valueType="num">
                                      <p:cBhvr additive="base">
                                        <p:cTn id="8" dur="500" fill="hold"/>
                                        <p:tgtEl>
                                          <p:spTgt spid="215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55"/>
                                        </p:tgtEl>
                                        <p:attrNameLst>
                                          <p:attrName>style.visibility</p:attrName>
                                        </p:attrNameLst>
                                      </p:cBhvr>
                                      <p:to>
                                        <p:strVal val="visible"/>
                                      </p:to>
                                    </p:set>
                                    <p:anim calcmode="lin" valueType="num">
                                      <p:cBhvr additive="base">
                                        <p:cTn id="11" dur="500" fill="hold"/>
                                        <p:tgtEl>
                                          <p:spTgt spid="2155"/>
                                        </p:tgtEl>
                                        <p:attrNameLst>
                                          <p:attrName>ppt_x</p:attrName>
                                        </p:attrNameLst>
                                      </p:cBhvr>
                                      <p:tavLst>
                                        <p:tav tm="0">
                                          <p:val>
                                            <p:strVal val="0-#ppt_w/2"/>
                                          </p:val>
                                        </p:tav>
                                        <p:tav tm="100000">
                                          <p:val>
                                            <p:strVal val="#ppt_x"/>
                                          </p:val>
                                        </p:tav>
                                      </p:tavLst>
                                    </p:anim>
                                    <p:anim calcmode="lin" valueType="num">
                                      <p:cBhvr additive="base">
                                        <p:cTn id="12" dur="500" fill="hold"/>
                                        <p:tgtEl>
                                          <p:spTgt spid="2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a:t>
            </a:r>
            <a:endParaRPr dirty="0"/>
          </a:p>
        </p:txBody>
      </p:sp>
      <p:sp>
        <p:nvSpPr>
          <p:cNvPr id="3151" name="Google Shape;3151;p53"/>
          <p:cNvSpPr txBox="1">
            <a:spLocks noGrp="1"/>
          </p:cNvSpPr>
          <p:nvPr>
            <p:ph type="subTitle" idx="2"/>
          </p:nvPr>
        </p:nvSpPr>
        <p:spPr>
          <a:xfrm>
            <a:off x="963561" y="1041464"/>
            <a:ext cx="7167255" cy="610800"/>
          </a:xfrm>
          <a:prstGeom prst="rect">
            <a:avLst/>
          </a:prstGeom>
        </p:spPr>
        <p:txBody>
          <a:bodyPr spcFirstLastPara="1" wrap="square" lIns="91425" tIns="91425" rIns="91425" bIns="91425" anchor="t" anchorCtr="0">
            <a:noAutofit/>
          </a:bodyPr>
          <a:lstStyle/>
          <a:p>
            <a:pPr marL="285750" lvl="0" indent="-285750" algn="ctr">
              <a:buFont typeface="Arial" panose="020B0604020202020204" pitchFamily="34" charset="0"/>
              <a:buChar char="•"/>
            </a:pPr>
            <a:r>
              <a:rPr lang="en-US" dirty="0" smtClean="0"/>
              <a:t>We </a:t>
            </a:r>
            <a:r>
              <a:rPr lang="en-US" dirty="0"/>
              <a:t>have our data saved in a CSV file called </a:t>
            </a:r>
            <a:r>
              <a:rPr lang="en-US" b="1" dirty="0"/>
              <a:t>diabetes.csv</a:t>
            </a:r>
            <a:r>
              <a:rPr lang="en-US" dirty="0"/>
              <a:t>. We first read our </a:t>
            </a:r>
            <a:r>
              <a:rPr lang="en-US" dirty="0" smtClean="0"/>
              <a:t>                  dataset </a:t>
            </a:r>
            <a:r>
              <a:rPr lang="en-US" dirty="0"/>
              <a:t>through read.csv function built in R</a:t>
            </a:r>
            <a:r>
              <a:rPr lang="en-US" b="1" dirty="0"/>
              <a:t> </a:t>
            </a:r>
            <a:r>
              <a:rPr lang="en-US" dirty="0"/>
              <a:t>.</a:t>
            </a:r>
            <a:endParaRPr lang="en-IN" dirty="0"/>
          </a:p>
        </p:txBody>
      </p:sp>
      <p:sp>
        <p:nvSpPr>
          <p:cNvPr id="144" name="Google Shape;3009;p53"/>
          <p:cNvSpPr/>
          <p:nvPr/>
        </p:nvSpPr>
        <p:spPr>
          <a:xfrm>
            <a:off x="826346" y="1033200"/>
            <a:ext cx="7491744" cy="72677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3009;p53"/>
          <p:cNvSpPr/>
          <p:nvPr/>
        </p:nvSpPr>
        <p:spPr>
          <a:xfrm>
            <a:off x="826346" y="1873857"/>
            <a:ext cx="7491744" cy="2983277"/>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3151;p53"/>
          <p:cNvSpPr txBox="1">
            <a:spLocks noGrp="1"/>
          </p:cNvSpPr>
          <p:nvPr>
            <p:ph type="subTitle" idx="2"/>
          </p:nvPr>
        </p:nvSpPr>
        <p:spPr>
          <a:xfrm>
            <a:off x="1317523" y="1957583"/>
            <a:ext cx="6685935"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The following features have been provided to help us predict whether a person is diabetic or not:</a:t>
            </a:r>
            <a:endParaRPr lang="en-IN" sz="1000" dirty="0"/>
          </a:p>
          <a:p>
            <a:pPr marL="342900" lvl="0" indent="-342900">
              <a:buFont typeface="+mj-lt"/>
              <a:buAutoNum type="arabicPeriod"/>
            </a:pPr>
            <a:r>
              <a:rPr lang="en-US" b="1" dirty="0"/>
              <a:t>Pregnancies</a:t>
            </a:r>
            <a:endParaRPr lang="en-IN" sz="1000" dirty="0"/>
          </a:p>
          <a:p>
            <a:pPr marL="342900" lvl="0" indent="-342900">
              <a:buFont typeface="+mj-lt"/>
              <a:buAutoNum type="arabicPeriod"/>
            </a:pPr>
            <a:r>
              <a:rPr lang="en-US" b="1" dirty="0"/>
              <a:t>Glucose</a:t>
            </a:r>
            <a:endParaRPr lang="en-IN" sz="1000" dirty="0"/>
          </a:p>
          <a:p>
            <a:pPr marL="342900" lvl="0" indent="-342900">
              <a:buFont typeface="+mj-lt"/>
              <a:buAutoNum type="arabicPeriod"/>
            </a:pPr>
            <a:r>
              <a:rPr lang="en-US" b="1" dirty="0"/>
              <a:t>BloodPressure</a:t>
            </a:r>
            <a:endParaRPr lang="en-IN" sz="1000" dirty="0"/>
          </a:p>
          <a:p>
            <a:pPr marL="342900" lvl="0" indent="-342900">
              <a:buFont typeface="+mj-lt"/>
              <a:buAutoNum type="arabicPeriod"/>
            </a:pPr>
            <a:r>
              <a:rPr lang="en-US" b="1" dirty="0"/>
              <a:t>SkinThickness</a:t>
            </a:r>
            <a:endParaRPr lang="en-IN" sz="1000" dirty="0"/>
          </a:p>
          <a:p>
            <a:pPr marL="342900" lvl="0" indent="-342900">
              <a:buFont typeface="+mj-lt"/>
              <a:buAutoNum type="arabicPeriod"/>
            </a:pPr>
            <a:r>
              <a:rPr lang="en-US" b="1" dirty="0"/>
              <a:t>Insulin</a:t>
            </a:r>
            <a:endParaRPr lang="en-IN" sz="1000" dirty="0"/>
          </a:p>
          <a:p>
            <a:pPr marL="342900" lvl="0" indent="-342900">
              <a:buFont typeface="+mj-lt"/>
              <a:buAutoNum type="arabicPeriod"/>
            </a:pPr>
            <a:r>
              <a:rPr lang="en-US" b="1" dirty="0"/>
              <a:t>BMI</a:t>
            </a:r>
            <a:endParaRPr lang="en-IN" sz="1000" dirty="0"/>
          </a:p>
          <a:p>
            <a:pPr marL="342900" lvl="0" indent="-342900">
              <a:buFont typeface="+mj-lt"/>
              <a:buAutoNum type="arabicPeriod"/>
            </a:pPr>
            <a:r>
              <a:rPr lang="en-US" b="1" dirty="0"/>
              <a:t>DiabetesPedigreeFunction</a:t>
            </a:r>
            <a:endParaRPr lang="en-IN" sz="1000" dirty="0"/>
          </a:p>
          <a:p>
            <a:pPr marL="342900" lvl="0" indent="-342900">
              <a:buFont typeface="+mj-lt"/>
              <a:buAutoNum type="arabicPeriod"/>
            </a:pPr>
            <a:r>
              <a:rPr lang="en-US" b="1" dirty="0"/>
              <a:t>Age</a:t>
            </a:r>
            <a:endParaRPr lang="en-IN" sz="1000" dirty="0"/>
          </a:p>
          <a:p>
            <a:pPr marL="342900" lvl="0" indent="-342900">
              <a:buFont typeface="+mj-lt"/>
              <a:buAutoNum type="arabicPeriod"/>
            </a:pPr>
            <a:r>
              <a:rPr lang="en-US" b="1" dirty="0"/>
              <a:t>Outcome:</a:t>
            </a:r>
            <a:r>
              <a:rPr lang="en-US" dirty="0"/>
              <a:t> Class variable (0 if non-diabetic, 1 if diabetic)</a:t>
            </a:r>
            <a:endParaRPr lang="en-IN" sz="1000" dirty="0"/>
          </a:p>
        </p:txBody>
      </p:sp>
    </p:spTree>
    <p:extLst>
      <p:ext uri="{BB962C8B-B14F-4D97-AF65-F5344CB8AC3E}">
        <p14:creationId xmlns:p14="http://schemas.microsoft.com/office/powerpoint/2010/main" val="74132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528" fill="hold" grpId="0" nodeType="clickEffect">
                                  <p:stCondLst>
                                    <p:cond delay="0"/>
                                  </p:stCondLst>
                                  <p:childTnLst>
                                    <p:set>
                                      <p:cBhvr>
                                        <p:cTn id="28" dur="1" fill="hold">
                                          <p:stCondLst>
                                            <p:cond delay="0"/>
                                          </p:stCondLst>
                                        </p:cTn>
                                        <p:tgtEl>
                                          <p:spTgt spid="158"/>
                                        </p:tgtEl>
                                        <p:attrNameLst>
                                          <p:attrName>style.visibility</p:attrName>
                                        </p:attrNameLst>
                                      </p:cBhvr>
                                      <p:to>
                                        <p:strVal val="visible"/>
                                      </p:to>
                                    </p:set>
                                    <p:anim calcmode="lin" valueType="num">
                                      <p:cBhvr>
                                        <p:cTn id="29" dur="500" fill="hold"/>
                                        <p:tgtEl>
                                          <p:spTgt spid="158"/>
                                        </p:tgtEl>
                                        <p:attrNameLst>
                                          <p:attrName>ppt_w</p:attrName>
                                        </p:attrNameLst>
                                      </p:cBhvr>
                                      <p:tavLst>
                                        <p:tav tm="0">
                                          <p:val>
                                            <p:fltVal val="0"/>
                                          </p:val>
                                        </p:tav>
                                        <p:tav tm="100000">
                                          <p:val>
                                            <p:strVal val="#ppt_w"/>
                                          </p:val>
                                        </p:tav>
                                      </p:tavLst>
                                    </p:anim>
                                    <p:anim calcmode="lin" valueType="num">
                                      <p:cBhvr>
                                        <p:cTn id="30" dur="500" fill="hold"/>
                                        <p:tgtEl>
                                          <p:spTgt spid="158"/>
                                        </p:tgtEl>
                                        <p:attrNameLst>
                                          <p:attrName>ppt_h</p:attrName>
                                        </p:attrNameLst>
                                      </p:cBhvr>
                                      <p:tavLst>
                                        <p:tav tm="0">
                                          <p:val>
                                            <p:fltVal val="0"/>
                                          </p:val>
                                        </p:tav>
                                        <p:tav tm="100000">
                                          <p:val>
                                            <p:strVal val="#ppt_h"/>
                                          </p:val>
                                        </p:tav>
                                      </p:tavLst>
                                    </p:anim>
                                    <p:animEffect transition="in" filter="fade">
                                      <p:cBhvr>
                                        <p:cTn id="31" dur="500"/>
                                        <p:tgtEl>
                                          <p:spTgt spid="158"/>
                                        </p:tgtEl>
                                      </p:cBhvr>
                                    </p:animEffect>
                                    <p:anim calcmode="lin" valueType="num">
                                      <p:cBhvr>
                                        <p:cTn id="32" dur="500" fill="hold"/>
                                        <p:tgtEl>
                                          <p:spTgt spid="158"/>
                                        </p:tgtEl>
                                        <p:attrNameLst>
                                          <p:attrName>ppt_x</p:attrName>
                                        </p:attrNameLst>
                                      </p:cBhvr>
                                      <p:tavLst>
                                        <p:tav tm="0">
                                          <p:val>
                                            <p:fltVal val="0.5"/>
                                          </p:val>
                                        </p:tav>
                                        <p:tav tm="100000">
                                          <p:val>
                                            <p:strVal val="#ppt_x"/>
                                          </p:val>
                                        </p:tav>
                                      </p:tavLst>
                                    </p:anim>
                                    <p:anim calcmode="lin" valueType="num">
                                      <p:cBhvr>
                                        <p:cTn id="33" dur="500" fill="hold"/>
                                        <p:tgtEl>
                                          <p:spTgt spid="158"/>
                                        </p:tgtEl>
                                        <p:attrNameLst>
                                          <p:attrName>ppt_y</p:attrName>
                                        </p:attrNameLst>
                                      </p:cBhvr>
                                      <p:tavLst>
                                        <p:tav tm="0">
                                          <p:val>
                                            <p:fltVal val="0.5"/>
                                          </p:val>
                                        </p:tav>
                                        <p:tav tm="100000">
                                          <p:val>
                                            <p:strVal val="#ppt_y"/>
                                          </p:val>
                                        </p:tav>
                                      </p:tavLst>
                                    </p:anim>
                                  </p:childTnLst>
                                </p:cTn>
                              </p:par>
                              <p:par>
                                <p:cTn id="34" presetID="14" presetClass="entr" presetSubtype="10" fill="hold" grpId="0" nodeType="withEffect">
                                  <p:stCondLst>
                                    <p:cond delay="0"/>
                                  </p:stCondLst>
                                  <p:childTnLst>
                                    <p:set>
                                      <p:cBhvr>
                                        <p:cTn id="35" dur="1" fill="hold">
                                          <p:stCondLst>
                                            <p:cond delay="0"/>
                                          </p:stCondLst>
                                        </p:cTn>
                                        <p:tgtEl>
                                          <p:spTgt spid="159">
                                            <p:txEl>
                                              <p:pRg st="0" end="0"/>
                                            </p:txEl>
                                          </p:spTgt>
                                        </p:tgtEl>
                                        <p:attrNameLst>
                                          <p:attrName>style.visibility</p:attrName>
                                        </p:attrNameLst>
                                      </p:cBhvr>
                                      <p:to>
                                        <p:strVal val="visible"/>
                                      </p:to>
                                    </p:set>
                                    <p:animEffect transition="in" filter="randombar(horizontal)">
                                      <p:cBhvr>
                                        <p:cTn id="36" dur="500"/>
                                        <p:tgtEl>
                                          <p:spTgt spid="159">
                                            <p:txEl>
                                              <p:pRg st="0" end="0"/>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59">
                                            <p:txEl>
                                              <p:pRg st="1" end="1"/>
                                            </p:txEl>
                                          </p:spTgt>
                                        </p:tgtEl>
                                        <p:attrNameLst>
                                          <p:attrName>style.visibility</p:attrName>
                                        </p:attrNameLst>
                                      </p:cBhvr>
                                      <p:to>
                                        <p:strVal val="visible"/>
                                      </p:to>
                                    </p:set>
                                    <p:animEffect transition="in" filter="randombar(horizontal)">
                                      <p:cBhvr>
                                        <p:cTn id="39" dur="500"/>
                                        <p:tgtEl>
                                          <p:spTgt spid="159">
                                            <p:txEl>
                                              <p:pRg st="1" end="1"/>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59">
                                            <p:txEl>
                                              <p:pRg st="2" end="2"/>
                                            </p:txEl>
                                          </p:spTgt>
                                        </p:tgtEl>
                                        <p:attrNameLst>
                                          <p:attrName>style.visibility</p:attrName>
                                        </p:attrNameLst>
                                      </p:cBhvr>
                                      <p:to>
                                        <p:strVal val="visible"/>
                                      </p:to>
                                    </p:set>
                                    <p:animEffect transition="in" filter="randombar(horizontal)">
                                      <p:cBhvr>
                                        <p:cTn id="42" dur="500"/>
                                        <p:tgtEl>
                                          <p:spTgt spid="159">
                                            <p:txEl>
                                              <p:pRg st="2" end="2"/>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59">
                                            <p:txEl>
                                              <p:pRg st="3" end="3"/>
                                            </p:txEl>
                                          </p:spTgt>
                                        </p:tgtEl>
                                        <p:attrNameLst>
                                          <p:attrName>style.visibility</p:attrName>
                                        </p:attrNameLst>
                                      </p:cBhvr>
                                      <p:to>
                                        <p:strVal val="visible"/>
                                      </p:to>
                                    </p:set>
                                    <p:animEffect transition="in" filter="randombar(horizontal)">
                                      <p:cBhvr>
                                        <p:cTn id="45" dur="500"/>
                                        <p:tgtEl>
                                          <p:spTgt spid="159">
                                            <p:txEl>
                                              <p:pRg st="3" end="3"/>
                                            </p:tx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59">
                                            <p:txEl>
                                              <p:pRg st="4" end="4"/>
                                            </p:txEl>
                                          </p:spTgt>
                                        </p:tgtEl>
                                        <p:attrNameLst>
                                          <p:attrName>style.visibility</p:attrName>
                                        </p:attrNameLst>
                                      </p:cBhvr>
                                      <p:to>
                                        <p:strVal val="visible"/>
                                      </p:to>
                                    </p:set>
                                    <p:animEffect transition="in" filter="randombar(horizontal)">
                                      <p:cBhvr>
                                        <p:cTn id="48" dur="500"/>
                                        <p:tgtEl>
                                          <p:spTgt spid="159">
                                            <p:txEl>
                                              <p:pRg st="4" end="4"/>
                                            </p:txEl>
                                          </p:spTgt>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59">
                                            <p:txEl>
                                              <p:pRg st="5" end="5"/>
                                            </p:txEl>
                                          </p:spTgt>
                                        </p:tgtEl>
                                        <p:attrNameLst>
                                          <p:attrName>style.visibility</p:attrName>
                                        </p:attrNameLst>
                                      </p:cBhvr>
                                      <p:to>
                                        <p:strVal val="visible"/>
                                      </p:to>
                                    </p:set>
                                    <p:animEffect transition="in" filter="randombar(horizontal)">
                                      <p:cBhvr>
                                        <p:cTn id="51" dur="500"/>
                                        <p:tgtEl>
                                          <p:spTgt spid="159">
                                            <p:txEl>
                                              <p:pRg st="5" end="5"/>
                                            </p:tx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59">
                                            <p:txEl>
                                              <p:pRg st="6" end="6"/>
                                            </p:txEl>
                                          </p:spTgt>
                                        </p:tgtEl>
                                        <p:attrNameLst>
                                          <p:attrName>style.visibility</p:attrName>
                                        </p:attrNameLst>
                                      </p:cBhvr>
                                      <p:to>
                                        <p:strVal val="visible"/>
                                      </p:to>
                                    </p:set>
                                    <p:animEffect transition="in" filter="randombar(horizontal)">
                                      <p:cBhvr>
                                        <p:cTn id="54" dur="500"/>
                                        <p:tgtEl>
                                          <p:spTgt spid="159">
                                            <p:txEl>
                                              <p:pRg st="6" end="6"/>
                                            </p:txEl>
                                          </p:spTgt>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59">
                                            <p:txEl>
                                              <p:pRg st="7" end="7"/>
                                            </p:txEl>
                                          </p:spTgt>
                                        </p:tgtEl>
                                        <p:attrNameLst>
                                          <p:attrName>style.visibility</p:attrName>
                                        </p:attrNameLst>
                                      </p:cBhvr>
                                      <p:to>
                                        <p:strVal val="visible"/>
                                      </p:to>
                                    </p:set>
                                    <p:animEffect transition="in" filter="randombar(horizontal)">
                                      <p:cBhvr>
                                        <p:cTn id="57" dur="500"/>
                                        <p:tgtEl>
                                          <p:spTgt spid="159">
                                            <p:txEl>
                                              <p:pRg st="7" end="7"/>
                                            </p:txEl>
                                          </p:spTgt>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59">
                                            <p:txEl>
                                              <p:pRg st="8" end="8"/>
                                            </p:txEl>
                                          </p:spTgt>
                                        </p:tgtEl>
                                        <p:attrNameLst>
                                          <p:attrName>style.visibility</p:attrName>
                                        </p:attrNameLst>
                                      </p:cBhvr>
                                      <p:to>
                                        <p:strVal val="visible"/>
                                      </p:to>
                                    </p:set>
                                    <p:animEffect transition="in" filter="randombar(horizontal)">
                                      <p:cBhvr>
                                        <p:cTn id="60" dur="500"/>
                                        <p:tgtEl>
                                          <p:spTgt spid="159">
                                            <p:txEl>
                                              <p:pRg st="8" end="8"/>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59">
                                            <p:txEl>
                                              <p:pRg st="9" end="9"/>
                                            </p:txEl>
                                          </p:spTgt>
                                        </p:tgtEl>
                                        <p:attrNameLst>
                                          <p:attrName>style.visibility</p:attrName>
                                        </p:attrNameLst>
                                      </p:cBhvr>
                                      <p:to>
                                        <p:strVal val="visible"/>
                                      </p:to>
                                    </p:set>
                                    <p:animEffect transition="in" filter="randombar(horizontal)">
                                      <p:cBhvr>
                                        <p:cTn id="63" dur="500"/>
                                        <p:tgtEl>
                                          <p:spTgt spid="1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P spid="158" grpId="0" animBg="1"/>
      <p:bldP spid="1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4"/>
            <a:ext cx="6813293"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This code is for building a support vector machine (SVM) classifier to predict diabetes status based on the given input features. </a:t>
            </a:r>
            <a:endParaRPr lang="en-IN" dirty="0"/>
          </a:p>
        </p:txBody>
      </p:sp>
      <p:sp>
        <p:nvSpPr>
          <p:cNvPr id="144" name="Google Shape;3009;p53"/>
          <p:cNvSpPr/>
          <p:nvPr/>
        </p:nvSpPr>
        <p:spPr>
          <a:xfrm>
            <a:off x="826346" y="1033200"/>
            <a:ext cx="7491744" cy="72677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3009;p53"/>
          <p:cNvSpPr/>
          <p:nvPr/>
        </p:nvSpPr>
        <p:spPr>
          <a:xfrm>
            <a:off x="826346" y="1873858"/>
            <a:ext cx="7491744" cy="100699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3151;p53"/>
          <p:cNvSpPr txBox="1">
            <a:spLocks noGrp="1"/>
          </p:cNvSpPr>
          <p:nvPr>
            <p:ph type="subTitle" idx="2"/>
          </p:nvPr>
        </p:nvSpPr>
        <p:spPr>
          <a:xfrm>
            <a:off x="1317523" y="1902693"/>
            <a:ext cx="6685935"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Loading necessary libraries: The code loads several libraries such as caret, dplyr, ggplot2, and others that are commonly used for data manipulation, visualization, and machine learning.</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70" y="3023571"/>
            <a:ext cx="6201640" cy="1533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3387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528" fill="hold" grpId="0" nodeType="clickEffect">
                                  <p:stCondLst>
                                    <p:cond delay="0"/>
                                  </p:stCondLst>
                                  <p:childTnLst>
                                    <p:set>
                                      <p:cBhvr>
                                        <p:cTn id="28" dur="1" fill="hold">
                                          <p:stCondLst>
                                            <p:cond delay="0"/>
                                          </p:stCondLst>
                                        </p:cTn>
                                        <p:tgtEl>
                                          <p:spTgt spid="158"/>
                                        </p:tgtEl>
                                        <p:attrNameLst>
                                          <p:attrName>style.visibility</p:attrName>
                                        </p:attrNameLst>
                                      </p:cBhvr>
                                      <p:to>
                                        <p:strVal val="visible"/>
                                      </p:to>
                                    </p:set>
                                    <p:anim calcmode="lin" valueType="num">
                                      <p:cBhvr>
                                        <p:cTn id="29" dur="500" fill="hold"/>
                                        <p:tgtEl>
                                          <p:spTgt spid="158"/>
                                        </p:tgtEl>
                                        <p:attrNameLst>
                                          <p:attrName>ppt_w</p:attrName>
                                        </p:attrNameLst>
                                      </p:cBhvr>
                                      <p:tavLst>
                                        <p:tav tm="0">
                                          <p:val>
                                            <p:fltVal val="0"/>
                                          </p:val>
                                        </p:tav>
                                        <p:tav tm="100000">
                                          <p:val>
                                            <p:strVal val="#ppt_w"/>
                                          </p:val>
                                        </p:tav>
                                      </p:tavLst>
                                    </p:anim>
                                    <p:anim calcmode="lin" valueType="num">
                                      <p:cBhvr>
                                        <p:cTn id="30" dur="500" fill="hold"/>
                                        <p:tgtEl>
                                          <p:spTgt spid="158"/>
                                        </p:tgtEl>
                                        <p:attrNameLst>
                                          <p:attrName>ppt_h</p:attrName>
                                        </p:attrNameLst>
                                      </p:cBhvr>
                                      <p:tavLst>
                                        <p:tav tm="0">
                                          <p:val>
                                            <p:fltVal val="0"/>
                                          </p:val>
                                        </p:tav>
                                        <p:tav tm="100000">
                                          <p:val>
                                            <p:strVal val="#ppt_h"/>
                                          </p:val>
                                        </p:tav>
                                      </p:tavLst>
                                    </p:anim>
                                    <p:animEffect transition="in" filter="fade">
                                      <p:cBhvr>
                                        <p:cTn id="31" dur="500"/>
                                        <p:tgtEl>
                                          <p:spTgt spid="158"/>
                                        </p:tgtEl>
                                      </p:cBhvr>
                                    </p:animEffect>
                                    <p:anim calcmode="lin" valueType="num">
                                      <p:cBhvr>
                                        <p:cTn id="32" dur="500" fill="hold"/>
                                        <p:tgtEl>
                                          <p:spTgt spid="158"/>
                                        </p:tgtEl>
                                        <p:attrNameLst>
                                          <p:attrName>ppt_x</p:attrName>
                                        </p:attrNameLst>
                                      </p:cBhvr>
                                      <p:tavLst>
                                        <p:tav tm="0">
                                          <p:val>
                                            <p:fltVal val="0.5"/>
                                          </p:val>
                                        </p:tav>
                                        <p:tav tm="100000">
                                          <p:val>
                                            <p:strVal val="#ppt_x"/>
                                          </p:val>
                                        </p:tav>
                                      </p:tavLst>
                                    </p:anim>
                                    <p:anim calcmode="lin" valueType="num">
                                      <p:cBhvr>
                                        <p:cTn id="33" dur="500" fill="hold"/>
                                        <p:tgtEl>
                                          <p:spTgt spid="158"/>
                                        </p:tgtEl>
                                        <p:attrNameLst>
                                          <p:attrName>ppt_y</p:attrName>
                                        </p:attrNameLst>
                                      </p:cBhvr>
                                      <p:tavLst>
                                        <p:tav tm="0">
                                          <p:val>
                                            <p:fltVal val="0.5"/>
                                          </p:val>
                                        </p:tav>
                                        <p:tav tm="100000">
                                          <p:val>
                                            <p:strVal val="#ppt_y"/>
                                          </p:val>
                                        </p:tav>
                                      </p:tavLst>
                                    </p:anim>
                                  </p:childTnLst>
                                </p:cTn>
                              </p:par>
                              <p:par>
                                <p:cTn id="34" presetID="14" presetClass="entr" presetSubtype="10" fill="hold" grpId="0" nodeType="withEffect">
                                  <p:stCondLst>
                                    <p:cond delay="0"/>
                                  </p:stCondLst>
                                  <p:childTnLst>
                                    <p:set>
                                      <p:cBhvr>
                                        <p:cTn id="35" dur="1" fill="hold">
                                          <p:stCondLst>
                                            <p:cond delay="0"/>
                                          </p:stCondLst>
                                        </p:cTn>
                                        <p:tgtEl>
                                          <p:spTgt spid="159">
                                            <p:txEl>
                                              <p:pRg st="0" end="0"/>
                                            </p:txEl>
                                          </p:spTgt>
                                        </p:tgtEl>
                                        <p:attrNameLst>
                                          <p:attrName>style.visibility</p:attrName>
                                        </p:attrNameLst>
                                      </p:cBhvr>
                                      <p:to>
                                        <p:strVal val="visible"/>
                                      </p:to>
                                    </p:set>
                                    <p:animEffect transition="in" filter="randombar(horizontal)">
                                      <p:cBhvr>
                                        <p:cTn id="36" dur="500"/>
                                        <p:tgtEl>
                                          <p:spTgt spid="159">
                                            <p:txEl>
                                              <p:pRg st="0" end="0"/>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randombar(horizontal)">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P spid="158" grpId="0" animBg="1"/>
      <p:bldP spid="1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4"/>
            <a:ext cx="6813293"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Loading the dataset: The code loads the diabetes dataset from a CSV file using the read.csv() function and stores it in a data frame named diabetes.dataset.</a:t>
            </a:r>
            <a:endParaRPr lang="en-IN" dirty="0"/>
          </a:p>
        </p:txBody>
      </p:sp>
      <p:sp>
        <p:nvSpPr>
          <p:cNvPr id="144" name="Google Shape;3009;p53"/>
          <p:cNvSpPr/>
          <p:nvPr/>
        </p:nvSpPr>
        <p:spPr>
          <a:xfrm>
            <a:off x="826346" y="1033199"/>
            <a:ext cx="7491744" cy="913587"/>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3009;p53"/>
          <p:cNvSpPr/>
          <p:nvPr/>
        </p:nvSpPr>
        <p:spPr>
          <a:xfrm>
            <a:off x="824705" y="2811317"/>
            <a:ext cx="7491744" cy="100699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3151;p53"/>
          <p:cNvSpPr txBox="1">
            <a:spLocks noGrp="1"/>
          </p:cNvSpPr>
          <p:nvPr>
            <p:ph type="subTitle" idx="2"/>
          </p:nvPr>
        </p:nvSpPr>
        <p:spPr>
          <a:xfrm>
            <a:off x="1227610" y="2875704"/>
            <a:ext cx="6685935"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Plotting the data distribution before cleaning: The code uses ggplot2 library to plot histograms of all features in the dataset before cleaning to understand the data distribution.</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943" y="2136130"/>
            <a:ext cx="5525271" cy="485843"/>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7943" y="3915532"/>
            <a:ext cx="5191850" cy="943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0981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528" fill="hold" grpId="0" nodeType="clickEffect">
                                  <p:stCondLst>
                                    <p:cond delay="0"/>
                                  </p:stCondLst>
                                  <p:childTnLst>
                                    <p:set>
                                      <p:cBhvr>
                                        <p:cTn id="31" dur="1" fill="hold">
                                          <p:stCondLst>
                                            <p:cond delay="0"/>
                                          </p:stCondLst>
                                        </p:cTn>
                                        <p:tgtEl>
                                          <p:spTgt spid="158"/>
                                        </p:tgtEl>
                                        <p:attrNameLst>
                                          <p:attrName>style.visibility</p:attrName>
                                        </p:attrNameLst>
                                      </p:cBhvr>
                                      <p:to>
                                        <p:strVal val="visible"/>
                                      </p:to>
                                    </p:set>
                                    <p:anim calcmode="lin" valueType="num">
                                      <p:cBhvr>
                                        <p:cTn id="32" dur="500" fill="hold"/>
                                        <p:tgtEl>
                                          <p:spTgt spid="158"/>
                                        </p:tgtEl>
                                        <p:attrNameLst>
                                          <p:attrName>ppt_w</p:attrName>
                                        </p:attrNameLst>
                                      </p:cBhvr>
                                      <p:tavLst>
                                        <p:tav tm="0">
                                          <p:val>
                                            <p:fltVal val="0"/>
                                          </p:val>
                                        </p:tav>
                                        <p:tav tm="100000">
                                          <p:val>
                                            <p:strVal val="#ppt_w"/>
                                          </p:val>
                                        </p:tav>
                                      </p:tavLst>
                                    </p:anim>
                                    <p:anim calcmode="lin" valueType="num">
                                      <p:cBhvr>
                                        <p:cTn id="33" dur="500" fill="hold"/>
                                        <p:tgtEl>
                                          <p:spTgt spid="158"/>
                                        </p:tgtEl>
                                        <p:attrNameLst>
                                          <p:attrName>ppt_h</p:attrName>
                                        </p:attrNameLst>
                                      </p:cBhvr>
                                      <p:tavLst>
                                        <p:tav tm="0">
                                          <p:val>
                                            <p:fltVal val="0"/>
                                          </p:val>
                                        </p:tav>
                                        <p:tav tm="100000">
                                          <p:val>
                                            <p:strVal val="#ppt_h"/>
                                          </p:val>
                                        </p:tav>
                                      </p:tavLst>
                                    </p:anim>
                                    <p:animEffect transition="in" filter="fade">
                                      <p:cBhvr>
                                        <p:cTn id="34" dur="500"/>
                                        <p:tgtEl>
                                          <p:spTgt spid="158"/>
                                        </p:tgtEl>
                                      </p:cBhvr>
                                    </p:animEffect>
                                    <p:anim calcmode="lin" valueType="num">
                                      <p:cBhvr>
                                        <p:cTn id="35" dur="500" fill="hold"/>
                                        <p:tgtEl>
                                          <p:spTgt spid="158"/>
                                        </p:tgtEl>
                                        <p:attrNameLst>
                                          <p:attrName>ppt_x</p:attrName>
                                        </p:attrNameLst>
                                      </p:cBhvr>
                                      <p:tavLst>
                                        <p:tav tm="0">
                                          <p:val>
                                            <p:fltVal val="0.5"/>
                                          </p:val>
                                        </p:tav>
                                        <p:tav tm="100000">
                                          <p:val>
                                            <p:strVal val="#ppt_x"/>
                                          </p:val>
                                        </p:tav>
                                      </p:tavLst>
                                    </p:anim>
                                    <p:anim calcmode="lin" valueType="num">
                                      <p:cBhvr>
                                        <p:cTn id="36" dur="500" fill="hold"/>
                                        <p:tgtEl>
                                          <p:spTgt spid="158"/>
                                        </p:tgtEl>
                                        <p:attrNameLst>
                                          <p:attrName>ppt_y</p:attrName>
                                        </p:attrNameLst>
                                      </p:cBhvr>
                                      <p:tavLst>
                                        <p:tav tm="0">
                                          <p:val>
                                            <p:fltVal val="0.5"/>
                                          </p:val>
                                        </p:tav>
                                        <p:tav tm="100000">
                                          <p:val>
                                            <p:strVal val="#ppt_y"/>
                                          </p:val>
                                        </p:tav>
                                      </p:tavLst>
                                    </p:anim>
                                  </p:childTnLst>
                                </p:cTn>
                              </p:par>
                              <p:par>
                                <p:cTn id="37" presetID="14" presetClass="entr" presetSubtype="10" fill="hold" grpId="0" nodeType="withEffect">
                                  <p:stCondLst>
                                    <p:cond delay="0"/>
                                  </p:stCondLst>
                                  <p:childTnLst>
                                    <p:set>
                                      <p:cBhvr>
                                        <p:cTn id="38" dur="1" fill="hold">
                                          <p:stCondLst>
                                            <p:cond delay="0"/>
                                          </p:stCondLst>
                                        </p:cTn>
                                        <p:tgtEl>
                                          <p:spTgt spid="159">
                                            <p:txEl>
                                              <p:pRg st="0" end="0"/>
                                            </p:txEl>
                                          </p:spTgt>
                                        </p:tgtEl>
                                        <p:attrNameLst>
                                          <p:attrName>style.visibility</p:attrName>
                                        </p:attrNameLst>
                                      </p:cBhvr>
                                      <p:to>
                                        <p:strVal val="visible"/>
                                      </p:to>
                                    </p:set>
                                    <p:animEffect transition="in" filter="randombar(horizontal)">
                                      <p:cBhvr>
                                        <p:cTn id="39" dur="500"/>
                                        <p:tgtEl>
                                          <p:spTgt spid="159">
                                            <p:txEl>
                                              <p:pRg st="0" end="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randombar(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P spid="158" grpId="0" animBg="1"/>
      <p:bldP spid="1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852" y="1061882"/>
            <a:ext cx="6465025" cy="3883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9439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1102</TotalTime>
  <Words>1008</Words>
  <Application>Microsoft Office PowerPoint</Application>
  <PresentationFormat>On-screen Show (16:9)</PresentationFormat>
  <Paragraphs>82</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Imprint MT Shadow</vt:lpstr>
      <vt:lpstr>Fjalla One</vt:lpstr>
      <vt:lpstr>Barlow Semi Condensed</vt:lpstr>
      <vt:lpstr>Barlow Semi Condensed Medium</vt:lpstr>
      <vt:lpstr>Technology Consulting by Slidesgo</vt:lpstr>
      <vt:lpstr>Diabetes Patient Prediction</vt:lpstr>
      <vt:lpstr>What We are going through</vt:lpstr>
      <vt:lpstr>PROBLEM STATEMENT</vt:lpstr>
      <vt:lpstr>Problem Statement &amp; Our Objective</vt:lpstr>
      <vt:lpstr>PROCESS TO SOLVE</vt:lpstr>
      <vt:lpstr>Process To Solve</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CONCLUSION</vt:lpstr>
      <vt:lpstr>CONCLUSION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Concepts</dc:title>
  <dc:creator>Mohak</dc:creator>
  <cp:lastModifiedBy>Mohak</cp:lastModifiedBy>
  <cp:revision>80</cp:revision>
  <dcterms:modified xsi:type="dcterms:W3CDTF">2023-04-11T01:48:50Z</dcterms:modified>
</cp:coreProperties>
</file>