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handoutMasterIdLst>
    <p:handoutMasterId r:id="rId26"/>
  </p:handoutMasterIdLst>
  <p:sldIdLst>
    <p:sldId id="259" r:id="rId2"/>
    <p:sldId id="284" r:id="rId3"/>
    <p:sldId id="285" r:id="rId4"/>
    <p:sldId id="283" r:id="rId5"/>
    <p:sldId id="271" r:id="rId6"/>
    <p:sldId id="273" r:id="rId7"/>
    <p:sldId id="272" r:id="rId8"/>
    <p:sldId id="282" r:id="rId9"/>
    <p:sldId id="264" r:id="rId10"/>
    <p:sldId id="265" r:id="rId11"/>
    <p:sldId id="266" r:id="rId12"/>
    <p:sldId id="277" r:id="rId13"/>
    <p:sldId id="275" r:id="rId14"/>
    <p:sldId id="276" r:id="rId15"/>
    <p:sldId id="278" r:id="rId16"/>
    <p:sldId id="279" r:id="rId17"/>
    <p:sldId id="267" r:id="rId18"/>
    <p:sldId id="274" r:id="rId19"/>
    <p:sldId id="268" r:id="rId20"/>
    <p:sldId id="270" r:id="rId21"/>
    <p:sldId id="280" r:id="rId22"/>
    <p:sldId id="269"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FF5"/>
    <a:srgbClr val="85A9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notesViewPr>
    <p:cSldViewPr snapToGrid="0" showGuides="1">
      <p:cViewPr varScale="1">
        <p:scale>
          <a:sx n="76" d="100"/>
          <a:sy n="76" d="100"/>
        </p:scale>
        <p:origin x="272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ABAFA-9D90-4B6C-95A1-503043E46FAB}" type="datetimeFigureOut">
              <a:rPr lang="en-US" smtClean="0"/>
              <a:t>10/6/2024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C7757-6264-420F-9201-02E9A21CB7A0}" type="slidenum">
              <a:rPr lang="en-US" smtClean="0"/>
              <a:t>‹#›</a:t>
            </a:fld>
            <a:endParaRPr lang="en-US"/>
          </a:p>
        </p:txBody>
      </p:sp>
    </p:spTree>
    <p:extLst>
      <p:ext uri="{BB962C8B-B14F-4D97-AF65-F5344CB8AC3E}">
        <p14:creationId xmlns:p14="http://schemas.microsoft.com/office/powerpoint/2010/main" val="285429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5EB1F-8DE4-48C3-A804-A05846A4049F}"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115C9-E24C-4512-AA8B-319BB49F77B5}" type="slidenum">
              <a:rPr lang="en-US" smtClean="0"/>
              <a:t>‹#›</a:t>
            </a:fld>
            <a:endParaRPr lang="en-US"/>
          </a:p>
        </p:txBody>
      </p:sp>
    </p:spTree>
    <p:extLst>
      <p:ext uri="{BB962C8B-B14F-4D97-AF65-F5344CB8AC3E}">
        <p14:creationId xmlns:p14="http://schemas.microsoft.com/office/powerpoint/2010/main" val="21256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a:t>
            </a:fld>
            <a:endParaRPr lang="en-US"/>
          </a:p>
        </p:txBody>
      </p:sp>
    </p:spTree>
    <p:extLst>
      <p:ext uri="{BB962C8B-B14F-4D97-AF65-F5344CB8AC3E}">
        <p14:creationId xmlns:p14="http://schemas.microsoft.com/office/powerpoint/2010/main" val="92151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10</a:t>
            </a:fld>
            <a:endParaRPr lang="en-US"/>
          </a:p>
        </p:txBody>
      </p:sp>
    </p:spTree>
    <p:extLst>
      <p:ext uri="{BB962C8B-B14F-4D97-AF65-F5344CB8AC3E}">
        <p14:creationId xmlns:p14="http://schemas.microsoft.com/office/powerpoint/2010/main" val="86567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11</a:t>
            </a:fld>
            <a:endParaRPr lang="en-US"/>
          </a:p>
        </p:txBody>
      </p:sp>
    </p:spTree>
    <p:extLst>
      <p:ext uri="{BB962C8B-B14F-4D97-AF65-F5344CB8AC3E}">
        <p14:creationId xmlns:p14="http://schemas.microsoft.com/office/powerpoint/2010/main" val="3407260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17</a:t>
            </a:fld>
            <a:endParaRPr lang="en-US"/>
          </a:p>
        </p:txBody>
      </p:sp>
    </p:spTree>
    <p:extLst>
      <p:ext uri="{BB962C8B-B14F-4D97-AF65-F5344CB8AC3E}">
        <p14:creationId xmlns:p14="http://schemas.microsoft.com/office/powerpoint/2010/main" val="2919909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18</a:t>
            </a:fld>
            <a:endParaRPr lang="en-US"/>
          </a:p>
        </p:txBody>
      </p:sp>
    </p:spTree>
    <p:extLst>
      <p:ext uri="{BB962C8B-B14F-4D97-AF65-F5344CB8AC3E}">
        <p14:creationId xmlns:p14="http://schemas.microsoft.com/office/powerpoint/2010/main" val="786274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19</a:t>
            </a:fld>
            <a:endParaRPr lang="en-US"/>
          </a:p>
        </p:txBody>
      </p:sp>
    </p:spTree>
    <p:extLst>
      <p:ext uri="{BB962C8B-B14F-4D97-AF65-F5344CB8AC3E}">
        <p14:creationId xmlns:p14="http://schemas.microsoft.com/office/powerpoint/2010/main" val="278059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20</a:t>
            </a:fld>
            <a:endParaRPr lang="en-US"/>
          </a:p>
        </p:txBody>
      </p:sp>
    </p:spTree>
    <p:extLst>
      <p:ext uri="{BB962C8B-B14F-4D97-AF65-F5344CB8AC3E}">
        <p14:creationId xmlns:p14="http://schemas.microsoft.com/office/powerpoint/2010/main" val="15861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21</a:t>
            </a:fld>
            <a:endParaRPr lang="en-US"/>
          </a:p>
        </p:txBody>
      </p:sp>
    </p:spTree>
    <p:extLst>
      <p:ext uri="{BB962C8B-B14F-4D97-AF65-F5344CB8AC3E}">
        <p14:creationId xmlns:p14="http://schemas.microsoft.com/office/powerpoint/2010/main" val="318178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22</a:t>
            </a:fld>
            <a:endParaRPr lang="en-US"/>
          </a:p>
        </p:txBody>
      </p:sp>
    </p:spTree>
    <p:extLst>
      <p:ext uri="{BB962C8B-B14F-4D97-AF65-F5344CB8AC3E}">
        <p14:creationId xmlns:p14="http://schemas.microsoft.com/office/powerpoint/2010/main" val="397493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23</a:t>
            </a:fld>
            <a:endParaRPr lang="en-US"/>
          </a:p>
        </p:txBody>
      </p:sp>
    </p:spTree>
    <p:extLst>
      <p:ext uri="{BB962C8B-B14F-4D97-AF65-F5344CB8AC3E}">
        <p14:creationId xmlns:p14="http://schemas.microsoft.com/office/powerpoint/2010/main" val="55887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2</a:t>
            </a:fld>
            <a:endParaRPr lang="en-US"/>
          </a:p>
        </p:txBody>
      </p:sp>
    </p:spTree>
    <p:extLst>
      <p:ext uri="{BB962C8B-B14F-4D97-AF65-F5344CB8AC3E}">
        <p14:creationId xmlns:p14="http://schemas.microsoft.com/office/powerpoint/2010/main" val="373705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3</a:t>
            </a:fld>
            <a:endParaRPr lang="en-US"/>
          </a:p>
        </p:txBody>
      </p:sp>
    </p:spTree>
    <p:extLst>
      <p:ext uri="{BB962C8B-B14F-4D97-AF65-F5344CB8AC3E}">
        <p14:creationId xmlns:p14="http://schemas.microsoft.com/office/powerpoint/2010/main" val="1669122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4</a:t>
            </a:fld>
            <a:endParaRPr lang="en-US"/>
          </a:p>
        </p:txBody>
      </p:sp>
    </p:spTree>
    <p:extLst>
      <p:ext uri="{BB962C8B-B14F-4D97-AF65-F5344CB8AC3E}">
        <p14:creationId xmlns:p14="http://schemas.microsoft.com/office/powerpoint/2010/main" val="361458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5</a:t>
            </a:fld>
            <a:endParaRPr lang="en-US"/>
          </a:p>
        </p:txBody>
      </p:sp>
    </p:spTree>
    <p:extLst>
      <p:ext uri="{BB962C8B-B14F-4D97-AF65-F5344CB8AC3E}">
        <p14:creationId xmlns:p14="http://schemas.microsoft.com/office/powerpoint/2010/main" val="1164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6</a:t>
            </a:fld>
            <a:endParaRPr lang="en-US"/>
          </a:p>
        </p:txBody>
      </p:sp>
    </p:spTree>
    <p:extLst>
      <p:ext uri="{BB962C8B-B14F-4D97-AF65-F5344CB8AC3E}">
        <p14:creationId xmlns:p14="http://schemas.microsoft.com/office/powerpoint/2010/main" val="1921123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7</a:t>
            </a:fld>
            <a:endParaRPr lang="en-US"/>
          </a:p>
        </p:txBody>
      </p:sp>
    </p:spTree>
    <p:extLst>
      <p:ext uri="{BB962C8B-B14F-4D97-AF65-F5344CB8AC3E}">
        <p14:creationId xmlns:p14="http://schemas.microsoft.com/office/powerpoint/2010/main" val="88939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8</a:t>
            </a:fld>
            <a:endParaRPr lang="en-US"/>
          </a:p>
        </p:txBody>
      </p:sp>
    </p:spTree>
    <p:extLst>
      <p:ext uri="{BB962C8B-B14F-4D97-AF65-F5344CB8AC3E}">
        <p14:creationId xmlns:p14="http://schemas.microsoft.com/office/powerpoint/2010/main" val="2877351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9</a:t>
            </a:fld>
            <a:endParaRPr lang="en-US"/>
          </a:p>
        </p:txBody>
      </p:sp>
    </p:spTree>
    <p:extLst>
      <p:ext uri="{BB962C8B-B14F-4D97-AF65-F5344CB8AC3E}">
        <p14:creationId xmlns:p14="http://schemas.microsoft.com/office/powerpoint/2010/main" val="3911670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rcRect t="33333"/>
          <a:stretch>
            <a:fillRect/>
          </a:stretch>
        </p:blipFill>
        <p:spPr>
          <a:xfrm>
            <a:off x="0" y="0"/>
            <a:ext cx="12192000" cy="4572000"/>
          </a:xfrm>
          <a:prstGeom prst="rect">
            <a:avLst/>
          </a:prstGeom>
        </p:spPr>
      </p:pic>
      <p:sp>
        <p:nvSpPr>
          <p:cNvPr id="2" name="Title 1"/>
          <p:cNvSpPr>
            <a:spLocks noGrp="1"/>
          </p:cNvSpPr>
          <p:nvPr>
            <p:ph type="ctrTitle"/>
          </p:nvPr>
        </p:nvSpPr>
        <p:spPr>
          <a:xfrm>
            <a:off x="914400" y="2007889"/>
            <a:ext cx="10363200" cy="1470025"/>
          </a:xfrm>
        </p:spPr>
        <p:txBody>
          <a:bodyPr/>
          <a:lstStyle>
            <a:lvl1pPr algn="ctr">
              <a:defRPr sz="4400" b="1" baseline="0">
                <a:solidFill>
                  <a:schemeClr val="tx2">
                    <a:lumMod val="50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2800" baseline="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E5E0A0C-FFF2-4105-9F07-796FCC3D8DE3}" type="datetime1">
              <a:rPr lang="en-US" smtClean="0"/>
              <a:t>10/6/2024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1843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4A5D68D4-D432-4190-8060-492B59F98A87}" type="datetime1">
              <a:rPr lang="en-US" smtClean="0"/>
              <a:t>10/6/2024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296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5AF4EF83-7D73-495D-9915-41737B990DFC}" type="datetime1">
              <a:rPr lang="en-US" smtClean="0"/>
              <a:t>10/6/2024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053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8" name="Content Placeholder 7"/>
          <p:cNvSpPr>
            <a:spLocks noGrp="1"/>
          </p:cNvSpPr>
          <p:nvPr>
            <p:ph sz="quarter" idx="13" hasCustomPrompt="1"/>
          </p:nvPr>
        </p:nvSpPr>
        <p:spPr>
          <a:xfrm>
            <a:off x="812800" y="1600200"/>
            <a:ext cx="10566400" cy="4114800"/>
          </a:xfrm>
        </p:spPr>
        <p:txBody>
          <a:bodyPr/>
          <a:lstStyle>
            <a:lvl1pPr>
              <a:buClr>
                <a:schemeClr val="tx2">
                  <a:lumMod val="50000"/>
                </a:schemeClr>
              </a:buClr>
              <a:defRPr>
                <a:solidFill>
                  <a:schemeClr val="tx2">
                    <a:lumMod val="50000"/>
                  </a:schemeClr>
                </a:solidFill>
              </a:defRPr>
            </a:lvl1pPr>
            <a:lvl2pPr>
              <a:buClr>
                <a:schemeClr val="tx2">
                  <a:lumMod val="50000"/>
                </a:schemeClr>
              </a:buClr>
              <a:defRPr>
                <a:solidFill>
                  <a:schemeClr val="tx2">
                    <a:lumMod val="50000"/>
                  </a:schemeClr>
                </a:solidFill>
              </a:defRPr>
            </a:lvl2pPr>
            <a:lvl3pPr>
              <a:buClr>
                <a:schemeClr val="tx2">
                  <a:lumMod val="50000"/>
                </a:schemeClr>
              </a:buClr>
              <a:defRPr>
                <a:solidFill>
                  <a:schemeClr val="tx2">
                    <a:lumMod val="50000"/>
                  </a:schemeClr>
                </a:solidFill>
              </a:defRPr>
            </a:lvl3pPr>
            <a:lvl4pPr>
              <a:buClr>
                <a:schemeClr val="tx2">
                  <a:lumMod val="50000"/>
                </a:schemeClr>
              </a:buClr>
              <a:defRPr>
                <a:solidFill>
                  <a:schemeClr val="tx2">
                    <a:lumMod val="50000"/>
                  </a:schemeClr>
                </a:solidFill>
              </a:defRPr>
            </a:lvl4pPr>
            <a:lvl5pPr>
              <a:buClr>
                <a:schemeClr val="tx2">
                  <a:lumMod val="50000"/>
                </a:schemeClr>
              </a:buClr>
              <a:defRPr>
                <a:solidFill>
                  <a:schemeClr val="tx2">
                    <a:lumMod val="50000"/>
                  </a:schemeClr>
                </a:solidFill>
              </a:defRPr>
            </a:lvl5pPr>
            <a:lvl6pPr>
              <a:buClr>
                <a:schemeClr val="tx2">
                  <a:lumMod val="50000"/>
                </a:schemeClr>
              </a:buClr>
              <a:defRPr>
                <a:solidFill>
                  <a:schemeClr val="tx2">
                    <a:lumMod val="50000"/>
                  </a:schemeClr>
                </a:solidFill>
              </a:defRPr>
            </a:lvl6pPr>
            <a:lvl7pPr>
              <a:buClr>
                <a:schemeClr val="tx2">
                  <a:lumMod val="50000"/>
                </a:schemeClr>
              </a:buClr>
              <a:defRPr>
                <a:solidFill>
                  <a:schemeClr val="tx2">
                    <a:lumMod val="50000"/>
                  </a:schemeClr>
                </a:solidFill>
              </a:defRPr>
            </a:lvl7pPr>
            <a:lvl8pPr>
              <a:buClr>
                <a:schemeClr val="tx2">
                  <a:lumMod val="50000"/>
                </a:schemeClr>
              </a:buClr>
              <a:defRPr>
                <a:solidFill>
                  <a:schemeClr val="tx2">
                    <a:lumMod val="50000"/>
                  </a:schemeClr>
                </a:solidFill>
              </a:defRPr>
            </a:lvl8pPr>
            <a:lvl9pPr>
              <a:buClr>
                <a:schemeClr val="tx2">
                  <a:lumMod val="50000"/>
                </a:schemeClr>
              </a:buClr>
              <a:defRPr>
                <a:solidFill>
                  <a:schemeClr val="tx2">
                    <a:lumMod val="50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3DF2905-D7E2-4171-961B-8EB802C66F9A}" type="datetime1">
              <a:rPr lang="en-US" smtClean="0"/>
              <a:t>10/6/2024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6659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4000" b="1" i="0" cap="all" baseline="0"/>
            </a:lvl1pPr>
          </a:lstStyle>
          <a:p>
            <a:r>
              <a:rPr lang="en-US"/>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2800" baseline="0">
                <a:solidFill>
                  <a:schemeClr val="tx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2C1B47C-16BC-4A9F-9E6E-9D1F33DC8ABD}" type="datetime1">
              <a:rPr lang="en-US" smtClean="0"/>
              <a:t>10/6/2024</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865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11" name="Content Placeholder 10"/>
          <p:cNvSpPr>
            <a:spLocks noGrp="1"/>
          </p:cNvSpPr>
          <p:nvPr>
            <p:ph sz="quarter" idx="13" hasCustomPrompt="1"/>
          </p:nvPr>
        </p:nvSpPr>
        <p:spPr>
          <a:xfrm>
            <a:off x="812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buFont typeface="Arial" pitchFamily="34" charset="0"/>
              <a:buChar char="•"/>
              <a:defRPr/>
            </a:lvl6pPr>
            <a:lvl7pPr>
              <a:buClr>
                <a:schemeClr val="tx2">
                  <a:lumMod val="50000"/>
                </a:schemeClr>
              </a:buClr>
              <a:buFont typeface="Arial" pitchFamily="34" charset="0"/>
              <a:buChar char="•"/>
              <a:defRPr/>
            </a:lvl7pPr>
            <a:lvl8pPr>
              <a:buClr>
                <a:schemeClr val="tx2">
                  <a:lumMod val="50000"/>
                </a:schemeClr>
              </a:buClr>
              <a:buFont typeface="Arial" pitchFamily="34" charset="0"/>
              <a:buChar char="•"/>
              <a:defRPr/>
            </a:lvl8pPr>
            <a:lvl9pPr>
              <a:buClr>
                <a:schemeClr val="tx2">
                  <a:lumMod val="50000"/>
                </a:schemeClr>
              </a:buCl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hasCustomPrompt="1"/>
          </p:nvPr>
        </p:nvSpPr>
        <p:spPr>
          <a:xfrm>
            <a:off x="6400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defRPr/>
            </a:lvl6pPr>
            <a:lvl7pPr>
              <a:buClr>
                <a:schemeClr val="tx2">
                  <a:lumMod val="50000"/>
                </a:schemeClr>
              </a:buClr>
              <a:defRPr/>
            </a:lvl7pPr>
            <a:lvl8pPr>
              <a:buClr>
                <a:schemeClr val="tx2">
                  <a:lumMod val="50000"/>
                </a:schemeClr>
              </a:buClr>
              <a:defRPr/>
            </a:lvl8pPr>
            <a:lvl9pPr>
              <a:buClr>
                <a:schemeClr val="tx2">
                  <a:lumMod val="50000"/>
                </a:schemeClr>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0C073DF2-DD31-447B-89F4-CEF82A94D7A7}" type="datetime1">
              <a:rPr lang="en-US" smtClean="0"/>
              <a:t>10/6/2024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771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812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400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1551BB0C-CFA8-4A1F-9AAE-D6B32E8256E7}" type="datetime1">
              <a:rPr lang="en-US" smtClean="0"/>
              <a:t>10/6/2024</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5974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2752348D-B72F-4FC3-A127-851C5E7B3A9E}" type="datetime1">
              <a:rPr lang="en-US" smtClean="0"/>
              <a:t>10/6/2024</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663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D666EB1B-704A-4D5E-8D5F-456104532486}" type="datetime1">
              <a:rPr lang="en-US" smtClean="0"/>
              <a:t>10/6/2024</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8043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6864"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5283200" y="1447800"/>
            <a:ext cx="6197600" cy="42672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96AFBEB-CD4D-45C5-9851-D1FF1EB5AB85}" type="datetime1">
              <a:rPr lang="en-US" smtClean="0"/>
              <a:t>10/6/2024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7180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10" name="Picture Placeholder 9" descr="An empty placeholder to add an image. Click on the placeholder and select the image that you wish to add"/>
          <p:cNvSpPr>
            <a:spLocks noGrp="1"/>
          </p:cNvSpPr>
          <p:nvPr>
            <p:ph type="pic" sz="quarter" idx="13"/>
          </p:nvPr>
        </p:nvSpPr>
        <p:spPr>
          <a:xfrm>
            <a:off x="6301232" y="1539240"/>
            <a:ext cx="4431538" cy="3272790"/>
          </a:xfrm>
        </p:spPr>
        <p:txBody>
          <a:bodyPr/>
          <a:lstStyle>
            <a:lvl1pPr marL="0" indent="0">
              <a:buNone/>
              <a:defRPr/>
            </a:lvl1pPr>
          </a:lstStyle>
          <a:p>
            <a:r>
              <a:rPr lang="en-US"/>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285B7EB-0ACD-4247-AA3F-1B0B49109B84}" type="datetime1">
              <a:rPr lang="en-US" smtClean="0"/>
              <a:t>10/6/2024</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283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cstate="email">
            <a:duotone>
              <a:schemeClr val="accent1">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saturation sat="66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a:noFill/>
          <a:ln>
            <a:noFill/>
          </a:ln>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100" cap="all" spc="60" baseline="0">
                <a:solidFill>
                  <a:schemeClr val="tx2">
                    <a:lumMod val="50000"/>
                  </a:schemeClr>
                </a:solidFill>
              </a:defRPr>
            </a:lvl1pPr>
          </a:lstStyle>
          <a:p>
            <a:r>
              <a:rPr lang="en-US" dirty="0"/>
              <a:t>Add a footer</a:t>
            </a:r>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100" strike="noStrike" spc="60" baseline="0">
                <a:solidFill>
                  <a:schemeClr val="tx2">
                    <a:lumMod val="50000"/>
                  </a:schemeClr>
                </a:solidFill>
              </a:defRPr>
            </a:lvl1pPr>
          </a:lstStyle>
          <a:p>
            <a:fld id="{8254F2F0-E062-4E41-9176-AEE9734E64AC}" type="datetime1">
              <a:rPr lang="en-US" smtClean="0"/>
              <a:pPr/>
              <a:t>10/6/2024</a:t>
            </a:fld>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300" baseline="0">
                <a:solidFill>
                  <a:schemeClr val="tx2">
                    <a:lumMod val="50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016977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36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2000" kern="1200" spc="30" baseline="0">
          <a:solidFill>
            <a:schemeClr val="tx2">
              <a:lumMod val="50000"/>
            </a:schemeClr>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hyperlink" Target="https://pxhere.com/en/photo/1353073" TargetMode="External"/><Relationship Id="rId3" Type="http://schemas.openxmlformats.org/officeDocument/2006/relationships/image" Target="../media/image6.png"/><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5.png"/><Relationship Id="rId5" Type="http://schemas.openxmlformats.org/officeDocument/2006/relationships/hyperlink" Target="https://www.flickr.com/photos/shyb/63692776/" TargetMode="External"/><Relationship Id="rId10" Type="http://schemas.openxmlformats.org/officeDocument/2006/relationships/image" Target="../media/image4.png"/><Relationship Id="rId4" Type="http://schemas.microsoft.com/office/2007/relationships/hdphoto" Target="../media/hdphoto2.wdp"/><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98290"/>
            <a:ext cx="12102122" cy="731230"/>
          </a:xfrm>
        </p:spPr>
        <p:txBody>
          <a:bodyPr/>
          <a:lstStyle/>
          <a:p>
            <a:r>
              <a:rPr lang="en-US" sz="3600" dirty="0"/>
              <a:t>DIGITAL EGYPT PIONEEER INITIATIVE (</a:t>
            </a:r>
            <a:r>
              <a:rPr lang="en-US" sz="3600" i="1" dirty="0"/>
              <a:t>DEPI 2024</a:t>
            </a:r>
            <a:r>
              <a:rPr lang="en-US" sz="3600" dirty="0"/>
              <a:t>)</a:t>
            </a:r>
          </a:p>
        </p:txBody>
      </p:sp>
      <p:sp>
        <p:nvSpPr>
          <p:cNvPr id="3" name="Subtitle 2"/>
          <p:cNvSpPr>
            <a:spLocks noGrp="1"/>
          </p:cNvSpPr>
          <p:nvPr>
            <p:ph type="subTitle" idx="1"/>
          </p:nvPr>
        </p:nvSpPr>
        <p:spPr>
          <a:xfrm>
            <a:off x="1480457" y="3119307"/>
            <a:ext cx="8229600" cy="1183368"/>
          </a:xfrm>
        </p:spPr>
        <p:txBody>
          <a:bodyPr/>
          <a:lstStyle/>
          <a:p>
            <a:r>
              <a:rPr lang="en-US" b="1" dirty="0">
                <a:solidFill>
                  <a:schemeClr val="accent3">
                    <a:lumMod val="20000"/>
                    <a:lumOff val="80000"/>
                  </a:schemeClr>
                </a:solidFill>
              </a:rPr>
              <a:t>Data Analytics Track</a:t>
            </a:r>
          </a:p>
          <a:p>
            <a:r>
              <a:rPr lang="en-US" b="1" dirty="0">
                <a:solidFill>
                  <a:schemeClr val="accent3">
                    <a:lumMod val="20000"/>
                    <a:lumOff val="80000"/>
                  </a:schemeClr>
                </a:solidFill>
              </a:rPr>
              <a:t>Final Project</a:t>
            </a:r>
          </a:p>
        </p:txBody>
      </p:sp>
      <p:pic>
        <p:nvPicPr>
          <p:cNvPr id="5" name="Picture 4" descr="A blue and yellow logo&#10;&#10;Description automatically generated">
            <a:extLst>
              <a:ext uri="{FF2B5EF4-FFF2-40B4-BE49-F238E27FC236}">
                <a16:creationId xmlns:a16="http://schemas.microsoft.com/office/drawing/2014/main" id="{9553169D-3C9A-ECCA-18C7-A7F0E787D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821" y="0"/>
            <a:ext cx="3699301" cy="1219200"/>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0298C9C6-7B22-1C43-3617-6EFE1113B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1"/>
            <a:ext cx="3699301" cy="1213241"/>
          </a:xfrm>
          <a:prstGeom prst="rect">
            <a:avLst/>
          </a:prstGeom>
        </p:spPr>
      </p:pic>
      <p:pic>
        <p:nvPicPr>
          <p:cNvPr id="1034" name="Picture 10" descr="مبادرة رواد مصر الرقمية">
            <a:extLst>
              <a:ext uri="{FF2B5EF4-FFF2-40B4-BE49-F238E27FC236}">
                <a16:creationId xmlns:a16="http://schemas.microsoft.com/office/drawing/2014/main" id="{2F43173C-3F67-19C1-5944-98C305479D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3963" y="33063"/>
            <a:ext cx="2104073" cy="121324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BD72A4DA-DF94-5AB7-B4DB-9F66E43206FD}"/>
              </a:ext>
            </a:extLst>
          </p:cNvPr>
          <p:cNvSpPr txBox="1">
            <a:spLocks/>
          </p:cNvSpPr>
          <p:nvPr/>
        </p:nvSpPr>
        <p:spPr>
          <a:xfrm>
            <a:off x="0" y="2132208"/>
            <a:ext cx="12102122" cy="731229"/>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4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EGYPT UNIVERSITY OF INFORMATICS </a:t>
            </a:r>
            <a:r>
              <a:rPr lang="en-US" sz="3600" i="1" dirty="0" err="1"/>
              <a:t>eui</a:t>
            </a:r>
            <a:endParaRPr lang="en-US" sz="3600" i="1" dirty="0"/>
          </a:p>
        </p:txBody>
      </p:sp>
      <p:sp>
        <p:nvSpPr>
          <p:cNvPr id="15" name="Subtitle 2">
            <a:extLst>
              <a:ext uri="{FF2B5EF4-FFF2-40B4-BE49-F238E27FC236}">
                <a16:creationId xmlns:a16="http://schemas.microsoft.com/office/drawing/2014/main" id="{86A56BCF-3ED3-5600-D54F-A6F1DA023D39}"/>
              </a:ext>
            </a:extLst>
          </p:cNvPr>
          <p:cNvSpPr txBox="1">
            <a:spLocks/>
          </p:cNvSpPr>
          <p:nvPr/>
        </p:nvSpPr>
        <p:spPr>
          <a:xfrm>
            <a:off x="4956877" y="4728481"/>
            <a:ext cx="8229600" cy="204234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r>
              <a:rPr lang="en-US" b="1" i="1" dirty="0"/>
              <a:t>Presented by</a:t>
            </a:r>
          </a:p>
          <a:p>
            <a:r>
              <a:rPr lang="en-US" dirty="0"/>
              <a:t>Mohamad Ali Abdelghani</a:t>
            </a:r>
          </a:p>
          <a:p>
            <a:r>
              <a:rPr lang="en-US" sz="2400" dirty="0"/>
              <a:t>Group:C2      ID: 1120147595</a:t>
            </a:r>
          </a:p>
        </p:txBody>
      </p:sp>
      <p:sp>
        <p:nvSpPr>
          <p:cNvPr id="16" name="Subtitle 2">
            <a:extLst>
              <a:ext uri="{FF2B5EF4-FFF2-40B4-BE49-F238E27FC236}">
                <a16:creationId xmlns:a16="http://schemas.microsoft.com/office/drawing/2014/main" id="{1DE81D8F-A0B1-EF27-5A83-AA4FF68235E3}"/>
              </a:ext>
            </a:extLst>
          </p:cNvPr>
          <p:cNvSpPr txBox="1">
            <a:spLocks/>
          </p:cNvSpPr>
          <p:nvPr/>
        </p:nvSpPr>
        <p:spPr>
          <a:xfrm>
            <a:off x="-1654628" y="4348263"/>
            <a:ext cx="8229600" cy="1183368"/>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r>
              <a:rPr lang="en-US" b="1" i="1" dirty="0"/>
              <a:t>Under supervision of </a:t>
            </a:r>
          </a:p>
          <a:p>
            <a:r>
              <a:rPr lang="en-US" dirty="0"/>
              <a:t>Dr. Anas Ismail</a:t>
            </a:r>
          </a:p>
        </p:txBody>
      </p:sp>
    </p:spTree>
    <p:extLst>
      <p:ext uri="{BB962C8B-B14F-4D97-AF65-F5344CB8AC3E}">
        <p14:creationId xmlns:p14="http://schemas.microsoft.com/office/powerpoint/2010/main" val="38664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0" y="695768"/>
            <a:ext cx="6835515" cy="639777"/>
          </a:xfrm>
        </p:spPr>
        <p:txBody>
          <a:bodyPr vert="horz" lIns="91440" tIns="45720" rIns="91440" bIns="45720" rtlCol="0" anchor="b" anchorCtr="0">
            <a:noAutofit/>
          </a:bodyPr>
          <a:lstStyle/>
          <a:p>
            <a:pPr algn="l"/>
            <a:r>
              <a:rPr lang="en-US" sz="3200" dirty="0">
                <a:solidFill>
                  <a:srgbClr val="E8EFF5"/>
                </a:solidFill>
                <a:latin typeface="Abadi" panose="020B0604020104020204" pitchFamily="34" charset="0"/>
              </a:rPr>
              <a:t>The Most Common Flight Routes </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0" y="1259172"/>
            <a:ext cx="4452079" cy="559882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sz="2400" dirty="0">
                <a:latin typeface="Abadi" panose="020B0604020104020204" pitchFamily="34" charset="0"/>
                <a:ea typeface="Times New Roman" panose="02020603050405020304" pitchFamily="18" charset="0"/>
              </a:rPr>
              <a:t>Let’s start our journey by examining the most traveled routes.</a:t>
            </a:r>
          </a:p>
          <a:p>
            <a:pPr algn="l"/>
            <a:r>
              <a:rPr lang="en-US" sz="2400" dirty="0">
                <a:latin typeface="Abadi" panose="020B0604020104020204" pitchFamily="34" charset="0"/>
                <a:ea typeface="Times New Roman" panose="02020603050405020304" pitchFamily="18" charset="0"/>
              </a:rPr>
              <a:t>The flight from Los Angeles (LAX) to New York (JFK) stands out as the most popular, with over 2,500 flights annually</a:t>
            </a:r>
          </a:p>
          <a:p>
            <a:pPr algn="l"/>
            <a:r>
              <a:rPr lang="en-US" sz="2400" dirty="0">
                <a:latin typeface="Abadi" panose="020B0604020104020204" pitchFamily="34" charset="0"/>
                <a:ea typeface="Times New Roman" panose="02020603050405020304" pitchFamily="18" charset="0"/>
              </a:rPr>
              <a:t>This route symbolizes the connection between the bustling West Coast and the vibrant East Coast, serving as a lifeline for business and leisure travelers alike</a:t>
            </a:r>
            <a:endParaRPr lang="en-US" sz="3600" dirty="0">
              <a:latin typeface="Abadi" panose="020B0604020104020204" pitchFamily="34" charset="0"/>
            </a:endParaRPr>
          </a:p>
        </p:txBody>
      </p:sp>
      <p:pic>
        <p:nvPicPr>
          <p:cNvPr id="8" name="Picture 7" descr="A graph of colored lines">
            <a:extLst>
              <a:ext uri="{FF2B5EF4-FFF2-40B4-BE49-F238E27FC236}">
                <a16:creationId xmlns:a16="http://schemas.microsoft.com/office/drawing/2014/main" id="{BFBB514E-279C-0AEB-CE6C-EEF6379EBD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2079" y="1259172"/>
            <a:ext cx="7739921" cy="3852472"/>
          </a:xfrm>
          <a:prstGeom prst="rect">
            <a:avLst/>
          </a:prstGeom>
          <a:noFill/>
        </p:spPr>
      </p:pic>
      <p:sp>
        <p:nvSpPr>
          <p:cNvPr id="13" name="Subtitle 2">
            <a:extLst>
              <a:ext uri="{FF2B5EF4-FFF2-40B4-BE49-F238E27FC236}">
                <a16:creationId xmlns:a16="http://schemas.microsoft.com/office/drawing/2014/main" id="{23063EDF-22EB-DF21-EFBB-CC6A2F0918DE}"/>
              </a:ext>
            </a:extLst>
          </p:cNvPr>
          <p:cNvSpPr txBox="1">
            <a:spLocks/>
          </p:cNvSpPr>
          <p:nvPr/>
        </p:nvSpPr>
        <p:spPr>
          <a:xfrm>
            <a:off x="4557011" y="5381468"/>
            <a:ext cx="7739921" cy="95937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sz="2400" dirty="0">
                <a:latin typeface="Abadi" panose="020B0604020104020204" pitchFamily="34" charset="0"/>
                <a:ea typeface="Times New Roman" panose="02020603050405020304" pitchFamily="18" charset="0"/>
              </a:rPr>
              <a:t>The most frequent route is from Los Angeles (LAX) to New York (JFK), followed by San Francisco (SFO) to New York (JFK), and San Francisco (SFO) to Los Angeles (LAX).</a:t>
            </a:r>
            <a:endParaRPr lang="en-US" sz="2400" dirty="0">
              <a:latin typeface="Abadi" panose="020B0604020104020204" pitchFamily="34" charset="0"/>
            </a:endParaRPr>
          </a:p>
        </p:txBody>
      </p:sp>
      <p:pic>
        <p:nvPicPr>
          <p:cNvPr id="2" name="Picture 1" descr="A blue and yellow logo&#10;&#10;Description automatically generated">
            <a:extLst>
              <a:ext uri="{FF2B5EF4-FFF2-40B4-BE49-F238E27FC236}">
                <a16:creationId xmlns:a16="http://schemas.microsoft.com/office/drawing/2014/main" id="{591571A9-ACA0-42D8-DCA8-1AC6A38E0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5804178E-7195-EB3A-0880-2CB7A6DE5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6" name="Picture 10" descr="مبادرة رواد مصر الرقمية">
            <a:extLst>
              <a:ext uri="{FF2B5EF4-FFF2-40B4-BE49-F238E27FC236}">
                <a16:creationId xmlns:a16="http://schemas.microsoft.com/office/drawing/2014/main" id="{9770CB92-1DD7-B0B8-5DBF-22C3C6DAF61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33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349078" y="393348"/>
            <a:ext cx="5021706" cy="763288"/>
          </a:xfrm>
        </p:spPr>
        <p:txBody>
          <a:bodyPr vert="horz" lIns="91440" tIns="45720" rIns="91440" bIns="45720" rtlCol="0" anchor="b" anchorCtr="0">
            <a:noAutofit/>
          </a:bodyPr>
          <a:lstStyle/>
          <a:p>
            <a:pPr algn="l"/>
            <a:r>
              <a:rPr lang="en-US" sz="3200" dirty="0">
                <a:solidFill>
                  <a:srgbClr val="E8EFF5"/>
                </a:solidFill>
                <a:latin typeface="Abadi" panose="020B0604020104020204" pitchFamily="34" charset="0"/>
              </a:rPr>
              <a:t>Understanding Delays </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0" y="1184223"/>
            <a:ext cx="4452079" cy="567377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sz="2400" dirty="0">
                <a:latin typeface="Abadi" panose="020B0604020104020204" pitchFamily="34" charset="0"/>
                <a:ea typeface="Times New Roman" panose="02020603050405020304" pitchFamily="18" charset="0"/>
              </a:rPr>
              <a:t>However, not all journeys are smooth. Our analysis reveals that late aircraft delays are the most significant, averaging over 27 minutes.</a:t>
            </a:r>
          </a:p>
          <a:p>
            <a:pPr algn="l"/>
            <a:r>
              <a:rPr lang="en-US" sz="2400" dirty="0">
                <a:latin typeface="Abadi" panose="020B0604020104020204" pitchFamily="34" charset="0"/>
                <a:ea typeface="Times New Roman" panose="02020603050405020304" pitchFamily="18" charset="0"/>
              </a:rPr>
              <a:t>This delay can ripple through the entire travel experience, affecting connections and passenger satisfaction.</a:t>
            </a:r>
          </a:p>
          <a:p>
            <a:pPr algn="l"/>
            <a:r>
              <a:rPr lang="en-US" sz="2400" dirty="0">
                <a:latin typeface="Abadi" panose="020B0604020104020204" pitchFamily="34" charset="0"/>
                <a:ea typeface="Times New Roman" panose="02020603050405020304" pitchFamily="18" charset="0"/>
              </a:rPr>
              <a:t>Understanding these delays is crucial for airlines to improve their operations and enhance customer experience.</a:t>
            </a:r>
            <a:endParaRPr lang="en-US" sz="3600" dirty="0">
              <a:latin typeface="Abadi" panose="020B0604020104020204" pitchFamily="34" charset="0"/>
            </a:endParaRPr>
          </a:p>
        </p:txBody>
      </p:sp>
      <p:pic>
        <p:nvPicPr>
          <p:cNvPr id="3" name="Picture 2" descr="A graph with blue bars">
            <a:extLst>
              <a:ext uri="{FF2B5EF4-FFF2-40B4-BE49-F238E27FC236}">
                <a16:creationId xmlns:a16="http://schemas.microsoft.com/office/drawing/2014/main" id="{A8D78D42-D5F9-C9C0-8F7E-459F50C0A6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2079" y="1184223"/>
            <a:ext cx="7739922" cy="4362138"/>
          </a:xfrm>
          <a:prstGeom prst="rect">
            <a:avLst/>
          </a:prstGeom>
        </p:spPr>
      </p:pic>
      <p:sp>
        <p:nvSpPr>
          <p:cNvPr id="6" name="TextBox 5">
            <a:extLst>
              <a:ext uri="{FF2B5EF4-FFF2-40B4-BE49-F238E27FC236}">
                <a16:creationId xmlns:a16="http://schemas.microsoft.com/office/drawing/2014/main" id="{4D6B26F9-B877-3E76-64D1-A44611E6036F}"/>
              </a:ext>
            </a:extLst>
          </p:cNvPr>
          <p:cNvSpPr txBox="1"/>
          <p:nvPr/>
        </p:nvSpPr>
        <p:spPr>
          <a:xfrm>
            <a:off x="4448330" y="5546361"/>
            <a:ext cx="7743669" cy="1311639"/>
          </a:xfrm>
          <a:prstGeom prst="rect">
            <a:avLst/>
          </a:prstGeom>
        </p:spPr>
        <p:txBody>
          <a:bodyPr vert="horz" lIns="91440" tIns="45720" rIns="91440" bIns="45720" rtlCol="0">
            <a:normAutofit/>
          </a:bodyPr>
          <a:lstStyle>
            <a:defPPr>
              <a:defRPr lang="en-US"/>
            </a:defPPr>
            <a:lvl1pPr indent="0">
              <a:lnSpc>
                <a:spcPct val="100000"/>
              </a:lnSpc>
              <a:spcBef>
                <a:spcPct val="20000"/>
              </a:spcBef>
              <a:spcAft>
                <a:spcPts val="600"/>
              </a:spcAft>
              <a:buClr>
                <a:schemeClr val="tx1"/>
              </a:buClr>
              <a:buFont typeface="Arial" pitchFamily="34" charset="0"/>
              <a:buNone/>
              <a:defRPr sz="2400" spc="30" baseline="0">
                <a:solidFill>
                  <a:schemeClr val="tx2">
                    <a:lumMod val="50000"/>
                  </a:schemeClr>
                </a:solidFill>
                <a:latin typeface="Abadi" panose="020B0604020104020204" pitchFamily="34" charset="0"/>
                <a:ea typeface="Times New Roman" panose="02020603050405020304" pitchFamily="18" charset="0"/>
              </a:defRPr>
            </a:lvl1pPr>
            <a:lvl2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2pPr>
            <a:lvl3pPr indent="0" algn="ctr">
              <a:lnSpc>
                <a:spcPct val="100000"/>
              </a:lnSpc>
              <a:spcBef>
                <a:spcPct val="20000"/>
              </a:spcBef>
              <a:spcAft>
                <a:spcPts val="600"/>
              </a:spcAft>
              <a:buClr>
                <a:schemeClr val="tx2">
                  <a:lumMod val="50000"/>
                </a:schemeClr>
              </a:buClr>
              <a:buFont typeface="Arial" pitchFamily="34" charset="0"/>
              <a:buNone/>
              <a:defRPr sz="2000" spc="30" baseline="0">
                <a:solidFill>
                  <a:schemeClr val="tx1">
                    <a:tint val="75000"/>
                  </a:schemeClr>
                </a:solidFill>
              </a:defRPr>
            </a:lvl3pPr>
            <a:lvl4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4pPr>
            <a:lvl5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5pPr>
            <a:lvl6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6pPr>
            <a:lvl7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7pPr>
            <a:lvl8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8pPr>
            <a:lvl9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9pPr>
          </a:lstStyle>
          <a:p>
            <a:r>
              <a:rPr lang="en-US" dirty="0"/>
              <a:t>Late aircraft delays are the most significant, followed by airline delays. Security delays are the least common.</a:t>
            </a:r>
          </a:p>
        </p:txBody>
      </p:sp>
      <p:pic>
        <p:nvPicPr>
          <p:cNvPr id="2" name="Picture 1" descr="A blue and yellow logo&#10;&#10;Description automatically generated">
            <a:extLst>
              <a:ext uri="{FF2B5EF4-FFF2-40B4-BE49-F238E27FC236}">
                <a16:creationId xmlns:a16="http://schemas.microsoft.com/office/drawing/2014/main" id="{EE85E728-157E-72EE-2371-291956EF36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99188E49-3858-5FEA-5A94-6CE8EE0D9A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3EBA47C4-8339-603D-4994-8BC4A15816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78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A45C06-102C-5469-2EFD-7F0DB67F069F}"/>
              </a:ext>
            </a:extLst>
          </p:cNvPr>
          <p:cNvSpPr txBox="1"/>
          <p:nvPr/>
        </p:nvSpPr>
        <p:spPr>
          <a:xfrm>
            <a:off x="79828" y="1794538"/>
            <a:ext cx="5791200" cy="1904689"/>
          </a:xfrm>
          <a:prstGeom prst="rect">
            <a:avLst/>
          </a:prstGeom>
          <a:noFill/>
          <a:ln>
            <a:noFill/>
          </a:ln>
        </p:spPr>
        <p:txBody>
          <a:bodyPr wrap="square">
            <a:spAutoFit/>
          </a:bodyPr>
          <a:lstStyle/>
          <a:p>
            <a:pPr marR="0" lvl="0">
              <a:lnSpc>
                <a:spcPct val="115000"/>
              </a:lnSpc>
              <a:spcBef>
                <a:spcPts val="0"/>
              </a:spcBef>
              <a:spcAft>
                <a:spcPts val="0"/>
              </a:spcAft>
              <a:buSzPts val="1000"/>
              <a:tabLst>
                <a:tab pos="457200" algn="l"/>
              </a:tabLst>
            </a:pPr>
            <a:r>
              <a:rPr lang="en-US" sz="2600" spc="30" dirty="0">
                <a:solidFill>
                  <a:schemeClr val="tx2">
                    <a:lumMod val="50000"/>
                  </a:schemeClr>
                </a:solidFill>
                <a:latin typeface="Abadi" panose="020B0604020104020204" pitchFamily="34" charset="0"/>
              </a:rPr>
              <a:t>Average delay durations were examined for various types: airline, late aircraft, weather, security, and air system delays.</a:t>
            </a:r>
          </a:p>
        </p:txBody>
      </p:sp>
      <p:sp>
        <p:nvSpPr>
          <p:cNvPr id="9" name="TextBox 8">
            <a:extLst>
              <a:ext uri="{FF2B5EF4-FFF2-40B4-BE49-F238E27FC236}">
                <a16:creationId xmlns:a16="http://schemas.microsoft.com/office/drawing/2014/main" id="{81FBE6BF-23A8-348D-2AE4-6C47A3DBC7DE}"/>
              </a:ext>
            </a:extLst>
          </p:cNvPr>
          <p:cNvSpPr txBox="1"/>
          <p:nvPr/>
        </p:nvSpPr>
        <p:spPr>
          <a:xfrm>
            <a:off x="59899" y="774948"/>
            <a:ext cx="5094513" cy="769441"/>
          </a:xfrm>
          <a:prstGeom prst="rect">
            <a:avLst/>
          </a:prstGeom>
          <a:noFill/>
          <a:ln>
            <a:noFill/>
          </a:ln>
        </p:spPr>
        <p:txBody>
          <a:bodyPr wrap="square">
            <a:spAutoFit/>
          </a:bodyPr>
          <a:lstStyle/>
          <a:p>
            <a:r>
              <a:rPr lang="en-US" sz="4400" b="1" cap="all" spc="50" dirty="0">
                <a:solidFill>
                  <a:srgbClr val="E8EFF5"/>
                </a:solidFill>
                <a:latin typeface="Abadi" panose="020B0604020104020204" pitchFamily="34" charset="0"/>
                <a:ea typeface="+mj-ea"/>
                <a:cs typeface="+mj-cs"/>
              </a:rPr>
              <a:t>Delay Analysis</a:t>
            </a:r>
          </a:p>
        </p:txBody>
      </p:sp>
      <p:sp>
        <p:nvSpPr>
          <p:cNvPr id="11" name="TextBox 10">
            <a:extLst>
              <a:ext uri="{FF2B5EF4-FFF2-40B4-BE49-F238E27FC236}">
                <a16:creationId xmlns:a16="http://schemas.microsoft.com/office/drawing/2014/main" id="{85A02354-AA90-26A4-233B-00BCDA0D313B}"/>
              </a:ext>
            </a:extLst>
          </p:cNvPr>
          <p:cNvSpPr txBox="1"/>
          <p:nvPr/>
        </p:nvSpPr>
        <p:spPr>
          <a:xfrm>
            <a:off x="-1" y="5167854"/>
            <a:ext cx="11872687" cy="1292662"/>
          </a:xfrm>
          <a:prstGeom prst="rect">
            <a:avLst/>
          </a:prstGeom>
          <a:noFill/>
          <a:ln>
            <a:noFill/>
          </a:ln>
        </p:spPr>
        <p:txBody>
          <a:bodyPr wrap="square">
            <a:spAutoFit/>
          </a:bodyPr>
          <a:lstStyle/>
          <a:p>
            <a:r>
              <a:rPr lang="en-US" sz="2600" spc="30" dirty="0">
                <a:solidFill>
                  <a:schemeClr val="tx2">
                    <a:lumMod val="50000"/>
                  </a:schemeClr>
                </a:solidFill>
                <a:latin typeface="Abadi" panose="020B0604020104020204" pitchFamily="34" charset="0"/>
              </a:rPr>
              <a:t>Insight: </a:t>
            </a:r>
          </a:p>
          <a:p>
            <a:r>
              <a:rPr lang="en-US" sz="2600" spc="30" dirty="0">
                <a:solidFill>
                  <a:schemeClr val="tx2">
                    <a:lumMod val="50000"/>
                  </a:schemeClr>
                </a:solidFill>
                <a:latin typeface="Abadi" panose="020B0604020104020204" pitchFamily="34" charset="0"/>
              </a:rPr>
              <a:t>	Understanding which delays are most common can guide operational improvements.</a:t>
            </a:r>
          </a:p>
        </p:txBody>
      </p:sp>
      <p:pic>
        <p:nvPicPr>
          <p:cNvPr id="3" name="Picture 2" descr="A graph of blue bars">
            <a:extLst>
              <a:ext uri="{FF2B5EF4-FFF2-40B4-BE49-F238E27FC236}">
                <a16:creationId xmlns:a16="http://schemas.microsoft.com/office/drawing/2014/main" id="{AA60BF13-1A08-F7D1-AF1E-ED2E3FEDC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662" y="1573417"/>
            <a:ext cx="6227796" cy="3901406"/>
          </a:xfrm>
          <a:prstGeom prst="rect">
            <a:avLst/>
          </a:prstGeom>
        </p:spPr>
      </p:pic>
      <p:pic>
        <p:nvPicPr>
          <p:cNvPr id="4" name="Picture 3" descr="A blue and yellow logo&#10;&#10;Description automatically generated">
            <a:extLst>
              <a:ext uri="{FF2B5EF4-FFF2-40B4-BE49-F238E27FC236}">
                <a16:creationId xmlns:a16="http://schemas.microsoft.com/office/drawing/2014/main" id="{1B4524C1-A1D7-BB47-4F3B-E24D51ED2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2C2C302-5BEC-D45F-39F1-18D22EB394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8" name="Picture 10" descr="مبادرة رواد مصر الرقمية">
            <a:extLst>
              <a:ext uri="{FF2B5EF4-FFF2-40B4-BE49-F238E27FC236}">
                <a16:creationId xmlns:a16="http://schemas.microsoft.com/office/drawing/2014/main" id="{0DB31F94-ED52-A473-B8FC-6AF6B92CC1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06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A45C06-102C-5469-2EFD-7F0DB67F069F}"/>
              </a:ext>
            </a:extLst>
          </p:cNvPr>
          <p:cNvSpPr txBox="1"/>
          <p:nvPr/>
        </p:nvSpPr>
        <p:spPr>
          <a:xfrm>
            <a:off x="46434" y="1667789"/>
            <a:ext cx="5820229" cy="3285066"/>
          </a:xfrm>
          <a:prstGeom prst="rect">
            <a:avLst/>
          </a:prstGeom>
          <a:noFill/>
          <a:ln>
            <a:noFill/>
          </a:ln>
        </p:spPr>
        <p:txBody>
          <a:bodyPr wrap="square">
            <a:spAutoFit/>
          </a:bodyPr>
          <a:lstStyle/>
          <a:p>
            <a:pPr marR="0" lvl="0">
              <a:lnSpc>
                <a:spcPct val="115000"/>
              </a:lnSpc>
              <a:spcBef>
                <a:spcPts val="0"/>
              </a:spcBef>
              <a:spcAft>
                <a:spcPts val="0"/>
              </a:spcAft>
              <a:buSzPts val="1000"/>
              <a:tabLst>
                <a:tab pos="457200" algn="l"/>
              </a:tabLst>
            </a:pPr>
            <a:r>
              <a:rPr lang="en-US" sz="2600" spc="30" dirty="0">
                <a:solidFill>
                  <a:schemeClr val="tx2">
                    <a:lumMod val="50000"/>
                  </a:schemeClr>
                </a:solidFill>
                <a:latin typeface="Abadi" panose="020B0604020104020204" pitchFamily="34" charset="0"/>
              </a:rPr>
              <a:t>Key Metrics:</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600" spc="30" dirty="0">
                <a:solidFill>
                  <a:schemeClr val="tx2">
                    <a:lumMod val="50000"/>
                  </a:schemeClr>
                </a:solidFill>
                <a:latin typeface="Abadi" panose="020B0604020104020204" pitchFamily="34" charset="0"/>
              </a:rPr>
              <a:t>On-Time Performance: Approximately 73.77% of flights were on time.</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600" spc="30" dirty="0">
                <a:solidFill>
                  <a:schemeClr val="tx2">
                    <a:lumMod val="50000"/>
                  </a:schemeClr>
                </a:solidFill>
                <a:latin typeface="Abadi" panose="020B0604020104020204" pitchFamily="34" charset="0"/>
              </a:rPr>
              <a:t>Cancellation Rate: Around 1.89%.</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600" spc="30" dirty="0">
                <a:solidFill>
                  <a:schemeClr val="tx2">
                    <a:lumMod val="50000"/>
                  </a:schemeClr>
                </a:solidFill>
                <a:latin typeface="Abadi" panose="020B0604020104020204" pitchFamily="34" charset="0"/>
              </a:rPr>
              <a:t>Delay Rate: Around 24.24%</a:t>
            </a:r>
          </a:p>
        </p:txBody>
      </p:sp>
      <p:sp>
        <p:nvSpPr>
          <p:cNvPr id="9" name="TextBox 8">
            <a:extLst>
              <a:ext uri="{FF2B5EF4-FFF2-40B4-BE49-F238E27FC236}">
                <a16:creationId xmlns:a16="http://schemas.microsoft.com/office/drawing/2014/main" id="{81FBE6BF-23A8-348D-2AE4-6C47A3DBC7DE}"/>
              </a:ext>
            </a:extLst>
          </p:cNvPr>
          <p:cNvSpPr txBox="1"/>
          <p:nvPr/>
        </p:nvSpPr>
        <p:spPr>
          <a:xfrm>
            <a:off x="59899" y="830818"/>
            <a:ext cx="8606970" cy="769441"/>
          </a:xfrm>
          <a:prstGeom prst="rect">
            <a:avLst/>
          </a:prstGeom>
          <a:noFill/>
          <a:ln>
            <a:noFill/>
          </a:ln>
        </p:spPr>
        <p:txBody>
          <a:bodyPr wrap="square">
            <a:spAutoFit/>
          </a:bodyPr>
          <a:lstStyle/>
          <a:p>
            <a:r>
              <a:rPr lang="en-US" sz="4400" b="1" cap="all" spc="50" dirty="0">
                <a:solidFill>
                  <a:srgbClr val="E8EFF5"/>
                </a:solidFill>
                <a:latin typeface="Abadi" panose="020B0604020104020204" pitchFamily="34" charset="0"/>
                <a:ea typeface="+mj-ea"/>
                <a:cs typeface="+mj-cs"/>
              </a:rPr>
              <a:t>Overall Flight Performance</a:t>
            </a:r>
          </a:p>
        </p:txBody>
      </p:sp>
      <p:sp>
        <p:nvSpPr>
          <p:cNvPr id="11" name="TextBox 10">
            <a:extLst>
              <a:ext uri="{FF2B5EF4-FFF2-40B4-BE49-F238E27FC236}">
                <a16:creationId xmlns:a16="http://schemas.microsoft.com/office/drawing/2014/main" id="{85A02354-AA90-26A4-233B-00BCDA0D313B}"/>
              </a:ext>
            </a:extLst>
          </p:cNvPr>
          <p:cNvSpPr txBox="1"/>
          <p:nvPr/>
        </p:nvSpPr>
        <p:spPr>
          <a:xfrm>
            <a:off x="-1" y="5167854"/>
            <a:ext cx="11872687" cy="892552"/>
          </a:xfrm>
          <a:prstGeom prst="rect">
            <a:avLst/>
          </a:prstGeom>
          <a:noFill/>
          <a:ln>
            <a:noFill/>
          </a:ln>
        </p:spPr>
        <p:txBody>
          <a:bodyPr wrap="square">
            <a:spAutoFit/>
          </a:bodyPr>
          <a:lstStyle/>
          <a:p>
            <a:r>
              <a:rPr lang="en-US" sz="2600" spc="30" dirty="0">
                <a:solidFill>
                  <a:schemeClr val="tx2">
                    <a:lumMod val="50000"/>
                  </a:schemeClr>
                </a:solidFill>
                <a:latin typeface="Abadi" panose="020B0604020104020204" pitchFamily="34" charset="0"/>
              </a:rPr>
              <a:t>Insight: </a:t>
            </a:r>
          </a:p>
          <a:p>
            <a:r>
              <a:rPr lang="en-US" sz="2600" spc="30" dirty="0">
                <a:solidFill>
                  <a:schemeClr val="tx2">
                    <a:lumMod val="50000"/>
                  </a:schemeClr>
                </a:solidFill>
                <a:latin typeface="Abadi" panose="020B0604020104020204" pitchFamily="34" charset="0"/>
              </a:rPr>
              <a:t>	These metrics indicate a need for improvement in operational efficiency.</a:t>
            </a:r>
          </a:p>
        </p:txBody>
      </p:sp>
      <p:pic>
        <p:nvPicPr>
          <p:cNvPr id="13" name="Picture 12">
            <a:extLst>
              <a:ext uri="{FF2B5EF4-FFF2-40B4-BE49-F238E27FC236}">
                <a16:creationId xmlns:a16="http://schemas.microsoft.com/office/drawing/2014/main" id="{4EDA9236-42FC-F423-6BA0-9058C032F201}"/>
              </a:ext>
            </a:extLst>
          </p:cNvPr>
          <p:cNvPicPr>
            <a:picLocks noChangeAspect="1"/>
          </p:cNvPicPr>
          <p:nvPr/>
        </p:nvPicPr>
        <p:blipFill>
          <a:blip r:embed="rId2"/>
          <a:stretch>
            <a:fillRect/>
          </a:stretch>
        </p:blipFill>
        <p:spPr>
          <a:xfrm>
            <a:off x="5965371" y="1770743"/>
            <a:ext cx="6180195" cy="2902857"/>
          </a:xfrm>
          <a:prstGeom prst="rect">
            <a:avLst/>
          </a:prstGeom>
        </p:spPr>
      </p:pic>
      <p:pic>
        <p:nvPicPr>
          <p:cNvPr id="14" name="Picture 13" descr="A blue and yellow logo&#10;&#10;Description automatically generated">
            <a:extLst>
              <a:ext uri="{FF2B5EF4-FFF2-40B4-BE49-F238E27FC236}">
                <a16:creationId xmlns:a16="http://schemas.microsoft.com/office/drawing/2014/main" id="{070D744F-28D0-92DD-223F-81070D5A91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3870B671-9783-5994-D967-C61FACB5C8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16" name="Picture 10" descr="مبادرة رواد مصر الرقمية">
            <a:extLst>
              <a:ext uri="{FF2B5EF4-FFF2-40B4-BE49-F238E27FC236}">
                <a16:creationId xmlns:a16="http://schemas.microsoft.com/office/drawing/2014/main" id="{201DD648-07A5-F426-22BE-EDCBE08CE4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99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130CB4-5031-18E0-03B1-41BA952624C7}"/>
              </a:ext>
            </a:extLst>
          </p:cNvPr>
          <p:cNvPicPr>
            <a:picLocks noChangeAspect="1"/>
          </p:cNvPicPr>
          <p:nvPr/>
        </p:nvPicPr>
        <p:blipFill>
          <a:blip r:embed="rId2"/>
          <a:stretch>
            <a:fillRect/>
          </a:stretch>
        </p:blipFill>
        <p:spPr>
          <a:xfrm>
            <a:off x="6603999" y="2113345"/>
            <a:ext cx="5588001" cy="3054508"/>
          </a:xfrm>
          <a:prstGeom prst="rect">
            <a:avLst/>
          </a:prstGeom>
        </p:spPr>
      </p:pic>
      <p:sp>
        <p:nvSpPr>
          <p:cNvPr id="7" name="TextBox 6">
            <a:extLst>
              <a:ext uri="{FF2B5EF4-FFF2-40B4-BE49-F238E27FC236}">
                <a16:creationId xmlns:a16="http://schemas.microsoft.com/office/drawing/2014/main" id="{23A45C06-102C-5469-2EFD-7F0DB67F069F}"/>
              </a:ext>
            </a:extLst>
          </p:cNvPr>
          <p:cNvSpPr txBox="1"/>
          <p:nvPr/>
        </p:nvSpPr>
        <p:spPr>
          <a:xfrm>
            <a:off x="0" y="1475957"/>
            <a:ext cx="11567883" cy="492443"/>
          </a:xfrm>
          <a:prstGeom prst="rect">
            <a:avLst/>
          </a:prstGeom>
          <a:noFill/>
          <a:ln>
            <a:noFill/>
          </a:ln>
        </p:spPr>
        <p:txBody>
          <a:bodyPr wrap="square">
            <a:spAutoFit/>
          </a:bodyPr>
          <a:lstStyle>
            <a:defPPr>
              <a:defRPr lang="en-US"/>
            </a:defPPr>
            <a:lvl1pPr>
              <a:defRPr sz="2600" spc="30">
                <a:solidFill>
                  <a:schemeClr val="tx2">
                    <a:lumMod val="50000"/>
                  </a:schemeClr>
                </a:solidFill>
                <a:latin typeface="Abadi" panose="020B0604020104020204" pitchFamily="34" charset="0"/>
              </a:defRPr>
            </a:lvl1pPr>
          </a:lstStyle>
          <a:p>
            <a:r>
              <a:rPr lang="en-US" dirty="0"/>
              <a:t>Total flights and on-time performance were analyzed across different months.</a:t>
            </a:r>
          </a:p>
        </p:txBody>
      </p:sp>
      <p:sp>
        <p:nvSpPr>
          <p:cNvPr id="9" name="TextBox 8">
            <a:extLst>
              <a:ext uri="{FF2B5EF4-FFF2-40B4-BE49-F238E27FC236}">
                <a16:creationId xmlns:a16="http://schemas.microsoft.com/office/drawing/2014/main" id="{81FBE6BF-23A8-348D-2AE4-6C47A3DBC7DE}"/>
              </a:ext>
            </a:extLst>
          </p:cNvPr>
          <p:cNvSpPr txBox="1"/>
          <p:nvPr/>
        </p:nvSpPr>
        <p:spPr>
          <a:xfrm>
            <a:off x="-1" y="849698"/>
            <a:ext cx="11437256" cy="584775"/>
          </a:xfrm>
          <a:prstGeom prst="rect">
            <a:avLst/>
          </a:prstGeom>
          <a:noFill/>
          <a:ln>
            <a:noFill/>
          </a:ln>
        </p:spPr>
        <p:txBody>
          <a:bodyPr wrap="square">
            <a:spAutoFit/>
          </a:bodyPr>
          <a:lstStyle/>
          <a:p>
            <a:r>
              <a:rPr lang="en-US" sz="3200" b="1" cap="all" spc="50" dirty="0">
                <a:solidFill>
                  <a:srgbClr val="E8EFF5"/>
                </a:solidFill>
                <a:latin typeface="Abadi" panose="020B0604020104020204" pitchFamily="34" charset="0"/>
                <a:ea typeface="+mj-ea"/>
                <a:cs typeface="+mj-cs"/>
              </a:rPr>
              <a:t>Seasonal Variations in Flight Demand</a:t>
            </a:r>
          </a:p>
        </p:txBody>
      </p:sp>
      <p:sp>
        <p:nvSpPr>
          <p:cNvPr id="11" name="TextBox 10">
            <a:extLst>
              <a:ext uri="{FF2B5EF4-FFF2-40B4-BE49-F238E27FC236}">
                <a16:creationId xmlns:a16="http://schemas.microsoft.com/office/drawing/2014/main" id="{85A02354-AA90-26A4-233B-00BCDA0D313B}"/>
              </a:ext>
            </a:extLst>
          </p:cNvPr>
          <p:cNvSpPr txBox="1"/>
          <p:nvPr/>
        </p:nvSpPr>
        <p:spPr>
          <a:xfrm>
            <a:off x="-1" y="5167854"/>
            <a:ext cx="11872687" cy="1292662"/>
          </a:xfrm>
          <a:prstGeom prst="rect">
            <a:avLst/>
          </a:prstGeom>
          <a:noFill/>
          <a:ln>
            <a:noFill/>
          </a:ln>
        </p:spPr>
        <p:txBody>
          <a:bodyPr wrap="square">
            <a:spAutoFit/>
          </a:bodyPr>
          <a:lstStyle/>
          <a:p>
            <a:r>
              <a:rPr lang="en-US" sz="2600" spc="30" dirty="0">
                <a:solidFill>
                  <a:schemeClr val="tx2">
                    <a:lumMod val="50000"/>
                  </a:schemeClr>
                </a:solidFill>
                <a:latin typeface="Abadi" panose="020B0604020104020204" pitchFamily="34" charset="0"/>
              </a:rPr>
              <a:t>Insight: </a:t>
            </a:r>
          </a:p>
          <a:p>
            <a:r>
              <a:rPr lang="en-US" sz="2600" spc="30" dirty="0">
                <a:solidFill>
                  <a:schemeClr val="tx2">
                    <a:lumMod val="50000"/>
                  </a:schemeClr>
                </a:solidFill>
                <a:latin typeface="Abadi" panose="020B0604020104020204" pitchFamily="34" charset="0"/>
              </a:rPr>
              <a:t>	Identifying peak travel months can help airlines optimize scheduling and resource allocation.</a:t>
            </a:r>
          </a:p>
        </p:txBody>
      </p:sp>
      <p:pic>
        <p:nvPicPr>
          <p:cNvPr id="3" name="Picture 2">
            <a:extLst>
              <a:ext uri="{FF2B5EF4-FFF2-40B4-BE49-F238E27FC236}">
                <a16:creationId xmlns:a16="http://schemas.microsoft.com/office/drawing/2014/main" id="{CE581D98-895B-BFC6-00F6-7582F53E01B5}"/>
              </a:ext>
            </a:extLst>
          </p:cNvPr>
          <p:cNvPicPr>
            <a:picLocks noChangeAspect="1"/>
          </p:cNvPicPr>
          <p:nvPr/>
        </p:nvPicPr>
        <p:blipFill>
          <a:blip r:embed="rId3"/>
          <a:stretch>
            <a:fillRect/>
          </a:stretch>
        </p:blipFill>
        <p:spPr>
          <a:xfrm>
            <a:off x="0" y="2113345"/>
            <a:ext cx="6473371" cy="3054510"/>
          </a:xfrm>
          <a:prstGeom prst="rect">
            <a:avLst/>
          </a:prstGeom>
        </p:spPr>
      </p:pic>
      <p:pic>
        <p:nvPicPr>
          <p:cNvPr id="4" name="Picture 3" descr="A blue and yellow logo&#10;&#10;Description automatically generated">
            <a:extLst>
              <a:ext uri="{FF2B5EF4-FFF2-40B4-BE49-F238E27FC236}">
                <a16:creationId xmlns:a16="http://schemas.microsoft.com/office/drawing/2014/main" id="{FAA2BA2C-E577-ADC0-4380-433B81A8A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4C3C1FEF-9BD2-F5B8-59FF-7B4BA2A8FF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8" name="Picture 10" descr="مبادرة رواد مصر الرقمية">
            <a:extLst>
              <a:ext uri="{FF2B5EF4-FFF2-40B4-BE49-F238E27FC236}">
                <a16:creationId xmlns:a16="http://schemas.microsoft.com/office/drawing/2014/main" id="{9E2B1B64-EF0D-CEF6-81D2-440B3B20450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7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A45C06-102C-5469-2EFD-7F0DB67F069F}"/>
              </a:ext>
            </a:extLst>
          </p:cNvPr>
          <p:cNvSpPr txBox="1"/>
          <p:nvPr/>
        </p:nvSpPr>
        <p:spPr>
          <a:xfrm>
            <a:off x="31791" y="1950897"/>
            <a:ext cx="5094514" cy="1904689"/>
          </a:xfrm>
          <a:prstGeom prst="rect">
            <a:avLst/>
          </a:prstGeom>
          <a:noFill/>
          <a:ln>
            <a:noFill/>
          </a:ln>
        </p:spPr>
        <p:txBody>
          <a:bodyPr wrap="square">
            <a:spAutoFit/>
          </a:bodyPr>
          <a:lstStyle/>
          <a:p>
            <a:pPr marR="0" lvl="0">
              <a:lnSpc>
                <a:spcPct val="115000"/>
              </a:lnSpc>
              <a:spcBef>
                <a:spcPts val="0"/>
              </a:spcBef>
              <a:spcAft>
                <a:spcPts val="0"/>
              </a:spcAft>
              <a:buSzPts val="1000"/>
              <a:tabLst>
                <a:tab pos="457200" algn="l"/>
              </a:tabLst>
            </a:pPr>
            <a:r>
              <a:rPr lang="en-US" sz="2600" spc="30" dirty="0">
                <a:solidFill>
                  <a:schemeClr val="tx2">
                    <a:lumMod val="50000"/>
                  </a:schemeClr>
                </a:solidFill>
                <a:latin typeface="Abadi" panose="020B0604020104020204" pitchFamily="34" charset="0"/>
              </a:rPr>
              <a:t>Comparison of on-time performance, cancellation rates, and average delays across airlines.</a:t>
            </a:r>
          </a:p>
        </p:txBody>
      </p:sp>
      <p:sp>
        <p:nvSpPr>
          <p:cNvPr id="9" name="TextBox 8">
            <a:extLst>
              <a:ext uri="{FF2B5EF4-FFF2-40B4-BE49-F238E27FC236}">
                <a16:creationId xmlns:a16="http://schemas.microsoft.com/office/drawing/2014/main" id="{81FBE6BF-23A8-348D-2AE4-6C47A3DBC7DE}"/>
              </a:ext>
            </a:extLst>
          </p:cNvPr>
          <p:cNvSpPr txBox="1"/>
          <p:nvPr/>
        </p:nvSpPr>
        <p:spPr>
          <a:xfrm>
            <a:off x="0" y="910042"/>
            <a:ext cx="9797142" cy="769441"/>
          </a:xfrm>
          <a:prstGeom prst="rect">
            <a:avLst/>
          </a:prstGeom>
          <a:noFill/>
          <a:ln>
            <a:noFill/>
          </a:ln>
        </p:spPr>
        <p:txBody>
          <a:bodyPr wrap="square">
            <a:spAutoFit/>
          </a:bodyPr>
          <a:lstStyle/>
          <a:p>
            <a:r>
              <a:rPr lang="en-US" sz="4400" b="1" cap="all" spc="50" dirty="0">
                <a:solidFill>
                  <a:srgbClr val="E8EFF5"/>
                </a:solidFill>
                <a:latin typeface="Abadi" panose="020B0604020104020204" pitchFamily="34" charset="0"/>
                <a:ea typeface="+mj-ea"/>
                <a:cs typeface="+mj-cs"/>
              </a:rPr>
              <a:t>Airline Performance Comparison</a:t>
            </a:r>
          </a:p>
        </p:txBody>
      </p:sp>
      <p:sp>
        <p:nvSpPr>
          <p:cNvPr id="11" name="TextBox 10">
            <a:extLst>
              <a:ext uri="{FF2B5EF4-FFF2-40B4-BE49-F238E27FC236}">
                <a16:creationId xmlns:a16="http://schemas.microsoft.com/office/drawing/2014/main" id="{85A02354-AA90-26A4-233B-00BCDA0D313B}"/>
              </a:ext>
            </a:extLst>
          </p:cNvPr>
          <p:cNvSpPr txBox="1"/>
          <p:nvPr/>
        </p:nvSpPr>
        <p:spPr>
          <a:xfrm>
            <a:off x="159656" y="5167855"/>
            <a:ext cx="11872687" cy="1444563"/>
          </a:xfrm>
          <a:prstGeom prst="rect">
            <a:avLst/>
          </a:prstGeom>
          <a:noFill/>
          <a:ln>
            <a:noFill/>
          </a:ln>
        </p:spPr>
        <p:txBody>
          <a:bodyPr wrap="square">
            <a:spAutoFit/>
          </a:bodyPr>
          <a:lstStyle>
            <a:defPPr>
              <a:defRPr lang="en-US"/>
            </a:defPPr>
            <a:lvl1pPr marR="0" lvl="0">
              <a:lnSpc>
                <a:spcPct val="115000"/>
              </a:lnSpc>
              <a:spcBef>
                <a:spcPts val="0"/>
              </a:spcBef>
              <a:spcAft>
                <a:spcPts val="0"/>
              </a:spcAft>
              <a:buSzPts val="1000"/>
              <a:tabLst>
                <a:tab pos="457200" algn="l"/>
              </a:tabLst>
              <a:defRPr sz="2600" spc="30">
                <a:solidFill>
                  <a:schemeClr val="tx2">
                    <a:lumMod val="50000"/>
                  </a:schemeClr>
                </a:solidFill>
                <a:latin typeface="Abadi" panose="020B0604020104020204" pitchFamily="34" charset="0"/>
              </a:defRPr>
            </a:lvl1pPr>
          </a:lstStyle>
          <a:p>
            <a:r>
              <a:rPr lang="en-US" dirty="0"/>
              <a:t>Insight: </a:t>
            </a:r>
          </a:p>
          <a:p>
            <a:r>
              <a:rPr lang="en-US" dirty="0"/>
              <a:t>	Identifying high-performing airlines can provide benchmarks for others to improve their services.</a:t>
            </a:r>
          </a:p>
        </p:txBody>
      </p:sp>
      <p:pic>
        <p:nvPicPr>
          <p:cNvPr id="4" name="Picture 3" descr="A graph of different colored bars">
            <a:extLst>
              <a:ext uri="{FF2B5EF4-FFF2-40B4-BE49-F238E27FC236}">
                <a16:creationId xmlns:a16="http://schemas.microsoft.com/office/drawing/2014/main" id="{958B987A-44A6-2ACC-ADA4-0485717AE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0000" y="1725494"/>
            <a:ext cx="7097486" cy="3945208"/>
          </a:xfrm>
          <a:prstGeom prst="rect">
            <a:avLst/>
          </a:prstGeom>
        </p:spPr>
      </p:pic>
      <p:pic>
        <p:nvPicPr>
          <p:cNvPr id="5" name="Picture 4" descr="A blue and yellow logo&#10;&#10;Description automatically generated">
            <a:extLst>
              <a:ext uri="{FF2B5EF4-FFF2-40B4-BE49-F238E27FC236}">
                <a16:creationId xmlns:a16="http://schemas.microsoft.com/office/drawing/2014/main" id="{AD3429E9-0682-8D8B-C055-380F5CD55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F0125809-1DEA-9207-EB8E-F22D47DD48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8" name="Picture 10" descr="مبادرة رواد مصر الرقمية">
            <a:extLst>
              <a:ext uri="{FF2B5EF4-FFF2-40B4-BE49-F238E27FC236}">
                <a16:creationId xmlns:a16="http://schemas.microsoft.com/office/drawing/2014/main" id="{A069CE98-6C0A-E62D-63FC-EAD139E8C7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96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A45C06-102C-5469-2EFD-7F0DB67F069F}"/>
              </a:ext>
            </a:extLst>
          </p:cNvPr>
          <p:cNvSpPr txBox="1"/>
          <p:nvPr/>
        </p:nvSpPr>
        <p:spPr>
          <a:xfrm>
            <a:off x="0" y="1984437"/>
            <a:ext cx="5094514" cy="1444563"/>
          </a:xfrm>
          <a:prstGeom prst="rect">
            <a:avLst/>
          </a:prstGeom>
          <a:noFill/>
          <a:ln>
            <a:noFill/>
          </a:ln>
        </p:spPr>
        <p:txBody>
          <a:bodyPr wrap="square">
            <a:spAutoFit/>
          </a:bodyPr>
          <a:lstStyle/>
          <a:p>
            <a:pPr marR="0" lvl="0">
              <a:lnSpc>
                <a:spcPct val="115000"/>
              </a:lnSpc>
              <a:spcBef>
                <a:spcPts val="0"/>
              </a:spcBef>
              <a:spcAft>
                <a:spcPts val="0"/>
              </a:spcAft>
              <a:buSzPts val="1000"/>
              <a:tabLst>
                <a:tab pos="457200" algn="l"/>
              </a:tabLst>
            </a:pPr>
            <a:r>
              <a:rPr lang="en-US" sz="2600" spc="30" dirty="0">
                <a:solidFill>
                  <a:schemeClr val="tx2">
                    <a:lumMod val="50000"/>
                  </a:schemeClr>
                </a:solidFill>
                <a:latin typeface="Abadi" panose="020B0604020104020204" pitchFamily="34" charset="0"/>
              </a:rPr>
              <a:t>Relationship between flight distance and total delays was explored.</a:t>
            </a:r>
          </a:p>
        </p:txBody>
      </p:sp>
      <p:sp>
        <p:nvSpPr>
          <p:cNvPr id="9" name="TextBox 8">
            <a:extLst>
              <a:ext uri="{FF2B5EF4-FFF2-40B4-BE49-F238E27FC236}">
                <a16:creationId xmlns:a16="http://schemas.microsoft.com/office/drawing/2014/main" id="{81FBE6BF-23A8-348D-2AE4-6C47A3DBC7DE}"/>
              </a:ext>
            </a:extLst>
          </p:cNvPr>
          <p:cNvSpPr txBox="1"/>
          <p:nvPr/>
        </p:nvSpPr>
        <p:spPr>
          <a:xfrm>
            <a:off x="-84292" y="863274"/>
            <a:ext cx="10537370" cy="769441"/>
          </a:xfrm>
          <a:prstGeom prst="rect">
            <a:avLst/>
          </a:prstGeom>
          <a:noFill/>
          <a:ln>
            <a:noFill/>
          </a:ln>
        </p:spPr>
        <p:txBody>
          <a:bodyPr wrap="square">
            <a:spAutoFit/>
          </a:bodyPr>
          <a:lstStyle/>
          <a:p>
            <a:r>
              <a:rPr lang="en-US" sz="4400" b="1" cap="all" spc="50" dirty="0">
                <a:solidFill>
                  <a:srgbClr val="E8EFF5"/>
                </a:solidFill>
                <a:latin typeface="Abadi" panose="020B0604020104020204" pitchFamily="34" charset="0"/>
                <a:ea typeface="+mj-ea"/>
                <a:cs typeface="+mj-cs"/>
              </a:rPr>
              <a:t>Flight Distance and Delay Patterns</a:t>
            </a:r>
          </a:p>
        </p:txBody>
      </p:sp>
      <p:sp>
        <p:nvSpPr>
          <p:cNvPr id="11" name="TextBox 10">
            <a:extLst>
              <a:ext uri="{FF2B5EF4-FFF2-40B4-BE49-F238E27FC236}">
                <a16:creationId xmlns:a16="http://schemas.microsoft.com/office/drawing/2014/main" id="{85A02354-AA90-26A4-233B-00BCDA0D313B}"/>
              </a:ext>
            </a:extLst>
          </p:cNvPr>
          <p:cNvSpPr txBox="1"/>
          <p:nvPr/>
        </p:nvSpPr>
        <p:spPr>
          <a:xfrm>
            <a:off x="159656" y="5167855"/>
            <a:ext cx="11872687" cy="1444563"/>
          </a:xfrm>
          <a:prstGeom prst="rect">
            <a:avLst/>
          </a:prstGeom>
          <a:noFill/>
          <a:ln>
            <a:noFill/>
          </a:ln>
        </p:spPr>
        <p:txBody>
          <a:bodyPr wrap="square">
            <a:spAutoFit/>
          </a:bodyPr>
          <a:lstStyle>
            <a:defPPr>
              <a:defRPr lang="en-US"/>
            </a:defPPr>
            <a:lvl1pPr marR="0" lvl="0">
              <a:lnSpc>
                <a:spcPct val="115000"/>
              </a:lnSpc>
              <a:spcBef>
                <a:spcPts val="0"/>
              </a:spcBef>
              <a:spcAft>
                <a:spcPts val="0"/>
              </a:spcAft>
              <a:buSzPts val="1000"/>
              <a:tabLst>
                <a:tab pos="457200" algn="l"/>
              </a:tabLst>
              <a:defRPr sz="2600" spc="30">
                <a:solidFill>
                  <a:schemeClr val="tx2">
                    <a:lumMod val="50000"/>
                  </a:schemeClr>
                </a:solidFill>
                <a:latin typeface="Abadi" panose="020B0604020104020204" pitchFamily="34" charset="0"/>
              </a:defRPr>
            </a:lvl1pPr>
          </a:lstStyle>
          <a:p>
            <a:r>
              <a:rPr lang="en-US" dirty="0"/>
              <a:t>Insight: </a:t>
            </a:r>
          </a:p>
          <a:p>
            <a:r>
              <a:rPr lang="en-US" dirty="0"/>
              <a:t>	Longer flights may exhibit different delay characteristics, suggesting a need for tailored strategies.</a:t>
            </a:r>
          </a:p>
        </p:txBody>
      </p:sp>
      <p:pic>
        <p:nvPicPr>
          <p:cNvPr id="3" name="Picture 2">
            <a:extLst>
              <a:ext uri="{FF2B5EF4-FFF2-40B4-BE49-F238E27FC236}">
                <a16:creationId xmlns:a16="http://schemas.microsoft.com/office/drawing/2014/main" id="{23346401-FE25-6EA6-8E7D-AD9382E87171}"/>
              </a:ext>
            </a:extLst>
          </p:cNvPr>
          <p:cNvPicPr>
            <a:picLocks noChangeAspect="1"/>
          </p:cNvPicPr>
          <p:nvPr/>
        </p:nvPicPr>
        <p:blipFill>
          <a:blip r:embed="rId2"/>
          <a:stretch>
            <a:fillRect/>
          </a:stretch>
        </p:blipFill>
        <p:spPr>
          <a:xfrm>
            <a:off x="4470401" y="1718193"/>
            <a:ext cx="7692571" cy="3449662"/>
          </a:xfrm>
          <a:prstGeom prst="rect">
            <a:avLst/>
          </a:prstGeom>
        </p:spPr>
      </p:pic>
      <p:pic>
        <p:nvPicPr>
          <p:cNvPr id="5" name="Picture 4" descr="A blue and yellow logo&#10;&#10;Description automatically generated">
            <a:extLst>
              <a:ext uri="{FF2B5EF4-FFF2-40B4-BE49-F238E27FC236}">
                <a16:creationId xmlns:a16="http://schemas.microsoft.com/office/drawing/2014/main" id="{35EF30AC-D597-6598-CF24-52880ED1A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7DD260CB-8A34-2738-4844-674601459C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8" name="Picture 10" descr="مبادرة رواد مصر الرقمية">
            <a:extLst>
              <a:ext uri="{FF2B5EF4-FFF2-40B4-BE49-F238E27FC236}">
                <a16:creationId xmlns:a16="http://schemas.microsoft.com/office/drawing/2014/main" id="{BCD63123-A837-0F8C-252A-648BF6D8C38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27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181679" y="613258"/>
            <a:ext cx="8308663" cy="639777"/>
          </a:xfrm>
        </p:spPr>
        <p:txBody>
          <a:bodyPr vert="horz" lIns="91440" tIns="45720" rIns="91440" bIns="45720" rtlCol="0" anchor="b" anchorCtr="0">
            <a:noAutofit/>
          </a:bodyPr>
          <a:lstStyle/>
          <a:p>
            <a:pPr algn="l"/>
            <a:r>
              <a:rPr lang="en-US" sz="3200" dirty="0">
                <a:solidFill>
                  <a:srgbClr val="E8EFF5"/>
                </a:solidFill>
                <a:latin typeface="Abadi" panose="020B0604020104020204" pitchFamily="34" charset="0"/>
              </a:rPr>
              <a:t>Geographical Distribution of Airports </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0" y="1184223"/>
            <a:ext cx="4452079" cy="5673777"/>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sz="2400" dirty="0">
                <a:latin typeface="Abadi" panose="020B0604020104020204" pitchFamily="34" charset="0"/>
                <a:ea typeface="Times New Roman" panose="02020603050405020304" pitchFamily="18" charset="0"/>
              </a:rPr>
              <a:t>Now, let’s take a bird’s-eye view of the geographical distribution of airports.</a:t>
            </a:r>
          </a:p>
          <a:p>
            <a:pPr algn="l"/>
            <a:r>
              <a:rPr lang="en-US" sz="2400" dirty="0">
                <a:latin typeface="Abadi" panose="020B0604020104020204" pitchFamily="34" charset="0"/>
                <a:ea typeface="Times New Roman" panose="02020603050405020304" pitchFamily="18" charset="0"/>
              </a:rPr>
              <a:t>Each dot on this map represents an airport, showcasing the vast network that supports air travel.</a:t>
            </a:r>
          </a:p>
          <a:p>
            <a:pPr algn="l"/>
            <a:r>
              <a:rPr lang="en-US" sz="2400" dirty="0">
                <a:latin typeface="Abadi" panose="020B0604020104020204" pitchFamily="34" charset="0"/>
              </a:rPr>
              <a:t>Insights: </a:t>
            </a:r>
          </a:p>
          <a:p>
            <a:pPr algn="l"/>
            <a:r>
              <a:rPr lang="en-US" sz="2400" dirty="0">
                <a:latin typeface="Abadi" panose="020B0604020104020204" pitchFamily="34" charset="0"/>
              </a:rPr>
              <a:t>Airports with high traffic may require infrastructure improvements to handle demand effectively</a:t>
            </a:r>
            <a:r>
              <a:rPr lang="en-US" sz="1800" kern="0" dirty="0">
                <a:effectLst/>
                <a:latin typeface="Inter" panose="020B0502030000000004" pitchFamily="34" charset="0"/>
                <a:ea typeface="Times New Roman" panose="02020603050405020304" pitchFamily="18" charset="0"/>
                <a:cs typeface="Times New Roman" panose="02020603050405020304" pitchFamily="18" charset="0"/>
              </a:rPr>
              <a:t>.</a:t>
            </a:r>
          </a:p>
          <a:p>
            <a:pPr algn="l"/>
            <a:endParaRPr lang="en-US" sz="3600" dirty="0">
              <a:latin typeface="Abadi" panose="020B0604020104020204" pitchFamily="34" charset="0"/>
            </a:endParaRPr>
          </a:p>
        </p:txBody>
      </p:sp>
      <p:pic>
        <p:nvPicPr>
          <p:cNvPr id="4" name="Picture 3">
            <a:extLst>
              <a:ext uri="{FF2B5EF4-FFF2-40B4-BE49-F238E27FC236}">
                <a16:creationId xmlns:a16="http://schemas.microsoft.com/office/drawing/2014/main" id="{E11C5D1D-5284-5FA7-B640-08F8507C2C5A}"/>
              </a:ext>
            </a:extLst>
          </p:cNvPr>
          <p:cNvPicPr>
            <a:picLocks noChangeAspect="1"/>
          </p:cNvPicPr>
          <p:nvPr/>
        </p:nvPicPr>
        <p:blipFill>
          <a:blip r:embed="rId3"/>
          <a:stretch>
            <a:fillRect/>
          </a:stretch>
        </p:blipFill>
        <p:spPr>
          <a:xfrm>
            <a:off x="4452079" y="1866293"/>
            <a:ext cx="7722586" cy="4991706"/>
          </a:xfrm>
          <a:prstGeom prst="rect">
            <a:avLst/>
          </a:prstGeom>
        </p:spPr>
      </p:pic>
      <p:sp>
        <p:nvSpPr>
          <p:cNvPr id="10" name="TextBox 9">
            <a:extLst>
              <a:ext uri="{FF2B5EF4-FFF2-40B4-BE49-F238E27FC236}">
                <a16:creationId xmlns:a16="http://schemas.microsoft.com/office/drawing/2014/main" id="{CE2828A9-7545-977B-3D6D-1AAE2850325F}"/>
              </a:ext>
            </a:extLst>
          </p:cNvPr>
          <p:cNvSpPr txBox="1"/>
          <p:nvPr/>
        </p:nvSpPr>
        <p:spPr>
          <a:xfrm>
            <a:off x="4616422" y="1343484"/>
            <a:ext cx="7393899" cy="461665"/>
          </a:xfrm>
          <a:prstGeom prst="rect">
            <a:avLst/>
          </a:prstGeom>
        </p:spPr>
        <p:txBody>
          <a:bodyPr vert="horz" lIns="91440" tIns="45720" rIns="91440" bIns="45720" rtlCol="0">
            <a:normAutofit/>
          </a:bodyPr>
          <a:lstStyle>
            <a:defPPr>
              <a:defRPr lang="en-US"/>
            </a:defPPr>
            <a:lvl1pPr indent="0">
              <a:lnSpc>
                <a:spcPct val="100000"/>
              </a:lnSpc>
              <a:spcBef>
                <a:spcPct val="20000"/>
              </a:spcBef>
              <a:spcAft>
                <a:spcPts val="600"/>
              </a:spcAft>
              <a:buClr>
                <a:schemeClr val="tx1"/>
              </a:buClr>
              <a:buFont typeface="Arial" pitchFamily="34" charset="0"/>
              <a:buNone/>
              <a:defRPr sz="2400" spc="30" baseline="0">
                <a:solidFill>
                  <a:schemeClr val="tx2">
                    <a:lumMod val="50000"/>
                  </a:schemeClr>
                </a:solidFill>
                <a:latin typeface="Abadi" panose="020B0604020104020204" pitchFamily="34" charset="0"/>
                <a:ea typeface="Times New Roman" panose="02020603050405020304" pitchFamily="18" charset="0"/>
              </a:defRPr>
            </a:lvl1pPr>
            <a:lvl2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2pPr>
            <a:lvl3pPr indent="0" algn="ctr">
              <a:lnSpc>
                <a:spcPct val="100000"/>
              </a:lnSpc>
              <a:spcBef>
                <a:spcPct val="20000"/>
              </a:spcBef>
              <a:spcAft>
                <a:spcPts val="600"/>
              </a:spcAft>
              <a:buClr>
                <a:schemeClr val="tx2">
                  <a:lumMod val="50000"/>
                </a:schemeClr>
              </a:buClr>
              <a:buFont typeface="Arial" pitchFamily="34" charset="0"/>
              <a:buNone/>
              <a:defRPr sz="2000" spc="30" baseline="0">
                <a:solidFill>
                  <a:schemeClr val="tx1">
                    <a:tint val="75000"/>
                  </a:schemeClr>
                </a:solidFill>
              </a:defRPr>
            </a:lvl3pPr>
            <a:lvl4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4pPr>
            <a:lvl5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5pPr>
            <a:lvl6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6pPr>
            <a:lvl7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7pPr>
            <a:lvl8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8pPr>
            <a:lvl9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9pPr>
          </a:lstStyle>
          <a:p>
            <a:r>
              <a:rPr lang="en-US" dirty="0"/>
              <a:t>The concentration of airports across different regions.</a:t>
            </a:r>
          </a:p>
        </p:txBody>
      </p:sp>
      <p:pic>
        <p:nvPicPr>
          <p:cNvPr id="2" name="Picture 1" descr="A blue and yellow logo&#10;&#10;Description automatically generated">
            <a:extLst>
              <a:ext uri="{FF2B5EF4-FFF2-40B4-BE49-F238E27FC236}">
                <a16:creationId xmlns:a16="http://schemas.microsoft.com/office/drawing/2014/main" id="{63953D2B-D033-F6CA-D7FA-C7DA2FBB1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4AA58565-33C8-6A0C-0F67-89C48B254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8" name="Picture 10" descr="مبادرة رواد مصر الرقمية">
            <a:extLst>
              <a:ext uri="{FF2B5EF4-FFF2-40B4-BE49-F238E27FC236}">
                <a16:creationId xmlns:a16="http://schemas.microsoft.com/office/drawing/2014/main" id="{A070CCE1-D12D-CBCE-DE52-2E772248662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9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181679" y="613258"/>
            <a:ext cx="10271399" cy="639777"/>
          </a:xfrm>
        </p:spPr>
        <p:txBody>
          <a:bodyPr vert="horz" lIns="91440" tIns="45720" rIns="91440" bIns="45720" rtlCol="0" anchor="b" anchorCtr="0">
            <a:noAutofit/>
          </a:bodyPr>
          <a:lstStyle/>
          <a:p>
            <a:pPr algn="l"/>
            <a:r>
              <a:rPr lang="en-US" sz="2800" dirty="0">
                <a:solidFill>
                  <a:srgbClr val="E8EFF5"/>
                </a:solidFill>
                <a:latin typeface="Abadi" panose="020B0604020104020204" pitchFamily="34" charset="0"/>
              </a:rPr>
              <a:t>impact of origin/destination on delays/cancellations</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2761" y="1490120"/>
            <a:ext cx="9200215" cy="1037403"/>
          </a:xfrm>
          <a:prstGeom prst="rect">
            <a:avLst/>
          </a:prstGeom>
          <a:ln>
            <a:solidFill>
              <a:schemeClr val="bg1"/>
            </a:solidFill>
          </a:ln>
          <a:scene3d>
            <a:camera prst="orthographicFront"/>
            <a:lightRig rig="threePt" dir="t"/>
          </a:scene3d>
          <a:sp3d>
            <a:bevelT w="165100" prst="coolSlant"/>
          </a:sp3d>
        </p:spPr>
        <p:txBody>
          <a:bodyPr vert="horz" lIns="91440" tIns="45720" rIns="91440" bIns="45720" rtlCol="0">
            <a:normAutofit lnSpcReduction="10000"/>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1800" b="1" i="1" dirty="0">
                <a:latin typeface="Abadi" panose="020B0604020104020204" pitchFamily="34" charset="0"/>
                <a:ea typeface="Times New Roman" panose="02020603050405020304" pitchFamily="18" charset="0"/>
              </a:rPr>
              <a:t>Average Delay by Origin Airport:</a:t>
            </a:r>
          </a:p>
          <a:p>
            <a:pPr algn="l"/>
            <a:r>
              <a:rPr lang="en-US" sz="1800" dirty="0">
                <a:latin typeface="Abadi" panose="020B0604020104020204" pitchFamily="34" charset="0"/>
                <a:ea typeface="Times New Roman" panose="02020603050405020304" pitchFamily="18" charset="0"/>
              </a:rPr>
              <a:t>Certain airports may show significantly higher average delays compared to others. This can indicate operational inefficiencies, congestion, or other issues at those airports.</a:t>
            </a:r>
          </a:p>
        </p:txBody>
      </p:sp>
      <p:pic>
        <p:nvPicPr>
          <p:cNvPr id="2" name="Picture 1" descr="A blue and yellow logo&#10;&#10;Description automatically generated">
            <a:extLst>
              <a:ext uri="{FF2B5EF4-FFF2-40B4-BE49-F238E27FC236}">
                <a16:creationId xmlns:a16="http://schemas.microsoft.com/office/drawing/2014/main" id="{63953D2B-D033-F6CA-D7FA-C7DA2FBB1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4AA58565-33C8-6A0C-0F67-89C48B254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8" name="Picture 10" descr="مبادرة رواد مصر الرقمية">
            <a:extLst>
              <a:ext uri="{FF2B5EF4-FFF2-40B4-BE49-F238E27FC236}">
                <a16:creationId xmlns:a16="http://schemas.microsoft.com/office/drawing/2014/main" id="{A070CCE1-D12D-CBCE-DE52-2E77224866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56EA06A-D6AC-AA82-5A21-8B732A8E67F1}"/>
              </a:ext>
            </a:extLst>
          </p:cNvPr>
          <p:cNvSpPr txBox="1"/>
          <p:nvPr/>
        </p:nvSpPr>
        <p:spPr>
          <a:xfrm>
            <a:off x="10101943" y="1420089"/>
            <a:ext cx="2090056" cy="5355312"/>
          </a:xfrm>
          <a:prstGeom prst="rect">
            <a:avLst/>
          </a:prstGeom>
          <a:noFill/>
          <a:ln>
            <a:solidFill>
              <a:schemeClr val="accent1">
                <a:lumMod val="20000"/>
                <a:lumOff val="80000"/>
              </a:schemeClr>
            </a:solidFill>
          </a:ln>
          <a:scene3d>
            <a:camera prst="orthographicFront"/>
            <a:lightRig rig="threePt" dir="t"/>
          </a:scene3d>
          <a:sp3d>
            <a:bevelT w="165100" prst="coolSlant"/>
          </a:sp3d>
        </p:spPr>
        <p:txBody>
          <a:bodyPr wrap="square">
            <a:spAutoFit/>
          </a:bodyPr>
          <a:lstStyle/>
          <a:p>
            <a:r>
              <a:rPr lang="en-US" spc="30" dirty="0">
                <a:solidFill>
                  <a:schemeClr val="tx2">
                    <a:lumMod val="50000"/>
                  </a:schemeClr>
                </a:solidFill>
                <a:latin typeface="Abadi" panose="020B0604020104020204" pitchFamily="34" charset="0"/>
              </a:rPr>
              <a:t>By analyzing these metrics, airlines can identify problematic routes and make data-driven decisions to improve their operations. Additionally, passengers can use this information when planning their travels, opting for airports with better on-time performance and lower cancellation rates.</a:t>
            </a:r>
          </a:p>
        </p:txBody>
      </p:sp>
      <p:sp>
        <p:nvSpPr>
          <p:cNvPr id="12" name="TextBox 11">
            <a:extLst>
              <a:ext uri="{FF2B5EF4-FFF2-40B4-BE49-F238E27FC236}">
                <a16:creationId xmlns:a16="http://schemas.microsoft.com/office/drawing/2014/main" id="{530B1344-7E08-CCE1-6353-A5E5D8DB981A}"/>
              </a:ext>
            </a:extLst>
          </p:cNvPr>
          <p:cNvSpPr txBox="1"/>
          <p:nvPr/>
        </p:nvSpPr>
        <p:spPr>
          <a:xfrm>
            <a:off x="1946756" y="2680193"/>
            <a:ext cx="7734272" cy="1200329"/>
          </a:xfrm>
          <a:prstGeom prst="rect">
            <a:avLst/>
          </a:prstGeom>
          <a:noFill/>
          <a:ln>
            <a:solidFill>
              <a:schemeClr val="accent1">
                <a:lumMod val="20000"/>
                <a:lumOff val="80000"/>
              </a:schemeClr>
            </a:solidFill>
          </a:ln>
          <a:scene3d>
            <a:camera prst="orthographicFront"/>
            <a:lightRig rig="threePt" dir="t"/>
          </a:scene3d>
          <a:sp3d>
            <a:bevelT w="165100" prst="coolSlant"/>
          </a:sp3d>
        </p:spPr>
        <p:txBody>
          <a:bodyPr wrap="square">
            <a:spAutoFit/>
          </a:bodyPr>
          <a:lstStyle/>
          <a:p>
            <a:pPr marL="342900" indent="-342900" algn="l">
              <a:buFont typeface="Arial" panose="020B0604020202020204" pitchFamily="34" charset="0"/>
              <a:buChar char="•"/>
            </a:pPr>
            <a:r>
              <a:rPr lang="en-US" sz="1800" b="1" i="1" dirty="0">
                <a:latin typeface="Abadi" panose="020B0604020104020204" pitchFamily="34" charset="0"/>
                <a:ea typeface="Times New Roman" panose="02020603050405020304" pitchFamily="18" charset="0"/>
              </a:rPr>
              <a:t>Average Delay by Destination Airport:</a:t>
            </a:r>
          </a:p>
          <a:p>
            <a:pPr algn="l"/>
            <a:r>
              <a:rPr lang="en-US" spc="30" dirty="0">
                <a:solidFill>
                  <a:schemeClr val="tx2">
                    <a:lumMod val="50000"/>
                  </a:schemeClr>
                </a:solidFill>
                <a:latin typeface="Abadi" panose="020B0604020104020204" pitchFamily="34" charset="0"/>
              </a:rPr>
              <a:t>Some destination airports might have higher average delays. This could reflect the time taken for planes to reach their gates after landing or issues in air traffic control at those locations.</a:t>
            </a:r>
          </a:p>
        </p:txBody>
      </p:sp>
      <p:sp>
        <p:nvSpPr>
          <p:cNvPr id="14" name="TextBox 13">
            <a:extLst>
              <a:ext uri="{FF2B5EF4-FFF2-40B4-BE49-F238E27FC236}">
                <a16:creationId xmlns:a16="http://schemas.microsoft.com/office/drawing/2014/main" id="{265004A0-C22C-5FCE-8498-80E6BE9B89CF}"/>
              </a:ext>
            </a:extLst>
          </p:cNvPr>
          <p:cNvSpPr txBox="1"/>
          <p:nvPr/>
        </p:nvSpPr>
        <p:spPr>
          <a:xfrm>
            <a:off x="0" y="4031607"/>
            <a:ext cx="7734272" cy="1200329"/>
          </a:xfrm>
          <a:prstGeom prst="rect">
            <a:avLst/>
          </a:prstGeom>
          <a:noFill/>
          <a:ln>
            <a:solidFill>
              <a:schemeClr val="accent1">
                <a:lumMod val="20000"/>
                <a:lumOff val="80000"/>
              </a:schemeClr>
            </a:solidFill>
          </a:ln>
          <a:scene3d>
            <a:camera prst="orthographicFront"/>
            <a:lightRig rig="threePt" dir="t"/>
          </a:scene3d>
          <a:sp3d>
            <a:bevelT w="165100" prst="coolSlant"/>
          </a:sp3d>
        </p:spPr>
        <p:txBody>
          <a:bodyPr wrap="square">
            <a:spAutoFit/>
          </a:bodyPr>
          <a:lstStyle/>
          <a:p>
            <a:pPr marL="342900" indent="-342900" algn="l">
              <a:buFont typeface="Arial" panose="020B0604020202020204" pitchFamily="34" charset="0"/>
              <a:buChar char="•"/>
            </a:pPr>
            <a:r>
              <a:rPr lang="en-US" sz="1800" b="1" i="1" dirty="0">
                <a:latin typeface="Abadi" panose="020B0604020104020204" pitchFamily="34" charset="0"/>
                <a:ea typeface="Times New Roman" panose="02020603050405020304" pitchFamily="18" charset="0"/>
              </a:rPr>
              <a:t>Cancellation Rates by Origin Airport:</a:t>
            </a:r>
          </a:p>
          <a:p>
            <a:pPr algn="l"/>
            <a:r>
              <a:rPr lang="en-US" sz="1800" dirty="0">
                <a:latin typeface="Abadi" panose="020B0604020104020204" pitchFamily="34" charset="0"/>
                <a:ea typeface="Times New Roman" panose="02020603050405020304" pitchFamily="18" charset="0"/>
              </a:rPr>
              <a:t>Specific origin airports may have higher cancellation rates. This information is crucial for travelers choosing their departure points and for airlines to manage their operations effectively.</a:t>
            </a:r>
          </a:p>
        </p:txBody>
      </p:sp>
      <p:sp>
        <p:nvSpPr>
          <p:cNvPr id="16" name="TextBox 15">
            <a:extLst>
              <a:ext uri="{FF2B5EF4-FFF2-40B4-BE49-F238E27FC236}">
                <a16:creationId xmlns:a16="http://schemas.microsoft.com/office/drawing/2014/main" id="{432F5414-2A4B-4CB4-584E-EDA6BA8934EB}"/>
              </a:ext>
            </a:extLst>
          </p:cNvPr>
          <p:cNvSpPr txBox="1"/>
          <p:nvPr/>
        </p:nvSpPr>
        <p:spPr>
          <a:xfrm>
            <a:off x="2019327" y="5384606"/>
            <a:ext cx="7661702" cy="1200329"/>
          </a:xfrm>
          <a:prstGeom prst="rect">
            <a:avLst/>
          </a:prstGeom>
          <a:noFill/>
          <a:ln>
            <a:solidFill>
              <a:schemeClr val="accent1">
                <a:lumMod val="20000"/>
                <a:lumOff val="80000"/>
              </a:schemeClr>
            </a:solidFill>
          </a:ln>
          <a:scene3d>
            <a:camera prst="orthographicFront"/>
            <a:lightRig rig="threePt" dir="t"/>
          </a:scene3d>
          <a:sp3d>
            <a:bevelT w="165100" prst="coolSlant"/>
          </a:sp3d>
        </p:spPr>
        <p:txBody>
          <a:bodyPr wrap="square">
            <a:spAutoFit/>
          </a:bodyPr>
          <a:lstStyle/>
          <a:p>
            <a:pPr marL="342900" indent="-342900" algn="l">
              <a:buFont typeface="Arial" panose="020B0604020202020204" pitchFamily="34" charset="0"/>
              <a:buChar char="•"/>
            </a:pPr>
            <a:r>
              <a:rPr lang="en-US" sz="1800" b="1" i="1" dirty="0">
                <a:latin typeface="Abadi" panose="020B0604020104020204" pitchFamily="34" charset="0"/>
                <a:ea typeface="Times New Roman" panose="02020603050405020304" pitchFamily="18" charset="0"/>
              </a:rPr>
              <a:t>Cancellation Rates by Destination Airport:</a:t>
            </a:r>
          </a:p>
          <a:p>
            <a:pPr algn="l"/>
            <a:r>
              <a:rPr lang="en-US" sz="1800" dirty="0">
                <a:latin typeface="Abadi" panose="020B0604020104020204" pitchFamily="34" charset="0"/>
                <a:ea typeface="Times New Roman" panose="02020603050405020304" pitchFamily="18" charset="0"/>
              </a:rPr>
              <a:t>Certain destination airports may also show higher cancellation rates. This can affect travel planning and give insights into the reliability of various routes.</a:t>
            </a:r>
            <a:endParaRPr lang="en-US" sz="2800" dirty="0">
              <a:latin typeface="Abadi" panose="020B0604020104020204" pitchFamily="34" charset="0"/>
            </a:endParaRPr>
          </a:p>
        </p:txBody>
      </p:sp>
    </p:spTree>
    <p:extLst>
      <p:ext uri="{BB962C8B-B14F-4D97-AF65-F5344CB8AC3E}">
        <p14:creationId xmlns:p14="http://schemas.microsoft.com/office/powerpoint/2010/main" val="81102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634579" y="644453"/>
            <a:ext cx="3934294" cy="639777"/>
          </a:xfrm>
        </p:spPr>
        <p:txBody>
          <a:bodyPr vert="horz" lIns="91440" tIns="45720" rIns="91440" bIns="45720" rtlCol="0" anchor="b" anchorCtr="0">
            <a:noAutofit/>
          </a:bodyPr>
          <a:lstStyle/>
          <a:p>
            <a:pPr algn="l"/>
            <a:r>
              <a:rPr lang="en-US" sz="3200" dirty="0">
                <a:solidFill>
                  <a:srgbClr val="E8EFF5"/>
                </a:solidFill>
                <a:latin typeface="Abadi" panose="020B0604020104020204" pitchFamily="34" charset="0"/>
              </a:rPr>
              <a:t>Busiest Airports</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5911121" y="2073324"/>
            <a:ext cx="6280879" cy="458803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sz="2400" dirty="0">
                <a:latin typeface="Abadi" panose="020B0604020104020204" pitchFamily="34" charset="0"/>
                <a:ea typeface="Times New Roman" panose="02020603050405020304" pitchFamily="18" charset="0"/>
              </a:rPr>
              <a:t>As we delve deeper, we find that Atlanta (ATL) emerges as the busiest origin airport, while Los Angeles (LAX) is the most frequented destination.</a:t>
            </a:r>
          </a:p>
          <a:p>
            <a:pPr algn="l"/>
            <a:r>
              <a:rPr lang="en-US" sz="2400" dirty="0">
                <a:latin typeface="Abadi" panose="020B0604020104020204" pitchFamily="34" charset="0"/>
                <a:ea typeface="Times New Roman" panose="02020603050405020304" pitchFamily="18" charset="0"/>
              </a:rPr>
              <a:t>This dynamic reflects the flow of passengers seeking opportunities, whether for business, family, or adventure</a:t>
            </a:r>
            <a:endParaRPr lang="en-US" sz="3600" dirty="0">
              <a:latin typeface="Abadi" panose="020B0604020104020204" pitchFamily="34" charset="0"/>
            </a:endParaRPr>
          </a:p>
        </p:txBody>
      </p:sp>
      <p:sp>
        <p:nvSpPr>
          <p:cNvPr id="9" name="TextBox 8">
            <a:extLst>
              <a:ext uri="{FF2B5EF4-FFF2-40B4-BE49-F238E27FC236}">
                <a16:creationId xmlns:a16="http://schemas.microsoft.com/office/drawing/2014/main" id="{476253D4-DCA5-13B1-9474-35B94E741C4D}"/>
              </a:ext>
            </a:extLst>
          </p:cNvPr>
          <p:cNvSpPr txBox="1"/>
          <p:nvPr/>
        </p:nvSpPr>
        <p:spPr>
          <a:xfrm>
            <a:off x="0" y="1234207"/>
            <a:ext cx="7644984" cy="461665"/>
          </a:xfrm>
          <a:prstGeom prst="rect">
            <a:avLst/>
          </a:prstGeom>
        </p:spPr>
        <p:txBody>
          <a:bodyPr vert="horz" lIns="91440" tIns="45720" rIns="91440" bIns="45720" rtlCol="0">
            <a:normAutofit/>
          </a:bodyPr>
          <a:lstStyle>
            <a:defPPr>
              <a:defRPr lang="en-US"/>
            </a:defPPr>
            <a:lvl1pPr indent="0">
              <a:lnSpc>
                <a:spcPct val="100000"/>
              </a:lnSpc>
              <a:spcBef>
                <a:spcPct val="20000"/>
              </a:spcBef>
              <a:spcAft>
                <a:spcPts val="600"/>
              </a:spcAft>
              <a:buClr>
                <a:schemeClr val="tx1"/>
              </a:buClr>
              <a:buFont typeface="Arial" pitchFamily="34" charset="0"/>
              <a:buNone/>
              <a:defRPr sz="2400" spc="30" baseline="0">
                <a:solidFill>
                  <a:schemeClr val="tx2">
                    <a:lumMod val="50000"/>
                  </a:schemeClr>
                </a:solidFill>
                <a:latin typeface="Abadi" panose="020B0604020104020204" pitchFamily="34" charset="0"/>
                <a:ea typeface="Times New Roman" panose="02020603050405020304" pitchFamily="18" charset="0"/>
              </a:defRPr>
            </a:lvl1pPr>
            <a:lvl2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2pPr>
            <a:lvl3pPr indent="0" algn="ctr">
              <a:lnSpc>
                <a:spcPct val="100000"/>
              </a:lnSpc>
              <a:spcBef>
                <a:spcPct val="20000"/>
              </a:spcBef>
              <a:spcAft>
                <a:spcPts val="600"/>
              </a:spcAft>
              <a:buClr>
                <a:schemeClr val="tx2">
                  <a:lumMod val="50000"/>
                </a:schemeClr>
              </a:buClr>
              <a:buFont typeface="Arial" pitchFamily="34" charset="0"/>
              <a:buNone/>
              <a:defRPr sz="2000" spc="30" baseline="0">
                <a:solidFill>
                  <a:schemeClr val="tx1">
                    <a:tint val="75000"/>
                  </a:schemeClr>
                </a:solidFill>
              </a:defRPr>
            </a:lvl3pPr>
            <a:lvl4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4pPr>
            <a:lvl5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5pPr>
            <a:lvl6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6pPr>
            <a:lvl7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7pPr>
            <a:lvl8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8pPr>
            <a:lvl9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9pPr>
          </a:lstStyle>
          <a:p>
            <a:r>
              <a:rPr lang="en-US" dirty="0"/>
              <a:t>The busiest Origin/ Destination airports in the network</a:t>
            </a:r>
          </a:p>
        </p:txBody>
      </p:sp>
      <p:graphicFrame>
        <p:nvGraphicFramePr>
          <p:cNvPr id="11" name="Table 10">
            <a:extLst>
              <a:ext uri="{FF2B5EF4-FFF2-40B4-BE49-F238E27FC236}">
                <a16:creationId xmlns:a16="http://schemas.microsoft.com/office/drawing/2014/main" id="{FECEFBB5-6E36-85BC-4903-1C0C5660F261}"/>
              </a:ext>
            </a:extLst>
          </p:cNvPr>
          <p:cNvGraphicFramePr>
            <a:graphicFrameLocks noGrp="1"/>
          </p:cNvGraphicFramePr>
          <p:nvPr>
            <p:extLst>
              <p:ext uri="{D42A27DB-BD31-4B8C-83A1-F6EECF244321}">
                <p14:modId xmlns:p14="http://schemas.microsoft.com/office/powerpoint/2010/main" val="3952809083"/>
              </p:ext>
            </p:extLst>
          </p:nvPr>
        </p:nvGraphicFramePr>
        <p:xfrm>
          <a:off x="2718218" y="2023565"/>
          <a:ext cx="2433402" cy="4069080"/>
        </p:xfrm>
        <a:graphic>
          <a:graphicData uri="http://schemas.openxmlformats.org/drawingml/2006/table">
            <a:tbl>
              <a:tblPr/>
              <a:tblGrid>
                <a:gridCol w="1614932">
                  <a:extLst>
                    <a:ext uri="{9D8B030D-6E8A-4147-A177-3AD203B41FA5}">
                      <a16:colId xmlns:a16="http://schemas.microsoft.com/office/drawing/2014/main" val="3477171715"/>
                    </a:ext>
                  </a:extLst>
                </a:gridCol>
                <a:gridCol w="818470">
                  <a:extLst>
                    <a:ext uri="{9D8B030D-6E8A-4147-A177-3AD203B41FA5}">
                      <a16:colId xmlns:a16="http://schemas.microsoft.com/office/drawing/2014/main" val="4017651095"/>
                    </a:ext>
                  </a:extLst>
                </a:gridCol>
              </a:tblGrid>
              <a:tr h="418462">
                <a:tc>
                  <a:txBody>
                    <a:bodyPr/>
                    <a:lstStyle/>
                    <a:p>
                      <a:pPr algn="ctr"/>
                      <a:r>
                        <a:rPr lang="en-US" sz="1600" b="1" dirty="0">
                          <a:effectLst/>
                        </a:rPr>
                        <a:t>DESTINATION AIRPORT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40000"/>
                        <a:lumOff val="60000"/>
                      </a:schemeClr>
                    </a:solidFill>
                  </a:tcPr>
                </a:tc>
                <a:tc>
                  <a:txBody>
                    <a:bodyPr/>
                    <a:lstStyle/>
                    <a:p>
                      <a:pPr algn="ctr"/>
                      <a:r>
                        <a:rPr lang="en-US" sz="1600" b="1" dirty="0">
                          <a:effectLst/>
                        </a:rPr>
                        <a:t>Count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40000"/>
                        <a:lumOff val="60000"/>
                      </a:schemeClr>
                    </a:solidFill>
                  </a:tcPr>
                </a:tc>
                <a:extLst>
                  <a:ext uri="{0D108BD9-81ED-4DB2-BD59-A6C34878D82A}">
                    <a16:rowId xmlns:a16="http://schemas.microsoft.com/office/drawing/2014/main" val="3143448459"/>
                  </a:ext>
                </a:extLst>
              </a:tr>
              <a:tr h="234747">
                <a:tc>
                  <a:txBody>
                    <a:bodyPr/>
                    <a:lstStyle/>
                    <a:p>
                      <a:pPr algn="ctr"/>
                      <a:r>
                        <a:rPr lang="en-US" dirty="0">
                          <a:effectLst/>
                        </a:rPr>
                        <a:t>LAX</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23424</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66544958"/>
                  </a:ext>
                </a:extLst>
              </a:tr>
              <a:tr h="0">
                <a:tc>
                  <a:txBody>
                    <a:bodyPr/>
                    <a:lstStyle/>
                    <a:p>
                      <a:pPr algn="ctr"/>
                      <a:r>
                        <a:rPr lang="en-US">
                          <a:effectLst/>
                        </a:rPr>
                        <a:t>LAS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17474</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711625289"/>
                  </a:ext>
                </a:extLst>
              </a:tr>
              <a:tr h="234747">
                <a:tc>
                  <a:txBody>
                    <a:bodyPr/>
                    <a:lstStyle/>
                    <a:p>
                      <a:pPr algn="ctr"/>
                      <a:r>
                        <a:rPr lang="en-US">
                          <a:effectLst/>
                        </a:rPr>
                        <a:t>BOS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16788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896604003"/>
                  </a:ext>
                </a:extLst>
              </a:tr>
              <a:tr h="234747">
                <a:tc>
                  <a:txBody>
                    <a:bodyPr/>
                    <a:lstStyle/>
                    <a:p>
                      <a:pPr algn="ctr"/>
                      <a:r>
                        <a:rPr lang="en-US" dirty="0">
                          <a:effectLst/>
                        </a:rPr>
                        <a:t>JFK</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15501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245094023"/>
                  </a:ext>
                </a:extLst>
              </a:tr>
              <a:tr h="234747">
                <a:tc>
                  <a:txBody>
                    <a:bodyPr/>
                    <a:lstStyle/>
                    <a:p>
                      <a:pPr algn="ctr"/>
                      <a:r>
                        <a:rPr lang="en-US">
                          <a:effectLst/>
                        </a:rPr>
                        <a:t>ORD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14139</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514599991"/>
                  </a:ext>
                </a:extLst>
              </a:tr>
              <a:tr h="234747">
                <a:tc>
                  <a:txBody>
                    <a:bodyPr/>
                    <a:lstStyle/>
                    <a:p>
                      <a:pPr algn="ctr"/>
                      <a:r>
                        <a:rPr lang="en-US">
                          <a:effectLst/>
                        </a:rPr>
                        <a:t>PHX</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13873</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538557818"/>
                  </a:ext>
                </a:extLst>
              </a:tr>
              <a:tr h="234747">
                <a:tc>
                  <a:txBody>
                    <a:bodyPr/>
                    <a:lstStyle/>
                    <a:p>
                      <a:pPr algn="ctr"/>
                      <a:r>
                        <a:rPr lang="en-US">
                          <a:effectLst/>
                        </a:rPr>
                        <a:t>SFO</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13371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315196881"/>
                  </a:ext>
                </a:extLst>
              </a:tr>
              <a:tr h="234747">
                <a:tc>
                  <a:txBody>
                    <a:bodyPr/>
                    <a:lstStyle/>
                    <a:p>
                      <a:pPr algn="ctr"/>
                      <a:r>
                        <a:rPr lang="en-US">
                          <a:effectLst/>
                        </a:rPr>
                        <a:t>DEN</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13262</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096662492"/>
                  </a:ext>
                </a:extLst>
              </a:tr>
              <a:tr h="234747">
                <a:tc>
                  <a:txBody>
                    <a:bodyPr/>
                    <a:lstStyle/>
                    <a:p>
                      <a:pPr algn="ctr"/>
                      <a:r>
                        <a:rPr lang="en-US">
                          <a:effectLst/>
                        </a:rPr>
                        <a:t>ATL</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11465</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140535961"/>
                  </a:ext>
                </a:extLst>
              </a:tr>
              <a:tr h="234747">
                <a:tc>
                  <a:txBody>
                    <a:bodyPr/>
                    <a:lstStyle/>
                    <a:p>
                      <a:pPr algn="ctr"/>
                      <a:r>
                        <a:rPr lang="en-US">
                          <a:effectLst/>
                        </a:rPr>
                        <a:t>EWR</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10688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508666606"/>
                  </a:ext>
                </a:extLst>
              </a:tr>
            </a:tbl>
          </a:graphicData>
        </a:graphic>
      </p:graphicFrame>
      <p:graphicFrame>
        <p:nvGraphicFramePr>
          <p:cNvPr id="16" name="Table 15">
            <a:extLst>
              <a:ext uri="{FF2B5EF4-FFF2-40B4-BE49-F238E27FC236}">
                <a16:creationId xmlns:a16="http://schemas.microsoft.com/office/drawing/2014/main" id="{E440DEAB-BD2E-6C8D-6D93-AC7FD560807B}"/>
              </a:ext>
            </a:extLst>
          </p:cNvPr>
          <p:cNvGraphicFramePr>
            <a:graphicFrameLocks noGrp="1"/>
          </p:cNvGraphicFramePr>
          <p:nvPr>
            <p:extLst>
              <p:ext uri="{D42A27DB-BD31-4B8C-83A1-F6EECF244321}">
                <p14:modId xmlns:p14="http://schemas.microsoft.com/office/powerpoint/2010/main" val="1350718820"/>
              </p:ext>
            </p:extLst>
          </p:nvPr>
        </p:nvGraphicFramePr>
        <p:xfrm>
          <a:off x="709529" y="2007488"/>
          <a:ext cx="1963711" cy="4085157"/>
        </p:xfrm>
        <a:graphic>
          <a:graphicData uri="http://schemas.openxmlformats.org/drawingml/2006/table">
            <a:tbl>
              <a:tblPr/>
              <a:tblGrid>
                <a:gridCol w="1240957">
                  <a:extLst>
                    <a:ext uri="{9D8B030D-6E8A-4147-A177-3AD203B41FA5}">
                      <a16:colId xmlns:a16="http://schemas.microsoft.com/office/drawing/2014/main" val="3684488826"/>
                    </a:ext>
                  </a:extLst>
                </a:gridCol>
                <a:gridCol w="722754">
                  <a:extLst>
                    <a:ext uri="{9D8B030D-6E8A-4147-A177-3AD203B41FA5}">
                      <a16:colId xmlns:a16="http://schemas.microsoft.com/office/drawing/2014/main" val="2761243060"/>
                    </a:ext>
                  </a:extLst>
                </a:gridCol>
              </a:tblGrid>
              <a:tr h="579957">
                <a:tc>
                  <a:txBody>
                    <a:bodyPr/>
                    <a:lstStyle/>
                    <a:p>
                      <a:pPr algn="ctr"/>
                      <a:r>
                        <a:rPr lang="en-US" sz="1600" b="1" dirty="0">
                          <a:effectLst/>
                        </a:rPr>
                        <a:t>ORIGIN AIRPORT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effectLst/>
                        </a:rPr>
                        <a:t>Count</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accent4">
                        <a:lumMod val="40000"/>
                        <a:lumOff val="60000"/>
                      </a:schemeClr>
                    </a:solidFill>
                  </a:tcPr>
                </a:tc>
                <a:extLst>
                  <a:ext uri="{0D108BD9-81ED-4DB2-BD59-A6C34878D82A}">
                    <a16:rowId xmlns:a16="http://schemas.microsoft.com/office/drawing/2014/main" val="4170431012"/>
                  </a:ext>
                </a:extLst>
              </a:tr>
              <a:tr h="210427">
                <a:tc>
                  <a:txBody>
                    <a:bodyPr/>
                    <a:lstStyle/>
                    <a:p>
                      <a:pPr algn="ctr"/>
                      <a:r>
                        <a:rPr lang="en-US" dirty="0">
                          <a:effectLst/>
                        </a:rPr>
                        <a:t>ATL</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a:effectLst/>
                        </a:rPr>
                        <a:t>62172</a:t>
                      </a:r>
                      <a:endParaRPr lang="en-US" dirty="0">
                        <a:effectLst/>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541220543"/>
                  </a:ext>
                </a:extLst>
              </a:tr>
              <a:tr h="210427">
                <a:tc>
                  <a:txBody>
                    <a:bodyPr/>
                    <a:lstStyle/>
                    <a:p>
                      <a:pPr algn="ctr"/>
                      <a:r>
                        <a:rPr lang="en-US" dirty="0">
                          <a:effectLst/>
                        </a:rPr>
                        <a:t>ORD</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35579</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886058890"/>
                  </a:ext>
                </a:extLst>
              </a:tr>
              <a:tr h="210427">
                <a:tc>
                  <a:txBody>
                    <a:bodyPr/>
                    <a:lstStyle/>
                    <a:p>
                      <a:pPr algn="ctr"/>
                      <a:r>
                        <a:rPr lang="en-US" dirty="0">
                          <a:effectLst/>
                        </a:rPr>
                        <a:t>DFW</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33455</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559003163"/>
                  </a:ext>
                </a:extLst>
              </a:tr>
              <a:tr h="210427">
                <a:tc>
                  <a:txBody>
                    <a:bodyPr/>
                    <a:lstStyle/>
                    <a:p>
                      <a:pPr algn="ctr"/>
                      <a:r>
                        <a:rPr lang="en-US" dirty="0">
                          <a:effectLst/>
                        </a:rPr>
                        <a:t>LAX</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29588</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052238405"/>
                  </a:ext>
                </a:extLst>
              </a:tr>
              <a:tr h="210427">
                <a:tc>
                  <a:txBody>
                    <a:bodyPr/>
                    <a:lstStyle/>
                    <a:p>
                      <a:pPr algn="ctr"/>
                      <a:r>
                        <a:rPr lang="en-US">
                          <a:effectLst/>
                        </a:rPr>
                        <a:t>SFO</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24159</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284419421"/>
                  </a:ext>
                </a:extLst>
              </a:tr>
              <a:tr h="210427">
                <a:tc>
                  <a:txBody>
                    <a:bodyPr/>
                    <a:lstStyle/>
                    <a:p>
                      <a:pPr algn="ctr"/>
                      <a:r>
                        <a:rPr lang="en-US">
                          <a:effectLst/>
                        </a:rPr>
                        <a:t>DEN</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23221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646080465"/>
                  </a:ext>
                </a:extLst>
              </a:tr>
              <a:tr h="210427">
                <a:tc>
                  <a:txBody>
                    <a:bodyPr/>
                    <a:lstStyle/>
                    <a:p>
                      <a:pPr algn="ctr"/>
                      <a:r>
                        <a:rPr lang="en-US">
                          <a:effectLst/>
                        </a:rPr>
                        <a:t>LAS</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17659</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4084859627"/>
                  </a:ext>
                </a:extLst>
              </a:tr>
              <a:tr h="210427">
                <a:tc>
                  <a:txBody>
                    <a:bodyPr/>
                    <a:lstStyle/>
                    <a:p>
                      <a:pPr algn="ctr"/>
                      <a:r>
                        <a:rPr lang="en-US">
                          <a:effectLst/>
                        </a:rPr>
                        <a:t>SLC</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17380</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629042940"/>
                  </a:ext>
                </a:extLst>
              </a:tr>
              <a:tr h="210427">
                <a:tc>
                  <a:txBody>
                    <a:bodyPr/>
                    <a:lstStyle/>
                    <a:p>
                      <a:pPr algn="ctr"/>
                      <a:r>
                        <a:rPr lang="en-US">
                          <a:effectLst/>
                        </a:rPr>
                        <a:t>PHX</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16869</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2969657680"/>
                  </a:ext>
                </a:extLst>
              </a:tr>
              <a:tr h="210427">
                <a:tc>
                  <a:txBody>
                    <a:bodyPr/>
                    <a:lstStyle/>
                    <a:p>
                      <a:pPr algn="ctr"/>
                      <a:r>
                        <a:rPr lang="en-US">
                          <a:effectLst/>
                        </a:rPr>
                        <a:t>CLT</a:t>
                      </a:r>
                      <a:endParaRPr lang="en-US" dirty="0">
                        <a:effectLst/>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dirty="0">
                          <a:effectLst/>
                        </a:rPr>
                        <a:t>16701</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15952107"/>
                  </a:ext>
                </a:extLst>
              </a:tr>
            </a:tbl>
          </a:graphicData>
        </a:graphic>
      </p:graphicFrame>
      <p:sp>
        <p:nvSpPr>
          <p:cNvPr id="22" name="Heptagon 21">
            <a:extLst>
              <a:ext uri="{FF2B5EF4-FFF2-40B4-BE49-F238E27FC236}">
                <a16:creationId xmlns:a16="http://schemas.microsoft.com/office/drawing/2014/main" id="{24959D0B-2F00-4D82-8BE4-01AFEA8CEDEE}"/>
              </a:ext>
            </a:extLst>
          </p:cNvPr>
          <p:cNvSpPr/>
          <p:nvPr/>
        </p:nvSpPr>
        <p:spPr>
          <a:xfrm>
            <a:off x="239835" y="2586012"/>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1</a:t>
            </a:r>
          </a:p>
        </p:txBody>
      </p:sp>
      <p:sp>
        <p:nvSpPr>
          <p:cNvPr id="23" name="Heptagon 22">
            <a:extLst>
              <a:ext uri="{FF2B5EF4-FFF2-40B4-BE49-F238E27FC236}">
                <a16:creationId xmlns:a16="http://schemas.microsoft.com/office/drawing/2014/main" id="{FC04A437-AA75-F131-FC74-18E59084F455}"/>
              </a:ext>
            </a:extLst>
          </p:cNvPr>
          <p:cNvSpPr/>
          <p:nvPr/>
        </p:nvSpPr>
        <p:spPr>
          <a:xfrm>
            <a:off x="257325" y="2948272"/>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2</a:t>
            </a:r>
          </a:p>
        </p:txBody>
      </p:sp>
      <p:sp>
        <p:nvSpPr>
          <p:cNvPr id="24" name="Heptagon 23">
            <a:extLst>
              <a:ext uri="{FF2B5EF4-FFF2-40B4-BE49-F238E27FC236}">
                <a16:creationId xmlns:a16="http://schemas.microsoft.com/office/drawing/2014/main" id="{EAEB1EDC-21F8-2BDE-B618-95E4B0DF673E}"/>
              </a:ext>
            </a:extLst>
          </p:cNvPr>
          <p:cNvSpPr/>
          <p:nvPr/>
        </p:nvSpPr>
        <p:spPr>
          <a:xfrm>
            <a:off x="257325" y="3293048"/>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3</a:t>
            </a:r>
          </a:p>
        </p:txBody>
      </p:sp>
      <p:sp>
        <p:nvSpPr>
          <p:cNvPr id="25" name="Heptagon 24">
            <a:extLst>
              <a:ext uri="{FF2B5EF4-FFF2-40B4-BE49-F238E27FC236}">
                <a16:creationId xmlns:a16="http://schemas.microsoft.com/office/drawing/2014/main" id="{4040A3A2-2C42-1CDD-444C-503AAAC9F11E}"/>
              </a:ext>
            </a:extLst>
          </p:cNvPr>
          <p:cNvSpPr/>
          <p:nvPr/>
        </p:nvSpPr>
        <p:spPr>
          <a:xfrm>
            <a:off x="259825" y="3670298"/>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4</a:t>
            </a:r>
          </a:p>
        </p:txBody>
      </p:sp>
      <p:sp>
        <p:nvSpPr>
          <p:cNvPr id="26" name="Heptagon 25">
            <a:extLst>
              <a:ext uri="{FF2B5EF4-FFF2-40B4-BE49-F238E27FC236}">
                <a16:creationId xmlns:a16="http://schemas.microsoft.com/office/drawing/2014/main" id="{0A6DDC48-B944-08BF-A5DA-53DE4362CD5A}"/>
              </a:ext>
            </a:extLst>
          </p:cNvPr>
          <p:cNvSpPr/>
          <p:nvPr/>
        </p:nvSpPr>
        <p:spPr>
          <a:xfrm>
            <a:off x="272315" y="3997584"/>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5</a:t>
            </a:r>
          </a:p>
        </p:txBody>
      </p:sp>
      <p:sp>
        <p:nvSpPr>
          <p:cNvPr id="27" name="Heptagon 26">
            <a:extLst>
              <a:ext uri="{FF2B5EF4-FFF2-40B4-BE49-F238E27FC236}">
                <a16:creationId xmlns:a16="http://schemas.microsoft.com/office/drawing/2014/main" id="{C84139C6-3A35-BB31-2CCB-C941C741DD5C}"/>
              </a:ext>
            </a:extLst>
          </p:cNvPr>
          <p:cNvSpPr/>
          <p:nvPr/>
        </p:nvSpPr>
        <p:spPr>
          <a:xfrm>
            <a:off x="274815" y="4359844"/>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6</a:t>
            </a:r>
          </a:p>
        </p:txBody>
      </p:sp>
      <p:sp>
        <p:nvSpPr>
          <p:cNvPr id="28" name="Heptagon 27">
            <a:extLst>
              <a:ext uri="{FF2B5EF4-FFF2-40B4-BE49-F238E27FC236}">
                <a16:creationId xmlns:a16="http://schemas.microsoft.com/office/drawing/2014/main" id="{4AEA62E5-B763-07A4-45FC-B691E1B39224}"/>
              </a:ext>
            </a:extLst>
          </p:cNvPr>
          <p:cNvSpPr/>
          <p:nvPr/>
        </p:nvSpPr>
        <p:spPr>
          <a:xfrm>
            <a:off x="274815" y="4704620"/>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7</a:t>
            </a:r>
          </a:p>
        </p:txBody>
      </p:sp>
      <p:sp>
        <p:nvSpPr>
          <p:cNvPr id="29" name="Heptagon 28">
            <a:extLst>
              <a:ext uri="{FF2B5EF4-FFF2-40B4-BE49-F238E27FC236}">
                <a16:creationId xmlns:a16="http://schemas.microsoft.com/office/drawing/2014/main" id="{10E7F02F-8672-E3C9-8DD3-F3B683426C57}"/>
              </a:ext>
            </a:extLst>
          </p:cNvPr>
          <p:cNvSpPr/>
          <p:nvPr/>
        </p:nvSpPr>
        <p:spPr>
          <a:xfrm>
            <a:off x="277315" y="5081870"/>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8</a:t>
            </a:r>
          </a:p>
        </p:txBody>
      </p:sp>
      <p:sp>
        <p:nvSpPr>
          <p:cNvPr id="30" name="Heptagon 29">
            <a:extLst>
              <a:ext uri="{FF2B5EF4-FFF2-40B4-BE49-F238E27FC236}">
                <a16:creationId xmlns:a16="http://schemas.microsoft.com/office/drawing/2014/main" id="{FED634CC-83FE-B8D9-49E8-2CAAFD1B2B6F}"/>
              </a:ext>
            </a:extLst>
          </p:cNvPr>
          <p:cNvSpPr/>
          <p:nvPr/>
        </p:nvSpPr>
        <p:spPr>
          <a:xfrm>
            <a:off x="277315" y="5381672"/>
            <a:ext cx="299804" cy="224853"/>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9</a:t>
            </a:r>
          </a:p>
        </p:txBody>
      </p:sp>
      <p:sp>
        <p:nvSpPr>
          <p:cNvPr id="31" name="Heptagon 30">
            <a:extLst>
              <a:ext uri="{FF2B5EF4-FFF2-40B4-BE49-F238E27FC236}">
                <a16:creationId xmlns:a16="http://schemas.microsoft.com/office/drawing/2014/main" id="{6CCBA129-8585-7517-ADAA-8D0BEDDE87EF}"/>
              </a:ext>
            </a:extLst>
          </p:cNvPr>
          <p:cNvSpPr/>
          <p:nvPr/>
        </p:nvSpPr>
        <p:spPr>
          <a:xfrm>
            <a:off x="144894" y="5788906"/>
            <a:ext cx="489685" cy="289068"/>
          </a:xfrm>
          <a:prstGeom prst="hept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400" b="1" dirty="0"/>
              <a:t>10</a:t>
            </a:r>
          </a:p>
        </p:txBody>
      </p:sp>
      <p:pic>
        <p:nvPicPr>
          <p:cNvPr id="2" name="Picture 1" descr="A blue and yellow logo&#10;&#10;Description automatically generated">
            <a:extLst>
              <a:ext uri="{FF2B5EF4-FFF2-40B4-BE49-F238E27FC236}">
                <a16:creationId xmlns:a16="http://schemas.microsoft.com/office/drawing/2014/main" id="{C6C9A677-F101-FB9D-D69F-630272EA2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97C7D79D-5133-65CE-67E7-657B273963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6" name="Picture 10" descr="مبادرة رواد مصر الرقمية">
            <a:extLst>
              <a:ext uri="{FF2B5EF4-FFF2-40B4-BE49-F238E27FC236}">
                <a16:creationId xmlns:a16="http://schemas.microsoft.com/office/drawing/2014/main" id="{36C3CCF5-5759-06C6-B0B9-59682A502B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44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2749" y="1805089"/>
            <a:ext cx="10519035" cy="1382177"/>
          </a:xfrm>
        </p:spPr>
        <p:txBody>
          <a:bodyPr>
            <a:normAutofit lnSpcReduction="10000"/>
          </a:bodyPr>
          <a:lstStyle/>
          <a:p>
            <a:pPr algn="l"/>
            <a:r>
              <a:rPr lang="en-US" sz="2000" dirty="0">
                <a:latin typeface="Abadi" panose="020B0604020104020204" pitchFamily="34" charset="0"/>
                <a:ea typeface="Times New Roman" panose="02020603050405020304" pitchFamily="18" charset="0"/>
              </a:rPr>
              <a:t>This repository presents an in-depth analysis of airline and airport operations for US flights for a year.</a:t>
            </a:r>
          </a:p>
          <a:p>
            <a:pPr algn="l"/>
            <a:r>
              <a:rPr lang="en-US" sz="2000" dirty="0">
                <a:latin typeface="Abadi" panose="020B0604020104020204" pitchFamily="34" charset="0"/>
                <a:ea typeface="Times New Roman" panose="02020603050405020304" pitchFamily="18" charset="0"/>
              </a:rPr>
              <a:t>The project encompasses a full lifecycle of data handling from extraction through visualization, focusing on over 500,000 commercial airline flights records.</a:t>
            </a:r>
            <a:endParaRPr lang="en-US" sz="4400" dirty="0">
              <a:latin typeface="Abadi" panose="020B0604020104020204" pitchFamily="34" charset="0"/>
            </a:endParaRPr>
          </a:p>
        </p:txBody>
      </p:sp>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802805" y="1094739"/>
            <a:ext cx="5089994" cy="639777"/>
          </a:xfrm>
        </p:spPr>
        <p:txBody>
          <a:bodyPr/>
          <a:lstStyle/>
          <a:p>
            <a:pPr algn="l"/>
            <a:r>
              <a:rPr lang="en-US" dirty="0">
                <a:solidFill>
                  <a:srgbClr val="E8EFF5"/>
                </a:solidFill>
                <a:latin typeface="Abadi" panose="020B0604020104020204" pitchFamily="34" charset="0"/>
              </a:rPr>
              <a:t>Project Overview</a:t>
            </a:r>
          </a:p>
        </p:txBody>
      </p:sp>
      <p:pic>
        <p:nvPicPr>
          <p:cNvPr id="2" name="Picture 1" descr="A blue and yellow logo&#10;&#10;Description automatically generated">
            <a:extLst>
              <a:ext uri="{FF2B5EF4-FFF2-40B4-BE49-F238E27FC236}">
                <a16:creationId xmlns:a16="http://schemas.microsoft.com/office/drawing/2014/main" id="{771D0030-2CD6-59EA-9FF6-38E83CB2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F73F67CE-4DAF-1E9A-D3DA-9D47D7BBD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75C0C738-6837-99A8-CD33-11B1CB245E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F09CA47-8DE4-F2F2-F8A9-820BD6B421A6}"/>
              </a:ext>
            </a:extLst>
          </p:cNvPr>
          <p:cNvSpPr txBox="1"/>
          <p:nvPr/>
        </p:nvSpPr>
        <p:spPr>
          <a:xfrm>
            <a:off x="1094019" y="4668332"/>
            <a:ext cx="4798780" cy="1600438"/>
          </a:xfrm>
          <a:prstGeom prst="rect">
            <a:avLst/>
          </a:prstGeom>
        </p:spPr>
        <p:txBody>
          <a:bodyPr vert="horz" lIns="91440" tIns="45720" rIns="91440" bIns="45720" rtlCol="0">
            <a:normAutofit lnSpcReduction="10000"/>
          </a:bodyPr>
          <a:lstStyle>
            <a:lvl1pPr indent="0">
              <a:lnSpc>
                <a:spcPct val="100000"/>
              </a:lnSpc>
              <a:spcBef>
                <a:spcPct val="20000"/>
              </a:spcBef>
              <a:spcAft>
                <a:spcPts val="600"/>
              </a:spcAft>
              <a:buClr>
                <a:schemeClr val="tx1"/>
              </a:buClr>
              <a:buFont typeface="Arial" pitchFamily="34" charset="0"/>
              <a:buNone/>
              <a:defRPr sz="2000" spc="30" baseline="0">
                <a:solidFill>
                  <a:schemeClr val="tx2">
                    <a:lumMod val="50000"/>
                  </a:schemeClr>
                </a:solidFill>
                <a:latin typeface="Abadi" panose="020B0604020104020204" pitchFamily="34" charset="0"/>
                <a:ea typeface="Times New Roman" panose="02020603050405020304" pitchFamily="18" charset="0"/>
              </a:defRPr>
            </a:lvl1pPr>
            <a:lvl2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2pPr>
            <a:lvl3pPr indent="0" algn="ctr">
              <a:lnSpc>
                <a:spcPct val="100000"/>
              </a:lnSpc>
              <a:spcBef>
                <a:spcPct val="20000"/>
              </a:spcBef>
              <a:spcAft>
                <a:spcPts val="600"/>
              </a:spcAft>
              <a:buClr>
                <a:schemeClr val="tx2">
                  <a:lumMod val="50000"/>
                </a:schemeClr>
              </a:buClr>
              <a:buFont typeface="Arial" pitchFamily="34" charset="0"/>
              <a:buNone/>
              <a:defRPr sz="2000" spc="30" baseline="0">
                <a:solidFill>
                  <a:schemeClr val="tx1">
                    <a:tint val="75000"/>
                  </a:schemeClr>
                </a:solidFill>
              </a:defRPr>
            </a:lvl3pPr>
            <a:lvl4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4pPr>
            <a:lvl5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5pPr>
            <a:lvl6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6pPr>
            <a:lvl7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7pPr>
            <a:lvl8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8pPr>
            <a:lvl9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9pPr>
          </a:lstStyle>
          <a:p>
            <a:r>
              <a:rPr lang="en-US" dirty="0"/>
              <a:t>Excel</a:t>
            </a:r>
          </a:p>
          <a:p>
            <a:r>
              <a:rPr lang="en-US" dirty="0"/>
              <a:t>Power BI</a:t>
            </a:r>
          </a:p>
          <a:p>
            <a:r>
              <a:rPr lang="en-US" dirty="0"/>
              <a:t>Python</a:t>
            </a:r>
          </a:p>
          <a:p>
            <a:r>
              <a:rPr lang="en-US" dirty="0"/>
              <a:t>NumPy, Pandas, Matplotlib, Seaborn</a:t>
            </a:r>
          </a:p>
        </p:txBody>
      </p:sp>
      <p:sp>
        <p:nvSpPr>
          <p:cNvPr id="17" name="TextBox 16">
            <a:extLst>
              <a:ext uri="{FF2B5EF4-FFF2-40B4-BE49-F238E27FC236}">
                <a16:creationId xmlns:a16="http://schemas.microsoft.com/office/drawing/2014/main" id="{079084B6-2FDA-6E65-E8AF-0BD8F4E61CBF}"/>
              </a:ext>
            </a:extLst>
          </p:cNvPr>
          <p:cNvSpPr txBox="1"/>
          <p:nvPr/>
        </p:nvSpPr>
        <p:spPr>
          <a:xfrm>
            <a:off x="842749" y="3674579"/>
            <a:ext cx="6096000" cy="769441"/>
          </a:xfrm>
          <a:prstGeom prst="rect">
            <a:avLst/>
          </a:prstGeom>
        </p:spPr>
        <p:txBody>
          <a:bodyPr vert="horz" lIns="91440" tIns="45720" rIns="91440" bIns="45720" rtlCol="0" anchor="b" anchorCtr="0">
            <a:noAutofit/>
          </a:bodyPr>
          <a:lstStyle>
            <a:defPPr>
              <a:defRPr lang="en-US"/>
            </a:defPPr>
            <a:lvl1pPr>
              <a:spcBef>
                <a:spcPct val="0"/>
              </a:spcBef>
              <a:buNone/>
              <a:defRPr sz="4400" b="1" cap="all" spc="50" baseline="0">
                <a:solidFill>
                  <a:srgbClr val="E8EFF5"/>
                </a:solidFill>
                <a:effectLst/>
                <a:latin typeface="Abadi" panose="020B0604020104020204" pitchFamily="34"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Tools:</a:t>
            </a:r>
          </a:p>
        </p:txBody>
      </p:sp>
    </p:spTree>
    <p:extLst>
      <p:ext uri="{BB962C8B-B14F-4D97-AF65-F5344CB8AC3E}">
        <p14:creationId xmlns:p14="http://schemas.microsoft.com/office/powerpoint/2010/main" val="351711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7A381CC-174C-1F8C-8382-45AE3C51B4CE}"/>
              </a:ext>
            </a:extLst>
          </p:cNvPr>
          <p:cNvPicPr>
            <a:picLocks noChangeAspect="1"/>
          </p:cNvPicPr>
          <p:nvPr/>
        </p:nvPicPr>
        <p:blipFill rotWithShape="1">
          <a:blip r:embed="rId3"/>
          <a:srcRect l="7019" t="18577" r="15983" b="22337"/>
          <a:stretch/>
        </p:blipFill>
        <p:spPr>
          <a:xfrm>
            <a:off x="8069942" y="3612630"/>
            <a:ext cx="4122056" cy="3245370"/>
          </a:xfrm>
          <a:prstGeom prst="rect">
            <a:avLst/>
          </a:prstGeom>
        </p:spPr>
      </p:pic>
      <p:pic>
        <p:nvPicPr>
          <p:cNvPr id="29" name="Picture 28">
            <a:extLst>
              <a:ext uri="{FF2B5EF4-FFF2-40B4-BE49-F238E27FC236}">
                <a16:creationId xmlns:a16="http://schemas.microsoft.com/office/drawing/2014/main" id="{6C96323F-EB5A-0704-82CC-8DF896E880EE}"/>
              </a:ext>
            </a:extLst>
          </p:cNvPr>
          <p:cNvPicPr>
            <a:picLocks noChangeAspect="1"/>
          </p:cNvPicPr>
          <p:nvPr/>
        </p:nvPicPr>
        <p:blipFill>
          <a:blip r:embed="rId4"/>
          <a:stretch>
            <a:fillRect/>
          </a:stretch>
        </p:blipFill>
        <p:spPr>
          <a:xfrm>
            <a:off x="8069942" y="1110187"/>
            <a:ext cx="4122055" cy="2290738"/>
          </a:xfrm>
          <a:prstGeom prst="rect">
            <a:avLst/>
          </a:prstGeom>
        </p:spPr>
      </p:pic>
      <p:sp>
        <p:nvSpPr>
          <p:cNvPr id="35" name="TextBox 34">
            <a:extLst>
              <a:ext uri="{FF2B5EF4-FFF2-40B4-BE49-F238E27FC236}">
                <a16:creationId xmlns:a16="http://schemas.microsoft.com/office/drawing/2014/main" id="{13E26FDB-D661-88EB-247B-0639177C0573}"/>
              </a:ext>
            </a:extLst>
          </p:cNvPr>
          <p:cNvSpPr txBox="1"/>
          <p:nvPr/>
        </p:nvSpPr>
        <p:spPr>
          <a:xfrm>
            <a:off x="0" y="2726175"/>
            <a:ext cx="8069942" cy="3477875"/>
          </a:xfrm>
          <a:prstGeom prst="rect">
            <a:avLst/>
          </a:prstGeom>
          <a:noFill/>
          <a:ln>
            <a:noFill/>
          </a:ln>
        </p:spPr>
        <p:txBody>
          <a:bodyPr wrap="square">
            <a:spAutoFit/>
          </a:bodyPr>
          <a:lstStyle/>
          <a:p>
            <a:pPr marL="342900" indent="-342900" algn="l">
              <a:buFont typeface="+mj-lt"/>
              <a:buAutoNum type="arabicPeriod"/>
            </a:pPr>
            <a:r>
              <a:rPr lang="en-US" sz="2000" spc="30" dirty="0">
                <a:solidFill>
                  <a:schemeClr val="tx2">
                    <a:lumMod val="50000"/>
                  </a:schemeClr>
                </a:solidFill>
                <a:latin typeface="Abadi" panose="020B0604020104020204" pitchFamily="34" charset="0"/>
              </a:rPr>
              <a:t>The overall cancellation rate is relatively low at 1.89% of all flights.</a:t>
            </a:r>
          </a:p>
          <a:p>
            <a:pPr marL="342900" indent="-342900" algn="l">
              <a:buFont typeface="+mj-lt"/>
              <a:buAutoNum type="arabicPeriod"/>
            </a:pPr>
            <a:r>
              <a:rPr lang="en-US" sz="2000" spc="30" dirty="0">
                <a:solidFill>
                  <a:schemeClr val="tx2">
                    <a:lumMod val="50000"/>
                  </a:schemeClr>
                </a:solidFill>
                <a:latin typeface="Abadi" panose="020B0604020104020204" pitchFamily="34" charset="0"/>
              </a:rPr>
              <a:t>Weather is the most common reason for cancellations, accounting for 6,195 out of 10,988 cancellations.</a:t>
            </a:r>
          </a:p>
          <a:p>
            <a:pPr marL="342900" indent="-342900" algn="l">
              <a:buFont typeface="+mj-lt"/>
              <a:buAutoNum type="arabicPeriod"/>
            </a:pPr>
            <a:r>
              <a:rPr lang="en-US" sz="2000" spc="30" dirty="0">
                <a:solidFill>
                  <a:schemeClr val="tx2">
                    <a:lumMod val="50000"/>
                  </a:schemeClr>
                </a:solidFill>
                <a:latin typeface="Abadi" panose="020B0604020104020204" pitchFamily="34" charset="0"/>
              </a:rPr>
              <a:t>Airline/Carrier issues are the second most common reason, followed by National Air System problems.</a:t>
            </a:r>
          </a:p>
          <a:p>
            <a:pPr marL="342900" indent="-342900" algn="l">
              <a:buFont typeface="+mj-lt"/>
              <a:buAutoNum type="arabicPeriod"/>
            </a:pPr>
            <a:r>
              <a:rPr lang="en-US" sz="2000" spc="30" dirty="0">
                <a:solidFill>
                  <a:schemeClr val="tx2">
                    <a:lumMod val="50000"/>
                  </a:schemeClr>
                </a:solidFill>
                <a:latin typeface="Abadi" panose="020B0604020104020204" pitchFamily="34" charset="0"/>
              </a:rPr>
              <a:t>Security-related cancellations are very rare, with only 7 occurrences.</a:t>
            </a:r>
          </a:p>
          <a:p>
            <a:pPr marL="342900" indent="-342900" algn="l">
              <a:buFont typeface="+mj-lt"/>
              <a:buAutoNum type="arabicPeriod"/>
            </a:pPr>
            <a:r>
              <a:rPr lang="en-US" sz="2000" spc="30" dirty="0">
                <a:solidFill>
                  <a:schemeClr val="tx2">
                    <a:lumMod val="50000"/>
                  </a:schemeClr>
                </a:solidFill>
                <a:latin typeface="Abadi" panose="020B0604020104020204" pitchFamily="34" charset="0"/>
              </a:rPr>
              <a:t>Among airlines, Southwest Airlines (WN) has the highest number of cancellations, followed by Delta Air (DL) and American Airlines (AA).</a:t>
            </a:r>
          </a:p>
        </p:txBody>
      </p:sp>
      <p:sp>
        <p:nvSpPr>
          <p:cNvPr id="37" name="TextBox 36">
            <a:extLst>
              <a:ext uri="{FF2B5EF4-FFF2-40B4-BE49-F238E27FC236}">
                <a16:creationId xmlns:a16="http://schemas.microsoft.com/office/drawing/2014/main" id="{318AA30F-7099-7CC0-C667-94B527851EE7}"/>
              </a:ext>
            </a:extLst>
          </p:cNvPr>
          <p:cNvSpPr txBox="1"/>
          <p:nvPr/>
        </p:nvSpPr>
        <p:spPr>
          <a:xfrm>
            <a:off x="0" y="1579513"/>
            <a:ext cx="7477915" cy="769441"/>
          </a:xfrm>
          <a:prstGeom prst="rect">
            <a:avLst/>
          </a:prstGeom>
          <a:noFill/>
          <a:ln>
            <a:noFill/>
          </a:ln>
        </p:spPr>
        <p:txBody>
          <a:bodyPr wrap="square">
            <a:spAutoFit/>
          </a:bodyPr>
          <a:lstStyle/>
          <a:p>
            <a:r>
              <a:rPr lang="en-US" sz="2200" spc="30" dirty="0">
                <a:solidFill>
                  <a:schemeClr val="tx2">
                    <a:lumMod val="50000"/>
                  </a:schemeClr>
                </a:solidFill>
                <a:latin typeface="Abadi" panose="020B0604020104020204" pitchFamily="34" charset="0"/>
              </a:rPr>
              <a:t>A comprehensive view of flight cancellations, their reasons, and how they affect different airlines</a:t>
            </a:r>
          </a:p>
        </p:txBody>
      </p:sp>
      <p:pic>
        <p:nvPicPr>
          <p:cNvPr id="2" name="Picture 1" descr="A blue and yellow logo&#10;&#10;Description automatically generated">
            <a:extLst>
              <a:ext uri="{FF2B5EF4-FFF2-40B4-BE49-F238E27FC236}">
                <a16:creationId xmlns:a16="http://schemas.microsoft.com/office/drawing/2014/main" id="{7403FDBA-64E8-48DF-CB9F-0237630696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3" name="Picture 2" descr="A black background with a black square&#10;&#10;Description automatically generated with medium confidence">
            <a:extLst>
              <a:ext uri="{FF2B5EF4-FFF2-40B4-BE49-F238E27FC236}">
                <a16:creationId xmlns:a16="http://schemas.microsoft.com/office/drawing/2014/main" id="{95D49F11-6D26-08C9-023E-B657F5EDB7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5" name="Picture 10" descr="مبادرة رواد مصر الرقمية">
            <a:extLst>
              <a:ext uri="{FF2B5EF4-FFF2-40B4-BE49-F238E27FC236}">
                <a16:creationId xmlns:a16="http://schemas.microsoft.com/office/drawing/2014/main" id="{20F31294-CAB3-764D-05BE-0B1979F86A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C5FE86-E3A3-7800-2AE3-99AB39232F6F}"/>
              </a:ext>
            </a:extLst>
          </p:cNvPr>
          <p:cNvSpPr txBox="1"/>
          <p:nvPr/>
        </p:nvSpPr>
        <p:spPr>
          <a:xfrm>
            <a:off x="600064" y="770112"/>
            <a:ext cx="3066322" cy="631608"/>
          </a:xfrm>
          <a:prstGeom prst="rect">
            <a:avLst/>
          </a:prstGeom>
        </p:spPr>
        <p:txBody>
          <a:bodyPr vert="horz" lIns="91440" tIns="45720" rIns="91440" bIns="45720" rtlCol="0" anchor="b" anchorCtr="0">
            <a:noAutofit/>
          </a:bodyPr>
          <a:lstStyle>
            <a:lvl1pPr>
              <a:spcBef>
                <a:spcPct val="0"/>
              </a:spcBef>
              <a:buNone/>
              <a:defRPr sz="3200" b="1" cap="all" spc="50" baseline="0">
                <a:solidFill>
                  <a:srgbClr val="E8EFF5"/>
                </a:solidFill>
                <a:effectLst/>
                <a:latin typeface="Abadi" panose="020B0604020104020204" pitchFamily="34"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Key Insights:</a:t>
            </a:r>
          </a:p>
        </p:txBody>
      </p:sp>
    </p:spTree>
    <p:extLst>
      <p:ext uri="{BB962C8B-B14F-4D97-AF65-F5344CB8AC3E}">
        <p14:creationId xmlns:p14="http://schemas.microsoft.com/office/powerpoint/2010/main" val="3896476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08CD3DC-2DE1-7956-9306-1309B67841B6}"/>
              </a:ext>
            </a:extLst>
          </p:cNvPr>
          <p:cNvSpPr txBox="1">
            <a:spLocks/>
          </p:cNvSpPr>
          <p:nvPr/>
        </p:nvSpPr>
        <p:spPr>
          <a:xfrm>
            <a:off x="59899" y="771833"/>
            <a:ext cx="8878224" cy="834731"/>
          </a:xfrm>
          <a:prstGeom prst="rect">
            <a:avLst/>
          </a:prstGeom>
        </p:spPr>
        <p:txBody>
          <a:bodyPr vert="horz" lIns="91440" tIns="45720" rIns="91440" bIns="45720" rtlCol="0" anchor="b" anchorCtr="0">
            <a:noAutofit/>
          </a:bodyPr>
          <a:lstStyle>
            <a:defPPr>
              <a:defRPr lang="en-US"/>
            </a:defPPr>
            <a:lvl1pPr>
              <a:spcBef>
                <a:spcPct val="0"/>
              </a:spcBef>
              <a:buNone/>
              <a:defRPr sz="4400" b="1" cap="all" spc="50" baseline="0">
                <a:solidFill>
                  <a:srgbClr val="E8EFF5"/>
                </a:solidFill>
                <a:effectLst/>
                <a:latin typeface="Abadi" panose="020B0604020104020204" pitchFamily="34"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Actionable Recommendations</a:t>
            </a:r>
          </a:p>
        </p:txBody>
      </p:sp>
      <p:pic>
        <p:nvPicPr>
          <p:cNvPr id="4" name="Picture 3" descr="A blue and yellow logo&#10;&#10;Description automatically generated">
            <a:extLst>
              <a:ext uri="{FF2B5EF4-FFF2-40B4-BE49-F238E27FC236}">
                <a16:creationId xmlns:a16="http://schemas.microsoft.com/office/drawing/2014/main" id="{27D4826C-BE4C-766D-C730-BD55BBAFE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1D2234C6-8D62-31DB-4074-A8707B5B7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14D0DC04-6805-D7F3-7944-C2E549311C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59DC47C-154D-791F-0F67-AA7FB75620CA}"/>
              </a:ext>
            </a:extLst>
          </p:cNvPr>
          <p:cNvSpPr txBox="1"/>
          <p:nvPr/>
        </p:nvSpPr>
        <p:spPr>
          <a:xfrm>
            <a:off x="59900" y="1848173"/>
            <a:ext cx="12132100" cy="3928513"/>
          </a:xfrm>
          <a:prstGeom prst="rect">
            <a:avLst/>
          </a:prstGeom>
        </p:spPr>
        <p:txBody>
          <a:bodyPr vert="horz" lIns="91440" tIns="45720" rIns="91440" bIns="45720" rtlCol="0">
            <a:normAutofit lnSpcReduction="10000"/>
          </a:bodyPr>
          <a:lstStyle>
            <a:lvl1pPr indent="0" algn="ctr">
              <a:lnSpc>
                <a:spcPct val="100000"/>
              </a:lnSpc>
              <a:spcBef>
                <a:spcPct val="20000"/>
              </a:spcBef>
              <a:spcAft>
                <a:spcPts val="600"/>
              </a:spcAft>
              <a:buClr>
                <a:schemeClr val="tx1"/>
              </a:buClr>
              <a:buFont typeface="Arial" pitchFamily="34" charset="0"/>
              <a:buNone/>
              <a:defRPr sz="2800" spc="30" baseline="0">
                <a:solidFill>
                  <a:schemeClr val="tx2">
                    <a:lumMod val="50000"/>
                  </a:schemeClr>
                </a:solidFill>
              </a:defRPr>
            </a:lvl1pPr>
            <a:lvl2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2pPr>
            <a:lvl3pPr indent="0" algn="ctr">
              <a:lnSpc>
                <a:spcPct val="100000"/>
              </a:lnSpc>
              <a:spcBef>
                <a:spcPct val="20000"/>
              </a:spcBef>
              <a:spcAft>
                <a:spcPts val="600"/>
              </a:spcAft>
              <a:buClr>
                <a:schemeClr val="tx2">
                  <a:lumMod val="50000"/>
                </a:schemeClr>
              </a:buClr>
              <a:buFont typeface="Arial" pitchFamily="34" charset="0"/>
              <a:buNone/>
              <a:defRPr sz="2000" spc="30" baseline="0">
                <a:solidFill>
                  <a:schemeClr val="tx1">
                    <a:tint val="75000"/>
                  </a:schemeClr>
                </a:solidFill>
              </a:defRPr>
            </a:lvl3pPr>
            <a:lvl4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4pPr>
            <a:lvl5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5pPr>
            <a:lvl6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6pPr>
            <a:lvl7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7pPr>
            <a:lvl8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8pPr>
            <a:lvl9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9pPr>
          </a:lstStyle>
          <a:p>
            <a:pPr algn="l"/>
            <a:r>
              <a:rPr lang="en-US" sz="2400" b="1" dirty="0"/>
              <a:t>Improve On-Time Performance:</a:t>
            </a:r>
            <a:r>
              <a:rPr lang="en-US" sz="2400" dirty="0"/>
              <a:t> </a:t>
            </a:r>
          </a:p>
          <a:p>
            <a:pPr algn="l"/>
            <a:r>
              <a:rPr lang="en-US" sz="2400" dirty="0"/>
              <a:t>Collaborate with airlines to address root causes of delays.</a:t>
            </a:r>
          </a:p>
          <a:p>
            <a:pPr algn="l"/>
            <a:r>
              <a:rPr lang="en-US" sz="2400" b="1" dirty="0"/>
              <a:t>Address Cancellation Rates: </a:t>
            </a:r>
          </a:p>
          <a:p>
            <a:pPr algn="l"/>
            <a:r>
              <a:rPr lang="en-US" sz="2400" dirty="0"/>
              <a:t>Investigate reasons for cancellations and develop contingency plans.</a:t>
            </a:r>
          </a:p>
          <a:p>
            <a:pPr algn="l"/>
            <a:r>
              <a:rPr lang="en-US" sz="2400" b="1" dirty="0"/>
              <a:t>Optimize Scheduling:</a:t>
            </a:r>
          </a:p>
          <a:p>
            <a:pPr algn="l"/>
            <a:r>
              <a:rPr lang="en-US" sz="2400" dirty="0"/>
              <a:t>Use seasonal trends to adjust flight schedules and staffing.</a:t>
            </a:r>
          </a:p>
          <a:p>
            <a:pPr algn="l"/>
            <a:r>
              <a:rPr lang="en-US" sz="2400" b="1" dirty="0"/>
              <a:t>Enhance Customer Communication: </a:t>
            </a:r>
          </a:p>
          <a:p>
            <a:pPr algn="l"/>
            <a:r>
              <a:rPr lang="en-US" sz="2400" dirty="0"/>
              <a:t>Provide timely updates during delays to improve passenger experience.</a:t>
            </a:r>
          </a:p>
        </p:txBody>
      </p:sp>
    </p:spTree>
    <p:extLst>
      <p:ext uri="{BB962C8B-B14F-4D97-AF65-F5344CB8AC3E}">
        <p14:creationId xmlns:p14="http://schemas.microsoft.com/office/powerpoint/2010/main" val="117935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9606" y="1527845"/>
            <a:ext cx="9338873" cy="1763844"/>
          </a:xfrm>
        </p:spPr>
        <p:txBody>
          <a:bodyPr vert="horz" lIns="91440" tIns="45720" rIns="91440" bIns="45720" rtlCol="0">
            <a:normAutofit fontScale="77500" lnSpcReduction="20000"/>
          </a:bodyPr>
          <a:lstStyle/>
          <a:p>
            <a:pPr algn="l"/>
            <a:r>
              <a:rPr lang="en-US" dirty="0">
                <a:latin typeface="Abadi" panose="020B0604020104020204" pitchFamily="34" charset="0"/>
              </a:rPr>
              <a:t>In conclusion, our exploration of flight data reveals not just numbers, but stories of connection, delay, and geography.</a:t>
            </a:r>
          </a:p>
          <a:p>
            <a:pPr algn="l"/>
            <a:r>
              <a:rPr lang="en-US" dirty="0">
                <a:latin typeface="Abadi" panose="020B0604020104020204" pitchFamily="34" charset="0"/>
              </a:rPr>
              <a:t>By understanding these patterns, airlines can enhance their services, and travelers can make informed decisions.</a:t>
            </a:r>
          </a:p>
          <a:p>
            <a:pPr algn="l"/>
            <a:r>
              <a:rPr lang="en-US" dirty="0">
                <a:latin typeface="Abadi" panose="020B0604020104020204" pitchFamily="34" charset="0"/>
              </a:rPr>
              <a:t>Together, we can navigate the skies more effectively</a:t>
            </a:r>
          </a:p>
        </p:txBody>
      </p:sp>
      <p:sp>
        <p:nvSpPr>
          <p:cNvPr id="6" name="Title 4">
            <a:extLst>
              <a:ext uri="{FF2B5EF4-FFF2-40B4-BE49-F238E27FC236}">
                <a16:creationId xmlns:a16="http://schemas.microsoft.com/office/drawing/2014/main" id="{2FCDACCC-4B03-46B7-0399-F3CD000DD49D}"/>
              </a:ext>
            </a:extLst>
          </p:cNvPr>
          <p:cNvSpPr txBox="1">
            <a:spLocks/>
          </p:cNvSpPr>
          <p:nvPr/>
        </p:nvSpPr>
        <p:spPr>
          <a:xfrm>
            <a:off x="599606" y="3581302"/>
            <a:ext cx="4392120" cy="63977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4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rgbClr val="E8EFF5"/>
                </a:solidFill>
                <a:latin typeface="Abadi" panose="020B0604020104020204" pitchFamily="34" charset="0"/>
              </a:rPr>
              <a:t>Call to Action</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775443" y="5330155"/>
            <a:ext cx="9338873" cy="105661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dirty="0">
                <a:latin typeface="Abadi" panose="020B0604020104020204" pitchFamily="34" charset="0"/>
                <a:ea typeface="Times New Roman" panose="02020603050405020304" pitchFamily="18" charset="0"/>
              </a:rPr>
              <a:t>Let’s continue to explore and innovate in the world of air travel, ensuring that every journey is a positive experience.</a:t>
            </a:r>
            <a:endParaRPr lang="en-US" sz="4000" dirty="0">
              <a:latin typeface="Abadi" panose="020B0604020104020204" pitchFamily="34" charset="0"/>
            </a:endParaRPr>
          </a:p>
        </p:txBody>
      </p:sp>
      <p:sp>
        <p:nvSpPr>
          <p:cNvPr id="2" name="Title 4">
            <a:extLst>
              <a:ext uri="{FF2B5EF4-FFF2-40B4-BE49-F238E27FC236}">
                <a16:creationId xmlns:a16="http://schemas.microsoft.com/office/drawing/2014/main" id="{808CD3DC-2DE1-7956-9306-1309B67841B6}"/>
              </a:ext>
            </a:extLst>
          </p:cNvPr>
          <p:cNvSpPr txBox="1">
            <a:spLocks/>
          </p:cNvSpPr>
          <p:nvPr/>
        </p:nvSpPr>
        <p:spPr>
          <a:xfrm>
            <a:off x="599605" y="761926"/>
            <a:ext cx="3402769" cy="639777"/>
          </a:xfrm>
          <a:prstGeom prst="rect">
            <a:avLst/>
          </a:prstGeom>
        </p:spPr>
        <p:txBody>
          <a:bodyPr vert="horz" lIns="91440" tIns="45720" rIns="91440" bIns="45720" rtlCol="0" anchor="b" anchorCtr="0">
            <a:noAutofit/>
          </a:bodyPr>
          <a:lstStyle>
            <a:defPPr>
              <a:defRPr lang="en-US"/>
            </a:defPPr>
            <a:lvl1pPr>
              <a:spcBef>
                <a:spcPct val="0"/>
              </a:spcBef>
              <a:buNone/>
              <a:defRPr sz="4400" b="1" cap="all" spc="50" baseline="0">
                <a:solidFill>
                  <a:srgbClr val="E8EFF5"/>
                </a:solidFill>
                <a:effectLst/>
                <a:latin typeface="Abadi" panose="020B0604020104020204" pitchFamily="34"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Conclusion</a:t>
            </a:r>
          </a:p>
        </p:txBody>
      </p:sp>
      <p:pic>
        <p:nvPicPr>
          <p:cNvPr id="4" name="Picture 3" descr="A blue and yellow logo&#10;&#10;Description automatically generated">
            <a:extLst>
              <a:ext uri="{FF2B5EF4-FFF2-40B4-BE49-F238E27FC236}">
                <a16:creationId xmlns:a16="http://schemas.microsoft.com/office/drawing/2014/main" id="{27D4826C-BE4C-766D-C730-BD55BBAFE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1D2234C6-8D62-31DB-4074-A8707B5B7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14D0DC04-6805-D7F3-7944-C2E549311C5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FB4F0EA-873F-D880-1D8C-96CC8D55036A}"/>
              </a:ext>
            </a:extLst>
          </p:cNvPr>
          <p:cNvSpPr txBox="1"/>
          <p:nvPr/>
        </p:nvSpPr>
        <p:spPr>
          <a:xfrm>
            <a:off x="775443" y="4221079"/>
            <a:ext cx="10943772" cy="1056616"/>
          </a:xfrm>
          <a:prstGeom prst="rect">
            <a:avLst/>
          </a:prstGeom>
        </p:spPr>
        <p:txBody>
          <a:bodyPr vert="horz" lIns="91440" tIns="45720" rIns="91440" bIns="45720" rtlCol="0">
            <a:normAutofit/>
          </a:bodyPr>
          <a:lstStyle>
            <a:defPPr>
              <a:defRPr lang="en-US"/>
            </a:defPPr>
            <a:lvl1pPr indent="0">
              <a:lnSpc>
                <a:spcPct val="100000"/>
              </a:lnSpc>
              <a:spcBef>
                <a:spcPct val="20000"/>
              </a:spcBef>
              <a:spcAft>
                <a:spcPts val="600"/>
              </a:spcAft>
              <a:buClr>
                <a:schemeClr val="tx1"/>
              </a:buClr>
              <a:buFont typeface="Arial" pitchFamily="34" charset="0"/>
              <a:buNone/>
              <a:defRPr sz="2800" spc="30" baseline="0">
                <a:solidFill>
                  <a:schemeClr val="tx2">
                    <a:lumMod val="50000"/>
                  </a:schemeClr>
                </a:solidFill>
                <a:latin typeface="Abadi" panose="020B0604020104020204" pitchFamily="34" charset="0"/>
                <a:ea typeface="Times New Roman" panose="02020603050405020304" pitchFamily="18" charset="0"/>
              </a:defRPr>
            </a:lvl1pPr>
            <a:lvl2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2pPr>
            <a:lvl3pPr indent="0" algn="ctr">
              <a:lnSpc>
                <a:spcPct val="100000"/>
              </a:lnSpc>
              <a:spcBef>
                <a:spcPct val="20000"/>
              </a:spcBef>
              <a:spcAft>
                <a:spcPts val="600"/>
              </a:spcAft>
              <a:buClr>
                <a:schemeClr val="tx2">
                  <a:lumMod val="50000"/>
                </a:schemeClr>
              </a:buClr>
              <a:buFont typeface="Arial" pitchFamily="34" charset="0"/>
              <a:buNone/>
              <a:defRPr sz="2000" spc="30" baseline="0">
                <a:solidFill>
                  <a:schemeClr val="tx1">
                    <a:tint val="75000"/>
                  </a:schemeClr>
                </a:solidFill>
              </a:defRPr>
            </a:lvl3pPr>
            <a:lvl4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4pPr>
            <a:lvl5pPr indent="0" algn="ctr">
              <a:lnSpc>
                <a:spcPct val="100000"/>
              </a:lnSpc>
              <a:spcBef>
                <a:spcPct val="20000"/>
              </a:spcBef>
              <a:spcAft>
                <a:spcPts val="600"/>
              </a:spcAft>
              <a:buClr>
                <a:schemeClr val="tx1"/>
              </a:buClr>
              <a:buFont typeface="Arial" pitchFamily="34" charset="0"/>
              <a:buNone/>
              <a:defRPr sz="2000" spc="30" baseline="0">
                <a:solidFill>
                  <a:schemeClr val="tx1">
                    <a:tint val="75000"/>
                  </a:schemeClr>
                </a:solidFill>
              </a:defRPr>
            </a:lvl5pPr>
            <a:lvl6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6pPr>
            <a:lvl7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7pPr>
            <a:lvl8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8pPr>
            <a:lvl9pPr indent="0" algn="ctr">
              <a:lnSpc>
                <a:spcPct val="100000"/>
              </a:lnSpc>
              <a:spcBef>
                <a:spcPct val="20000"/>
              </a:spcBef>
              <a:spcAft>
                <a:spcPts val="600"/>
              </a:spcAft>
              <a:buClr>
                <a:schemeClr val="tx2">
                  <a:lumMod val="50000"/>
                </a:schemeClr>
              </a:buClr>
              <a:buFont typeface="Arial" pitchFamily="34" charset="0"/>
              <a:buNone/>
              <a:defRPr sz="1700">
                <a:solidFill>
                  <a:schemeClr val="tx1">
                    <a:tint val="75000"/>
                  </a:schemeClr>
                </a:solidFill>
              </a:defRPr>
            </a:lvl9pPr>
          </a:lstStyle>
          <a:p>
            <a:r>
              <a:rPr lang="en-US" dirty="0"/>
              <a:t>Let’s Implement recommendations and continuously monitor performance metrics to adapt to changing trends.</a:t>
            </a:r>
          </a:p>
        </p:txBody>
      </p:sp>
    </p:spTree>
    <p:extLst>
      <p:ext uri="{BB962C8B-B14F-4D97-AF65-F5344CB8AC3E}">
        <p14:creationId xmlns:p14="http://schemas.microsoft.com/office/powerpoint/2010/main" val="8549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4565"/>
            <a:ext cx="12102122" cy="731230"/>
          </a:xfrm>
        </p:spPr>
        <p:txBody>
          <a:bodyPr/>
          <a:lstStyle/>
          <a:p>
            <a:r>
              <a:rPr lang="en-US" sz="3600" dirty="0">
                <a:latin typeface="Dreaming Outloud Pro" panose="03050502040302030504" pitchFamily="66" charset="0"/>
                <a:cs typeface="Dreaming Outloud Pro" panose="03050502040302030504" pitchFamily="66" charset="0"/>
              </a:rPr>
              <a:t>Thank you for your Attention</a:t>
            </a:r>
          </a:p>
        </p:txBody>
      </p:sp>
      <p:pic>
        <p:nvPicPr>
          <p:cNvPr id="5" name="Picture 4" descr="A blue and yellow logo&#10;&#10;Description automatically generated">
            <a:extLst>
              <a:ext uri="{FF2B5EF4-FFF2-40B4-BE49-F238E27FC236}">
                <a16:creationId xmlns:a16="http://schemas.microsoft.com/office/drawing/2014/main" id="{9553169D-3C9A-ECCA-18C7-A7F0E787D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2821" y="0"/>
            <a:ext cx="3699301" cy="1219200"/>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0298C9C6-7B22-1C43-3617-6EFE1113BC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1"/>
            <a:ext cx="3699301" cy="1213241"/>
          </a:xfrm>
          <a:prstGeom prst="rect">
            <a:avLst/>
          </a:prstGeom>
        </p:spPr>
      </p:pic>
      <p:pic>
        <p:nvPicPr>
          <p:cNvPr id="1034" name="Picture 10" descr="مبادرة رواد مصر الرقمية">
            <a:extLst>
              <a:ext uri="{FF2B5EF4-FFF2-40B4-BE49-F238E27FC236}">
                <a16:creationId xmlns:a16="http://schemas.microsoft.com/office/drawing/2014/main" id="{2F43173C-3F67-19C1-5944-98C305479D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43963" y="33063"/>
            <a:ext cx="2104073" cy="1213240"/>
          </a:xfrm>
          <a:prstGeom prst="rect">
            <a:avLst/>
          </a:prstGeom>
          <a:noFill/>
          <a:extLst>
            <a:ext uri="{909E8E84-426E-40DD-AFC4-6F175D3DCCD1}">
              <a14:hiddenFill xmlns:a14="http://schemas.microsoft.com/office/drawing/2010/main">
                <a:solidFill>
                  <a:srgbClr val="FFFFFF"/>
                </a:solidFill>
              </a14:hiddenFill>
            </a:ext>
          </a:extLst>
        </p:spPr>
      </p:pic>
      <p:sp>
        <p:nvSpPr>
          <p:cNvPr id="15" name="Subtitle 2">
            <a:extLst>
              <a:ext uri="{FF2B5EF4-FFF2-40B4-BE49-F238E27FC236}">
                <a16:creationId xmlns:a16="http://schemas.microsoft.com/office/drawing/2014/main" id="{86A56BCF-3ED3-5600-D54F-A6F1DA023D39}"/>
              </a:ext>
            </a:extLst>
          </p:cNvPr>
          <p:cNvSpPr txBox="1">
            <a:spLocks/>
          </p:cNvSpPr>
          <p:nvPr/>
        </p:nvSpPr>
        <p:spPr>
          <a:xfrm>
            <a:off x="1659041" y="3844061"/>
            <a:ext cx="8229600" cy="2042340"/>
          </a:xfrm>
          <a:prstGeom prst="rect">
            <a:avLst/>
          </a:prstGeom>
        </p:spPr>
        <p:txBody>
          <a:bodyPr vert="horz" lIns="91440" tIns="45720" rIns="91440" bIns="45720" rtlCol="0" anchor="b" anchorCtr="0">
            <a:noAutofit/>
          </a:bodyPr>
          <a:lstStyle>
            <a:lvl1pPr algn="ctr">
              <a:spcBef>
                <a:spcPct val="0"/>
              </a:spcBef>
              <a:buNone/>
              <a:defRPr sz="3600" b="1" cap="all" spc="50" baseline="0">
                <a:solidFill>
                  <a:schemeClr val="tx2">
                    <a:lumMod val="50000"/>
                  </a:schemeClr>
                </a:solidFill>
                <a:effectLst/>
                <a:latin typeface="Dreaming Outloud Pro" panose="03050502040302030504" pitchFamily="66" charset="0"/>
                <a:ea typeface="+mj-ea"/>
                <a:cs typeface="Dreaming Outloud Pro" panose="03050502040302030504" pitchFamily="66"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Presented by</a:t>
            </a:r>
          </a:p>
          <a:p>
            <a:r>
              <a:rPr lang="en-US" i="1" dirty="0">
                <a:solidFill>
                  <a:srgbClr val="FFFF00"/>
                </a:solidFill>
              </a:rPr>
              <a:t>Mohamad Ali Abdelghani</a:t>
            </a:r>
          </a:p>
          <a:p>
            <a:r>
              <a:rPr lang="en-US" dirty="0"/>
              <a:t>Group:C2      ID: 1120147595</a:t>
            </a:r>
          </a:p>
        </p:txBody>
      </p:sp>
    </p:spTree>
    <p:extLst>
      <p:ext uri="{BB962C8B-B14F-4D97-AF65-F5344CB8AC3E}">
        <p14:creationId xmlns:p14="http://schemas.microsoft.com/office/powerpoint/2010/main" val="6247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771D0030-2CD6-59EA-9FF6-38E83CB2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F73F67CE-4DAF-1E9A-D3DA-9D47D7BBD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75C0C738-6837-99A8-CD33-11B1CB245E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FC32BFD-3C34-1877-B9ED-000AF096EDE7}"/>
              </a:ext>
            </a:extLst>
          </p:cNvPr>
          <p:cNvSpPr txBox="1"/>
          <p:nvPr/>
        </p:nvSpPr>
        <p:spPr>
          <a:xfrm>
            <a:off x="730234" y="910098"/>
            <a:ext cx="8849194" cy="769441"/>
          </a:xfrm>
          <a:prstGeom prst="rect">
            <a:avLst/>
          </a:prstGeom>
        </p:spPr>
        <p:txBody>
          <a:bodyPr vert="horz" lIns="91440" tIns="45720" rIns="91440" bIns="45720" rtlCol="0" anchor="b" anchorCtr="0">
            <a:noAutofit/>
          </a:bodyPr>
          <a:lstStyle>
            <a:lvl1pPr>
              <a:spcBef>
                <a:spcPct val="0"/>
              </a:spcBef>
              <a:buNone/>
              <a:defRPr sz="4400" b="1" cap="all" spc="50" baseline="0">
                <a:solidFill>
                  <a:srgbClr val="E8EFF5"/>
                </a:solidFill>
                <a:effectLst/>
                <a:latin typeface="Abadi" panose="020B0604020104020204" pitchFamily="34"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data inspection</a:t>
            </a:r>
          </a:p>
        </p:txBody>
      </p:sp>
      <p:sp>
        <p:nvSpPr>
          <p:cNvPr id="10" name="TextBox 9">
            <a:extLst>
              <a:ext uri="{FF2B5EF4-FFF2-40B4-BE49-F238E27FC236}">
                <a16:creationId xmlns:a16="http://schemas.microsoft.com/office/drawing/2014/main" id="{393ECAFA-95F8-67BB-B51D-CBD41EA330D5}"/>
              </a:ext>
            </a:extLst>
          </p:cNvPr>
          <p:cNvSpPr txBox="1"/>
          <p:nvPr/>
        </p:nvSpPr>
        <p:spPr>
          <a:xfrm>
            <a:off x="7184072" y="1671783"/>
            <a:ext cx="4443866" cy="2308324"/>
          </a:xfrm>
          <a:prstGeom prst="rect">
            <a:avLst/>
          </a:prstGeom>
          <a:noFill/>
          <a:ln>
            <a:noFill/>
          </a:ln>
        </p:spPr>
        <p:txBody>
          <a:bodyPr wrap="square">
            <a:spAutoFit/>
          </a:bodyPr>
          <a:lstStyle/>
          <a:p>
            <a:r>
              <a:rPr lang="en-US" dirty="0">
                <a:latin typeface="Times New Roman" panose="02020603050405020304" pitchFamily="18" charset="0"/>
              </a:rPr>
              <a:t>The main dataset Flights contains 16 columns.</a:t>
            </a:r>
            <a:br>
              <a:rPr lang="en-US" dirty="0">
                <a:latin typeface="Times New Roman" panose="02020603050405020304" pitchFamily="18" charset="0"/>
              </a:rPr>
            </a:br>
            <a:r>
              <a:rPr lang="en-US" dirty="0">
                <a:latin typeface="Times New Roman" panose="02020603050405020304" pitchFamily="18" charset="0"/>
              </a:rPr>
              <a:t>Total Flights: 581746</a:t>
            </a:r>
          </a:p>
          <a:p>
            <a:r>
              <a:rPr lang="en-US" dirty="0">
                <a:latin typeface="Times New Roman" panose="02020603050405020304" pitchFamily="18" charset="0"/>
              </a:rPr>
              <a:t>Cancelled Flights: 10988</a:t>
            </a:r>
          </a:p>
          <a:p>
            <a:r>
              <a:rPr lang="en-US" dirty="0">
                <a:latin typeface="Times New Roman" panose="02020603050405020304" pitchFamily="18" charset="0"/>
              </a:rPr>
              <a:t>On-time Flights: 570758</a:t>
            </a:r>
          </a:p>
          <a:p>
            <a:r>
              <a:rPr lang="en-US" dirty="0">
                <a:latin typeface="Times New Roman" panose="02020603050405020304" pitchFamily="18" charset="0"/>
              </a:rPr>
              <a:t>Cancellation Rate: 1.89%</a:t>
            </a:r>
          </a:p>
          <a:p>
            <a:r>
              <a:rPr lang="en-US" dirty="0">
                <a:latin typeface="Times New Roman" panose="02020603050405020304" pitchFamily="18" charset="0"/>
              </a:rPr>
              <a:t>On-time Rate: 98.11%</a:t>
            </a:r>
          </a:p>
          <a:p>
            <a:r>
              <a:rPr lang="en-US" dirty="0">
                <a:latin typeface="Times New Roman" panose="02020603050405020304" pitchFamily="18" charset="0"/>
              </a:rPr>
              <a:t>Delayed Rate: 24.20%</a:t>
            </a:r>
          </a:p>
          <a:p>
            <a:endParaRPr lang="en-US" dirty="0"/>
          </a:p>
        </p:txBody>
      </p:sp>
      <p:sp>
        <p:nvSpPr>
          <p:cNvPr id="14" name="TextBox 13">
            <a:extLst>
              <a:ext uri="{FF2B5EF4-FFF2-40B4-BE49-F238E27FC236}">
                <a16:creationId xmlns:a16="http://schemas.microsoft.com/office/drawing/2014/main" id="{BE0CE9F0-CCE7-7645-D555-A2A5FC5CC0B3}"/>
              </a:ext>
            </a:extLst>
          </p:cNvPr>
          <p:cNvSpPr txBox="1"/>
          <p:nvPr/>
        </p:nvSpPr>
        <p:spPr>
          <a:xfrm>
            <a:off x="2612572" y="1679539"/>
            <a:ext cx="4443866" cy="369332"/>
          </a:xfrm>
          <a:prstGeom prst="rect">
            <a:avLst/>
          </a:prstGeom>
          <a:noFill/>
          <a:ln>
            <a:noFill/>
          </a:ln>
        </p:spPr>
        <p:txBody>
          <a:bodyPr wrap="square">
            <a:spAutoFit/>
          </a:bodyPr>
          <a:lstStyle/>
          <a:p>
            <a:r>
              <a:rPr lang="en-US" sz="1800" b="1" i="1" dirty="0">
                <a:effectLst/>
                <a:latin typeface="Times New Roman" panose="02020603050405020304" pitchFamily="18" charset="0"/>
                <a:ea typeface="Times New Roman" panose="02020603050405020304" pitchFamily="18" charset="0"/>
              </a:rPr>
              <a:t>Data Source type : </a:t>
            </a:r>
            <a:r>
              <a:rPr lang="en-US" sz="1800" dirty="0">
                <a:effectLst/>
                <a:latin typeface="Times New Roman" panose="02020603050405020304" pitchFamily="18" charset="0"/>
                <a:ea typeface="Times New Roman" panose="02020603050405020304" pitchFamily="18" charset="0"/>
              </a:rPr>
              <a:t>CSV and Excel files</a:t>
            </a:r>
          </a:p>
        </p:txBody>
      </p:sp>
      <p:sp>
        <p:nvSpPr>
          <p:cNvPr id="23" name="TextBox 22">
            <a:extLst>
              <a:ext uri="{FF2B5EF4-FFF2-40B4-BE49-F238E27FC236}">
                <a16:creationId xmlns:a16="http://schemas.microsoft.com/office/drawing/2014/main" id="{122A201B-C66A-E6B9-5304-9D933B030C1F}"/>
              </a:ext>
            </a:extLst>
          </p:cNvPr>
          <p:cNvSpPr txBox="1"/>
          <p:nvPr/>
        </p:nvSpPr>
        <p:spPr>
          <a:xfrm>
            <a:off x="730234" y="1679539"/>
            <a:ext cx="1596571" cy="2308324"/>
          </a:xfrm>
          <a:prstGeom prst="rect">
            <a:avLst/>
          </a:prstGeom>
          <a:noFill/>
          <a:ln>
            <a:noFill/>
          </a:ln>
        </p:spPr>
        <p:txBody>
          <a:bodyPr wrap="square">
            <a:spAutoFit/>
          </a:bodyPr>
          <a:lstStyle/>
          <a:p>
            <a:r>
              <a:rPr lang="en-US" sz="1800" b="1" i="1" dirty="0">
                <a:effectLst/>
                <a:latin typeface="Times New Roman" panose="02020603050405020304" pitchFamily="18" charset="0"/>
                <a:ea typeface="Times New Roman" panose="02020603050405020304" pitchFamily="18" charset="0"/>
              </a:rPr>
              <a:t>Datasets:</a:t>
            </a:r>
          </a:p>
          <a:p>
            <a:r>
              <a:rPr lang="en-US" dirty="0">
                <a:latin typeface="Times New Roman" panose="02020603050405020304" pitchFamily="18" charset="0"/>
              </a:rPr>
              <a:t>Flights</a:t>
            </a:r>
          </a:p>
          <a:p>
            <a:r>
              <a:rPr lang="en-US" dirty="0">
                <a:latin typeface="Times New Roman" panose="02020603050405020304" pitchFamily="18" charset="0"/>
              </a:rPr>
              <a:t>Airlines</a:t>
            </a:r>
          </a:p>
          <a:p>
            <a:r>
              <a:rPr lang="en-US" dirty="0">
                <a:latin typeface="Times New Roman" panose="02020603050405020304" pitchFamily="18" charset="0"/>
              </a:rPr>
              <a:t>Airports</a:t>
            </a:r>
          </a:p>
          <a:p>
            <a:r>
              <a:rPr lang="en-US" dirty="0" err="1">
                <a:latin typeface="Times New Roman" panose="02020603050405020304" pitchFamily="18" charset="0"/>
              </a:rPr>
              <a:t>A_Codes</a:t>
            </a:r>
            <a:endParaRPr lang="en-US" dirty="0">
              <a:latin typeface="Times New Roman" panose="02020603050405020304" pitchFamily="18" charset="0"/>
            </a:endParaRPr>
          </a:p>
          <a:p>
            <a:r>
              <a:rPr lang="en-US" dirty="0" err="1">
                <a:latin typeface="Times New Roman" panose="02020603050405020304" pitchFamily="18" charset="0"/>
              </a:rPr>
              <a:t>N_Codes</a:t>
            </a:r>
            <a:endParaRPr lang="en-US" dirty="0">
              <a:latin typeface="Times New Roman" panose="02020603050405020304" pitchFamily="18" charset="0"/>
            </a:endParaRPr>
          </a:p>
          <a:p>
            <a:r>
              <a:rPr lang="en-US" dirty="0">
                <a:latin typeface="Times New Roman" panose="02020603050405020304" pitchFamily="18" charset="0"/>
              </a:rPr>
              <a:t>Data Dictionary</a:t>
            </a:r>
            <a:endParaRPr lang="en-US" dirty="0"/>
          </a:p>
        </p:txBody>
      </p:sp>
      <p:sp>
        <p:nvSpPr>
          <p:cNvPr id="25" name="TextBox 24">
            <a:extLst>
              <a:ext uri="{FF2B5EF4-FFF2-40B4-BE49-F238E27FC236}">
                <a16:creationId xmlns:a16="http://schemas.microsoft.com/office/drawing/2014/main" id="{DFE6D36C-FF6D-B33F-711F-05E2AD42AC1F}"/>
              </a:ext>
            </a:extLst>
          </p:cNvPr>
          <p:cNvSpPr txBox="1"/>
          <p:nvPr/>
        </p:nvSpPr>
        <p:spPr>
          <a:xfrm>
            <a:off x="827312" y="4162798"/>
            <a:ext cx="11059887" cy="2031325"/>
          </a:xfrm>
          <a:prstGeom prst="rect">
            <a:avLst/>
          </a:prstGeom>
          <a:noFill/>
          <a:ln>
            <a:noFill/>
          </a:ln>
        </p:spPr>
        <p:txBody>
          <a:bodyPr wrap="square">
            <a:spAutoFit/>
          </a:bodyPr>
          <a:lstStyle/>
          <a:p>
            <a:pPr marL="0" marR="0">
              <a:spcBef>
                <a:spcPts val="0"/>
              </a:spcBef>
              <a:spcAft>
                <a:spcPts val="0"/>
              </a:spcAft>
            </a:pPr>
            <a:r>
              <a:rPr lang="en-US" sz="1800" b="1" i="1" dirty="0">
                <a:effectLst/>
                <a:latin typeface="Times New Roman" panose="02020603050405020304" pitchFamily="18" charset="0"/>
                <a:ea typeface="Times New Roman" panose="02020603050405020304" pitchFamily="18" charset="0"/>
              </a:rPr>
              <a:t>Missing and  inaccurate Data:</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TAIL_NUMBER: 1,428 missing</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SCHEDULED_TIME: 4 missing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CANCELLATION_REASON: 570,758 missing </a:t>
            </a: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Various delay columns (e.g., AIR_SYSTEM_DELAY, SECURITY_DELAY, etc.) have 445,682 missing values each.</a:t>
            </a:r>
          </a:p>
          <a:p>
            <a:pPr marL="0" marR="0">
              <a:spcBef>
                <a:spcPts val="0"/>
              </a:spcBef>
              <a:spcAft>
                <a:spcPts val="0"/>
              </a:spcAft>
            </a:pPr>
            <a:r>
              <a:rPr lang="en-US" sz="18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ORIGIN_AIRPORT = DESTINATION_AIRPORT </a:t>
            </a:r>
          </a:p>
          <a:p>
            <a:pPr marL="0" marR="0">
              <a:spcBef>
                <a:spcPts val="0"/>
              </a:spcBef>
              <a:spcAft>
                <a:spcPts val="0"/>
              </a:spcAft>
            </a:pPr>
            <a:r>
              <a:rPr lang="en-US" sz="18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LATITUDE  and LONGITUDE  </a:t>
            </a:r>
            <a:r>
              <a:rPr lang="en-US" sz="1800" dirty="0">
                <a:effectLst/>
                <a:latin typeface="Times New Roman" panose="02020603050405020304" pitchFamily="18" charset="0"/>
                <a:ea typeface="Times New Roman" panose="02020603050405020304" pitchFamily="18" charset="0"/>
              </a:rPr>
              <a:t>missing</a:t>
            </a:r>
          </a:p>
        </p:txBody>
      </p:sp>
    </p:spTree>
    <p:extLst>
      <p:ext uri="{BB962C8B-B14F-4D97-AF65-F5344CB8AC3E}">
        <p14:creationId xmlns:p14="http://schemas.microsoft.com/office/powerpoint/2010/main" val="10766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771D0030-2CD6-59EA-9FF6-38E83CB2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F73F67CE-4DAF-1E9A-D3DA-9D47D7BBD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75C0C738-6837-99A8-CD33-11B1CB245E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FC32BFD-3C34-1877-B9ED-000AF096EDE7}"/>
              </a:ext>
            </a:extLst>
          </p:cNvPr>
          <p:cNvSpPr txBox="1"/>
          <p:nvPr/>
        </p:nvSpPr>
        <p:spPr>
          <a:xfrm>
            <a:off x="730234" y="910098"/>
            <a:ext cx="8849194" cy="769441"/>
          </a:xfrm>
          <a:prstGeom prst="rect">
            <a:avLst/>
          </a:prstGeom>
        </p:spPr>
        <p:txBody>
          <a:bodyPr vert="horz" lIns="91440" tIns="45720" rIns="91440" bIns="45720" rtlCol="0" anchor="b" anchorCtr="0">
            <a:noAutofit/>
          </a:bodyPr>
          <a:lstStyle>
            <a:lvl1pPr>
              <a:spcBef>
                <a:spcPct val="0"/>
              </a:spcBef>
              <a:buNone/>
              <a:defRPr sz="4400" b="1" cap="all" spc="50" baseline="0">
                <a:solidFill>
                  <a:srgbClr val="E8EFF5"/>
                </a:solidFill>
                <a:effectLst/>
                <a:latin typeface="Abadi" panose="020B0604020104020204" pitchFamily="34"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Data Cleaning </a:t>
            </a:r>
          </a:p>
        </p:txBody>
      </p:sp>
      <p:sp>
        <p:nvSpPr>
          <p:cNvPr id="27" name="TextBox 26">
            <a:extLst>
              <a:ext uri="{FF2B5EF4-FFF2-40B4-BE49-F238E27FC236}">
                <a16:creationId xmlns:a16="http://schemas.microsoft.com/office/drawing/2014/main" id="{DECD50C3-987B-C73F-A440-894F0964724E}"/>
              </a:ext>
            </a:extLst>
          </p:cNvPr>
          <p:cNvSpPr txBox="1"/>
          <p:nvPr/>
        </p:nvSpPr>
        <p:spPr>
          <a:xfrm>
            <a:off x="730233" y="1710495"/>
            <a:ext cx="10557359" cy="584775"/>
          </a:xfrm>
          <a:prstGeom prst="rect">
            <a:avLst/>
          </a:prstGeom>
          <a:noFill/>
          <a:ln>
            <a:noFill/>
          </a:ln>
        </p:spPr>
        <p:txBody>
          <a:bodyPr wrap="square">
            <a:spAutoFit/>
          </a:bodyPr>
          <a:lstStyle/>
          <a:p>
            <a:pPr marL="0" marR="0">
              <a:spcBef>
                <a:spcPts val="0"/>
              </a:spcBef>
              <a:spcAft>
                <a:spcPts val="0"/>
              </a:spcAft>
            </a:pPr>
            <a:r>
              <a:rPr lang="en-US" sz="3200" dirty="0">
                <a:effectLst/>
                <a:latin typeface="Times New Roman" panose="02020603050405020304" pitchFamily="18" charset="0"/>
                <a:ea typeface="Times New Roman" panose="02020603050405020304" pitchFamily="18" charset="0"/>
              </a:rPr>
              <a:t>Missing values have been handled according to best practices.</a:t>
            </a:r>
          </a:p>
        </p:txBody>
      </p:sp>
      <p:sp>
        <p:nvSpPr>
          <p:cNvPr id="29" name="TextBox 28">
            <a:extLst>
              <a:ext uri="{FF2B5EF4-FFF2-40B4-BE49-F238E27FC236}">
                <a16:creationId xmlns:a16="http://schemas.microsoft.com/office/drawing/2014/main" id="{11B1F4CD-1E43-FEBB-985F-7920873A77B3}"/>
              </a:ext>
            </a:extLst>
          </p:cNvPr>
          <p:cNvSpPr txBox="1"/>
          <p:nvPr/>
        </p:nvSpPr>
        <p:spPr>
          <a:xfrm>
            <a:off x="29949" y="2480245"/>
            <a:ext cx="12132101" cy="4524315"/>
          </a:xfrm>
          <a:prstGeom prst="rect">
            <a:avLst/>
          </a:prstGeom>
          <a:noFill/>
          <a:ln>
            <a:noFill/>
          </a:ln>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rPr>
              <a:t>1. For categorical data like TAIL_NUMBER, using a placeholder like 'Unknown' preserves the information that the data was missing. </a:t>
            </a:r>
          </a:p>
          <a:p>
            <a:pPr marR="0">
              <a:spcBef>
                <a:spcPts val="0"/>
              </a:spcBef>
              <a:spcAft>
                <a:spcPts val="0"/>
              </a:spcAft>
            </a:pPr>
            <a:r>
              <a:rPr lang="en-US" sz="2400" dirty="0">
                <a:effectLst/>
                <a:latin typeface="Times New Roman" panose="02020603050405020304" pitchFamily="18" charset="0"/>
                <a:ea typeface="Times New Roman" panose="02020603050405020304" pitchFamily="18" charset="0"/>
              </a:rPr>
              <a:t>2. For numerical data like SCHEDULED_TIME, using the median is often preferred over the mean as it's less sensitive to outliers. </a:t>
            </a:r>
          </a:p>
          <a:p>
            <a:pPr marR="0">
              <a:spcBef>
                <a:spcPts val="0"/>
              </a:spcBef>
              <a:spcAft>
                <a:spcPts val="0"/>
              </a:spcAft>
            </a:pPr>
            <a:r>
              <a:rPr lang="en-US" sz="2400" dirty="0">
                <a:effectLst/>
                <a:latin typeface="Times New Roman" panose="02020603050405020304" pitchFamily="18" charset="0"/>
                <a:ea typeface="Times New Roman" panose="02020603050405020304" pitchFamily="18" charset="0"/>
              </a:rPr>
              <a:t>3. For CANCELLATION_REASON, 'Not Canceled' was used as it's a logical assumption for flights without a cancellation reason. </a:t>
            </a:r>
          </a:p>
          <a:p>
            <a:pPr marR="0">
              <a:spcBef>
                <a:spcPts val="0"/>
              </a:spcBef>
              <a:spcAft>
                <a:spcPts val="0"/>
              </a:spcAft>
            </a:pPr>
            <a:r>
              <a:rPr lang="en-US" sz="2400" dirty="0">
                <a:effectLst/>
                <a:latin typeface="Times New Roman" panose="02020603050405020304" pitchFamily="18" charset="0"/>
                <a:ea typeface="Times New Roman" panose="02020603050405020304" pitchFamily="18" charset="0"/>
              </a:rPr>
              <a:t>4. For delay columns, zero was used as it's a reasonable assumption that no delay was recorded for these instances.</a:t>
            </a:r>
          </a:p>
          <a:p>
            <a:pPr marR="0">
              <a:spcBef>
                <a:spcPts val="0"/>
              </a:spcBef>
              <a:spcAft>
                <a:spcPts val="0"/>
              </a:spcAft>
            </a:pPr>
            <a:r>
              <a:rPr lang="en-US" sz="2400" dirty="0">
                <a:latin typeface="Times New Roman" panose="02020603050405020304" pitchFamily="18" charset="0"/>
                <a:ea typeface="Times New Roman" panose="02020603050405020304" pitchFamily="18" charset="0"/>
              </a:rPr>
              <a:t>5. For Origin = Destination , this data will be deleted and excluded from analysis.</a:t>
            </a:r>
          </a:p>
          <a:p>
            <a:pPr marR="0">
              <a:spcBef>
                <a:spcPts val="0"/>
              </a:spcBef>
              <a:spcAft>
                <a:spcPts val="0"/>
              </a:spcAft>
            </a:pPr>
            <a:r>
              <a:rPr lang="en-US" sz="2400" dirty="0">
                <a:latin typeface="Times New Roman" panose="02020603050405020304" pitchFamily="18" charset="0"/>
                <a:ea typeface="Times New Roman" panose="02020603050405020304" pitchFamily="18" charset="0"/>
              </a:rPr>
              <a:t>6. For Longitude and Latitude, </a:t>
            </a:r>
            <a:r>
              <a:rPr lang="en-US" sz="2400" dirty="0">
                <a:effectLst/>
                <a:latin typeface="Times New Roman" panose="02020603050405020304" pitchFamily="18" charset="0"/>
                <a:ea typeface="Times New Roman" panose="02020603050405020304" pitchFamily="18" charset="0"/>
              </a:rPr>
              <a:t>using a placeholder like 'Unknown' </a:t>
            </a:r>
            <a:endParaRPr lang="en-US" sz="2400" dirty="0">
              <a:latin typeface="Times New Roman" panose="02020603050405020304" pitchFamily="18" charset="0"/>
              <a:ea typeface="Times New Roman" panose="02020603050405020304" pitchFamily="18" charset="0"/>
            </a:endParaRPr>
          </a:p>
          <a:p>
            <a:pPr marR="0">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R="0">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947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12635" y="1321823"/>
            <a:ext cx="7366729" cy="639777"/>
          </a:xfrm>
        </p:spPr>
        <p:txBody>
          <a:bodyPr>
            <a:normAutofit fontScale="92500"/>
          </a:bodyPr>
          <a:lstStyle/>
          <a:p>
            <a:pPr algn="l"/>
            <a:r>
              <a:rPr lang="en-US" dirty="0">
                <a:effectLst/>
                <a:latin typeface="Abadi" panose="020B0604020104020204" pitchFamily="34" charset="0"/>
                <a:ea typeface="Times New Roman" panose="02020603050405020304" pitchFamily="18" charset="0"/>
              </a:rPr>
              <a:t>The domestic flights within USA within one year.</a:t>
            </a:r>
          </a:p>
        </p:txBody>
      </p:sp>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599606" y="888068"/>
            <a:ext cx="1969423" cy="639777"/>
          </a:xfrm>
        </p:spPr>
        <p:txBody>
          <a:bodyPr/>
          <a:lstStyle/>
          <a:p>
            <a:pPr algn="l"/>
            <a:r>
              <a:rPr lang="en-US" dirty="0">
                <a:solidFill>
                  <a:srgbClr val="E8EFF5"/>
                </a:solidFill>
                <a:latin typeface="Abadi" panose="020B0604020104020204" pitchFamily="34" charset="0"/>
              </a:rPr>
              <a:t>Scope</a:t>
            </a:r>
          </a:p>
        </p:txBody>
      </p:sp>
      <p:pic>
        <p:nvPicPr>
          <p:cNvPr id="2" name="Picture 1" descr="A blue and yellow logo&#10;&#10;Description automatically generated">
            <a:extLst>
              <a:ext uri="{FF2B5EF4-FFF2-40B4-BE49-F238E27FC236}">
                <a16:creationId xmlns:a16="http://schemas.microsoft.com/office/drawing/2014/main" id="{771D0030-2CD6-59EA-9FF6-38E83CB2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F73F67CE-4DAF-1E9A-D3DA-9D47D7BBD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75C0C738-6837-99A8-CD33-11B1CB245E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2508D394-7E1E-9A24-3E0A-ABBCDCF8C20D}"/>
              </a:ext>
            </a:extLst>
          </p:cNvPr>
          <p:cNvSpPr txBox="1">
            <a:spLocks/>
          </p:cNvSpPr>
          <p:nvPr/>
        </p:nvSpPr>
        <p:spPr>
          <a:xfrm>
            <a:off x="9055" y="1892788"/>
            <a:ext cx="12182945" cy="4965212"/>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400" b="1" dirty="0">
                <a:solidFill>
                  <a:schemeClr val="tx1"/>
                </a:solidFill>
                <a:latin typeface="Aptos Narrow" panose="020B0004020202020204" pitchFamily="34" charset="0"/>
                <a:ea typeface="Times New Roman" panose="02020603050405020304" pitchFamily="18" charset="0"/>
              </a:rPr>
              <a:t>Flight Status Analysis: </a:t>
            </a:r>
            <a:r>
              <a:rPr lang="en-US" sz="2400" dirty="0">
                <a:solidFill>
                  <a:schemeClr val="tx1">
                    <a:lumMod val="95000"/>
                    <a:lumOff val="5000"/>
                  </a:schemeClr>
                </a:solidFill>
                <a:latin typeface="Aptos Narrow" panose="020B0004020202020204" pitchFamily="34" charset="0"/>
                <a:ea typeface="Times New Roman" panose="02020603050405020304" pitchFamily="18" charset="0"/>
              </a:rPr>
              <a:t>Examining the proportion of flights that were delayed, canceled, or arrived on time.</a:t>
            </a:r>
          </a:p>
          <a:p>
            <a:pPr marL="285750" indent="-285750" algn="l">
              <a:buFont typeface="Arial" panose="020B0604020202020204" pitchFamily="34" charset="0"/>
              <a:buChar char="•"/>
            </a:pPr>
            <a:r>
              <a:rPr lang="en-US" sz="2400" b="1" dirty="0">
                <a:solidFill>
                  <a:schemeClr val="tx1"/>
                </a:solidFill>
                <a:latin typeface="Aptos Narrow" panose="020B0004020202020204" pitchFamily="34" charset="0"/>
                <a:ea typeface="Times New Roman" panose="02020603050405020304" pitchFamily="18" charset="0"/>
              </a:rPr>
              <a:t>Delay Causes: </a:t>
            </a:r>
            <a:r>
              <a:rPr lang="en-US" sz="2400" dirty="0">
                <a:solidFill>
                  <a:schemeClr val="tx1">
                    <a:lumMod val="95000"/>
                    <a:lumOff val="5000"/>
                  </a:schemeClr>
                </a:solidFill>
                <a:latin typeface="Aptos Narrow" panose="020B0004020202020204" pitchFamily="34" charset="0"/>
              </a:rPr>
              <a:t>Analyzing various causes of delays : </a:t>
            </a:r>
            <a:r>
              <a:rPr lang="en-US" sz="2400" i="1" dirty="0">
                <a:solidFill>
                  <a:schemeClr val="tx1">
                    <a:lumMod val="95000"/>
                    <a:lumOff val="5000"/>
                  </a:schemeClr>
                </a:solidFill>
                <a:latin typeface="Aptos Narrow" panose="020B0004020202020204" pitchFamily="34" charset="0"/>
              </a:rPr>
              <a:t>Airline. Weather, Security, Aircraft delays.</a:t>
            </a:r>
          </a:p>
          <a:p>
            <a:pPr marL="285750" indent="-285750" algn="l">
              <a:buFont typeface="Arial" panose="020B0604020202020204" pitchFamily="34" charset="0"/>
              <a:buChar char="•"/>
            </a:pPr>
            <a:r>
              <a:rPr lang="en-US" sz="2400" b="1" dirty="0">
                <a:solidFill>
                  <a:schemeClr val="tx1"/>
                </a:solidFill>
                <a:latin typeface="Aptos Narrow" panose="020B0004020202020204" pitchFamily="34" charset="0"/>
                <a:ea typeface="Times New Roman" panose="02020603050405020304" pitchFamily="18" charset="0"/>
              </a:rPr>
              <a:t>Airline Performance Comparison: </a:t>
            </a:r>
            <a:r>
              <a:rPr lang="en-US" sz="2400" dirty="0">
                <a:solidFill>
                  <a:schemeClr val="tx1">
                    <a:lumMod val="95000"/>
                    <a:lumOff val="5000"/>
                  </a:schemeClr>
                </a:solidFill>
                <a:latin typeface="Aptos Narrow" panose="020B0004020202020204" pitchFamily="34" charset="0"/>
              </a:rPr>
              <a:t>Comparing the performance of different airlines based on metrics such as on-time arrival rates and average delays.</a:t>
            </a:r>
          </a:p>
          <a:p>
            <a:pPr marL="285750" indent="-285750" algn="l">
              <a:lnSpc>
                <a:spcPct val="110000"/>
              </a:lnSpc>
              <a:buFont typeface="Arial" panose="020B0604020202020204" pitchFamily="34" charset="0"/>
              <a:buChar char="•"/>
            </a:pPr>
            <a:r>
              <a:rPr lang="en-US" sz="2400" b="1" dirty="0">
                <a:solidFill>
                  <a:schemeClr val="tx1"/>
                </a:solidFill>
                <a:latin typeface="Aptos Narrow" panose="020B0004020202020204" pitchFamily="34" charset="0"/>
                <a:ea typeface="Times New Roman" panose="02020603050405020304" pitchFamily="18" charset="0"/>
              </a:rPr>
              <a:t>Geographic Analysis: </a:t>
            </a:r>
            <a:r>
              <a:rPr lang="en-US" sz="2400" dirty="0">
                <a:solidFill>
                  <a:schemeClr val="tx1">
                    <a:lumMod val="95000"/>
                    <a:lumOff val="5000"/>
                  </a:schemeClr>
                </a:solidFill>
                <a:latin typeface="Aptos Narrow" panose="020B0004020202020204" pitchFamily="34" charset="0"/>
              </a:rPr>
              <a:t>Studying the impact of different origin and destination airports on flight delays and cancellations.</a:t>
            </a:r>
          </a:p>
          <a:p>
            <a:pPr marL="285750" indent="-285750" algn="l">
              <a:lnSpc>
                <a:spcPct val="120000"/>
              </a:lnSpc>
              <a:buFont typeface="Arial" panose="020B0604020202020204" pitchFamily="34" charset="0"/>
              <a:buChar char="•"/>
            </a:pPr>
            <a:r>
              <a:rPr lang="en-US" sz="2400" b="1" dirty="0">
                <a:solidFill>
                  <a:schemeClr val="tx1"/>
                </a:solidFill>
                <a:latin typeface="Aptos Narrow" panose="020B0004020202020204" pitchFamily="34" charset="0"/>
                <a:ea typeface="Times New Roman" panose="02020603050405020304" pitchFamily="18" charset="0"/>
              </a:rPr>
              <a:t>Monthly and Seasonal Trends: </a:t>
            </a:r>
            <a:r>
              <a:rPr lang="en-US" sz="2400" dirty="0">
                <a:solidFill>
                  <a:schemeClr val="tx1">
                    <a:lumMod val="95000"/>
                    <a:lumOff val="5000"/>
                  </a:schemeClr>
                </a:solidFill>
                <a:latin typeface="Aptos Narrow" panose="020B0004020202020204" pitchFamily="34" charset="0"/>
              </a:rPr>
              <a:t>Analyzing trends over different months and seasons to identify patterns in flight performance.</a:t>
            </a:r>
          </a:p>
          <a:p>
            <a:pPr marL="285750" indent="-285750" algn="l">
              <a:buFont typeface="Arial" panose="020B0604020202020204" pitchFamily="34" charset="0"/>
              <a:buChar char="•"/>
            </a:pPr>
            <a:r>
              <a:rPr lang="en-US" sz="2400" b="1" dirty="0">
                <a:solidFill>
                  <a:schemeClr val="tx1"/>
                </a:solidFill>
                <a:latin typeface="Aptos Narrow" panose="020B0004020202020204" pitchFamily="34" charset="0"/>
                <a:ea typeface="Times New Roman" panose="02020603050405020304" pitchFamily="18" charset="0"/>
              </a:rPr>
              <a:t>Distance Impact: </a:t>
            </a:r>
            <a:r>
              <a:rPr lang="en-US" sz="2400" dirty="0">
                <a:solidFill>
                  <a:schemeClr val="tx1">
                    <a:lumMod val="95000"/>
                    <a:lumOff val="5000"/>
                  </a:schemeClr>
                </a:solidFill>
                <a:latin typeface="Aptos Narrow" panose="020B0004020202020204" pitchFamily="34" charset="0"/>
              </a:rPr>
              <a:t>Investigating how flight distance correlates with delays and cancellations.</a:t>
            </a:r>
          </a:p>
        </p:txBody>
      </p:sp>
    </p:spTree>
    <p:extLst>
      <p:ext uri="{BB962C8B-B14F-4D97-AF65-F5344CB8AC3E}">
        <p14:creationId xmlns:p14="http://schemas.microsoft.com/office/powerpoint/2010/main" val="157670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599606" y="888068"/>
            <a:ext cx="3819994" cy="639777"/>
          </a:xfrm>
        </p:spPr>
        <p:txBody>
          <a:bodyPr/>
          <a:lstStyle/>
          <a:p>
            <a:pPr algn="l"/>
            <a:r>
              <a:rPr lang="en-US" dirty="0">
                <a:solidFill>
                  <a:srgbClr val="E8EFF5"/>
                </a:solidFill>
                <a:latin typeface="Abadi" panose="020B0604020104020204" pitchFamily="34" charset="0"/>
              </a:rPr>
              <a:t>Limitations</a:t>
            </a:r>
          </a:p>
        </p:txBody>
      </p:sp>
      <p:pic>
        <p:nvPicPr>
          <p:cNvPr id="2" name="Picture 1" descr="A blue and yellow logo&#10;&#10;Description automatically generated">
            <a:extLst>
              <a:ext uri="{FF2B5EF4-FFF2-40B4-BE49-F238E27FC236}">
                <a16:creationId xmlns:a16="http://schemas.microsoft.com/office/drawing/2014/main" id="{771D0030-2CD6-59EA-9FF6-38E83CB2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F73F67CE-4DAF-1E9A-D3DA-9D47D7BBD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75C0C738-6837-99A8-CD33-11B1CB245E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2508D394-7E1E-9A24-3E0A-ABBCDCF8C20D}"/>
              </a:ext>
            </a:extLst>
          </p:cNvPr>
          <p:cNvSpPr txBox="1">
            <a:spLocks/>
          </p:cNvSpPr>
          <p:nvPr/>
        </p:nvSpPr>
        <p:spPr>
          <a:xfrm>
            <a:off x="599604" y="1883306"/>
            <a:ext cx="11272605" cy="4232683"/>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400" b="1" dirty="0">
                <a:solidFill>
                  <a:schemeClr val="tx1"/>
                </a:solidFill>
                <a:latin typeface="Aptos Narrow" panose="020B0004020202020204" pitchFamily="34" charset="0"/>
              </a:rPr>
              <a:t>International Flights: </a:t>
            </a:r>
            <a:r>
              <a:rPr lang="en-US" sz="2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The analysis will focus solely on domestic flights within the USA, excluding any international routes.</a:t>
            </a:r>
            <a:endParaRPr lang="en-US" sz="2400" dirty="0">
              <a:latin typeface="Aptos Narrow" panose="020B0004020202020204" pitchFamily="34" charset="0"/>
              <a:ea typeface="Times New Roman" panose="02020603050405020304" pitchFamily="18" charset="0"/>
            </a:endParaRPr>
          </a:p>
          <a:p>
            <a:pPr marL="342900" indent="-342900" algn="l">
              <a:buFont typeface="Arial" panose="020B0604020202020204" pitchFamily="34" charset="0"/>
              <a:buChar char="•"/>
            </a:pPr>
            <a:r>
              <a:rPr lang="en-US" sz="2400" b="1" dirty="0">
                <a:solidFill>
                  <a:schemeClr val="tx1"/>
                </a:solidFill>
                <a:latin typeface="Aptos Narrow" panose="020B0004020202020204" pitchFamily="34" charset="0"/>
              </a:rPr>
              <a:t>Non-Flight Data: </a:t>
            </a:r>
            <a:r>
              <a:rPr lang="en-US" sz="2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Data unrelated to flight performance, such as passenger demographics or ticket pricing, will not be included.</a:t>
            </a:r>
          </a:p>
          <a:p>
            <a:pPr marL="342900" indent="-342900" algn="l">
              <a:buFont typeface="Arial" panose="020B0604020202020204" pitchFamily="34" charset="0"/>
              <a:buChar char="•"/>
            </a:pPr>
            <a:r>
              <a:rPr lang="en-US" sz="2400" b="1" kern="0" dirty="0">
                <a:solidFill>
                  <a:schemeClr val="tx1"/>
                </a:solidFill>
                <a:latin typeface="Aptos Narrow" panose="020B0004020202020204" pitchFamily="34" charset="0"/>
                <a:ea typeface="Times New Roman" panose="02020603050405020304" pitchFamily="18" charset="0"/>
                <a:cs typeface="Times New Roman" panose="02020603050405020304" pitchFamily="18" charset="0"/>
              </a:rPr>
              <a:t>Individual Flight Details</a:t>
            </a:r>
            <a:r>
              <a:rPr lang="en-US" sz="2400" kern="0" dirty="0">
                <a:solidFill>
                  <a:schemeClr val="tx1"/>
                </a:solidFill>
                <a:latin typeface="Aptos Narrow" panose="020B0004020202020204" pitchFamily="34" charset="0"/>
                <a:ea typeface="Times New Roman" panose="02020603050405020304" pitchFamily="18" charset="0"/>
                <a:cs typeface="Times New Roman" panose="02020603050405020304" pitchFamily="18" charset="0"/>
              </a:rPr>
              <a:t>: </a:t>
            </a:r>
            <a:r>
              <a:rPr lang="en-US" sz="2400" kern="0" dirty="0">
                <a:solidFill>
                  <a:srgbClr val="000000"/>
                </a:solidFill>
                <a:latin typeface="Aptos Narrow" panose="020B0004020202020204" pitchFamily="34" charset="0"/>
                <a:ea typeface="Times New Roman" panose="02020603050405020304" pitchFamily="18" charset="0"/>
                <a:cs typeface="Times New Roman" panose="02020603050405020304" pitchFamily="18" charset="0"/>
              </a:rPr>
              <a:t>The project will not delve into specific flight incidents or individual passenger experiences.</a:t>
            </a:r>
            <a:endParaRPr lang="en-US" sz="2400" kern="100" dirty="0">
              <a:solidFill>
                <a:srgbClr val="000000"/>
              </a:solidFill>
              <a:latin typeface="Aptos Narrow" panose="020B0004020202020204" pitchFamily="34" charset="0"/>
              <a:ea typeface="Times New Roman" panose="02020603050405020304" pitchFamily="18" charset="0"/>
              <a:cs typeface="Arial" panose="020B0604020202020204" pitchFamily="34" charset="0"/>
            </a:endParaRPr>
          </a:p>
          <a:p>
            <a:pPr marL="285750" indent="-285750" algn="l">
              <a:buFont typeface="Arial" panose="020B0604020202020204" pitchFamily="34" charset="0"/>
              <a:buChar char="•"/>
            </a:pPr>
            <a:r>
              <a:rPr lang="en-US" sz="2400" b="1" kern="0"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rPr>
              <a:t>Real-time Data Analysis</a:t>
            </a:r>
            <a:r>
              <a:rPr lang="en-US" sz="2400" kern="0"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rPr>
              <a:t>: </a:t>
            </a:r>
            <a:r>
              <a:rPr lang="en-US" sz="2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The analysis will be based on historical data and will not involve real-time flight tracking or forecast modeling.</a:t>
            </a:r>
            <a:endParaRPr lang="en-US" sz="2400" dirty="0">
              <a:latin typeface="Aptos Narrow" panose="020B0004020202020204" pitchFamily="34" charset="0"/>
              <a:ea typeface="Times New Roman" panose="02020603050405020304" pitchFamily="18" charset="0"/>
            </a:endParaRPr>
          </a:p>
          <a:p>
            <a:pPr marL="285750" indent="-285750" algn="l">
              <a:buFont typeface="Arial" panose="020B0604020202020204" pitchFamily="34" charset="0"/>
              <a:buChar char="•"/>
            </a:pPr>
            <a:r>
              <a:rPr lang="en-US" sz="2400" b="1" kern="0" dirty="0">
                <a:solidFill>
                  <a:schemeClr val="tx1"/>
                </a:solidFill>
                <a:latin typeface="Aptos Narrow" panose="020B0004020202020204" pitchFamily="34" charset="0"/>
                <a:cs typeface="Times New Roman" panose="02020603050405020304" pitchFamily="18" charset="0"/>
              </a:rPr>
              <a:t>Time Boundary: </a:t>
            </a:r>
            <a:r>
              <a:rPr lang="en-US" sz="2400" kern="0" dirty="0">
                <a:solidFill>
                  <a:srgbClr val="000000"/>
                </a:solidFill>
                <a:latin typeface="Aptos Narrow" panose="020B0004020202020204" pitchFamily="34" charset="0"/>
                <a:cs typeface="Times New Roman" panose="02020603050405020304" pitchFamily="18" charset="0"/>
              </a:rPr>
              <a:t>The analysis will focus on flight data from only one year, providing insights within this specific time frame.</a:t>
            </a:r>
          </a:p>
        </p:txBody>
      </p:sp>
    </p:spTree>
    <p:extLst>
      <p:ext uri="{BB962C8B-B14F-4D97-AF65-F5344CB8AC3E}">
        <p14:creationId xmlns:p14="http://schemas.microsoft.com/office/powerpoint/2010/main" val="395083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33450" y="1527845"/>
            <a:ext cx="10519035" cy="763288"/>
          </a:xfrm>
        </p:spPr>
        <p:txBody>
          <a:bodyPr>
            <a:normAutofit/>
          </a:bodyPr>
          <a:lstStyle/>
          <a:p>
            <a:pPr algn="l"/>
            <a:r>
              <a:rPr lang="en-US" sz="2000" dirty="0">
                <a:latin typeface="Abadi" panose="020B0604020104020204" pitchFamily="34" charset="0"/>
                <a:ea typeface="Times New Roman" panose="02020603050405020304" pitchFamily="18" charset="0"/>
              </a:rPr>
              <a:t>The analysis of USA flights data has the potential to drive significant improvements in the aviation industry, benefiting airlines, passengers, and the economy as a whole.</a:t>
            </a:r>
            <a:endParaRPr lang="en-US" sz="4400" dirty="0">
              <a:latin typeface="Abadi" panose="020B0604020104020204" pitchFamily="34" charset="0"/>
            </a:endParaRPr>
          </a:p>
        </p:txBody>
      </p:sp>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599606" y="888068"/>
            <a:ext cx="3711136" cy="639777"/>
          </a:xfrm>
        </p:spPr>
        <p:txBody>
          <a:bodyPr/>
          <a:lstStyle/>
          <a:p>
            <a:pPr algn="l"/>
            <a:r>
              <a:rPr lang="en-US" dirty="0">
                <a:solidFill>
                  <a:srgbClr val="E8EFF5"/>
                </a:solidFill>
                <a:latin typeface="Abadi" panose="020B0604020104020204" pitchFamily="34" charset="0"/>
              </a:rPr>
              <a:t>Significance</a:t>
            </a:r>
          </a:p>
        </p:txBody>
      </p:sp>
      <p:pic>
        <p:nvPicPr>
          <p:cNvPr id="2" name="Picture 1" descr="A blue and yellow logo&#10;&#10;Description automatically generated">
            <a:extLst>
              <a:ext uri="{FF2B5EF4-FFF2-40B4-BE49-F238E27FC236}">
                <a16:creationId xmlns:a16="http://schemas.microsoft.com/office/drawing/2014/main" id="{771D0030-2CD6-59EA-9FF6-38E83CB2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F73F67CE-4DAF-1E9A-D3DA-9D47D7BBD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9" name="Picture 10" descr="مبادرة رواد مصر الرقمية">
            <a:extLst>
              <a:ext uri="{FF2B5EF4-FFF2-40B4-BE49-F238E27FC236}">
                <a16:creationId xmlns:a16="http://schemas.microsoft.com/office/drawing/2014/main" id="{75C0C738-6837-99A8-CD33-11B1CB245E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29A2FECE-A773-6612-2956-28554C43E9F2}"/>
              </a:ext>
            </a:extLst>
          </p:cNvPr>
          <p:cNvSpPr txBox="1">
            <a:spLocks/>
          </p:cNvSpPr>
          <p:nvPr/>
        </p:nvSpPr>
        <p:spPr>
          <a:xfrm>
            <a:off x="599606" y="2291133"/>
            <a:ext cx="10852879" cy="4259569"/>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20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Improving Airline Operations</a:t>
            </a:r>
            <a:r>
              <a:rPr lang="en-US" sz="20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 By identifying patterns and causes of delays, airlines can implement strategies to improve on-time performance, enhance customer satisfaction, and optimize operational efficiency.</a:t>
            </a:r>
          </a:p>
          <a:p>
            <a:pPr marL="342900" indent="-342900" algn="l">
              <a:buFont typeface="Arial" panose="020B0604020202020204" pitchFamily="34" charset="0"/>
              <a:buChar char="•"/>
            </a:pPr>
            <a:r>
              <a:rPr lang="en-US" sz="20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Consumer Awareness</a:t>
            </a:r>
            <a:r>
              <a:rPr lang="en-US" sz="20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Passengers can make informed choices regarding airlines and routes based on the analysis of performance metrics, which can lead to better travel experiences.</a:t>
            </a:r>
          </a:p>
          <a:p>
            <a:pPr marL="342900" indent="-342900" algn="l">
              <a:buFont typeface="Arial" panose="020B0604020202020204" pitchFamily="34" charset="0"/>
              <a:buChar char="•"/>
            </a:pPr>
            <a:r>
              <a:rPr lang="en-US" sz="20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Policy Making</a:t>
            </a:r>
            <a:r>
              <a:rPr lang="en-US" sz="20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Understanding flight delays and cancellations can help quantify their economic impact on the travel industry, which is vital for planning and investment.</a:t>
            </a:r>
          </a:p>
          <a:p>
            <a:pPr marL="342900" indent="-342900" algn="l">
              <a:buFont typeface="Arial" panose="020B0604020202020204" pitchFamily="34" charset="0"/>
              <a:buChar char="•"/>
            </a:pPr>
            <a:r>
              <a:rPr lang="en-US" sz="20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Economic Impact</a:t>
            </a:r>
            <a:r>
              <a:rPr lang="en-US" sz="20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Understanding flight delays and cancellations can help quantify their economic impact on the travel industry, which is vital for planning and investment.</a:t>
            </a:r>
          </a:p>
          <a:p>
            <a:pPr marL="342900" indent="-342900" algn="l">
              <a:buFont typeface="Arial" panose="020B0604020202020204" pitchFamily="34" charset="0"/>
              <a:buChar char="•"/>
            </a:pPr>
            <a:r>
              <a:rPr lang="en-US" sz="20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Resource Allocation</a:t>
            </a:r>
            <a:r>
              <a:rPr lang="en-US" sz="20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a:t>
            </a:r>
            <a:r>
              <a:rPr lang="en-US" sz="2000" kern="0" dirty="0">
                <a:solidFill>
                  <a:srgbClr val="000000"/>
                </a:solidFill>
                <a:latin typeface="Aptos Narrow" panose="020B0004020202020204" pitchFamily="34" charset="0"/>
                <a:cs typeface="Times New Roman" panose="02020603050405020304" pitchFamily="18" charset="0"/>
              </a:rPr>
              <a:t>Airports and airlines can better allocate resources (such as staff and aircraft) based on seasonal demand and performance data, leading to cost savings and improved service levels.</a:t>
            </a:r>
          </a:p>
          <a:p>
            <a:pPr marL="342900" indent="-342900" algn="l">
              <a:buFont typeface="Arial" panose="020B0604020202020204" pitchFamily="34" charset="0"/>
              <a:buChar char="•"/>
            </a:pPr>
            <a:endParaRPr lang="en-US" sz="2000" dirty="0">
              <a:latin typeface="Aptos Narrow" panose="020B0004020202020204" pitchFamily="34" charset="0"/>
              <a:ea typeface="Times New Roman" panose="02020603050405020304" pitchFamily="18" charset="0"/>
            </a:endParaRPr>
          </a:p>
        </p:txBody>
      </p:sp>
    </p:spTree>
    <p:extLst>
      <p:ext uri="{BB962C8B-B14F-4D97-AF65-F5344CB8AC3E}">
        <p14:creationId xmlns:p14="http://schemas.microsoft.com/office/powerpoint/2010/main" val="318230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lane flying in the sky&#10;&#10;Description automatically generated">
            <a:extLst>
              <a:ext uri="{FF2B5EF4-FFF2-40B4-BE49-F238E27FC236}">
                <a16:creationId xmlns:a16="http://schemas.microsoft.com/office/drawing/2014/main" id="{54B36CF6-2AE0-C5B8-9742-9E4DE2AC1AD1}"/>
              </a:ext>
            </a:extLst>
          </p:cNvPr>
          <p:cNvPicPr>
            <a:picLocks noChangeAspect="1"/>
          </p:cNvPicPr>
          <p:nvPr/>
        </p:nvPicPr>
        <p:blipFill>
          <a:blip r:embed="rId3">
            <a:alphaModFix/>
            <a:extLst>
              <a:ext uri="{BEBA8EAE-BF5A-486C-A8C5-ECC9F3942E4B}">
                <a14:imgProps xmlns:a14="http://schemas.microsoft.com/office/drawing/2010/main">
                  <a14:imgLayer r:embed="rId4">
                    <a14:imgEffect>
                      <a14:backgroundRemoval t="10000" b="90000" l="10000" r="90000"/>
                    </a14:imgEffect>
                    <a14:imgEffect>
                      <a14:saturation sat="66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6909" y="411106"/>
            <a:ext cx="5690346" cy="2331795"/>
          </a:xfrm>
          <a:prstGeom prst="rect">
            <a:avLst/>
          </a:prstGeom>
          <a:ln>
            <a:noFill/>
          </a:ln>
        </p:spPr>
      </p:pic>
      <p:sp>
        <p:nvSpPr>
          <p:cNvPr id="2" name="Title 1"/>
          <p:cNvSpPr>
            <a:spLocks noGrp="1"/>
          </p:cNvSpPr>
          <p:nvPr>
            <p:ph type="ctrTitle"/>
          </p:nvPr>
        </p:nvSpPr>
        <p:spPr/>
        <p:txBody>
          <a:bodyPr/>
          <a:lstStyle/>
          <a:p>
            <a:r>
              <a:rPr lang="en-US" dirty="0"/>
              <a:t>Navigating the Skies</a:t>
            </a:r>
          </a:p>
        </p:txBody>
      </p:sp>
      <p:sp>
        <p:nvSpPr>
          <p:cNvPr id="3" name="Subtitle 2"/>
          <p:cNvSpPr>
            <a:spLocks noGrp="1"/>
          </p:cNvSpPr>
          <p:nvPr>
            <p:ph type="subTitle" idx="1"/>
          </p:nvPr>
        </p:nvSpPr>
        <p:spPr/>
        <p:txBody>
          <a:bodyPr/>
          <a:lstStyle/>
          <a:p>
            <a:r>
              <a:rPr lang="en-US" dirty="0"/>
              <a:t>Insights from US Flights Dataset</a:t>
            </a:r>
          </a:p>
        </p:txBody>
      </p:sp>
      <p:pic>
        <p:nvPicPr>
          <p:cNvPr id="17" name="Picture 16" descr="A jet flying in the sky&#10;&#10;Description automatically generated">
            <a:extLst>
              <a:ext uri="{FF2B5EF4-FFF2-40B4-BE49-F238E27FC236}">
                <a16:creationId xmlns:a16="http://schemas.microsoft.com/office/drawing/2014/main" id="{A13DDEB0-F136-F325-3B4B-F2BE3C0DEDA4}"/>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8"/>
              </a:ext>
            </a:extLst>
          </a:blip>
          <a:srcRect l="5359"/>
          <a:stretch/>
        </p:blipFill>
        <p:spPr>
          <a:xfrm>
            <a:off x="7873139" y="-217583"/>
            <a:ext cx="4866468" cy="3394735"/>
          </a:xfrm>
          <a:prstGeom prst="rect">
            <a:avLst/>
          </a:prstGeom>
        </p:spPr>
      </p:pic>
      <p:pic>
        <p:nvPicPr>
          <p:cNvPr id="5" name="Picture 4" descr="A blue and yellow logo&#10;&#10;Description automatically generated">
            <a:extLst>
              <a:ext uri="{FF2B5EF4-FFF2-40B4-BE49-F238E27FC236}">
                <a16:creationId xmlns:a16="http://schemas.microsoft.com/office/drawing/2014/main" id="{9553169D-3C9A-ECCA-18C7-A7F0E787D8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0298C9C6-7B22-1C43-3617-6EFE1113BC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1034" name="Picture 10" descr="مبادرة رواد مصر الرقمية">
            <a:extLst>
              <a:ext uri="{FF2B5EF4-FFF2-40B4-BE49-F238E27FC236}">
                <a16:creationId xmlns:a16="http://schemas.microsoft.com/office/drawing/2014/main" id="{2F43173C-3F67-19C1-5944-98C305479D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9606" y="1527845"/>
            <a:ext cx="9338873" cy="1763844"/>
          </a:xfrm>
        </p:spPr>
        <p:txBody>
          <a:bodyPr>
            <a:normAutofit fontScale="92500" lnSpcReduction="10000"/>
          </a:bodyPr>
          <a:lstStyle/>
          <a:p>
            <a:pPr algn="l"/>
            <a:r>
              <a:rPr lang="en-US" dirty="0">
                <a:effectLst/>
                <a:latin typeface="Abadi" panose="020B0604020104020204" pitchFamily="34" charset="0"/>
                <a:ea typeface="Times New Roman" panose="02020603050405020304" pitchFamily="18" charset="0"/>
              </a:rPr>
              <a:t>Imagine a world where every flight tells a story.</a:t>
            </a:r>
          </a:p>
          <a:p>
            <a:pPr algn="l"/>
            <a:r>
              <a:rPr lang="en-US" dirty="0">
                <a:effectLst/>
                <a:latin typeface="Abadi" panose="020B0604020104020204" pitchFamily="34" charset="0"/>
                <a:ea typeface="Times New Roman" panose="02020603050405020304" pitchFamily="18" charset="0"/>
              </a:rPr>
              <a:t>Today, we will explore the intricate web of flight routes, delays, and the geographical distribution of airports that connect all states of America.</a:t>
            </a:r>
            <a:endParaRPr lang="en-US" sz="4000" dirty="0">
              <a:latin typeface="Abadi" panose="020B0604020104020204" pitchFamily="34" charset="0"/>
            </a:endParaRPr>
          </a:p>
        </p:txBody>
      </p:sp>
      <p:sp>
        <p:nvSpPr>
          <p:cNvPr id="5" name="Title 4">
            <a:extLst>
              <a:ext uri="{FF2B5EF4-FFF2-40B4-BE49-F238E27FC236}">
                <a16:creationId xmlns:a16="http://schemas.microsoft.com/office/drawing/2014/main" id="{7A14DF29-D8CE-01DD-A265-94DAF8598BB0}"/>
              </a:ext>
            </a:extLst>
          </p:cNvPr>
          <p:cNvSpPr>
            <a:spLocks noGrp="1"/>
          </p:cNvSpPr>
          <p:nvPr>
            <p:ph type="ctrTitle"/>
          </p:nvPr>
        </p:nvSpPr>
        <p:spPr>
          <a:xfrm>
            <a:off x="599606" y="888068"/>
            <a:ext cx="4781862" cy="639777"/>
          </a:xfrm>
        </p:spPr>
        <p:txBody>
          <a:bodyPr/>
          <a:lstStyle/>
          <a:p>
            <a:pPr algn="l"/>
            <a:r>
              <a:rPr lang="en-US" dirty="0">
                <a:solidFill>
                  <a:srgbClr val="E8EFF5"/>
                </a:solidFill>
                <a:latin typeface="Abadi" panose="020B0604020104020204" pitchFamily="34" charset="0"/>
              </a:rPr>
              <a:t>Introduction</a:t>
            </a:r>
          </a:p>
        </p:txBody>
      </p:sp>
      <p:sp>
        <p:nvSpPr>
          <p:cNvPr id="6" name="Title 4">
            <a:extLst>
              <a:ext uri="{FF2B5EF4-FFF2-40B4-BE49-F238E27FC236}">
                <a16:creationId xmlns:a16="http://schemas.microsoft.com/office/drawing/2014/main" id="{2FCDACCC-4B03-46B7-0399-F3CD000DD49D}"/>
              </a:ext>
            </a:extLst>
          </p:cNvPr>
          <p:cNvSpPr txBox="1">
            <a:spLocks/>
          </p:cNvSpPr>
          <p:nvPr/>
        </p:nvSpPr>
        <p:spPr>
          <a:xfrm>
            <a:off x="599606" y="3566312"/>
            <a:ext cx="3432748" cy="639777"/>
          </a:xfrm>
          <a:prstGeom prst="rect">
            <a:avLst/>
          </a:prstGeom>
        </p:spPr>
        <p:txBody>
          <a:bodyPr vert="horz" lIns="91440" tIns="45720" rIns="91440" bIns="45720" rtlCol="0" anchor="b" anchorCtr="0">
            <a:noAutofit/>
          </a:bodyPr>
          <a:lstStyle>
            <a:lvl1pPr algn="ctr" defTabSz="914400" rtl="0" eaLnBrk="1" latinLnBrk="0" hangingPunct="1">
              <a:spcBef>
                <a:spcPct val="0"/>
              </a:spcBef>
              <a:buNone/>
              <a:defRPr sz="44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rgbClr val="E8EFF5"/>
                </a:solidFill>
                <a:latin typeface="Abadi" panose="020B0604020104020204" pitchFamily="34" charset="0"/>
              </a:rPr>
              <a:t>Objective</a:t>
            </a:r>
          </a:p>
        </p:txBody>
      </p:sp>
      <p:sp>
        <p:nvSpPr>
          <p:cNvPr id="7" name="Subtitle 2">
            <a:extLst>
              <a:ext uri="{FF2B5EF4-FFF2-40B4-BE49-F238E27FC236}">
                <a16:creationId xmlns:a16="http://schemas.microsoft.com/office/drawing/2014/main" id="{A3EBD0B5-02A5-2EF6-FC31-2F7556E0C5E1}"/>
              </a:ext>
            </a:extLst>
          </p:cNvPr>
          <p:cNvSpPr txBox="1">
            <a:spLocks/>
          </p:cNvSpPr>
          <p:nvPr/>
        </p:nvSpPr>
        <p:spPr>
          <a:xfrm>
            <a:off x="752006" y="4273539"/>
            <a:ext cx="9338873" cy="1763844"/>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ct val="20000"/>
              </a:spcBef>
              <a:spcAft>
                <a:spcPts val="600"/>
              </a:spcAft>
              <a:buClr>
                <a:schemeClr val="tx1"/>
              </a:buClr>
              <a:buFont typeface="Arial" pitchFamily="34" charset="0"/>
              <a:buNone/>
              <a:defRPr sz="2800" kern="1200" spc="30" baseline="0">
                <a:solidFill>
                  <a:schemeClr val="tx2">
                    <a:lumMod val="50000"/>
                  </a:schemeClr>
                </a:solidFill>
                <a:latin typeface="+mn-lt"/>
                <a:ea typeface="+mn-ea"/>
                <a:cs typeface="+mn-cs"/>
              </a:defRPr>
            </a:lvl1pPr>
            <a:lvl2pPr marL="4572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2pPr>
            <a:lvl3pPr marL="914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2000" kern="1200" spc="30" baseline="0">
                <a:solidFill>
                  <a:schemeClr val="tx1">
                    <a:tint val="75000"/>
                  </a:schemeClr>
                </a:solidFill>
                <a:latin typeface="+mn-lt"/>
                <a:ea typeface="+mn-ea"/>
                <a:cs typeface="+mn-cs"/>
              </a:defRPr>
            </a:lvl3pPr>
            <a:lvl4pPr marL="13716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4pPr>
            <a:lvl5pPr marL="1828800" indent="0" algn="ctr" defTabSz="914400" rtl="0" eaLnBrk="1" latinLnBrk="0" hangingPunct="1">
              <a:lnSpc>
                <a:spcPct val="100000"/>
              </a:lnSpc>
              <a:spcBef>
                <a:spcPct val="20000"/>
              </a:spcBef>
              <a:spcAft>
                <a:spcPts val="600"/>
              </a:spcAft>
              <a:buClr>
                <a:schemeClr val="tx1"/>
              </a:buClr>
              <a:buFont typeface="Arial" pitchFamily="34" charset="0"/>
              <a:buNone/>
              <a:defRPr sz="2000" kern="1200" spc="30" baseline="0">
                <a:solidFill>
                  <a:schemeClr val="tx1">
                    <a:tint val="75000"/>
                  </a:schemeClr>
                </a:solidFill>
                <a:latin typeface="+mn-lt"/>
                <a:ea typeface="+mn-ea"/>
                <a:cs typeface="+mn-cs"/>
              </a:defRPr>
            </a:lvl5pPr>
            <a:lvl6pPr marL="22860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6pPr>
            <a:lvl7pPr marL="27432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7pPr>
            <a:lvl8pPr marL="32004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8pPr>
            <a:lvl9pPr marL="3657600" indent="0" algn="ctr" defTabSz="914400" rtl="0" eaLnBrk="1" latinLnBrk="0" hangingPunct="1">
              <a:lnSpc>
                <a:spcPct val="100000"/>
              </a:lnSpc>
              <a:spcBef>
                <a:spcPct val="20000"/>
              </a:spcBef>
              <a:spcAft>
                <a:spcPts val="600"/>
              </a:spcAft>
              <a:buClr>
                <a:schemeClr val="tx2">
                  <a:lumMod val="50000"/>
                </a:schemeClr>
              </a:buClr>
              <a:buFont typeface="Arial" pitchFamily="34" charset="0"/>
              <a:buNone/>
              <a:defRPr sz="1700" kern="1200">
                <a:solidFill>
                  <a:schemeClr val="tx1">
                    <a:tint val="75000"/>
                  </a:schemeClr>
                </a:solidFill>
                <a:latin typeface="+mn-lt"/>
                <a:ea typeface="+mn-ea"/>
                <a:cs typeface="+mn-cs"/>
              </a:defRPr>
            </a:lvl9pPr>
          </a:lstStyle>
          <a:p>
            <a:pPr algn="l"/>
            <a:r>
              <a:rPr lang="en-US" dirty="0">
                <a:latin typeface="Abadi" panose="020B0604020104020204" pitchFamily="34" charset="0"/>
                <a:ea typeface="Times New Roman" panose="02020603050405020304" pitchFamily="18" charset="0"/>
              </a:rPr>
              <a:t>Our goal is to uncover patterns in flight routes, analyze delays, and understand the geographical landscape of air travel.</a:t>
            </a:r>
            <a:endParaRPr lang="en-US" sz="4000" dirty="0">
              <a:latin typeface="Abadi" panose="020B0604020104020204" pitchFamily="34" charset="0"/>
            </a:endParaRPr>
          </a:p>
        </p:txBody>
      </p:sp>
      <p:pic>
        <p:nvPicPr>
          <p:cNvPr id="9" name="Picture 8" descr="A blue and yellow logo&#10;&#10;Description automatically generated">
            <a:extLst>
              <a:ext uri="{FF2B5EF4-FFF2-40B4-BE49-F238E27FC236}">
                <a16:creationId xmlns:a16="http://schemas.microsoft.com/office/drawing/2014/main" id="{E7FBAD5E-48C6-CAE7-6988-47FA083FA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3078" y="0"/>
            <a:ext cx="1649043" cy="630938"/>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C4029E3E-4378-9E96-05A7-152BE32CF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9" y="33062"/>
            <a:ext cx="1565701" cy="661414"/>
          </a:xfrm>
          <a:prstGeom prst="rect">
            <a:avLst/>
          </a:prstGeom>
        </p:spPr>
      </p:pic>
      <p:pic>
        <p:nvPicPr>
          <p:cNvPr id="12" name="Picture 10" descr="مبادرة رواد مصر الرقمية">
            <a:extLst>
              <a:ext uri="{FF2B5EF4-FFF2-40B4-BE49-F238E27FC236}">
                <a16:creationId xmlns:a16="http://schemas.microsoft.com/office/drawing/2014/main" id="{37064688-65C9-6130-E266-56D142C356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0784" y="0"/>
            <a:ext cx="1044031" cy="76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cean design template.potx" id="{A725F50D-036D-42E9-8BE4-5E8C740686A1}" vid="{2BF94DBE-E897-41AE-BC8D-5738C7ADC2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44CA538-E206-47F5-BD16-661EF915E891}">
  <we:reference id="wa200006067" version="1.0.0.5" store="en-US" storeType="OMEX"/>
  <we:alternateReferences>
    <we:reference id="wa200006067" version="1.0.0.5" store="WA200006067" storeType="OMEX"/>
  </we:alternateReferences>
  <we:properties/>
  <we:bindings/>
  <we:snapshot xmlns:r="http://schemas.openxmlformats.org/officeDocument/2006/relationships"/>
  <we:extLst>
    <a:ext xmlns:a="http://schemas.openxmlformats.org/drawingml/2006/main" uri="{0858819E-0033-43BF-8937-05EC82904868}">
      <we:backgroundApp state="1" runtimeId=""/>
    </a:ext>
  </we:extLst>
</we:webextension>
</file>

<file path=docProps/app.xml><?xml version="1.0" encoding="utf-8"?>
<Properties xmlns="http://schemas.openxmlformats.org/officeDocument/2006/extended-properties" xmlns:vt="http://schemas.openxmlformats.org/officeDocument/2006/docPropsVTypes">
  <Template>Ocean design template</Template>
  <TotalTime>29274</TotalTime>
  <Words>1846</Words>
  <Application>Microsoft Office PowerPoint</Application>
  <PresentationFormat>Widescreen</PresentationFormat>
  <Paragraphs>227</Paragraphs>
  <Slides>23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vt:lpstr>
      <vt:lpstr>Aptos Narrow</vt:lpstr>
      <vt:lpstr>Arial</vt:lpstr>
      <vt:lpstr>Courier New</vt:lpstr>
      <vt:lpstr>Dreaming Outloud Pro</vt:lpstr>
      <vt:lpstr>Inter</vt:lpstr>
      <vt:lpstr>Times New Roman</vt:lpstr>
      <vt:lpstr>Ocean design template</vt:lpstr>
      <vt:lpstr>DIGITAL EGYPT PIONEEER INITIATIVE (DEPI 2024)</vt:lpstr>
      <vt:lpstr>Project Overview</vt:lpstr>
      <vt:lpstr>PowerPoint Presentation</vt:lpstr>
      <vt:lpstr>PowerPoint Presentation</vt:lpstr>
      <vt:lpstr>Scope</vt:lpstr>
      <vt:lpstr>Limitations</vt:lpstr>
      <vt:lpstr>Significance</vt:lpstr>
      <vt:lpstr>Navigating the Skies</vt:lpstr>
      <vt:lpstr>Introduction</vt:lpstr>
      <vt:lpstr>The Most Common Flight Routes </vt:lpstr>
      <vt:lpstr>Understanding Delays </vt:lpstr>
      <vt:lpstr>PowerPoint Presentation</vt:lpstr>
      <vt:lpstr>PowerPoint Presentation</vt:lpstr>
      <vt:lpstr>PowerPoint Presentation</vt:lpstr>
      <vt:lpstr>PowerPoint Presentation</vt:lpstr>
      <vt:lpstr>PowerPoint Presentation</vt:lpstr>
      <vt:lpstr>Geographical Distribution of Airports </vt:lpstr>
      <vt:lpstr>impact of origin/destination on delays/cancellations</vt:lpstr>
      <vt:lpstr>Busiest Airports</vt:lpstr>
      <vt:lpstr>PowerPoint Presentation</vt:lpstr>
      <vt:lpstr>PowerPoint Presentation</vt:lpstr>
      <vt:lpstr>PowerPoint Presentation</vt:lpstr>
      <vt:lpstr>Thank you for your Attention</vt:lpstr>
    </vt:vector>
  </TitlesOfParts>
  <Company>WE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Mahamed Abdelghani</dc:creator>
  <cp:lastModifiedBy>Mahamed Abdelghani</cp:lastModifiedBy>
  <cp:revision>28</cp:revision>
  <dcterms:created xsi:type="dcterms:W3CDTF">2024-08-31T12:42:50Z</dcterms:created>
  <dcterms:modified xsi:type="dcterms:W3CDTF">2024-10-07T07:11:03Z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