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4"/>
  </p:sldMasterIdLst>
  <p:sldIdLst>
    <p:sldId id="256" r:id="rId5"/>
    <p:sldId id="257" r:id="rId6"/>
    <p:sldId id="258" r:id="rId7"/>
    <p:sldId id="259" r:id="rId8"/>
    <p:sldId id="260" r:id="rId9"/>
    <p:sldId id="261" r:id="rId10"/>
    <p:sldId id="262" r:id="rId11"/>
    <p:sldId id="274" r:id="rId12"/>
    <p:sldId id="266" r:id="rId13"/>
    <p:sldId id="267" r:id="rId14"/>
    <p:sldId id="268" r:id="rId15"/>
    <p:sldId id="264" r:id="rId16"/>
    <p:sldId id="276" r:id="rId17"/>
    <p:sldId id="269" r:id="rId18"/>
    <p:sldId id="271" r:id="rId19"/>
    <p:sldId id="272" r:id="rId20"/>
    <p:sldId id="270" r:id="rId21"/>
    <p:sldId id="263" r:id="rId22"/>
    <p:sldId id="273" r:id="rId23"/>
    <p:sldId id="265"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1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46209-562C-41C5-920B-5D6B9B10944A}" v="25" dt="2021-12-29T21:01:12.385"/>
    <p1510:client id="{1BD9541F-86C6-400C-AB26-A11630F68460}" v="3690" dt="2021-12-29T21:22:16.886"/>
    <p1510:client id="{42AB9522-9BC4-4B05-9EA9-626B8A4AAA21}" v="116" dt="2021-12-31T15:17:10.527"/>
    <p1510:client id="{4DF5C82A-F8BC-4573-8B82-4E5DC5B81536}" v="447" dt="2021-12-31T15:15:33.488"/>
    <p1510:client id="{7D3E0798-C566-4B33-8EAD-C1ED17E0690C}" v="458" dt="2021-12-29T20:45:16.545"/>
    <p1510:client id="{880C57B8-8BDD-40AD-B8BC-A9EA12BC8B7A}" v="264" dt="2021-12-29T20:19:30.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YEMNA Hamza" userId="S::hamza.benyemna@edu.devinci.fr::5f33b4b0-5618-427b-afc9-610d20bb3ec8" providerId="AD" clId="Web-{42AB9522-9BC4-4B05-9EA9-626B8A4AAA21}"/>
    <pc:docChg chg="modSld">
      <pc:chgData name="BENYEMNA Hamza" userId="S::hamza.benyemna@edu.devinci.fr::5f33b4b0-5618-427b-afc9-610d20bb3ec8" providerId="AD" clId="Web-{42AB9522-9BC4-4B05-9EA9-626B8A4AAA21}" dt="2021-12-31T15:17:10.527" v="81" actId="20577"/>
      <pc:docMkLst>
        <pc:docMk/>
      </pc:docMkLst>
      <pc:sldChg chg="modSp">
        <pc:chgData name="BENYEMNA Hamza" userId="S::hamza.benyemna@edu.devinci.fr::5f33b4b0-5618-427b-afc9-610d20bb3ec8" providerId="AD" clId="Web-{42AB9522-9BC4-4B05-9EA9-626B8A4AAA21}" dt="2021-12-31T14:48:46.414" v="6" actId="14100"/>
        <pc:sldMkLst>
          <pc:docMk/>
          <pc:sldMk cId="4021908233" sldId="258"/>
        </pc:sldMkLst>
        <pc:spChg chg="mod">
          <ac:chgData name="BENYEMNA Hamza" userId="S::hamza.benyemna@edu.devinci.fr::5f33b4b0-5618-427b-afc9-610d20bb3ec8" providerId="AD" clId="Web-{42AB9522-9BC4-4B05-9EA9-626B8A4AAA21}" dt="2021-12-31T14:48:40.585" v="4" actId="14100"/>
          <ac:spMkLst>
            <pc:docMk/>
            <pc:sldMk cId="4021908233" sldId="258"/>
            <ac:spMk id="2" creationId="{231BF009-221C-4DD3-93D3-35D461DA87CC}"/>
          </ac:spMkLst>
        </pc:spChg>
        <pc:spChg chg="mod">
          <ac:chgData name="BENYEMNA Hamza" userId="S::hamza.benyemna@edu.devinci.fr::5f33b4b0-5618-427b-afc9-610d20bb3ec8" providerId="AD" clId="Web-{42AB9522-9BC4-4B05-9EA9-626B8A4AAA21}" dt="2021-12-31T14:48:46.414" v="6" actId="14100"/>
          <ac:spMkLst>
            <pc:docMk/>
            <pc:sldMk cId="4021908233" sldId="258"/>
            <ac:spMk id="4" creationId="{84463DED-8D20-40A9-84B2-79F30634F0EE}"/>
          </ac:spMkLst>
        </pc:spChg>
      </pc:sldChg>
      <pc:sldChg chg="modSp">
        <pc:chgData name="BENYEMNA Hamza" userId="S::hamza.benyemna@edu.devinci.fr::5f33b4b0-5618-427b-afc9-610d20bb3ec8" providerId="AD" clId="Web-{42AB9522-9BC4-4B05-9EA9-626B8A4AAA21}" dt="2021-12-31T15:04:13.515" v="49" actId="1076"/>
        <pc:sldMkLst>
          <pc:docMk/>
          <pc:sldMk cId="1275757321" sldId="259"/>
        </pc:sldMkLst>
        <pc:spChg chg="mod">
          <ac:chgData name="BENYEMNA Hamza" userId="S::hamza.benyemna@edu.devinci.fr::5f33b4b0-5618-427b-afc9-610d20bb3ec8" providerId="AD" clId="Web-{42AB9522-9BC4-4B05-9EA9-626B8A4AAA21}" dt="2021-12-31T15:04:13.515" v="49" actId="1076"/>
          <ac:spMkLst>
            <pc:docMk/>
            <pc:sldMk cId="1275757321" sldId="259"/>
            <ac:spMk id="2" creationId="{DDD3B1F0-3099-4FBF-8351-8D7B1BC308F1}"/>
          </ac:spMkLst>
        </pc:spChg>
        <pc:spChg chg="mod">
          <ac:chgData name="BENYEMNA Hamza" userId="S::hamza.benyemna@edu.devinci.fr::5f33b4b0-5618-427b-afc9-610d20bb3ec8" providerId="AD" clId="Web-{42AB9522-9BC4-4B05-9EA9-626B8A4AAA21}" dt="2021-12-31T15:04:10.327" v="48" actId="1076"/>
          <ac:spMkLst>
            <pc:docMk/>
            <pc:sldMk cId="1275757321" sldId="259"/>
            <ac:spMk id="3" creationId="{465EB0A8-CFA5-40F3-95FD-61BAC6664F2A}"/>
          </ac:spMkLst>
        </pc:spChg>
      </pc:sldChg>
      <pc:sldChg chg="modSp">
        <pc:chgData name="BENYEMNA Hamza" userId="S::hamza.benyemna@edu.devinci.fr::5f33b4b0-5618-427b-afc9-610d20bb3ec8" providerId="AD" clId="Web-{42AB9522-9BC4-4B05-9EA9-626B8A4AAA21}" dt="2021-12-31T15:04:05.749" v="47" actId="1076"/>
        <pc:sldMkLst>
          <pc:docMk/>
          <pc:sldMk cId="3683702967" sldId="260"/>
        </pc:sldMkLst>
        <pc:spChg chg="mod">
          <ac:chgData name="BENYEMNA Hamza" userId="S::hamza.benyemna@edu.devinci.fr::5f33b4b0-5618-427b-afc9-610d20bb3ec8" providerId="AD" clId="Web-{42AB9522-9BC4-4B05-9EA9-626B8A4AAA21}" dt="2021-12-31T15:04:05.749" v="47" actId="1076"/>
          <ac:spMkLst>
            <pc:docMk/>
            <pc:sldMk cId="3683702967" sldId="260"/>
            <ac:spMk id="3" creationId="{2DD6409F-4789-4432-B613-57ACA2FA3B42}"/>
          </ac:spMkLst>
        </pc:spChg>
      </pc:sldChg>
      <pc:sldChg chg="modSp">
        <pc:chgData name="BENYEMNA Hamza" userId="S::hamza.benyemna@edu.devinci.fr::5f33b4b0-5618-427b-afc9-610d20bb3ec8" providerId="AD" clId="Web-{42AB9522-9BC4-4B05-9EA9-626B8A4AAA21}" dt="2021-12-31T15:03:57.842" v="46" actId="1076"/>
        <pc:sldMkLst>
          <pc:docMk/>
          <pc:sldMk cId="1163199862" sldId="261"/>
        </pc:sldMkLst>
        <pc:spChg chg="mod">
          <ac:chgData name="BENYEMNA Hamza" userId="S::hamza.benyemna@edu.devinci.fr::5f33b4b0-5618-427b-afc9-610d20bb3ec8" providerId="AD" clId="Web-{42AB9522-9BC4-4B05-9EA9-626B8A4AAA21}" dt="2021-12-31T15:03:46.779" v="44" actId="1076"/>
          <ac:spMkLst>
            <pc:docMk/>
            <pc:sldMk cId="1163199862" sldId="261"/>
            <ac:spMk id="3" creationId="{1EC8A761-C682-4294-8DA9-19A0BA4C4B67}"/>
          </ac:spMkLst>
        </pc:spChg>
        <pc:graphicFrameChg chg="mod">
          <ac:chgData name="BENYEMNA Hamza" userId="S::hamza.benyemna@edu.devinci.fr::5f33b4b0-5618-427b-afc9-610d20bb3ec8" providerId="AD" clId="Web-{42AB9522-9BC4-4B05-9EA9-626B8A4AAA21}" dt="2021-12-31T15:03:57.842" v="46" actId="1076"/>
          <ac:graphicFrameMkLst>
            <pc:docMk/>
            <pc:sldMk cId="1163199862" sldId="261"/>
            <ac:graphicFrameMk id="10" creationId="{B5D1E2AD-4879-4A84-AFF7-31DAA5F42D15}"/>
          </ac:graphicFrameMkLst>
        </pc:graphicFrameChg>
      </pc:sldChg>
      <pc:sldChg chg="modSp">
        <pc:chgData name="BENYEMNA Hamza" userId="S::hamza.benyemna@edu.devinci.fr::5f33b4b0-5618-427b-afc9-610d20bb3ec8" providerId="AD" clId="Web-{42AB9522-9BC4-4B05-9EA9-626B8A4AAA21}" dt="2021-12-31T15:03:43.154" v="43" actId="1076"/>
        <pc:sldMkLst>
          <pc:docMk/>
          <pc:sldMk cId="1746146570" sldId="262"/>
        </pc:sldMkLst>
        <pc:spChg chg="mod">
          <ac:chgData name="BENYEMNA Hamza" userId="S::hamza.benyemna@edu.devinci.fr::5f33b4b0-5618-427b-afc9-610d20bb3ec8" providerId="AD" clId="Web-{42AB9522-9BC4-4B05-9EA9-626B8A4AAA21}" dt="2021-12-31T15:03:43.154" v="43" actId="1076"/>
          <ac:spMkLst>
            <pc:docMk/>
            <pc:sldMk cId="1746146570" sldId="262"/>
            <ac:spMk id="3" creationId="{8165D685-5B07-4DF0-9949-0185853C54AB}"/>
          </ac:spMkLst>
        </pc:spChg>
      </pc:sldChg>
      <pc:sldChg chg="modSp">
        <pc:chgData name="BENYEMNA Hamza" userId="S::hamza.benyemna@edu.devinci.fr::5f33b4b0-5618-427b-afc9-610d20bb3ec8" providerId="AD" clId="Web-{42AB9522-9BC4-4B05-9EA9-626B8A4AAA21}" dt="2021-12-31T15:03:09.277" v="38" actId="1076"/>
        <pc:sldMkLst>
          <pc:docMk/>
          <pc:sldMk cId="324670581" sldId="264"/>
        </pc:sldMkLst>
        <pc:spChg chg="mod">
          <ac:chgData name="BENYEMNA Hamza" userId="S::hamza.benyemna@edu.devinci.fr::5f33b4b0-5618-427b-afc9-610d20bb3ec8" providerId="AD" clId="Web-{42AB9522-9BC4-4B05-9EA9-626B8A4AAA21}" dt="2021-12-31T15:03:09.277" v="38" actId="1076"/>
          <ac:spMkLst>
            <pc:docMk/>
            <pc:sldMk cId="324670581" sldId="264"/>
            <ac:spMk id="2" creationId="{EDC39229-7868-4963-9F48-83F2AD182C13}"/>
          </ac:spMkLst>
        </pc:spChg>
        <pc:spChg chg="mod">
          <ac:chgData name="BENYEMNA Hamza" userId="S::hamza.benyemna@edu.devinci.fr::5f33b4b0-5618-427b-afc9-610d20bb3ec8" providerId="AD" clId="Web-{42AB9522-9BC4-4B05-9EA9-626B8A4AAA21}" dt="2021-12-31T15:03:05.042" v="37" actId="1076"/>
          <ac:spMkLst>
            <pc:docMk/>
            <pc:sldMk cId="324670581" sldId="264"/>
            <ac:spMk id="9" creationId="{6E70C094-E53A-41D4-8E29-9E0EF80811A5}"/>
          </ac:spMkLst>
        </pc:spChg>
        <pc:spChg chg="mod">
          <ac:chgData name="BENYEMNA Hamza" userId="S::hamza.benyemna@edu.devinci.fr::5f33b4b0-5618-427b-afc9-610d20bb3ec8" providerId="AD" clId="Web-{42AB9522-9BC4-4B05-9EA9-626B8A4AAA21}" dt="2021-12-31T14:58:33.574" v="28" actId="20577"/>
          <ac:spMkLst>
            <pc:docMk/>
            <pc:sldMk cId="324670581" sldId="264"/>
            <ac:spMk id="11" creationId="{DC6EEFD3-CAEB-4893-BA2F-A5E9626659A6}"/>
          </ac:spMkLst>
        </pc:spChg>
      </pc:sldChg>
      <pc:sldChg chg="modSp">
        <pc:chgData name="BENYEMNA Hamza" userId="S::hamza.benyemna@edu.devinci.fr::5f33b4b0-5618-427b-afc9-610d20bb3ec8" providerId="AD" clId="Web-{42AB9522-9BC4-4B05-9EA9-626B8A4AAA21}" dt="2021-12-31T15:03:30.684" v="41" actId="1076"/>
        <pc:sldMkLst>
          <pc:docMk/>
          <pc:sldMk cId="3133130618" sldId="266"/>
        </pc:sldMkLst>
        <pc:spChg chg="mod">
          <ac:chgData name="BENYEMNA Hamza" userId="S::hamza.benyemna@edu.devinci.fr::5f33b4b0-5618-427b-afc9-610d20bb3ec8" providerId="AD" clId="Web-{42AB9522-9BC4-4B05-9EA9-626B8A4AAA21}" dt="2021-12-31T15:03:30.684" v="41" actId="1076"/>
          <ac:spMkLst>
            <pc:docMk/>
            <pc:sldMk cId="3133130618" sldId="266"/>
            <ac:spMk id="3" creationId="{DF80885D-1D8F-49D7-AC97-B3355E35F5D4}"/>
          </ac:spMkLst>
        </pc:spChg>
      </pc:sldChg>
      <pc:sldChg chg="modSp">
        <pc:chgData name="BENYEMNA Hamza" userId="S::hamza.benyemna@edu.devinci.fr::5f33b4b0-5618-427b-afc9-610d20bb3ec8" providerId="AD" clId="Web-{42AB9522-9BC4-4B05-9EA9-626B8A4AAA21}" dt="2021-12-31T15:03:22.059" v="40" actId="1076"/>
        <pc:sldMkLst>
          <pc:docMk/>
          <pc:sldMk cId="4280594998" sldId="268"/>
        </pc:sldMkLst>
        <pc:spChg chg="mod">
          <ac:chgData name="BENYEMNA Hamza" userId="S::hamza.benyemna@edu.devinci.fr::5f33b4b0-5618-427b-afc9-610d20bb3ec8" providerId="AD" clId="Web-{42AB9522-9BC4-4B05-9EA9-626B8A4AAA21}" dt="2021-12-31T15:03:16.027" v="39" actId="1076"/>
          <ac:spMkLst>
            <pc:docMk/>
            <pc:sldMk cId="4280594998" sldId="268"/>
            <ac:spMk id="2" creationId="{955EC818-858C-40F0-BB53-2C6DA2BCB62E}"/>
          </ac:spMkLst>
        </pc:spChg>
        <pc:spChg chg="mod">
          <ac:chgData name="BENYEMNA Hamza" userId="S::hamza.benyemna@edu.devinci.fr::5f33b4b0-5618-427b-afc9-610d20bb3ec8" providerId="AD" clId="Web-{42AB9522-9BC4-4B05-9EA9-626B8A4AAA21}" dt="2021-12-31T15:03:22.059" v="40" actId="1076"/>
          <ac:spMkLst>
            <pc:docMk/>
            <pc:sldMk cId="4280594998" sldId="268"/>
            <ac:spMk id="3" creationId="{DCFD48E6-EC2B-4814-ADAA-6DBE3C7E9703}"/>
          </ac:spMkLst>
        </pc:spChg>
      </pc:sldChg>
      <pc:sldChg chg="modSp">
        <pc:chgData name="BENYEMNA Hamza" userId="S::hamza.benyemna@edu.devinci.fr::5f33b4b0-5618-427b-afc9-610d20bb3ec8" providerId="AD" clId="Web-{42AB9522-9BC4-4B05-9EA9-626B8A4AAA21}" dt="2021-12-31T15:00:08.767" v="33" actId="20577"/>
        <pc:sldMkLst>
          <pc:docMk/>
          <pc:sldMk cId="432554657" sldId="269"/>
        </pc:sldMkLst>
        <pc:spChg chg="mod">
          <ac:chgData name="BENYEMNA Hamza" userId="S::hamza.benyemna@edu.devinci.fr::5f33b4b0-5618-427b-afc9-610d20bb3ec8" providerId="AD" clId="Web-{42AB9522-9BC4-4B05-9EA9-626B8A4AAA21}" dt="2021-12-31T15:00:08.767" v="33" actId="20577"/>
          <ac:spMkLst>
            <pc:docMk/>
            <pc:sldMk cId="432554657" sldId="269"/>
            <ac:spMk id="3" creationId="{6E85FCA0-A9B1-4E2E-8AA4-BE687160E8CB}"/>
          </ac:spMkLst>
        </pc:spChg>
      </pc:sldChg>
      <pc:sldChg chg="modSp">
        <pc:chgData name="BENYEMNA Hamza" userId="S::hamza.benyemna@edu.devinci.fr::5f33b4b0-5618-427b-afc9-610d20bb3ec8" providerId="AD" clId="Web-{42AB9522-9BC4-4B05-9EA9-626B8A4AAA21}" dt="2021-12-31T15:02:40.025" v="35" actId="14100"/>
        <pc:sldMkLst>
          <pc:docMk/>
          <pc:sldMk cId="628010489" sldId="271"/>
        </pc:sldMkLst>
        <pc:spChg chg="mod">
          <ac:chgData name="BENYEMNA Hamza" userId="S::hamza.benyemna@edu.devinci.fr::5f33b4b0-5618-427b-afc9-610d20bb3ec8" providerId="AD" clId="Web-{42AB9522-9BC4-4B05-9EA9-626B8A4AAA21}" dt="2021-12-31T15:02:40.025" v="35" actId="14100"/>
          <ac:spMkLst>
            <pc:docMk/>
            <pc:sldMk cId="628010489" sldId="271"/>
            <ac:spMk id="8" creationId="{E97F0855-AD22-4E5B-8F34-0E94DA5B2B9E}"/>
          </ac:spMkLst>
        </pc:spChg>
      </pc:sldChg>
      <pc:sldChg chg="modSp">
        <pc:chgData name="BENYEMNA Hamza" userId="S::hamza.benyemna@edu.devinci.fr::5f33b4b0-5618-427b-afc9-610d20bb3ec8" providerId="AD" clId="Web-{42AB9522-9BC4-4B05-9EA9-626B8A4AAA21}" dt="2021-12-31T15:04:28.906" v="50" actId="1076"/>
        <pc:sldMkLst>
          <pc:docMk/>
          <pc:sldMk cId="186647825" sldId="272"/>
        </pc:sldMkLst>
        <pc:spChg chg="mod">
          <ac:chgData name="BENYEMNA Hamza" userId="S::hamza.benyemna@edu.devinci.fr::5f33b4b0-5618-427b-afc9-610d20bb3ec8" providerId="AD" clId="Web-{42AB9522-9BC4-4B05-9EA9-626B8A4AAA21}" dt="2021-12-31T15:04:28.906" v="50" actId="1076"/>
          <ac:spMkLst>
            <pc:docMk/>
            <pc:sldMk cId="186647825" sldId="272"/>
            <ac:spMk id="8" creationId="{70D0EECC-E876-4512-8431-B3F83F99C3C4}"/>
          </ac:spMkLst>
        </pc:spChg>
      </pc:sldChg>
      <pc:sldChg chg="modSp">
        <pc:chgData name="BENYEMNA Hamza" userId="S::hamza.benyemna@edu.devinci.fr::5f33b4b0-5618-427b-afc9-610d20bb3ec8" providerId="AD" clId="Web-{42AB9522-9BC4-4B05-9EA9-626B8A4AAA21}" dt="2021-12-31T15:15:55.210" v="70" actId="20577"/>
        <pc:sldMkLst>
          <pc:docMk/>
          <pc:sldMk cId="463441745" sldId="273"/>
        </pc:sldMkLst>
        <pc:spChg chg="mod">
          <ac:chgData name="BENYEMNA Hamza" userId="S::hamza.benyemna@edu.devinci.fr::5f33b4b0-5618-427b-afc9-610d20bb3ec8" providerId="AD" clId="Web-{42AB9522-9BC4-4B05-9EA9-626B8A4AAA21}" dt="2021-12-31T15:15:55.210" v="70" actId="20577"/>
          <ac:spMkLst>
            <pc:docMk/>
            <pc:sldMk cId="463441745" sldId="273"/>
            <ac:spMk id="5" creationId="{7D771074-82E3-45C6-B9C1-F45B0F54AC77}"/>
          </ac:spMkLst>
        </pc:spChg>
      </pc:sldChg>
      <pc:sldChg chg="modSp">
        <pc:chgData name="BENYEMNA Hamza" userId="S::hamza.benyemna@edu.devinci.fr::5f33b4b0-5618-427b-afc9-610d20bb3ec8" providerId="AD" clId="Web-{42AB9522-9BC4-4B05-9EA9-626B8A4AAA21}" dt="2021-12-31T15:03:35.044" v="42" actId="1076"/>
        <pc:sldMkLst>
          <pc:docMk/>
          <pc:sldMk cId="2725626331" sldId="274"/>
        </pc:sldMkLst>
        <pc:spChg chg="mod">
          <ac:chgData name="BENYEMNA Hamza" userId="S::hamza.benyemna@edu.devinci.fr::5f33b4b0-5618-427b-afc9-610d20bb3ec8" providerId="AD" clId="Web-{42AB9522-9BC4-4B05-9EA9-626B8A4AAA21}" dt="2021-12-31T15:03:35.044" v="42" actId="1076"/>
          <ac:spMkLst>
            <pc:docMk/>
            <pc:sldMk cId="2725626331" sldId="274"/>
            <ac:spMk id="2" creationId="{1781DA77-E5C2-4697-AC5A-C2708B897CD7}"/>
          </ac:spMkLst>
        </pc:spChg>
      </pc:sldChg>
      <pc:sldChg chg="modSp">
        <pc:chgData name="BENYEMNA Hamza" userId="S::hamza.benyemna@edu.devinci.fr::5f33b4b0-5618-427b-afc9-610d20bb3ec8" providerId="AD" clId="Web-{42AB9522-9BC4-4B05-9EA9-626B8A4AAA21}" dt="2021-12-31T15:17:10.527" v="81" actId="20577"/>
        <pc:sldMkLst>
          <pc:docMk/>
          <pc:sldMk cId="3302137047" sldId="275"/>
        </pc:sldMkLst>
        <pc:spChg chg="mod">
          <ac:chgData name="BENYEMNA Hamza" userId="S::hamza.benyemna@edu.devinci.fr::5f33b4b0-5618-427b-afc9-610d20bb3ec8" providerId="AD" clId="Web-{42AB9522-9BC4-4B05-9EA9-626B8A4AAA21}" dt="2021-12-31T15:16:35.541" v="78" actId="20577"/>
          <ac:spMkLst>
            <pc:docMk/>
            <pc:sldMk cId="3302137047" sldId="275"/>
            <ac:spMk id="2" creationId="{A74FC3CE-F95B-4B60-A718-DD8F9C4CCA1E}"/>
          </ac:spMkLst>
        </pc:spChg>
        <pc:spChg chg="mod">
          <ac:chgData name="BENYEMNA Hamza" userId="S::hamza.benyemna@edu.devinci.fr::5f33b4b0-5618-427b-afc9-610d20bb3ec8" providerId="AD" clId="Web-{42AB9522-9BC4-4B05-9EA9-626B8A4AAA21}" dt="2021-12-31T15:17:10.527" v="81" actId="20577"/>
          <ac:spMkLst>
            <pc:docMk/>
            <pc:sldMk cId="3302137047" sldId="275"/>
            <ac:spMk id="3" creationId="{23A65C10-5FF9-4FDB-833B-B5D18D3A623D}"/>
          </ac:spMkLst>
        </pc:spChg>
      </pc:sldChg>
      <pc:sldChg chg="modSp">
        <pc:chgData name="BENYEMNA Hamza" userId="S::hamza.benyemna@edu.devinci.fr::5f33b4b0-5618-427b-afc9-610d20bb3ec8" providerId="AD" clId="Web-{42AB9522-9BC4-4B05-9EA9-626B8A4AAA21}" dt="2021-12-31T15:02:52.964" v="36" actId="1076"/>
        <pc:sldMkLst>
          <pc:docMk/>
          <pc:sldMk cId="1410130775" sldId="276"/>
        </pc:sldMkLst>
        <pc:spChg chg="mod">
          <ac:chgData name="BENYEMNA Hamza" userId="S::hamza.benyemna@edu.devinci.fr::5f33b4b0-5618-427b-afc9-610d20bb3ec8" providerId="AD" clId="Web-{42AB9522-9BC4-4B05-9EA9-626B8A4AAA21}" dt="2021-12-31T15:02:52.964" v="36" actId="1076"/>
          <ac:spMkLst>
            <pc:docMk/>
            <pc:sldMk cId="1410130775" sldId="276"/>
            <ac:spMk id="3" creationId="{6C5CF3F9-3009-48C7-A3B5-91E1D0E6AA81}"/>
          </ac:spMkLst>
        </pc:spChg>
      </pc:sldChg>
    </pc:docChg>
  </pc:docChgLst>
  <pc:docChgLst>
    <pc:chgData name="HACHEM Mohamad" userId="S::mohamad.hachem@edu.devinci.fr::ff4b1254-f3a2-4189-bde0-1c0032d6425f" providerId="AD" clId="Web-{4DF5C82A-F8BC-4573-8B82-4E5DC5B81536}"/>
    <pc:docChg chg="modSld">
      <pc:chgData name="HACHEM Mohamad" userId="S::mohamad.hachem@edu.devinci.fr::ff4b1254-f3a2-4189-bde0-1c0032d6425f" providerId="AD" clId="Web-{4DF5C82A-F8BC-4573-8B82-4E5DC5B81536}" dt="2021-12-31T15:15:33.488" v="400" actId="20577"/>
      <pc:docMkLst>
        <pc:docMk/>
      </pc:docMkLst>
      <pc:sldChg chg="modSp">
        <pc:chgData name="HACHEM Mohamad" userId="S::mohamad.hachem@edu.devinci.fr::ff4b1254-f3a2-4189-bde0-1c0032d6425f" providerId="AD" clId="Web-{4DF5C82A-F8BC-4573-8B82-4E5DC5B81536}" dt="2021-12-31T14:48:18.653" v="6" actId="1076"/>
        <pc:sldMkLst>
          <pc:docMk/>
          <pc:sldMk cId="4021908233" sldId="258"/>
        </pc:sldMkLst>
        <pc:spChg chg="mod">
          <ac:chgData name="HACHEM Mohamad" userId="S::mohamad.hachem@edu.devinci.fr::ff4b1254-f3a2-4189-bde0-1c0032d6425f" providerId="AD" clId="Web-{4DF5C82A-F8BC-4573-8B82-4E5DC5B81536}" dt="2021-12-31T14:48:18.653" v="6" actId="1076"/>
          <ac:spMkLst>
            <pc:docMk/>
            <pc:sldMk cId="4021908233" sldId="258"/>
            <ac:spMk id="4" creationId="{84463DED-8D20-40A9-84B2-79F30634F0EE}"/>
          </ac:spMkLst>
        </pc:spChg>
      </pc:sldChg>
      <pc:sldChg chg="modSp">
        <pc:chgData name="HACHEM Mohamad" userId="S::mohamad.hachem@edu.devinci.fr::ff4b1254-f3a2-4189-bde0-1c0032d6425f" providerId="AD" clId="Web-{4DF5C82A-F8BC-4573-8B82-4E5DC5B81536}" dt="2021-12-31T14:50:08.094" v="48" actId="20577"/>
        <pc:sldMkLst>
          <pc:docMk/>
          <pc:sldMk cId="1275757321" sldId="259"/>
        </pc:sldMkLst>
        <pc:spChg chg="mod">
          <ac:chgData name="HACHEM Mohamad" userId="S::mohamad.hachem@edu.devinci.fr::ff4b1254-f3a2-4189-bde0-1c0032d6425f" providerId="AD" clId="Web-{4DF5C82A-F8BC-4573-8B82-4E5DC5B81536}" dt="2021-12-31T14:50:08.094" v="48" actId="20577"/>
          <ac:spMkLst>
            <pc:docMk/>
            <pc:sldMk cId="1275757321" sldId="259"/>
            <ac:spMk id="3" creationId="{465EB0A8-CFA5-40F3-95FD-61BAC6664F2A}"/>
          </ac:spMkLst>
        </pc:spChg>
      </pc:sldChg>
      <pc:sldChg chg="modSp">
        <pc:chgData name="HACHEM Mohamad" userId="S::mohamad.hachem@edu.devinci.fr::ff4b1254-f3a2-4189-bde0-1c0032d6425f" providerId="AD" clId="Web-{4DF5C82A-F8BC-4573-8B82-4E5DC5B81536}" dt="2021-12-31T14:52:03.379" v="84" actId="20577"/>
        <pc:sldMkLst>
          <pc:docMk/>
          <pc:sldMk cId="3683702967" sldId="260"/>
        </pc:sldMkLst>
        <pc:graphicFrameChg chg="modGraphic">
          <ac:chgData name="HACHEM Mohamad" userId="S::mohamad.hachem@edu.devinci.fr::ff4b1254-f3a2-4189-bde0-1c0032d6425f" providerId="AD" clId="Web-{4DF5C82A-F8BC-4573-8B82-4E5DC5B81536}" dt="2021-12-31T14:52:03.379" v="84" actId="20577"/>
          <ac:graphicFrameMkLst>
            <pc:docMk/>
            <pc:sldMk cId="3683702967" sldId="260"/>
            <ac:graphicFrameMk id="5" creationId="{95300886-CDFE-4B94-9BE3-57877AB24891}"/>
          </ac:graphicFrameMkLst>
        </pc:graphicFrameChg>
      </pc:sldChg>
      <pc:sldChg chg="modSp">
        <pc:chgData name="HACHEM Mohamad" userId="S::mohamad.hachem@edu.devinci.fr::ff4b1254-f3a2-4189-bde0-1c0032d6425f" providerId="AD" clId="Web-{4DF5C82A-F8BC-4573-8B82-4E5DC5B81536}" dt="2021-12-31T15:08:34.552" v="332" actId="20577"/>
        <pc:sldMkLst>
          <pc:docMk/>
          <pc:sldMk cId="3726195272" sldId="263"/>
        </pc:sldMkLst>
        <pc:spChg chg="mod">
          <ac:chgData name="HACHEM Mohamad" userId="S::mohamad.hachem@edu.devinci.fr::ff4b1254-f3a2-4189-bde0-1c0032d6425f" providerId="AD" clId="Web-{4DF5C82A-F8BC-4573-8B82-4E5DC5B81536}" dt="2021-12-31T15:08:34.552" v="332" actId="20577"/>
          <ac:spMkLst>
            <pc:docMk/>
            <pc:sldMk cId="3726195272" sldId="263"/>
            <ac:spMk id="4" creationId="{33B0B4FF-F1B7-433F-A9C8-6179AD80E9DA}"/>
          </ac:spMkLst>
        </pc:spChg>
      </pc:sldChg>
      <pc:sldChg chg="modSp">
        <pc:chgData name="HACHEM Mohamad" userId="S::mohamad.hachem@edu.devinci.fr::ff4b1254-f3a2-4189-bde0-1c0032d6425f" providerId="AD" clId="Web-{4DF5C82A-F8BC-4573-8B82-4E5DC5B81536}" dt="2021-12-31T14:58:22.689" v="183" actId="20577"/>
        <pc:sldMkLst>
          <pc:docMk/>
          <pc:sldMk cId="324670581" sldId="264"/>
        </pc:sldMkLst>
        <pc:spChg chg="mod">
          <ac:chgData name="HACHEM Mohamad" userId="S::mohamad.hachem@edu.devinci.fr::ff4b1254-f3a2-4189-bde0-1c0032d6425f" providerId="AD" clId="Web-{4DF5C82A-F8BC-4573-8B82-4E5DC5B81536}" dt="2021-12-31T14:58:22.689" v="183" actId="20577"/>
          <ac:spMkLst>
            <pc:docMk/>
            <pc:sldMk cId="324670581" sldId="264"/>
            <ac:spMk id="9" creationId="{6E70C094-E53A-41D4-8E29-9E0EF80811A5}"/>
          </ac:spMkLst>
        </pc:spChg>
      </pc:sldChg>
      <pc:sldChg chg="modSp">
        <pc:chgData name="HACHEM Mohamad" userId="S::mohamad.hachem@edu.devinci.fr::ff4b1254-f3a2-4189-bde0-1c0032d6425f" providerId="AD" clId="Web-{4DF5C82A-F8BC-4573-8B82-4E5DC5B81536}" dt="2021-12-31T15:15:33.488" v="400" actId="20577"/>
        <pc:sldMkLst>
          <pc:docMk/>
          <pc:sldMk cId="1832434334" sldId="265"/>
        </pc:sldMkLst>
        <pc:spChg chg="mod">
          <ac:chgData name="HACHEM Mohamad" userId="S::mohamad.hachem@edu.devinci.fr::ff4b1254-f3a2-4189-bde0-1c0032d6425f" providerId="AD" clId="Web-{4DF5C82A-F8BC-4573-8B82-4E5DC5B81536}" dt="2021-12-31T15:15:33.488" v="400" actId="20577"/>
          <ac:spMkLst>
            <pc:docMk/>
            <pc:sldMk cId="1832434334" sldId="265"/>
            <ac:spMk id="10" creationId="{A93D748E-2CA5-473A-923F-50493993C2ED}"/>
          </ac:spMkLst>
        </pc:spChg>
      </pc:sldChg>
      <pc:sldChg chg="modSp">
        <pc:chgData name="HACHEM Mohamad" userId="S::mohamad.hachem@edu.devinci.fr::ff4b1254-f3a2-4189-bde0-1c0032d6425f" providerId="AD" clId="Web-{4DF5C82A-F8BC-4573-8B82-4E5DC5B81536}" dt="2021-12-31T14:53:59.101" v="94" actId="20577"/>
        <pc:sldMkLst>
          <pc:docMk/>
          <pc:sldMk cId="3133130618" sldId="266"/>
        </pc:sldMkLst>
        <pc:spChg chg="mod">
          <ac:chgData name="HACHEM Mohamad" userId="S::mohamad.hachem@edu.devinci.fr::ff4b1254-f3a2-4189-bde0-1c0032d6425f" providerId="AD" clId="Web-{4DF5C82A-F8BC-4573-8B82-4E5DC5B81536}" dt="2021-12-31T14:53:59.101" v="94" actId="20577"/>
          <ac:spMkLst>
            <pc:docMk/>
            <pc:sldMk cId="3133130618" sldId="266"/>
            <ac:spMk id="3" creationId="{DF80885D-1D8F-49D7-AC97-B3355E35F5D4}"/>
          </ac:spMkLst>
        </pc:spChg>
      </pc:sldChg>
      <pc:sldChg chg="modSp">
        <pc:chgData name="HACHEM Mohamad" userId="S::mohamad.hachem@edu.devinci.fr::ff4b1254-f3a2-4189-bde0-1c0032d6425f" providerId="AD" clId="Web-{4DF5C82A-F8BC-4573-8B82-4E5DC5B81536}" dt="2021-12-31T15:07:01.409" v="315" actId="20577"/>
        <pc:sldMkLst>
          <pc:docMk/>
          <pc:sldMk cId="994135327" sldId="270"/>
        </pc:sldMkLst>
        <pc:spChg chg="mod">
          <ac:chgData name="HACHEM Mohamad" userId="S::mohamad.hachem@edu.devinci.fr::ff4b1254-f3a2-4189-bde0-1c0032d6425f" providerId="AD" clId="Web-{4DF5C82A-F8BC-4573-8B82-4E5DC5B81536}" dt="2021-12-31T15:07:01.409" v="315" actId="20577"/>
          <ac:spMkLst>
            <pc:docMk/>
            <pc:sldMk cId="994135327" sldId="270"/>
            <ac:spMk id="3" creationId="{4939A33F-ACBE-4807-9C9C-4EBBEB2FC972}"/>
          </ac:spMkLst>
        </pc:spChg>
      </pc:sldChg>
      <pc:sldChg chg="modSp">
        <pc:chgData name="HACHEM Mohamad" userId="S::mohamad.hachem@edu.devinci.fr::ff4b1254-f3a2-4189-bde0-1c0032d6425f" providerId="AD" clId="Web-{4DF5C82A-F8BC-4573-8B82-4E5DC5B81536}" dt="2021-12-31T15:02:31.307" v="242" actId="20577"/>
        <pc:sldMkLst>
          <pc:docMk/>
          <pc:sldMk cId="628010489" sldId="271"/>
        </pc:sldMkLst>
        <pc:spChg chg="mod">
          <ac:chgData name="HACHEM Mohamad" userId="S::mohamad.hachem@edu.devinci.fr::ff4b1254-f3a2-4189-bde0-1c0032d6425f" providerId="AD" clId="Web-{4DF5C82A-F8BC-4573-8B82-4E5DC5B81536}" dt="2021-12-31T15:02:31.307" v="242" actId="20577"/>
          <ac:spMkLst>
            <pc:docMk/>
            <pc:sldMk cId="628010489" sldId="271"/>
            <ac:spMk id="8" creationId="{E97F0855-AD22-4E5B-8F34-0E94DA5B2B9E}"/>
          </ac:spMkLst>
        </pc:spChg>
      </pc:sldChg>
      <pc:sldChg chg="modSp">
        <pc:chgData name="HACHEM Mohamad" userId="S::mohamad.hachem@edu.devinci.fr::ff4b1254-f3a2-4189-bde0-1c0032d6425f" providerId="AD" clId="Web-{4DF5C82A-F8BC-4573-8B82-4E5DC5B81536}" dt="2021-12-31T15:04:20.575" v="246" actId="20577"/>
        <pc:sldMkLst>
          <pc:docMk/>
          <pc:sldMk cId="186647825" sldId="272"/>
        </pc:sldMkLst>
        <pc:spChg chg="mod">
          <ac:chgData name="HACHEM Mohamad" userId="S::mohamad.hachem@edu.devinci.fr::ff4b1254-f3a2-4189-bde0-1c0032d6425f" providerId="AD" clId="Web-{4DF5C82A-F8BC-4573-8B82-4E5DC5B81536}" dt="2021-12-31T15:04:20.575" v="246" actId="20577"/>
          <ac:spMkLst>
            <pc:docMk/>
            <pc:sldMk cId="186647825" sldId="272"/>
            <ac:spMk id="8" creationId="{70D0EECC-E876-4512-8431-B3F83F99C3C4}"/>
          </ac:spMkLst>
        </pc:spChg>
      </pc:sldChg>
      <pc:sldChg chg="modSp">
        <pc:chgData name="HACHEM Mohamad" userId="S::mohamad.hachem@edu.devinci.fr::ff4b1254-f3a2-4189-bde0-1c0032d6425f" providerId="AD" clId="Web-{4DF5C82A-F8BC-4573-8B82-4E5DC5B81536}" dt="2021-12-31T15:11:39.028" v="362" actId="20577"/>
        <pc:sldMkLst>
          <pc:docMk/>
          <pc:sldMk cId="463441745" sldId="273"/>
        </pc:sldMkLst>
        <pc:spChg chg="mod">
          <ac:chgData name="HACHEM Mohamad" userId="S::mohamad.hachem@edu.devinci.fr::ff4b1254-f3a2-4189-bde0-1c0032d6425f" providerId="AD" clId="Web-{4DF5C82A-F8BC-4573-8B82-4E5DC5B81536}" dt="2021-12-31T15:11:39.028" v="362" actId="20577"/>
          <ac:spMkLst>
            <pc:docMk/>
            <pc:sldMk cId="463441745" sldId="273"/>
            <ac:spMk id="5" creationId="{7D771074-82E3-45C6-B9C1-F45B0F54AC77}"/>
          </ac:spMkLst>
        </pc:spChg>
      </pc:sldChg>
      <pc:sldChg chg="modSp">
        <pc:chgData name="HACHEM Mohamad" userId="S::mohamad.hachem@edu.devinci.fr::ff4b1254-f3a2-4189-bde0-1c0032d6425f" providerId="AD" clId="Web-{4DF5C82A-F8BC-4573-8B82-4E5DC5B81536}" dt="2021-12-31T14:52:53.427" v="91" actId="20577"/>
        <pc:sldMkLst>
          <pc:docMk/>
          <pc:sldMk cId="2725626331" sldId="274"/>
        </pc:sldMkLst>
        <pc:spChg chg="mod">
          <ac:chgData name="HACHEM Mohamad" userId="S::mohamad.hachem@edu.devinci.fr::ff4b1254-f3a2-4189-bde0-1c0032d6425f" providerId="AD" clId="Web-{4DF5C82A-F8BC-4573-8B82-4E5DC5B81536}" dt="2021-12-31T14:52:53.427" v="91" actId="20577"/>
          <ac:spMkLst>
            <pc:docMk/>
            <pc:sldMk cId="2725626331" sldId="274"/>
            <ac:spMk id="47" creationId="{C8D717DE-DF30-4A69-9BA1-88E8E078C86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C4F50-4D74-4631-81EF-F04C19D2B2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F66BCD-5A2A-4636-A8DE-FB5BD783464B}">
      <dgm:prSet/>
      <dgm:spPr/>
      <dgm:t>
        <a:bodyPr/>
        <a:lstStyle/>
        <a:p>
          <a:r>
            <a:rPr lang="en-US"/>
            <a:t>Introduction to the topic ? </a:t>
          </a:r>
        </a:p>
      </dgm:t>
    </dgm:pt>
    <dgm:pt modelId="{6FFBE3DF-4865-401E-B5CB-93B34CB8754E}" type="parTrans" cxnId="{0CF3BEB6-C914-41B1-87AE-30831390BDC5}">
      <dgm:prSet/>
      <dgm:spPr/>
      <dgm:t>
        <a:bodyPr/>
        <a:lstStyle/>
        <a:p>
          <a:endParaRPr lang="en-US"/>
        </a:p>
      </dgm:t>
    </dgm:pt>
    <dgm:pt modelId="{59D2475E-B281-4372-A137-6E97159EF975}" type="sibTrans" cxnId="{0CF3BEB6-C914-41B1-87AE-30831390BDC5}">
      <dgm:prSet/>
      <dgm:spPr/>
      <dgm:t>
        <a:bodyPr/>
        <a:lstStyle/>
        <a:p>
          <a:endParaRPr lang="en-US"/>
        </a:p>
      </dgm:t>
    </dgm:pt>
    <dgm:pt modelId="{BBBA9E4E-F006-4F68-97AB-868956E42A50}">
      <dgm:prSet/>
      <dgm:spPr/>
      <dgm:t>
        <a:bodyPr/>
        <a:lstStyle/>
        <a:p>
          <a:r>
            <a:rPr lang="en-US"/>
            <a:t>The goal of the project </a:t>
          </a:r>
        </a:p>
      </dgm:t>
    </dgm:pt>
    <dgm:pt modelId="{343396BC-A5A8-46D9-B757-1B58E847483C}" type="parTrans" cxnId="{C0F71A0A-2B5C-4523-BD33-5E19CBA64119}">
      <dgm:prSet/>
      <dgm:spPr/>
      <dgm:t>
        <a:bodyPr/>
        <a:lstStyle/>
        <a:p>
          <a:endParaRPr lang="en-US"/>
        </a:p>
      </dgm:t>
    </dgm:pt>
    <dgm:pt modelId="{76872466-CEDD-4BF7-ACCE-949F4A526288}" type="sibTrans" cxnId="{C0F71A0A-2B5C-4523-BD33-5E19CBA64119}">
      <dgm:prSet/>
      <dgm:spPr/>
      <dgm:t>
        <a:bodyPr/>
        <a:lstStyle/>
        <a:p>
          <a:endParaRPr lang="en-US"/>
        </a:p>
      </dgm:t>
    </dgm:pt>
    <dgm:pt modelId="{CDD12A7F-D7B7-4F08-8A07-862E7ED13845}">
      <dgm:prSet/>
      <dgm:spPr/>
      <dgm:t>
        <a:bodyPr/>
        <a:lstStyle/>
        <a:p>
          <a:r>
            <a:rPr lang="en-US"/>
            <a:t>Presentation of the dataset</a:t>
          </a:r>
        </a:p>
      </dgm:t>
    </dgm:pt>
    <dgm:pt modelId="{53F55A0C-25D7-4190-98D6-AA2E1D397960}" type="parTrans" cxnId="{53101578-A930-479B-B865-76C24EE5F9FC}">
      <dgm:prSet/>
      <dgm:spPr/>
      <dgm:t>
        <a:bodyPr/>
        <a:lstStyle/>
        <a:p>
          <a:endParaRPr lang="en-US"/>
        </a:p>
      </dgm:t>
    </dgm:pt>
    <dgm:pt modelId="{30F37868-FBF0-4FE0-A69C-74B77D9AC069}" type="sibTrans" cxnId="{53101578-A930-479B-B865-76C24EE5F9FC}">
      <dgm:prSet/>
      <dgm:spPr/>
      <dgm:t>
        <a:bodyPr/>
        <a:lstStyle/>
        <a:p>
          <a:endParaRPr lang="en-US"/>
        </a:p>
      </dgm:t>
    </dgm:pt>
    <dgm:pt modelId="{56618628-B472-4060-A798-EECC4848A307}">
      <dgm:prSet/>
      <dgm:spPr/>
      <dgm:t>
        <a:bodyPr/>
        <a:lstStyle/>
        <a:p>
          <a:r>
            <a:rPr lang="en-US"/>
            <a:t>Present the data manipulation and visualization </a:t>
          </a:r>
        </a:p>
      </dgm:t>
    </dgm:pt>
    <dgm:pt modelId="{96072CC9-A8AA-4791-B0A8-E1FD5F198269}" type="parTrans" cxnId="{2C341481-5A63-4437-8667-D7CEDD2B9EB0}">
      <dgm:prSet/>
      <dgm:spPr/>
      <dgm:t>
        <a:bodyPr/>
        <a:lstStyle/>
        <a:p>
          <a:endParaRPr lang="en-US"/>
        </a:p>
      </dgm:t>
    </dgm:pt>
    <dgm:pt modelId="{832EE9B3-83FF-477C-B439-E2CD50B89CAB}" type="sibTrans" cxnId="{2C341481-5A63-4437-8667-D7CEDD2B9EB0}">
      <dgm:prSet/>
      <dgm:spPr/>
      <dgm:t>
        <a:bodyPr/>
        <a:lstStyle/>
        <a:p>
          <a:endParaRPr lang="en-US"/>
        </a:p>
      </dgm:t>
    </dgm:pt>
    <dgm:pt modelId="{2026A7BA-3AB0-4FA5-937D-B39ADA5F7131}">
      <dgm:prSet/>
      <dgm:spPr/>
      <dgm:t>
        <a:bodyPr/>
        <a:lstStyle/>
        <a:p>
          <a:r>
            <a:rPr lang="en-US"/>
            <a:t>Present the Machine Learning models</a:t>
          </a:r>
        </a:p>
      </dgm:t>
    </dgm:pt>
    <dgm:pt modelId="{78D7347A-2CA4-4CD9-A6E6-E7E078AEB041}" type="parTrans" cxnId="{DAB485AC-04AC-47A3-B55F-0423C077A894}">
      <dgm:prSet/>
      <dgm:spPr/>
      <dgm:t>
        <a:bodyPr/>
        <a:lstStyle/>
        <a:p>
          <a:endParaRPr lang="en-US"/>
        </a:p>
      </dgm:t>
    </dgm:pt>
    <dgm:pt modelId="{18E1B557-A953-407F-AAAB-8D8929F306A1}" type="sibTrans" cxnId="{DAB485AC-04AC-47A3-B55F-0423C077A894}">
      <dgm:prSet/>
      <dgm:spPr/>
      <dgm:t>
        <a:bodyPr/>
        <a:lstStyle/>
        <a:p>
          <a:endParaRPr lang="en-US"/>
        </a:p>
      </dgm:t>
    </dgm:pt>
    <dgm:pt modelId="{73E6BCCA-9327-4E31-8CEE-7CAEDFF80A87}">
      <dgm:prSet/>
      <dgm:spPr/>
      <dgm:t>
        <a:bodyPr/>
        <a:lstStyle/>
        <a:p>
          <a:r>
            <a:rPr lang="en-US"/>
            <a:t>Conclusion                                                                                                                                                                                                                                                                                                   </a:t>
          </a:r>
        </a:p>
      </dgm:t>
    </dgm:pt>
    <dgm:pt modelId="{1FFEB99C-92DB-4A40-9FBD-DB6D7C1233A1}" type="parTrans" cxnId="{170A8E7C-A3C2-42DD-8F55-BB81A87A2BE2}">
      <dgm:prSet/>
      <dgm:spPr/>
      <dgm:t>
        <a:bodyPr/>
        <a:lstStyle/>
        <a:p>
          <a:endParaRPr lang="en-US"/>
        </a:p>
      </dgm:t>
    </dgm:pt>
    <dgm:pt modelId="{75CE007B-EFB9-4C05-B39E-3E5F9E7EFEAF}" type="sibTrans" cxnId="{170A8E7C-A3C2-42DD-8F55-BB81A87A2BE2}">
      <dgm:prSet/>
      <dgm:spPr/>
      <dgm:t>
        <a:bodyPr/>
        <a:lstStyle/>
        <a:p>
          <a:endParaRPr lang="en-US"/>
        </a:p>
      </dgm:t>
    </dgm:pt>
    <dgm:pt modelId="{E4191DFE-BA7A-4B78-B9D0-C7983498AD7B}" type="pres">
      <dgm:prSet presAssocID="{BD9C4F50-4D74-4631-81EF-F04C19D2B2DB}" presName="root" presStyleCnt="0">
        <dgm:presLayoutVars>
          <dgm:dir/>
          <dgm:resizeHandles val="exact"/>
        </dgm:presLayoutVars>
      </dgm:prSet>
      <dgm:spPr/>
    </dgm:pt>
    <dgm:pt modelId="{B245C062-2E8D-4BD6-A3C4-9F6E2B4BC6C9}" type="pres">
      <dgm:prSet presAssocID="{ECF66BCD-5A2A-4636-A8DE-FB5BD783464B}" presName="compNode" presStyleCnt="0"/>
      <dgm:spPr/>
    </dgm:pt>
    <dgm:pt modelId="{AF314296-76F0-4B88-8778-106E8155FA6A}" type="pres">
      <dgm:prSet presAssocID="{ECF66BCD-5A2A-4636-A8DE-FB5BD783464B}" presName="bgRect" presStyleLbl="bgShp" presStyleIdx="0" presStyleCnt="6"/>
      <dgm:spPr/>
    </dgm:pt>
    <dgm:pt modelId="{CE96AC1B-9AF9-46F8-9F54-22E7B168DB5B}" type="pres">
      <dgm:prSet presAssocID="{ECF66BCD-5A2A-4636-A8DE-FB5BD783464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A7AEA3A-27DE-4184-895D-BAB599BCE2FF}" type="pres">
      <dgm:prSet presAssocID="{ECF66BCD-5A2A-4636-A8DE-FB5BD783464B}" presName="spaceRect" presStyleCnt="0"/>
      <dgm:spPr/>
    </dgm:pt>
    <dgm:pt modelId="{DED7B7B9-6A3D-44DF-B364-5AD894527564}" type="pres">
      <dgm:prSet presAssocID="{ECF66BCD-5A2A-4636-A8DE-FB5BD783464B}" presName="parTx" presStyleLbl="revTx" presStyleIdx="0" presStyleCnt="6">
        <dgm:presLayoutVars>
          <dgm:chMax val="0"/>
          <dgm:chPref val="0"/>
        </dgm:presLayoutVars>
      </dgm:prSet>
      <dgm:spPr/>
    </dgm:pt>
    <dgm:pt modelId="{B040C270-303F-43E2-850C-4DA286E0F920}" type="pres">
      <dgm:prSet presAssocID="{59D2475E-B281-4372-A137-6E97159EF975}" presName="sibTrans" presStyleCnt="0"/>
      <dgm:spPr/>
    </dgm:pt>
    <dgm:pt modelId="{D2728020-FA4B-4E20-A724-C0BFEACFA1C2}" type="pres">
      <dgm:prSet presAssocID="{BBBA9E4E-F006-4F68-97AB-868956E42A50}" presName="compNode" presStyleCnt="0"/>
      <dgm:spPr/>
    </dgm:pt>
    <dgm:pt modelId="{97551B50-A23B-4EB8-BE57-E3A2FFA5866A}" type="pres">
      <dgm:prSet presAssocID="{BBBA9E4E-F006-4F68-97AB-868956E42A50}" presName="bgRect" presStyleLbl="bgShp" presStyleIdx="1" presStyleCnt="6"/>
      <dgm:spPr/>
    </dgm:pt>
    <dgm:pt modelId="{5911A5F4-63DC-4F68-BD0F-56B18230B0A8}" type="pres">
      <dgm:prSet presAssocID="{BBBA9E4E-F006-4F68-97AB-868956E42A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F520186-F3A1-4E6A-942D-9338D50A341C}" type="pres">
      <dgm:prSet presAssocID="{BBBA9E4E-F006-4F68-97AB-868956E42A50}" presName="spaceRect" presStyleCnt="0"/>
      <dgm:spPr/>
    </dgm:pt>
    <dgm:pt modelId="{D603E3D8-13E1-47F5-A990-21561C076340}" type="pres">
      <dgm:prSet presAssocID="{BBBA9E4E-F006-4F68-97AB-868956E42A50}" presName="parTx" presStyleLbl="revTx" presStyleIdx="1" presStyleCnt="6">
        <dgm:presLayoutVars>
          <dgm:chMax val="0"/>
          <dgm:chPref val="0"/>
        </dgm:presLayoutVars>
      </dgm:prSet>
      <dgm:spPr/>
    </dgm:pt>
    <dgm:pt modelId="{2ED9BB8D-BB3B-4A1C-B08B-712263E63167}" type="pres">
      <dgm:prSet presAssocID="{76872466-CEDD-4BF7-ACCE-949F4A526288}" presName="sibTrans" presStyleCnt="0"/>
      <dgm:spPr/>
    </dgm:pt>
    <dgm:pt modelId="{36F6A897-2CD7-4F2A-8DE5-ADE0F92809F4}" type="pres">
      <dgm:prSet presAssocID="{CDD12A7F-D7B7-4F08-8A07-862E7ED13845}" presName="compNode" presStyleCnt="0"/>
      <dgm:spPr/>
    </dgm:pt>
    <dgm:pt modelId="{4E14BAEA-C53D-400C-B6AD-5A11D1A2B21C}" type="pres">
      <dgm:prSet presAssocID="{CDD12A7F-D7B7-4F08-8A07-862E7ED13845}" presName="bgRect" presStyleLbl="bgShp" presStyleIdx="2" presStyleCnt="6"/>
      <dgm:spPr/>
    </dgm:pt>
    <dgm:pt modelId="{E261434A-1FA7-459A-BC72-80CDA0C667E0}" type="pres">
      <dgm:prSet presAssocID="{CDD12A7F-D7B7-4F08-8A07-862E7ED1384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3AC2AC0-33C2-4F9B-9C37-679D67B123CD}" type="pres">
      <dgm:prSet presAssocID="{CDD12A7F-D7B7-4F08-8A07-862E7ED13845}" presName="spaceRect" presStyleCnt="0"/>
      <dgm:spPr/>
    </dgm:pt>
    <dgm:pt modelId="{14C4C0DC-A39C-4F83-969B-A81B8B166ED1}" type="pres">
      <dgm:prSet presAssocID="{CDD12A7F-D7B7-4F08-8A07-862E7ED13845}" presName="parTx" presStyleLbl="revTx" presStyleIdx="2" presStyleCnt="6">
        <dgm:presLayoutVars>
          <dgm:chMax val="0"/>
          <dgm:chPref val="0"/>
        </dgm:presLayoutVars>
      </dgm:prSet>
      <dgm:spPr/>
    </dgm:pt>
    <dgm:pt modelId="{0B1B850C-5EAA-4F3C-BD37-886301FF662D}" type="pres">
      <dgm:prSet presAssocID="{30F37868-FBF0-4FE0-A69C-74B77D9AC069}" presName="sibTrans" presStyleCnt="0"/>
      <dgm:spPr/>
    </dgm:pt>
    <dgm:pt modelId="{82001626-32AC-434C-8BD5-DB691BAEA56E}" type="pres">
      <dgm:prSet presAssocID="{56618628-B472-4060-A798-EECC4848A307}" presName="compNode" presStyleCnt="0"/>
      <dgm:spPr/>
    </dgm:pt>
    <dgm:pt modelId="{127A98A5-B1C5-4C64-AD59-4FC77172979E}" type="pres">
      <dgm:prSet presAssocID="{56618628-B472-4060-A798-EECC4848A307}" presName="bgRect" presStyleLbl="bgShp" presStyleIdx="3" presStyleCnt="6"/>
      <dgm:spPr/>
    </dgm:pt>
    <dgm:pt modelId="{0F09F97F-4F7F-4E18-AE32-C1E95CA662E0}" type="pres">
      <dgm:prSet presAssocID="{56618628-B472-4060-A798-EECC4848A30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9DF207B-1FC6-41E6-97EA-E233ECDA4F61}" type="pres">
      <dgm:prSet presAssocID="{56618628-B472-4060-A798-EECC4848A307}" presName="spaceRect" presStyleCnt="0"/>
      <dgm:spPr/>
    </dgm:pt>
    <dgm:pt modelId="{8A391F6C-64DF-44D1-BCA1-0A0C37F4517D}" type="pres">
      <dgm:prSet presAssocID="{56618628-B472-4060-A798-EECC4848A307}" presName="parTx" presStyleLbl="revTx" presStyleIdx="3" presStyleCnt="6">
        <dgm:presLayoutVars>
          <dgm:chMax val="0"/>
          <dgm:chPref val="0"/>
        </dgm:presLayoutVars>
      </dgm:prSet>
      <dgm:spPr/>
    </dgm:pt>
    <dgm:pt modelId="{8001F5E4-6083-420C-8F74-80EFB49E0A73}" type="pres">
      <dgm:prSet presAssocID="{832EE9B3-83FF-477C-B439-E2CD50B89CAB}" presName="sibTrans" presStyleCnt="0"/>
      <dgm:spPr/>
    </dgm:pt>
    <dgm:pt modelId="{2E9C8492-4F17-4322-B49E-81B7C063ED5A}" type="pres">
      <dgm:prSet presAssocID="{2026A7BA-3AB0-4FA5-937D-B39ADA5F7131}" presName="compNode" presStyleCnt="0"/>
      <dgm:spPr/>
    </dgm:pt>
    <dgm:pt modelId="{A9A73FE0-285F-43D8-8ED3-B50695CA103D}" type="pres">
      <dgm:prSet presAssocID="{2026A7BA-3AB0-4FA5-937D-B39ADA5F7131}" presName="bgRect" presStyleLbl="bgShp" presStyleIdx="4" presStyleCnt="6"/>
      <dgm:spPr/>
    </dgm:pt>
    <dgm:pt modelId="{BE01D7EB-687E-4816-92E8-CC7DFD8E9CFD}" type="pres">
      <dgm:prSet presAssocID="{2026A7BA-3AB0-4FA5-937D-B39ADA5F71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F84CAECE-98ED-4FE0-8F6A-3720DDDA8E48}" type="pres">
      <dgm:prSet presAssocID="{2026A7BA-3AB0-4FA5-937D-B39ADA5F7131}" presName="spaceRect" presStyleCnt="0"/>
      <dgm:spPr/>
    </dgm:pt>
    <dgm:pt modelId="{7F10E2FE-469A-4E5A-B03F-E5BAA80EEAD7}" type="pres">
      <dgm:prSet presAssocID="{2026A7BA-3AB0-4FA5-937D-B39ADA5F7131}" presName="parTx" presStyleLbl="revTx" presStyleIdx="4" presStyleCnt="6">
        <dgm:presLayoutVars>
          <dgm:chMax val="0"/>
          <dgm:chPref val="0"/>
        </dgm:presLayoutVars>
      </dgm:prSet>
      <dgm:spPr/>
    </dgm:pt>
    <dgm:pt modelId="{D0E70BB8-6F8D-4E35-8F52-EE1141E2AB76}" type="pres">
      <dgm:prSet presAssocID="{18E1B557-A953-407F-AAAB-8D8929F306A1}" presName="sibTrans" presStyleCnt="0"/>
      <dgm:spPr/>
    </dgm:pt>
    <dgm:pt modelId="{38E861DA-24B7-48FF-B472-CD1C6D760243}" type="pres">
      <dgm:prSet presAssocID="{73E6BCCA-9327-4E31-8CEE-7CAEDFF80A87}" presName="compNode" presStyleCnt="0"/>
      <dgm:spPr/>
    </dgm:pt>
    <dgm:pt modelId="{54D43107-ED68-4AFD-B1BD-F8223FE63820}" type="pres">
      <dgm:prSet presAssocID="{73E6BCCA-9327-4E31-8CEE-7CAEDFF80A87}" presName="bgRect" presStyleLbl="bgShp" presStyleIdx="5" presStyleCnt="6"/>
      <dgm:spPr/>
    </dgm:pt>
    <dgm:pt modelId="{E71DD5B4-399A-4D52-B561-40A44633177E}" type="pres">
      <dgm:prSet presAssocID="{73E6BCCA-9327-4E31-8CEE-7CAEDFF80A8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3F15FCB-158A-482B-94D0-D3CBA1548221}" type="pres">
      <dgm:prSet presAssocID="{73E6BCCA-9327-4E31-8CEE-7CAEDFF80A87}" presName="spaceRect" presStyleCnt="0"/>
      <dgm:spPr/>
    </dgm:pt>
    <dgm:pt modelId="{F3F4EEF9-F555-48F5-9AD1-31E2ABF587F8}" type="pres">
      <dgm:prSet presAssocID="{73E6BCCA-9327-4E31-8CEE-7CAEDFF80A87}" presName="parTx" presStyleLbl="revTx" presStyleIdx="5" presStyleCnt="6">
        <dgm:presLayoutVars>
          <dgm:chMax val="0"/>
          <dgm:chPref val="0"/>
        </dgm:presLayoutVars>
      </dgm:prSet>
      <dgm:spPr/>
    </dgm:pt>
  </dgm:ptLst>
  <dgm:cxnLst>
    <dgm:cxn modelId="{CAA35800-84AD-49F9-A563-CEFA23A7DC2E}" type="presOf" srcId="{CDD12A7F-D7B7-4F08-8A07-862E7ED13845}" destId="{14C4C0DC-A39C-4F83-969B-A81B8B166ED1}" srcOrd="0" destOrd="0" presId="urn:microsoft.com/office/officeart/2018/2/layout/IconVerticalSolidList"/>
    <dgm:cxn modelId="{C0F71A0A-2B5C-4523-BD33-5E19CBA64119}" srcId="{BD9C4F50-4D74-4631-81EF-F04C19D2B2DB}" destId="{BBBA9E4E-F006-4F68-97AB-868956E42A50}" srcOrd="1" destOrd="0" parTransId="{343396BC-A5A8-46D9-B757-1B58E847483C}" sibTransId="{76872466-CEDD-4BF7-ACCE-949F4A526288}"/>
    <dgm:cxn modelId="{3021F113-55B6-48E5-8FC9-B5A558E65D32}" type="presOf" srcId="{BBBA9E4E-F006-4F68-97AB-868956E42A50}" destId="{D603E3D8-13E1-47F5-A990-21561C076340}" srcOrd="0" destOrd="0" presId="urn:microsoft.com/office/officeart/2018/2/layout/IconVerticalSolidList"/>
    <dgm:cxn modelId="{C069F066-C3CF-4066-8F26-3C81E1FBACF1}" type="presOf" srcId="{56618628-B472-4060-A798-EECC4848A307}" destId="{8A391F6C-64DF-44D1-BCA1-0A0C37F4517D}" srcOrd="0" destOrd="0" presId="urn:microsoft.com/office/officeart/2018/2/layout/IconVerticalSolidList"/>
    <dgm:cxn modelId="{3C2D1A4D-7F1C-41BE-B7FF-55AF6F5E5F5D}" type="presOf" srcId="{BD9C4F50-4D74-4631-81EF-F04C19D2B2DB}" destId="{E4191DFE-BA7A-4B78-B9D0-C7983498AD7B}" srcOrd="0" destOrd="0" presId="urn:microsoft.com/office/officeart/2018/2/layout/IconVerticalSolidList"/>
    <dgm:cxn modelId="{53101578-A930-479B-B865-76C24EE5F9FC}" srcId="{BD9C4F50-4D74-4631-81EF-F04C19D2B2DB}" destId="{CDD12A7F-D7B7-4F08-8A07-862E7ED13845}" srcOrd="2" destOrd="0" parTransId="{53F55A0C-25D7-4190-98D6-AA2E1D397960}" sibTransId="{30F37868-FBF0-4FE0-A69C-74B77D9AC069}"/>
    <dgm:cxn modelId="{170A8E7C-A3C2-42DD-8F55-BB81A87A2BE2}" srcId="{BD9C4F50-4D74-4631-81EF-F04C19D2B2DB}" destId="{73E6BCCA-9327-4E31-8CEE-7CAEDFF80A87}" srcOrd="5" destOrd="0" parTransId="{1FFEB99C-92DB-4A40-9FBD-DB6D7C1233A1}" sibTransId="{75CE007B-EFB9-4C05-B39E-3E5F9E7EFEAF}"/>
    <dgm:cxn modelId="{2C341481-5A63-4437-8667-D7CEDD2B9EB0}" srcId="{BD9C4F50-4D74-4631-81EF-F04C19D2B2DB}" destId="{56618628-B472-4060-A798-EECC4848A307}" srcOrd="3" destOrd="0" parTransId="{96072CC9-A8AA-4791-B0A8-E1FD5F198269}" sibTransId="{832EE9B3-83FF-477C-B439-E2CD50B89CAB}"/>
    <dgm:cxn modelId="{010B3483-53DC-46DB-8B16-FADEA3B5C0C3}" type="presOf" srcId="{2026A7BA-3AB0-4FA5-937D-B39ADA5F7131}" destId="{7F10E2FE-469A-4E5A-B03F-E5BAA80EEAD7}" srcOrd="0" destOrd="0" presId="urn:microsoft.com/office/officeart/2018/2/layout/IconVerticalSolidList"/>
    <dgm:cxn modelId="{5538AC9D-05D0-46FE-A99A-DDD5C238F1BD}" type="presOf" srcId="{ECF66BCD-5A2A-4636-A8DE-FB5BD783464B}" destId="{DED7B7B9-6A3D-44DF-B364-5AD894527564}" srcOrd="0" destOrd="0" presId="urn:microsoft.com/office/officeart/2018/2/layout/IconVerticalSolidList"/>
    <dgm:cxn modelId="{DAB485AC-04AC-47A3-B55F-0423C077A894}" srcId="{BD9C4F50-4D74-4631-81EF-F04C19D2B2DB}" destId="{2026A7BA-3AB0-4FA5-937D-B39ADA5F7131}" srcOrd="4" destOrd="0" parTransId="{78D7347A-2CA4-4CD9-A6E6-E7E078AEB041}" sibTransId="{18E1B557-A953-407F-AAAB-8D8929F306A1}"/>
    <dgm:cxn modelId="{0CF3BEB6-C914-41B1-87AE-30831390BDC5}" srcId="{BD9C4F50-4D74-4631-81EF-F04C19D2B2DB}" destId="{ECF66BCD-5A2A-4636-A8DE-FB5BD783464B}" srcOrd="0" destOrd="0" parTransId="{6FFBE3DF-4865-401E-B5CB-93B34CB8754E}" sibTransId="{59D2475E-B281-4372-A137-6E97159EF975}"/>
    <dgm:cxn modelId="{24B711DE-BE16-4498-85D3-FD43D558669F}" type="presOf" srcId="{73E6BCCA-9327-4E31-8CEE-7CAEDFF80A87}" destId="{F3F4EEF9-F555-48F5-9AD1-31E2ABF587F8}" srcOrd="0" destOrd="0" presId="urn:microsoft.com/office/officeart/2018/2/layout/IconVerticalSolidList"/>
    <dgm:cxn modelId="{5210CBAD-5BB2-4A47-9042-7B758C55938E}" type="presParOf" srcId="{E4191DFE-BA7A-4B78-B9D0-C7983498AD7B}" destId="{B245C062-2E8D-4BD6-A3C4-9F6E2B4BC6C9}" srcOrd="0" destOrd="0" presId="urn:microsoft.com/office/officeart/2018/2/layout/IconVerticalSolidList"/>
    <dgm:cxn modelId="{9E495B7F-71A8-48AD-8FD4-EE16C45C1BC8}" type="presParOf" srcId="{B245C062-2E8D-4BD6-A3C4-9F6E2B4BC6C9}" destId="{AF314296-76F0-4B88-8778-106E8155FA6A}" srcOrd="0" destOrd="0" presId="urn:microsoft.com/office/officeart/2018/2/layout/IconVerticalSolidList"/>
    <dgm:cxn modelId="{F513BBF7-AA83-41BE-884E-472E7FC450C8}" type="presParOf" srcId="{B245C062-2E8D-4BD6-A3C4-9F6E2B4BC6C9}" destId="{CE96AC1B-9AF9-46F8-9F54-22E7B168DB5B}" srcOrd="1" destOrd="0" presId="urn:microsoft.com/office/officeart/2018/2/layout/IconVerticalSolidList"/>
    <dgm:cxn modelId="{A13DAD04-4FE4-4351-8FF5-0AD04D10886E}" type="presParOf" srcId="{B245C062-2E8D-4BD6-A3C4-9F6E2B4BC6C9}" destId="{5A7AEA3A-27DE-4184-895D-BAB599BCE2FF}" srcOrd="2" destOrd="0" presId="urn:microsoft.com/office/officeart/2018/2/layout/IconVerticalSolidList"/>
    <dgm:cxn modelId="{C39A6446-1F4C-4652-BF31-1BC1895F932A}" type="presParOf" srcId="{B245C062-2E8D-4BD6-A3C4-9F6E2B4BC6C9}" destId="{DED7B7B9-6A3D-44DF-B364-5AD894527564}" srcOrd="3" destOrd="0" presId="urn:microsoft.com/office/officeart/2018/2/layout/IconVerticalSolidList"/>
    <dgm:cxn modelId="{F7AB05F4-01B2-4040-A6E2-624E2588F004}" type="presParOf" srcId="{E4191DFE-BA7A-4B78-B9D0-C7983498AD7B}" destId="{B040C270-303F-43E2-850C-4DA286E0F920}" srcOrd="1" destOrd="0" presId="urn:microsoft.com/office/officeart/2018/2/layout/IconVerticalSolidList"/>
    <dgm:cxn modelId="{B5354E37-E892-4099-AD80-498A6C5385FC}" type="presParOf" srcId="{E4191DFE-BA7A-4B78-B9D0-C7983498AD7B}" destId="{D2728020-FA4B-4E20-A724-C0BFEACFA1C2}" srcOrd="2" destOrd="0" presId="urn:microsoft.com/office/officeart/2018/2/layout/IconVerticalSolidList"/>
    <dgm:cxn modelId="{594C3667-8F07-49A6-A4DA-3DF3BD49EE5C}" type="presParOf" srcId="{D2728020-FA4B-4E20-A724-C0BFEACFA1C2}" destId="{97551B50-A23B-4EB8-BE57-E3A2FFA5866A}" srcOrd="0" destOrd="0" presId="urn:microsoft.com/office/officeart/2018/2/layout/IconVerticalSolidList"/>
    <dgm:cxn modelId="{FA9ABC7F-B01F-49E1-82B3-DEEAF99EC7BA}" type="presParOf" srcId="{D2728020-FA4B-4E20-A724-C0BFEACFA1C2}" destId="{5911A5F4-63DC-4F68-BD0F-56B18230B0A8}" srcOrd="1" destOrd="0" presId="urn:microsoft.com/office/officeart/2018/2/layout/IconVerticalSolidList"/>
    <dgm:cxn modelId="{1D45D643-BEAB-411E-84AF-2659B261E54C}" type="presParOf" srcId="{D2728020-FA4B-4E20-A724-C0BFEACFA1C2}" destId="{1F520186-F3A1-4E6A-942D-9338D50A341C}" srcOrd="2" destOrd="0" presId="urn:microsoft.com/office/officeart/2018/2/layout/IconVerticalSolidList"/>
    <dgm:cxn modelId="{E177F7D0-1134-464C-A7A0-A46828EDE229}" type="presParOf" srcId="{D2728020-FA4B-4E20-A724-C0BFEACFA1C2}" destId="{D603E3D8-13E1-47F5-A990-21561C076340}" srcOrd="3" destOrd="0" presId="urn:microsoft.com/office/officeart/2018/2/layout/IconVerticalSolidList"/>
    <dgm:cxn modelId="{0AD8DBC1-EC8E-4587-AF34-B3EB237C58E2}" type="presParOf" srcId="{E4191DFE-BA7A-4B78-B9D0-C7983498AD7B}" destId="{2ED9BB8D-BB3B-4A1C-B08B-712263E63167}" srcOrd="3" destOrd="0" presId="urn:microsoft.com/office/officeart/2018/2/layout/IconVerticalSolidList"/>
    <dgm:cxn modelId="{1B756E7F-F3BD-4042-9A79-05FB57CA6ED1}" type="presParOf" srcId="{E4191DFE-BA7A-4B78-B9D0-C7983498AD7B}" destId="{36F6A897-2CD7-4F2A-8DE5-ADE0F92809F4}" srcOrd="4" destOrd="0" presId="urn:microsoft.com/office/officeart/2018/2/layout/IconVerticalSolidList"/>
    <dgm:cxn modelId="{4CDE366C-C9DD-46FF-A36C-62624BFA7BA5}" type="presParOf" srcId="{36F6A897-2CD7-4F2A-8DE5-ADE0F92809F4}" destId="{4E14BAEA-C53D-400C-B6AD-5A11D1A2B21C}" srcOrd="0" destOrd="0" presId="urn:microsoft.com/office/officeart/2018/2/layout/IconVerticalSolidList"/>
    <dgm:cxn modelId="{22117DF8-983F-441D-A8F4-D1716743B237}" type="presParOf" srcId="{36F6A897-2CD7-4F2A-8DE5-ADE0F92809F4}" destId="{E261434A-1FA7-459A-BC72-80CDA0C667E0}" srcOrd="1" destOrd="0" presId="urn:microsoft.com/office/officeart/2018/2/layout/IconVerticalSolidList"/>
    <dgm:cxn modelId="{ABAC8637-2C15-4EF7-A8E2-42D7E20BC7C9}" type="presParOf" srcId="{36F6A897-2CD7-4F2A-8DE5-ADE0F92809F4}" destId="{13AC2AC0-33C2-4F9B-9C37-679D67B123CD}" srcOrd="2" destOrd="0" presId="urn:microsoft.com/office/officeart/2018/2/layout/IconVerticalSolidList"/>
    <dgm:cxn modelId="{E9BF72FA-CDBC-4134-90E0-7EA3CD4F99DE}" type="presParOf" srcId="{36F6A897-2CD7-4F2A-8DE5-ADE0F92809F4}" destId="{14C4C0DC-A39C-4F83-969B-A81B8B166ED1}" srcOrd="3" destOrd="0" presId="urn:microsoft.com/office/officeart/2018/2/layout/IconVerticalSolidList"/>
    <dgm:cxn modelId="{9D8B6953-1D6A-4E83-A11D-0222FEFA8F42}" type="presParOf" srcId="{E4191DFE-BA7A-4B78-B9D0-C7983498AD7B}" destId="{0B1B850C-5EAA-4F3C-BD37-886301FF662D}" srcOrd="5" destOrd="0" presId="urn:microsoft.com/office/officeart/2018/2/layout/IconVerticalSolidList"/>
    <dgm:cxn modelId="{EADE7B29-BB9D-4DFA-A2AB-231381D99971}" type="presParOf" srcId="{E4191DFE-BA7A-4B78-B9D0-C7983498AD7B}" destId="{82001626-32AC-434C-8BD5-DB691BAEA56E}" srcOrd="6" destOrd="0" presId="urn:microsoft.com/office/officeart/2018/2/layout/IconVerticalSolidList"/>
    <dgm:cxn modelId="{85EC77CC-663D-4B3F-B30F-E3541EE7A432}" type="presParOf" srcId="{82001626-32AC-434C-8BD5-DB691BAEA56E}" destId="{127A98A5-B1C5-4C64-AD59-4FC77172979E}" srcOrd="0" destOrd="0" presId="urn:microsoft.com/office/officeart/2018/2/layout/IconVerticalSolidList"/>
    <dgm:cxn modelId="{29A96F5E-CF52-4E06-B58B-AD2FE05C85DE}" type="presParOf" srcId="{82001626-32AC-434C-8BD5-DB691BAEA56E}" destId="{0F09F97F-4F7F-4E18-AE32-C1E95CA662E0}" srcOrd="1" destOrd="0" presId="urn:microsoft.com/office/officeart/2018/2/layout/IconVerticalSolidList"/>
    <dgm:cxn modelId="{E700B800-3C5A-4711-B733-846718F3D9B9}" type="presParOf" srcId="{82001626-32AC-434C-8BD5-DB691BAEA56E}" destId="{89DF207B-1FC6-41E6-97EA-E233ECDA4F61}" srcOrd="2" destOrd="0" presId="urn:microsoft.com/office/officeart/2018/2/layout/IconVerticalSolidList"/>
    <dgm:cxn modelId="{0552BA5E-5641-409F-980D-17A563B98821}" type="presParOf" srcId="{82001626-32AC-434C-8BD5-DB691BAEA56E}" destId="{8A391F6C-64DF-44D1-BCA1-0A0C37F4517D}" srcOrd="3" destOrd="0" presId="urn:microsoft.com/office/officeart/2018/2/layout/IconVerticalSolidList"/>
    <dgm:cxn modelId="{5C4255F5-BCC4-4997-8DD0-92AC874352C0}" type="presParOf" srcId="{E4191DFE-BA7A-4B78-B9D0-C7983498AD7B}" destId="{8001F5E4-6083-420C-8F74-80EFB49E0A73}" srcOrd="7" destOrd="0" presId="urn:microsoft.com/office/officeart/2018/2/layout/IconVerticalSolidList"/>
    <dgm:cxn modelId="{667D43CD-9DE5-4291-B56A-DFF80F26C9F6}" type="presParOf" srcId="{E4191DFE-BA7A-4B78-B9D0-C7983498AD7B}" destId="{2E9C8492-4F17-4322-B49E-81B7C063ED5A}" srcOrd="8" destOrd="0" presId="urn:microsoft.com/office/officeart/2018/2/layout/IconVerticalSolidList"/>
    <dgm:cxn modelId="{DA23D3D3-8476-481E-84D4-87D75C587032}" type="presParOf" srcId="{2E9C8492-4F17-4322-B49E-81B7C063ED5A}" destId="{A9A73FE0-285F-43D8-8ED3-B50695CA103D}" srcOrd="0" destOrd="0" presId="urn:microsoft.com/office/officeart/2018/2/layout/IconVerticalSolidList"/>
    <dgm:cxn modelId="{456DA951-AF85-48CD-BECB-8212130E1BB9}" type="presParOf" srcId="{2E9C8492-4F17-4322-B49E-81B7C063ED5A}" destId="{BE01D7EB-687E-4816-92E8-CC7DFD8E9CFD}" srcOrd="1" destOrd="0" presId="urn:microsoft.com/office/officeart/2018/2/layout/IconVerticalSolidList"/>
    <dgm:cxn modelId="{07FD9A02-57C1-4960-A660-E0C02AB1EA16}" type="presParOf" srcId="{2E9C8492-4F17-4322-B49E-81B7C063ED5A}" destId="{F84CAECE-98ED-4FE0-8F6A-3720DDDA8E48}" srcOrd="2" destOrd="0" presId="urn:microsoft.com/office/officeart/2018/2/layout/IconVerticalSolidList"/>
    <dgm:cxn modelId="{5C5EBE54-ADA3-4168-8DBF-B53BB5C2DB1E}" type="presParOf" srcId="{2E9C8492-4F17-4322-B49E-81B7C063ED5A}" destId="{7F10E2FE-469A-4E5A-B03F-E5BAA80EEAD7}" srcOrd="3" destOrd="0" presId="urn:microsoft.com/office/officeart/2018/2/layout/IconVerticalSolidList"/>
    <dgm:cxn modelId="{54E6BBC8-050F-4282-835C-5A34AA56009C}" type="presParOf" srcId="{E4191DFE-BA7A-4B78-B9D0-C7983498AD7B}" destId="{D0E70BB8-6F8D-4E35-8F52-EE1141E2AB76}" srcOrd="9" destOrd="0" presId="urn:microsoft.com/office/officeart/2018/2/layout/IconVerticalSolidList"/>
    <dgm:cxn modelId="{F681D234-1976-4D9E-B73B-530EC33B4EB6}" type="presParOf" srcId="{E4191DFE-BA7A-4B78-B9D0-C7983498AD7B}" destId="{38E861DA-24B7-48FF-B472-CD1C6D760243}" srcOrd="10" destOrd="0" presId="urn:microsoft.com/office/officeart/2018/2/layout/IconVerticalSolidList"/>
    <dgm:cxn modelId="{77621078-AD74-442F-A734-4C2B6CB28948}" type="presParOf" srcId="{38E861DA-24B7-48FF-B472-CD1C6D760243}" destId="{54D43107-ED68-4AFD-B1BD-F8223FE63820}" srcOrd="0" destOrd="0" presId="urn:microsoft.com/office/officeart/2018/2/layout/IconVerticalSolidList"/>
    <dgm:cxn modelId="{D3B96431-3BFE-4060-9F84-0FF54F763C88}" type="presParOf" srcId="{38E861DA-24B7-48FF-B472-CD1C6D760243}" destId="{E71DD5B4-399A-4D52-B561-40A44633177E}" srcOrd="1" destOrd="0" presId="urn:microsoft.com/office/officeart/2018/2/layout/IconVerticalSolidList"/>
    <dgm:cxn modelId="{084A2FAB-9F11-4ADA-80E7-3D565A5312D0}" type="presParOf" srcId="{38E861DA-24B7-48FF-B472-CD1C6D760243}" destId="{93F15FCB-158A-482B-94D0-D3CBA1548221}" srcOrd="2" destOrd="0" presId="urn:microsoft.com/office/officeart/2018/2/layout/IconVerticalSolidList"/>
    <dgm:cxn modelId="{E0BE4B4F-93A2-4D9A-8DDE-745EAC954900}" type="presParOf" srcId="{38E861DA-24B7-48FF-B472-CD1C6D760243}" destId="{F3F4EEF9-F555-48F5-9AD1-31E2ABF587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82F4C9-4EBB-4149-BB44-AEFE60748778}"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lang="en-US"/>
        </a:p>
      </dgm:t>
    </dgm:pt>
    <dgm:pt modelId="{F97A0FDC-7781-4894-86C5-75BAA983C74D}">
      <dgm:prSet/>
      <dgm:spPr/>
      <dgm:t>
        <a:bodyPr/>
        <a:lstStyle/>
        <a:p>
          <a:pPr rtl="0"/>
          <a:r>
            <a:rPr lang="en-US"/>
            <a:t>Now that we know what are we trying to study exactly, so what is our goal ?</a:t>
          </a:r>
          <a:r>
            <a:rPr lang="en-US">
              <a:latin typeface="Sitka Heading"/>
            </a:rPr>
            <a:t> </a:t>
          </a:r>
          <a:endParaRPr lang="en-US"/>
        </a:p>
      </dgm:t>
    </dgm:pt>
    <dgm:pt modelId="{5F19B824-0C8E-421B-8018-893F9532576E}" type="parTrans" cxnId="{C04999CD-934D-4F16-8367-C5CC04B0C4ED}">
      <dgm:prSet/>
      <dgm:spPr/>
      <dgm:t>
        <a:bodyPr/>
        <a:lstStyle/>
        <a:p>
          <a:endParaRPr lang="en-US"/>
        </a:p>
      </dgm:t>
    </dgm:pt>
    <dgm:pt modelId="{CC5CFA90-933A-4AD0-B973-B4AFCE40C3B9}" type="sibTrans" cxnId="{C04999CD-934D-4F16-8367-C5CC04B0C4ED}">
      <dgm:prSet/>
      <dgm:spPr/>
      <dgm:t>
        <a:bodyPr/>
        <a:lstStyle/>
        <a:p>
          <a:endParaRPr lang="en-US"/>
        </a:p>
      </dgm:t>
    </dgm:pt>
    <dgm:pt modelId="{E22EB237-7CD7-4A3A-B9FF-5DF633BC2043}">
      <dgm:prSet/>
      <dgm:spPr/>
      <dgm:t>
        <a:bodyPr/>
        <a:lstStyle/>
        <a:p>
          <a:pPr rtl="0"/>
          <a:r>
            <a:rPr lang="en-US"/>
            <a:t>It is to predict as </a:t>
          </a:r>
          <a:r>
            <a:rPr lang="en-US">
              <a:latin typeface="Sitka Heading"/>
            </a:rPr>
            <a:t>accurately</a:t>
          </a:r>
          <a:r>
            <a:rPr lang="en-US"/>
            <a:t> </a:t>
          </a:r>
          <a:r>
            <a:rPr lang="en-US">
              <a:latin typeface="Sitka Heading"/>
            </a:rPr>
            <a:t>as possible </a:t>
          </a:r>
          <a:r>
            <a:rPr lang="en-US"/>
            <a:t>how likely is it for a patient to be readmitted. In our problem there are 3 states for being readmitted.</a:t>
          </a:r>
        </a:p>
      </dgm:t>
    </dgm:pt>
    <dgm:pt modelId="{7923A6FB-35D5-4F2C-8064-E292AD85C53D}" type="parTrans" cxnId="{4EF22F8A-B5CB-4876-AB0A-047BD6EE3C74}">
      <dgm:prSet/>
      <dgm:spPr/>
      <dgm:t>
        <a:bodyPr/>
        <a:lstStyle/>
        <a:p>
          <a:endParaRPr lang="en-US"/>
        </a:p>
      </dgm:t>
    </dgm:pt>
    <dgm:pt modelId="{A32703CB-207F-4A9A-9B30-137713B249CE}" type="sibTrans" cxnId="{4EF22F8A-B5CB-4876-AB0A-047BD6EE3C74}">
      <dgm:prSet/>
      <dgm:spPr/>
      <dgm:t>
        <a:bodyPr/>
        <a:lstStyle/>
        <a:p>
          <a:endParaRPr lang="en-US"/>
        </a:p>
      </dgm:t>
    </dgm:pt>
    <dgm:pt modelId="{20F93E7E-4C1A-424B-9F8A-3DB71CDA44D6}">
      <dgm:prSet/>
      <dgm:spPr/>
      <dgm:t>
        <a:bodyPr/>
        <a:lstStyle/>
        <a:p>
          <a:r>
            <a:rPr lang="en-US"/>
            <a:t>NOT readmitted.</a:t>
          </a:r>
        </a:p>
      </dgm:t>
    </dgm:pt>
    <dgm:pt modelId="{C3AB2DE8-136A-4769-8F13-ED4AB55C38D0}" type="parTrans" cxnId="{BC7B5473-1A5D-4216-82D5-FED59EF05921}">
      <dgm:prSet/>
      <dgm:spPr/>
      <dgm:t>
        <a:bodyPr/>
        <a:lstStyle/>
        <a:p>
          <a:endParaRPr lang="en-US"/>
        </a:p>
      </dgm:t>
    </dgm:pt>
    <dgm:pt modelId="{F8E99733-42DC-4098-81E6-4503B31EBC90}" type="sibTrans" cxnId="{BC7B5473-1A5D-4216-82D5-FED59EF05921}">
      <dgm:prSet/>
      <dgm:spPr/>
      <dgm:t>
        <a:bodyPr/>
        <a:lstStyle/>
        <a:p>
          <a:endParaRPr lang="en-US"/>
        </a:p>
      </dgm:t>
    </dgm:pt>
    <dgm:pt modelId="{EE390900-7668-43BC-AD23-CAE7C15E4DD5}">
      <dgm:prSet/>
      <dgm:spPr/>
      <dgm:t>
        <a:bodyPr/>
        <a:lstStyle/>
        <a:p>
          <a:pPr rtl="0"/>
          <a:r>
            <a:rPr lang="en-US"/>
            <a:t>Readmitted before 30 days</a:t>
          </a:r>
          <a:r>
            <a:rPr lang="en-US">
              <a:latin typeface="Sitka Heading"/>
            </a:rPr>
            <a:t> </a:t>
          </a:r>
          <a:endParaRPr lang="en-US"/>
        </a:p>
      </dgm:t>
    </dgm:pt>
    <dgm:pt modelId="{59F04F40-FCA7-428E-B840-AF99C16A2351}" type="parTrans" cxnId="{903636A1-42E1-4D95-9778-6F2CAAD6DCC5}">
      <dgm:prSet/>
      <dgm:spPr/>
      <dgm:t>
        <a:bodyPr/>
        <a:lstStyle/>
        <a:p>
          <a:endParaRPr lang="en-US"/>
        </a:p>
      </dgm:t>
    </dgm:pt>
    <dgm:pt modelId="{18658CFF-B23E-42B8-9480-DDBA5EBE2ADD}" type="sibTrans" cxnId="{903636A1-42E1-4D95-9778-6F2CAAD6DCC5}">
      <dgm:prSet/>
      <dgm:spPr/>
      <dgm:t>
        <a:bodyPr/>
        <a:lstStyle/>
        <a:p>
          <a:endParaRPr lang="en-US"/>
        </a:p>
      </dgm:t>
    </dgm:pt>
    <dgm:pt modelId="{F509E4CD-BB60-416E-AD00-A682709C43D3}">
      <dgm:prSet/>
      <dgm:spPr/>
      <dgm:t>
        <a:bodyPr/>
        <a:lstStyle/>
        <a:p>
          <a:r>
            <a:rPr lang="en-US"/>
            <a:t>Readmitted after 30 days</a:t>
          </a:r>
        </a:p>
      </dgm:t>
    </dgm:pt>
    <dgm:pt modelId="{4A1AF786-0863-4040-80BD-2DDE5C3B352A}" type="parTrans" cxnId="{EE969F4B-FF55-43A5-A11E-45063D1CE766}">
      <dgm:prSet/>
      <dgm:spPr/>
      <dgm:t>
        <a:bodyPr/>
        <a:lstStyle/>
        <a:p>
          <a:endParaRPr lang="en-US"/>
        </a:p>
      </dgm:t>
    </dgm:pt>
    <dgm:pt modelId="{1D8F6EEB-F1AF-44FD-A8B7-E53142393CCD}" type="sibTrans" cxnId="{EE969F4B-FF55-43A5-A11E-45063D1CE766}">
      <dgm:prSet/>
      <dgm:spPr/>
      <dgm:t>
        <a:bodyPr/>
        <a:lstStyle/>
        <a:p>
          <a:endParaRPr lang="en-US"/>
        </a:p>
      </dgm:t>
    </dgm:pt>
    <dgm:pt modelId="{BB9F6B72-B155-48E9-A372-804813852F0D}" type="pres">
      <dgm:prSet presAssocID="{9C82F4C9-4EBB-4149-BB44-AEFE60748778}" presName="Name0" presStyleCnt="0">
        <dgm:presLayoutVars>
          <dgm:dir/>
          <dgm:animLvl val="lvl"/>
          <dgm:resizeHandles val="exact"/>
        </dgm:presLayoutVars>
      </dgm:prSet>
      <dgm:spPr/>
    </dgm:pt>
    <dgm:pt modelId="{63DFC844-9C8D-42DD-AF71-4AABDB01C74A}" type="pres">
      <dgm:prSet presAssocID="{E22EB237-7CD7-4A3A-B9FF-5DF633BC2043}" presName="boxAndChildren" presStyleCnt="0"/>
      <dgm:spPr/>
    </dgm:pt>
    <dgm:pt modelId="{82D5621A-4495-4687-BA86-3F301EFF598E}" type="pres">
      <dgm:prSet presAssocID="{E22EB237-7CD7-4A3A-B9FF-5DF633BC2043}" presName="parentTextBox" presStyleLbl="node1" presStyleIdx="0" presStyleCnt="2"/>
      <dgm:spPr/>
    </dgm:pt>
    <dgm:pt modelId="{B61D6E2F-155F-47F2-8414-4E2F9F6D0A33}" type="pres">
      <dgm:prSet presAssocID="{E22EB237-7CD7-4A3A-B9FF-5DF633BC2043}" presName="entireBox" presStyleLbl="node1" presStyleIdx="0" presStyleCnt="2"/>
      <dgm:spPr/>
    </dgm:pt>
    <dgm:pt modelId="{78BBDB62-D014-413B-98CC-69C19ECA27B7}" type="pres">
      <dgm:prSet presAssocID="{E22EB237-7CD7-4A3A-B9FF-5DF633BC2043}" presName="descendantBox" presStyleCnt="0"/>
      <dgm:spPr/>
    </dgm:pt>
    <dgm:pt modelId="{72303F68-D11F-4002-BD0A-7AAFE44D8E70}" type="pres">
      <dgm:prSet presAssocID="{20F93E7E-4C1A-424B-9F8A-3DB71CDA44D6}" presName="childTextBox" presStyleLbl="fgAccFollowNode1" presStyleIdx="0" presStyleCnt="3">
        <dgm:presLayoutVars>
          <dgm:bulletEnabled val="1"/>
        </dgm:presLayoutVars>
      </dgm:prSet>
      <dgm:spPr/>
    </dgm:pt>
    <dgm:pt modelId="{71DA0269-84E6-43DC-9C91-A39BA8B856D7}" type="pres">
      <dgm:prSet presAssocID="{EE390900-7668-43BC-AD23-CAE7C15E4DD5}" presName="childTextBox" presStyleLbl="fgAccFollowNode1" presStyleIdx="1" presStyleCnt="3">
        <dgm:presLayoutVars>
          <dgm:bulletEnabled val="1"/>
        </dgm:presLayoutVars>
      </dgm:prSet>
      <dgm:spPr/>
    </dgm:pt>
    <dgm:pt modelId="{91CBE5DA-2D4E-4BDC-A19C-2050F10231AF}" type="pres">
      <dgm:prSet presAssocID="{F509E4CD-BB60-416E-AD00-A682709C43D3}" presName="childTextBox" presStyleLbl="fgAccFollowNode1" presStyleIdx="2" presStyleCnt="3">
        <dgm:presLayoutVars>
          <dgm:bulletEnabled val="1"/>
        </dgm:presLayoutVars>
      </dgm:prSet>
      <dgm:spPr/>
    </dgm:pt>
    <dgm:pt modelId="{4DDCC4FD-9965-4052-BBE0-443F3EBB2F13}" type="pres">
      <dgm:prSet presAssocID="{CC5CFA90-933A-4AD0-B973-B4AFCE40C3B9}" presName="sp" presStyleCnt="0"/>
      <dgm:spPr/>
    </dgm:pt>
    <dgm:pt modelId="{9B47CA19-38FB-473D-9D75-D81DAC0F3AD9}" type="pres">
      <dgm:prSet presAssocID="{F97A0FDC-7781-4894-86C5-75BAA983C74D}" presName="arrowAndChildren" presStyleCnt="0"/>
      <dgm:spPr/>
    </dgm:pt>
    <dgm:pt modelId="{B78DFCE8-5081-420A-AC0E-351D47B705A0}" type="pres">
      <dgm:prSet presAssocID="{F97A0FDC-7781-4894-86C5-75BAA983C74D}" presName="parentTextArrow" presStyleLbl="node1" presStyleIdx="1" presStyleCnt="2"/>
      <dgm:spPr/>
    </dgm:pt>
  </dgm:ptLst>
  <dgm:cxnLst>
    <dgm:cxn modelId="{87E69D1C-DBD1-4B49-B203-2A7EEF7D81CE}" type="presOf" srcId="{F97A0FDC-7781-4894-86C5-75BAA983C74D}" destId="{B78DFCE8-5081-420A-AC0E-351D47B705A0}" srcOrd="0" destOrd="0" presId="urn:microsoft.com/office/officeart/2005/8/layout/process4"/>
    <dgm:cxn modelId="{6B744F37-F92D-4CE9-9F3D-21FA28C8A577}" type="presOf" srcId="{20F93E7E-4C1A-424B-9F8A-3DB71CDA44D6}" destId="{72303F68-D11F-4002-BD0A-7AAFE44D8E70}" srcOrd="0" destOrd="0" presId="urn:microsoft.com/office/officeart/2005/8/layout/process4"/>
    <dgm:cxn modelId="{291F5D43-C0DF-4FAB-8663-87425020B73E}" type="presOf" srcId="{9C82F4C9-4EBB-4149-BB44-AEFE60748778}" destId="{BB9F6B72-B155-48E9-A372-804813852F0D}" srcOrd="0" destOrd="0" presId="urn:microsoft.com/office/officeart/2005/8/layout/process4"/>
    <dgm:cxn modelId="{EE969F4B-FF55-43A5-A11E-45063D1CE766}" srcId="{E22EB237-7CD7-4A3A-B9FF-5DF633BC2043}" destId="{F509E4CD-BB60-416E-AD00-A682709C43D3}" srcOrd="2" destOrd="0" parTransId="{4A1AF786-0863-4040-80BD-2DDE5C3B352A}" sibTransId="{1D8F6EEB-F1AF-44FD-A8B7-E53142393CCD}"/>
    <dgm:cxn modelId="{BC7B5473-1A5D-4216-82D5-FED59EF05921}" srcId="{E22EB237-7CD7-4A3A-B9FF-5DF633BC2043}" destId="{20F93E7E-4C1A-424B-9F8A-3DB71CDA44D6}" srcOrd="0" destOrd="0" parTransId="{C3AB2DE8-136A-4769-8F13-ED4AB55C38D0}" sibTransId="{F8E99733-42DC-4098-81E6-4503B31EBC90}"/>
    <dgm:cxn modelId="{B1581B78-7CDC-4AA1-B36F-11EA7629DAB1}" type="presOf" srcId="{F509E4CD-BB60-416E-AD00-A682709C43D3}" destId="{91CBE5DA-2D4E-4BDC-A19C-2050F10231AF}" srcOrd="0" destOrd="0" presId="urn:microsoft.com/office/officeart/2005/8/layout/process4"/>
    <dgm:cxn modelId="{4EF22F8A-B5CB-4876-AB0A-047BD6EE3C74}" srcId="{9C82F4C9-4EBB-4149-BB44-AEFE60748778}" destId="{E22EB237-7CD7-4A3A-B9FF-5DF633BC2043}" srcOrd="1" destOrd="0" parTransId="{7923A6FB-35D5-4F2C-8064-E292AD85C53D}" sibTransId="{A32703CB-207F-4A9A-9B30-137713B249CE}"/>
    <dgm:cxn modelId="{903636A1-42E1-4D95-9778-6F2CAAD6DCC5}" srcId="{E22EB237-7CD7-4A3A-B9FF-5DF633BC2043}" destId="{EE390900-7668-43BC-AD23-CAE7C15E4DD5}" srcOrd="1" destOrd="0" parTransId="{59F04F40-FCA7-428E-B840-AF99C16A2351}" sibTransId="{18658CFF-B23E-42B8-9480-DDBA5EBE2ADD}"/>
    <dgm:cxn modelId="{2A5029A2-9ED0-4720-A8D2-CB802F461B13}" type="presOf" srcId="{E22EB237-7CD7-4A3A-B9FF-5DF633BC2043}" destId="{B61D6E2F-155F-47F2-8414-4E2F9F6D0A33}" srcOrd="1" destOrd="0" presId="urn:microsoft.com/office/officeart/2005/8/layout/process4"/>
    <dgm:cxn modelId="{A14063A6-1715-417C-9727-E1729F527506}" type="presOf" srcId="{E22EB237-7CD7-4A3A-B9FF-5DF633BC2043}" destId="{82D5621A-4495-4687-BA86-3F301EFF598E}" srcOrd="0" destOrd="0" presId="urn:microsoft.com/office/officeart/2005/8/layout/process4"/>
    <dgm:cxn modelId="{3036EEAC-E66F-4480-AE9C-03630F3569B7}" type="presOf" srcId="{EE390900-7668-43BC-AD23-CAE7C15E4DD5}" destId="{71DA0269-84E6-43DC-9C91-A39BA8B856D7}" srcOrd="0" destOrd="0" presId="urn:microsoft.com/office/officeart/2005/8/layout/process4"/>
    <dgm:cxn modelId="{C04999CD-934D-4F16-8367-C5CC04B0C4ED}" srcId="{9C82F4C9-4EBB-4149-BB44-AEFE60748778}" destId="{F97A0FDC-7781-4894-86C5-75BAA983C74D}" srcOrd="0" destOrd="0" parTransId="{5F19B824-0C8E-421B-8018-893F9532576E}" sibTransId="{CC5CFA90-933A-4AD0-B973-B4AFCE40C3B9}"/>
    <dgm:cxn modelId="{9383FF64-1F15-4A4A-B584-447914164F2D}" type="presParOf" srcId="{BB9F6B72-B155-48E9-A372-804813852F0D}" destId="{63DFC844-9C8D-42DD-AF71-4AABDB01C74A}" srcOrd="0" destOrd="0" presId="urn:microsoft.com/office/officeart/2005/8/layout/process4"/>
    <dgm:cxn modelId="{DF3F4BA6-7B40-48A0-B508-67CBF50CAD30}" type="presParOf" srcId="{63DFC844-9C8D-42DD-AF71-4AABDB01C74A}" destId="{82D5621A-4495-4687-BA86-3F301EFF598E}" srcOrd="0" destOrd="0" presId="urn:microsoft.com/office/officeart/2005/8/layout/process4"/>
    <dgm:cxn modelId="{8AEC984E-FD65-4AAE-827D-DA70F669B15B}" type="presParOf" srcId="{63DFC844-9C8D-42DD-AF71-4AABDB01C74A}" destId="{B61D6E2F-155F-47F2-8414-4E2F9F6D0A33}" srcOrd="1" destOrd="0" presId="urn:microsoft.com/office/officeart/2005/8/layout/process4"/>
    <dgm:cxn modelId="{3C798379-01A2-45C8-B21B-EA4CFC5B88AA}" type="presParOf" srcId="{63DFC844-9C8D-42DD-AF71-4AABDB01C74A}" destId="{78BBDB62-D014-413B-98CC-69C19ECA27B7}" srcOrd="2" destOrd="0" presId="urn:microsoft.com/office/officeart/2005/8/layout/process4"/>
    <dgm:cxn modelId="{1B711E58-F81A-4D34-A0B3-8241BAEB27DB}" type="presParOf" srcId="{78BBDB62-D014-413B-98CC-69C19ECA27B7}" destId="{72303F68-D11F-4002-BD0A-7AAFE44D8E70}" srcOrd="0" destOrd="0" presId="urn:microsoft.com/office/officeart/2005/8/layout/process4"/>
    <dgm:cxn modelId="{52948454-E74D-40FF-8245-DEBFC5A1C6EB}" type="presParOf" srcId="{78BBDB62-D014-413B-98CC-69C19ECA27B7}" destId="{71DA0269-84E6-43DC-9C91-A39BA8B856D7}" srcOrd="1" destOrd="0" presId="urn:microsoft.com/office/officeart/2005/8/layout/process4"/>
    <dgm:cxn modelId="{2ECFB5B5-2888-4D91-8E1F-F43667AFB86B}" type="presParOf" srcId="{78BBDB62-D014-413B-98CC-69C19ECA27B7}" destId="{91CBE5DA-2D4E-4BDC-A19C-2050F10231AF}" srcOrd="2" destOrd="0" presId="urn:microsoft.com/office/officeart/2005/8/layout/process4"/>
    <dgm:cxn modelId="{8ED4D853-7EA2-4402-964D-AA457257E41C}" type="presParOf" srcId="{BB9F6B72-B155-48E9-A372-804813852F0D}" destId="{4DDCC4FD-9965-4052-BBE0-443F3EBB2F13}" srcOrd="1" destOrd="0" presId="urn:microsoft.com/office/officeart/2005/8/layout/process4"/>
    <dgm:cxn modelId="{4E7920B2-3A3D-417D-B208-FC817AF31F21}" type="presParOf" srcId="{BB9F6B72-B155-48E9-A372-804813852F0D}" destId="{9B47CA19-38FB-473D-9D75-D81DAC0F3AD9}" srcOrd="2" destOrd="0" presId="urn:microsoft.com/office/officeart/2005/8/layout/process4"/>
    <dgm:cxn modelId="{F5993D99-59CE-4FD6-8447-1F7007F59A9E}" type="presParOf" srcId="{9B47CA19-38FB-473D-9D75-D81DAC0F3AD9}" destId="{B78DFCE8-5081-420A-AC0E-351D47B705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14296-76F0-4B88-8778-106E8155FA6A}">
      <dsp:nvSpPr>
        <dsp:cNvPr id="0" name=""/>
        <dsp:cNvSpPr/>
      </dsp:nvSpPr>
      <dsp:spPr>
        <a:xfrm>
          <a:off x="0" y="186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6AC1B-9AF9-46F8-9F54-22E7B168DB5B}">
      <dsp:nvSpPr>
        <dsp:cNvPr id="0" name=""/>
        <dsp:cNvSpPr/>
      </dsp:nvSpPr>
      <dsp:spPr>
        <a:xfrm>
          <a:off x="240152" y="180489"/>
          <a:ext cx="436641" cy="436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D7B7B9-6A3D-44DF-B364-5AD894527564}">
      <dsp:nvSpPr>
        <dsp:cNvPr id="0" name=""/>
        <dsp:cNvSpPr/>
      </dsp:nvSpPr>
      <dsp:spPr>
        <a:xfrm>
          <a:off x="916946" y="1863"/>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Introduction to the topic ? </a:t>
          </a:r>
        </a:p>
      </dsp:txBody>
      <dsp:txXfrm>
        <a:off x="916946" y="1863"/>
        <a:ext cx="5456867" cy="793892"/>
      </dsp:txXfrm>
    </dsp:sp>
    <dsp:sp modelId="{97551B50-A23B-4EB8-BE57-E3A2FFA5866A}">
      <dsp:nvSpPr>
        <dsp:cNvPr id="0" name=""/>
        <dsp:cNvSpPr/>
      </dsp:nvSpPr>
      <dsp:spPr>
        <a:xfrm>
          <a:off x="0" y="994229"/>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1A5F4-63DC-4F68-BD0F-56B18230B0A8}">
      <dsp:nvSpPr>
        <dsp:cNvPr id="0" name=""/>
        <dsp:cNvSpPr/>
      </dsp:nvSpPr>
      <dsp:spPr>
        <a:xfrm>
          <a:off x="240152" y="1172855"/>
          <a:ext cx="436641" cy="436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3E3D8-13E1-47F5-A990-21561C076340}">
      <dsp:nvSpPr>
        <dsp:cNvPr id="0" name=""/>
        <dsp:cNvSpPr/>
      </dsp:nvSpPr>
      <dsp:spPr>
        <a:xfrm>
          <a:off x="916946" y="994229"/>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The goal of the project </a:t>
          </a:r>
        </a:p>
      </dsp:txBody>
      <dsp:txXfrm>
        <a:off x="916946" y="994229"/>
        <a:ext cx="5456867" cy="793892"/>
      </dsp:txXfrm>
    </dsp:sp>
    <dsp:sp modelId="{4E14BAEA-C53D-400C-B6AD-5A11D1A2B21C}">
      <dsp:nvSpPr>
        <dsp:cNvPr id="0" name=""/>
        <dsp:cNvSpPr/>
      </dsp:nvSpPr>
      <dsp:spPr>
        <a:xfrm>
          <a:off x="0" y="1986595"/>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1434A-1FA7-459A-BC72-80CDA0C667E0}">
      <dsp:nvSpPr>
        <dsp:cNvPr id="0" name=""/>
        <dsp:cNvSpPr/>
      </dsp:nvSpPr>
      <dsp:spPr>
        <a:xfrm>
          <a:off x="240152" y="2165221"/>
          <a:ext cx="436641" cy="436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4C0DC-A39C-4F83-969B-A81B8B166ED1}">
      <dsp:nvSpPr>
        <dsp:cNvPr id="0" name=""/>
        <dsp:cNvSpPr/>
      </dsp:nvSpPr>
      <dsp:spPr>
        <a:xfrm>
          <a:off x="916946" y="1986595"/>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Presentation of the dataset</a:t>
          </a:r>
        </a:p>
      </dsp:txBody>
      <dsp:txXfrm>
        <a:off x="916946" y="1986595"/>
        <a:ext cx="5456867" cy="793892"/>
      </dsp:txXfrm>
    </dsp:sp>
    <dsp:sp modelId="{127A98A5-B1C5-4C64-AD59-4FC77172979E}">
      <dsp:nvSpPr>
        <dsp:cNvPr id="0" name=""/>
        <dsp:cNvSpPr/>
      </dsp:nvSpPr>
      <dsp:spPr>
        <a:xfrm>
          <a:off x="0" y="2978961"/>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9F97F-4F7F-4E18-AE32-C1E95CA662E0}">
      <dsp:nvSpPr>
        <dsp:cNvPr id="0" name=""/>
        <dsp:cNvSpPr/>
      </dsp:nvSpPr>
      <dsp:spPr>
        <a:xfrm>
          <a:off x="240152" y="3157587"/>
          <a:ext cx="436641" cy="436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91F6C-64DF-44D1-BCA1-0A0C37F4517D}">
      <dsp:nvSpPr>
        <dsp:cNvPr id="0" name=""/>
        <dsp:cNvSpPr/>
      </dsp:nvSpPr>
      <dsp:spPr>
        <a:xfrm>
          <a:off x="916946" y="2978961"/>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Present the data manipulation and visualization </a:t>
          </a:r>
        </a:p>
      </dsp:txBody>
      <dsp:txXfrm>
        <a:off x="916946" y="2978961"/>
        <a:ext cx="5456867" cy="793892"/>
      </dsp:txXfrm>
    </dsp:sp>
    <dsp:sp modelId="{A9A73FE0-285F-43D8-8ED3-B50695CA103D}">
      <dsp:nvSpPr>
        <dsp:cNvPr id="0" name=""/>
        <dsp:cNvSpPr/>
      </dsp:nvSpPr>
      <dsp:spPr>
        <a:xfrm>
          <a:off x="0" y="3971327"/>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1D7EB-687E-4816-92E8-CC7DFD8E9CFD}">
      <dsp:nvSpPr>
        <dsp:cNvPr id="0" name=""/>
        <dsp:cNvSpPr/>
      </dsp:nvSpPr>
      <dsp:spPr>
        <a:xfrm>
          <a:off x="240152" y="4149953"/>
          <a:ext cx="436641" cy="436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10E2FE-469A-4E5A-B03F-E5BAA80EEAD7}">
      <dsp:nvSpPr>
        <dsp:cNvPr id="0" name=""/>
        <dsp:cNvSpPr/>
      </dsp:nvSpPr>
      <dsp:spPr>
        <a:xfrm>
          <a:off x="916946" y="3971327"/>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Present the Machine Learning models</a:t>
          </a:r>
        </a:p>
      </dsp:txBody>
      <dsp:txXfrm>
        <a:off x="916946" y="3971327"/>
        <a:ext cx="5456867" cy="793892"/>
      </dsp:txXfrm>
    </dsp:sp>
    <dsp:sp modelId="{54D43107-ED68-4AFD-B1BD-F8223FE63820}">
      <dsp:nvSpPr>
        <dsp:cNvPr id="0" name=""/>
        <dsp:cNvSpPr/>
      </dsp:nvSpPr>
      <dsp:spPr>
        <a:xfrm>
          <a:off x="0" y="496369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DD5B4-399A-4D52-B561-40A44633177E}">
      <dsp:nvSpPr>
        <dsp:cNvPr id="0" name=""/>
        <dsp:cNvSpPr/>
      </dsp:nvSpPr>
      <dsp:spPr>
        <a:xfrm>
          <a:off x="240152" y="5142319"/>
          <a:ext cx="436641" cy="4366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F4EEF9-F555-48F5-9AD1-31E2ABF587F8}">
      <dsp:nvSpPr>
        <dsp:cNvPr id="0" name=""/>
        <dsp:cNvSpPr/>
      </dsp:nvSpPr>
      <dsp:spPr>
        <a:xfrm>
          <a:off x="916946" y="4963693"/>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Conclusion                                                                                                                                                                                                                                                                                                   </a:t>
          </a:r>
        </a:p>
      </dsp:txBody>
      <dsp:txXfrm>
        <a:off x="916946" y="4963693"/>
        <a:ext cx="5456867" cy="793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D6E2F-155F-47F2-8414-4E2F9F6D0A33}">
      <dsp:nvSpPr>
        <dsp:cNvPr id="0" name=""/>
        <dsp:cNvSpPr/>
      </dsp:nvSpPr>
      <dsp:spPr>
        <a:xfrm>
          <a:off x="0" y="3521132"/>
          <a:ext cx="5840496" cy="23102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t>It is to predict as </a:t>
          </a:r>
          <a:r>
            <a:rPr lang="en-US" sz="2000" kern="1200">
              <a:latin typeface="Sitka Heading"/>
            </a:rPr>
            <a:t>accurately</a:t>
          </a:r>
          <a:r>
            <a:rPr lang="en-US" sz="2000" kern="1200"/>
            <a:t> </a:t>
          </a:r>
          <a:r>
            <a:rPr lang="en-US" sz="2000" kern="1200">
              <a:latin typeface="Sitka Heading"/>
            </a:rPr>
            <a:t>as possible </a:t>
          </a:r>
          <a:r>
            <a:rPr lang="en-US" sz="2000" kern="1200"/>
            <a:t>how likely is it for a patient to be readmitted. In our problem there are 3 states for being readmitted.</a:t>
          </a:r>
        </a:p>
      </dsp:txBody>
      <dsp:txXfrm>
        <a:off x="0" y="3521132"/>
        <a:ext cx="5840496" cy="1247531"/>
      </dsp:txXfrm>
    </dsp:sp>
    <dsp:sp modelId="{72303F68-D11F-4002-BD0A-7AAFE44D8E70}">
      <dsp:nvSpPr>
        <dsp:cNvPr id="0" name=""/>
        <dsp:cNvSpPr/>
      </dsp:nvSpPr>
      <dsp:spPr>
        <a:xfrm>
          <a:off x="2851" y="4722459"/>
          <a:ext cx="1944931" cy="1062712"/>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NOT readmitted.</a:t>
          </a:r>
        </a:p>
      </dsp:txBody>
      <dsp:txXfrm>
        <a:off x="2851" y="4722459"/>
        <a:ext cx="1944931" cy="1062712"/>
      </dsp:txXfrm>
    </dsp:sp>
    <dsp:sp modelId="{71DA0269-84E6-43DC-9C91-A39BA8B856D7}">
      <dsp:nvSpPr>
        <dsp:cNvPr id="0" name=""/>
        <dsp:cNvSpPr/>
      </dsp:nvSpPr>
      <dsp:spPr>
        <a:xfrm>
          <a:off x="1947782" y="4722459"/>
          <a:ext cx="1944931" cy="1062712"/>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rtl="0">
            <a:lnSpc>
              <a:spcPct val="90000"/>
            </a:lnSpc>
            <a:spcBef>
              <a:spcPct val="0"/>
            </a:spcBef>
            <a:spcAft>
              <a:spcPct val="35000"/>
            </a:spcAft>
            <a:buNone/>
          </a:pPr>
          <a:r>
            <a:rPr lang="en-US" sz="2400" kern="1200"/>
            <a:t>Readmitted before 30 days</a:t>
          </a:r>
          <a:r>
            <a:rPr lang="en-US" sz="2400" kern="1200">
              <a:latin typeface="Sitka Heading"/>
            </a:rPr>
            <a:t> </a:t>
          </a:r>
          <a:endParaRPr lang="en-US" sz="2400" kern="1200"/>
        </a:p>
      </dsp:txBody>
      <dsp:txXfrm>
        <a:off x="1947782" y="4722459"/>
        <a:ext cx="1944931" cy="1062712"/>
      </dsp:txXfrm>
    </dsp:sp>
    <dsp:sp modelId="{91CBE5DA-2D4E-4BDC-A19C-2050F10231AF}">
      <dsp:nvSpPr>
        <dsp:cNvPr id="0" name=""/>
        <dsp:cNvSpPr/>
      </dsp:nvSpPr>
      <dsp:spPr>
        <a:xfrm>
          <a:off x="3892714" y="4722459"/>
          <a:ext cx="1944931" cy="1062712"/>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Readmitted after 30 days</a:t>
          </a:r>
        </a:p>
      </dsp:txBody>
      <dsp:txXfrm>
        <a:off x="3892714" y="4722459"/>
        <a:ext cx="1944931" cy="1062712"/>
      </dsp:txXfrm>
    </dsp:sp>
    <dsp:sp modelId="{B78DFCE8-5081-420A-AC0E-351D47B705A0}">
      <dsp:nvSpPr>
        <dsp:cNvPr id="0" name=""/>
        <dsp:cNvSpPr/>
      </dsp:nvSpPr>
      <dsp:spPr>
        <a:xfrm rot="10800000">
          <a:off x="0" y="2630"/>
          <a:ext cx="5840496" cy="3553155"/>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t>Now that we know what are we trying to study exactly, so what is our goal ?</a:t>
          </a:r>
          <a:r>
            <a:rPr lang="en-US" sz="2000" kern="1200">
              <a:latin typeface="Sitka Heading"/>
            </a:rPr>
            <a:t> </a:t>
          </a:r>
          <a:endParaRPr lang="en-US" sz="2000" kern="1200"/>
        </a:p>
      </dsp:txBody>
      <dsp:txXfrm rot="10800000">
        <a:off x="0" y="2630"/>
        <a:ext cx="5840496" cy="2308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December 31,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240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December 31,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062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December 31,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833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December 31,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0109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December 31,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182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December 31,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9148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December 31,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153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December 31,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654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December 31,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03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December 31,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4970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December 31,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4208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December 31,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77268423"/>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5471" y="593890"/>
            <a:ext cx="5159056" cy="2244940"/>
          </a:xfrm>
        </p:spPr>
        <p:txBody>
          <a:bodyPr anchor="b">
            <a:noAutofit/>
          </a:bodyPr>
          <a:lstStyle/>
          <a:p>
            <a:r>
              <a:rPr lang="en-US" sz="4400" b="1" i="0">
                <a:effectLst/>
                <a:latin typeface="Helvetica Neue"/>
              </a:rPr>
              <a:t>ESILV - Python for data analysis - project 2022</a:t>
            </a:r>
            <a:endParaRPr lang="en-US" sz="4400" b="1"/>
          </a:p>
        </p:txBody>
      </p:sp>
      <p:sp>
        <p:nvSpPr>
          <p:cNvPr id="3" name="Subtitle 2"/>
          <p:cNvSpPr>
            <a:spLocks noGrp="1"/>
          </p:cNvSpPr>
          <p:nvPr>
            <p:ph type="subTitle" idx="1"/>
          </p:nvPr>
        </p:nvSpPr>
        <p:spPr>
          <a:xfrm>
            <a:off x="325471" y="3222007"/>
            <a:ext cx="4921232" cy="1604517"/>
          </a:xfrm>
        </p:spPr>
        <p:txBody>
          <a:bodyPr>
            <a:noAutofit/>
          </a:bodyPr>
          <a:lstStyle/>
          <a:p>
            <a:pPr>
              <a:spcAft>
                <a:spcPts val="0"/>
              </a:spcAft>
            </a:pPr>
            <a:r>
              <a:rPr lang="en-US" sz="3200">
                <a:solidFill>
                  <a:schemeClr val="tx1">
                    <a:alpha val="60000"/>
                  </a:schemeClr>
                </a:solidFill>
              </a:rPr>
              <a:t>Presented by: </a:t>
            </a:r>
          </a:p>
          <a:p>
            <a:pPr>
              <a:spcAft>
                <a:spcPts val="0"/>
              </a:spcAft>
            </a:pPr>
            <a:r>
              <a:rPr lang="en-US" sz="3200" b="1">
                <a:solidFill>
                  <a:schemeClr val="tx1">
                    <a:alpha val="60000"/>
                  </a:schemeClr>
                </a:solidFill>
              </a:rPr>
              <a:t>HACHEM Mohamad</a:t>
            </a:r>
          </a:p>
          <a:p>
            <a:pPr>
              <a:spcBef>
                <a:spcPts val="0"/>
              </a:spcBef>
              <a:spcAft>
                <a:spcPts val="0"/>
              </a:spcAft>
            </a:pPr>
            <a:r>
              <a:rPr lang="en-US" sz="3200" b="1">
                <a:solidFill>
                  <a:schemeClr val="tx1">
                    <a:alpha val="60000"/>
                  </a:schemeClr>
                </a:solidFill>
              </a:rPr>
              <a:t>BENYEMNA Hamza</a:t>
            </a:r>
          </a:p>
        </p:txBody>
      </p:sp>
      <p:grpSp>
        <p:nvGrpSpPr>
          <p:cNvPr id="74" name="Group 73">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75" name="Freeform: Shape 74">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3" name="Picture 3" descr="Multicolored network background">
            <a:extLst>
              <a:ext uri="{FF2B5EF4-FFF2-40B4-BE49-F238E27FC236}">
                <a16:creationId xmlns:a16="http://schemas.microsoft.com/office/drawing/2014/main" id="{45DA0B46-E203-4449-81FE-05FCC7342FBF}"/>
              </a:ext>
            </a:extLst>
          </p:cNvPr>
          <p:cNvPicPr>
            <a:picLocks noChangeAspect="1"/>
          </p:cNvPicPr>
          <p:nvPr/>
        </p:nvPicPr>
        <p:blipFill rotWithShape="1">
          <a:blip r:embed="rId2"/>
          <a:srcRect l="9919" r="28987"/>
          <a:stretch/>
        </p:blipFill>
        <p:spPr>
          <a:xfrm>
            <a:off x="5821680" y="10"/>
            <a:ext cx="637032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78" name="Rectangle 77">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4F11E-7E75-40B4-A424-43A9CE16102C}"/>
              </a:ext>
            </a:extLst>
          </p:cNvPr>
          <p:cNvSpPr>
            <a:spLocks noGrp="1"/>
          </p:cNvSpPr>
          <p:nvPr>
            <p:ph type="title"/>
          </p:nvPr>
        </p:nvSpPr>
        <p:spPr>
          <a:xfrm>
            <a:off x="508181" y="1438281"/>
            <a:ext cx="8375024" cy="664871"/>
          </a:xfrm>
        </p:spPr>
        <p:txBody>
          <a:bodyPr>
            <a:normAutofit/>
          </a:bodyPr>
          <a:lstStyle/>
          <a:p>
            <a:r>
              <a:rPr lang="en-US" sz="3200" u="sng"/>
              <a:t>Plot of age:</a:t>
            </a:r>
          </a:p>
        </p:txBody>
      </p:sp>
      <p:pic>
        <p:nvPicPr>
          <p:cNvPr id="5" name="Content Placeholder 4">
            <a:extLst>
              <a:ext uri="{FF2B5EF4-FFF2-40B4-BE49-F238E27FC236}">
                <a16:creationId xmlns:a16="http://schemas.microsoft.com/office/drawing/2014/main" id="{10DC7682-BA74-44DA-AD6A-D5F9915DAF20}"/>
              </a:ext>
            </a:extLst>
          </p:cNvPr>
          <p:cNvPicPr>
            <a:picLocks noGrp="1" noChangeAspect="1"/>
          </p:cNvPicPr>
          <p:nvPr>
            <p:ph idx="1"/>
          </p:nvPr>
        </p:nvPicPr>
        <p:blipFill rotWithShape="1">
          <a:blip r:embed="rId2"/>
          <a:srcRect l="19836" t="36000" r="15006" b="24327"/>
          <a:stretch/>
        </p:blipFill>
        <p:spPr>
          <a:xfrm>
            <a:off x="508181" y="2026884"/>
            <a:ext cx="10737996" cy="3677709"/>
          </a:xfrm>
        </p:spPr>
      </p:pic>
      <p:sp>
        <p:nvSpPr>
          <p:cNvPr id="6" name="Titre 1">
            <a:extLst>
              <a:ext uri="{FF2B5EF4-FFF2-40B4-BE49-F238E27FC236}">
                <a16:creationId xmlns:a16="http://schemas.microsoft.com/office/drawing/2014/main" id="{7D7B9BD9-E04B-4478-A369-ED4840ABD390}"/>
              </a:ext>
            </a:extLst>
          </p:cNvPr>
          <p:cNvSpPr txBox="1">
            <a:spLocks/>
          </p:cNvSpPr>
          <p:nvPr/>
        </p:nvSpPr>
        <p:spPr>
          <a:xfrm>
            <a:off x="508181" y="27864"/>
            <a:ext cx="8633685" cy="884112"/>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b="1"/>
              <a:t>Data visualization (1/3):</a:t>
            </a:r>
          </a:p>
        </p:txBody>
      </p:sp>
      <p:sp>
        <p:nvSpPr>
          <p:cNvPr id="4" name="ZoneTexte 3">
            <a:extLst>
              <a:ext uri="{FF2B5EF4-FFF2-40B4-BE49-F238E27FC236}">
                <a16:creationId xmlns:a16="http://schemas.microsoft.com/office/drawing/2014/main" id="{A8FD0011-99FB-4F09-B921-3C635B3D8449}"/>
              </a:ext>
            </a:extLst>
          </p:cNvPr>
          <p:cNvSpPr txBox="1"/>
          <p:nvPr/>
        </p:nvSpPr>
        <p:spPr>
          <a:xfrm>
            <a:off x="508181" y="791950"/>
            <a:ext cx="11495751" cy="369332"/>
          </a:xfrm>
          <a:prstGeom prst="rect">
            <a:avLst/>
          </a:prstGeom>
          <a:noFill/>
        </p:spPr>
        <p:txBody>
          <a:bodyPr wrap="square" rtlCol="0">
            <a:spAutoFit/>
          </a:bodyPr>
          <a:lstStyle/>
          <a:p>
            <a:r>
              <a:rPr lang="en-US">
                <a:solidFill>
                  <a:schemeClr val="tx1">
                    <a:alpha val="60000"/>
                  </a:schemeClr>
                </a:solidFill>
              </a:rPr>
              <a:t>This work of visualization helps us to point at important features. The aim is to keep essential features as predictors. </a:t>
            </a:r>
          </a:p>
        </p:txBody>
      </p:sp>
      <p:sp>
        <p:nvSpPr>
          <p:cNvPr id="7" name="ZoneTexte 6">
            <a:extLst>
              <a:ext uri="{FF2B5EF4-FFF2-40B4-BE49-F238E27FC236}">
                <a16:creationId xmlns:a16="http://schemas.microsoft.com/office/drawing/2014/main" id="{6457D420-E3F1-4BCB-BDF3-91EACBA6FEDB}"/>
              </a:ext>
            </a:extLst>
          </p:cNvPr>
          <p:cNvSpPr txBox="1"/>
          <p:nvPr/>
        </p:nvSpPr>
        <p:spPr>
          <a:xfrm>
            <a:off x="508181" y="5920033"/>
            <a:ext cx="10737996" cy="369332"/>
          </a:xfrm>
          <a:prstGeom prst="rect">
            <a:avLst/>
          </a:prstGeom>
          <a:noFill/>
        </p:spPr>
        <p:txBody>
          <a:bodyPr wrap="square" rtlCol="0">
            <a:spAutoFit/>
          </a:bodyPr>
          <a:lstStyle/>
          <a:p>
            <a:r>
              <a:rPr lang="en-US">
                <a:solidFill>
                  <a:schemeClr val="tx1">
                    <a:alpha val="60000"/>
                  </a:schemeClr>
                </a:solidFill>
              </a:rPr>
              <a:t>As we can see, patients around 75 years old are more concerned by readmission.</a:t>
            </a:r>
          </a:p>
        </p:txBody>
      </p:sp>
    </p:spTree>
    <p:extLst>
      <p:ext uri="{BB962C8B-B14F-4D97-AF65-F5344CB8AC3E}">
        <p14:creationId xmlns:p14="http://schemas.microsoft.com/office/powerpoint/2010/main" val="67093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EC818-858C-40F0-BB53-2C6DA2BCB62E}"/>
              </a:ext>
            </a:extLst>
          </p:cNvPr>
          <p:cNvSpPr>
            <a:spLocks noGrp="1"/>
          </p:cNvSpPr>
          <p:nvPr>
            <p:ph type="title"/>
          </p:nvPr>
        </p:nvSpPr>
        <p:spPr>
          <a:xfrm>
            <a:off x="508181" y="814450"/>
            <a:ext cx="5196656" cy="564398"/>
          </a:xfrm>
        </p:spPr>
        <p:txBody>
          <a:bodyPr>
            <a:normAutofit/>
          </a:bodyPr>
          <a:lstStyle/>
          <a:p>
            <a:r>
              <a:rPr lang="en-US" sz="3200" u="sng"/>
              <a:t>Plot of diabetes medications:</a:t>
            </a:r>
          </a:p>
        </p:txBody>
      </p:sp>
      <p:sp>
        <p:nvSpPr>
          <p:cNvPr id="4" name="Titre 1">
            <a:extLst>
              <a:ext uri="{FF2B5EF4-FFF2-40B4-BE49-F238E27FC236}">
                <a16:creationId xmlns:a16="http://schemas.microsoft.com/office/drawing/2014/main" id="{4BB2B79A-9BE7-4AB8-A203-C63BEE126AA6}"/>
              </a:ext>
            </a:extLst>
          </p:cNvPr>
          <p:cNvSpPr txBox="1">
            <a:spLocks/>
          </p:cNvSpPr>
          <p:nvPr/>
        </p:nvSpPr>
        <p:spPr>
          <a:xfrm>
            <a:off x="508181" y="27864"/>
            <a:ext cx="8633685" cy="884112"/>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b="1"/>
              <a:t>Data visualization (2/3):</a:t>
            </a:r>
          </a:p>
        </p:txBody>
      </p:sp>
      <p:sp>
        <p:nvSpPr>
          <p:cNvPr id="3" name="ZoneTexte 2">
            <a:extLst>
              <a:ext uri="{FF2B5EF4-FFF2-40B4-BE49-F238E27FC236}">
                <a16:creationId xmlns:a16="http://schemas.microsoft.com/office/drawing/2014/main" id="{DCFD48E6-EC2B-4814-ADAA-6DBE3C7E9703}"/>
              </a:ext>
            </a:extLst>
          </p:cNvPr>
          <p:cNvSpPr txBox="1"/>
          <p:nvPr/>
        </p:nvSpPr>
        <p:spPr>
          <a:xfrm>
            <a:off x="508181" y="5402243"/>
            <a:ext cx="11049081" cy="923330"/>
          </a:xfrm>
          <a:prstGeom prst="rect">
            <a:avLst/>
          </a:prstGeom>
          <a:noFill/>
        </p:spPr>
        <p:txBody>
          <a:bodyPr wrap="square" lIns="91440" tIns="45720" rIns="91440" bIns="45720" rtlCol="0" anchor="t">
            <a:spAutoFit/>
          </a:bodyPr>
          <a:lstStyle/>
          <a:p>
            <a:r>
              <a:rPr lang="en-US">
                <a:solidFill>
                  <a:schemeClr val="tx1">
                    <a:alpha val="60000"/>
                  </a:schemeClr>
                </a:solidFill>
              </a:rPr>
              <a:t>We can say that readmitted has the same distribution for the people with or without diabetes medications in terms of proportions between no readmission, &lt; 30 days and &gt; 30 days. But it is interesting to add that the patients that have medications are more concerned by readmission than the ones with no medications (</a:t>
            </a:r>
            <a:r>
              <a:rPr lang="en-US" b="1">
                <a:solidFill>
                  <a:schemeClr val="tx1">
                    <a:alpha val="60000"/>
                  </a:schemeClr>
                </a:solidFill>
              </a:rPr>
              <a:t>3x</a:t>
            </a:r>
            <a:r>
              <a:rPr lang="en-US">
                <a:solidFill>
                  <a:schemeClr val="tx1">
                    <a:alpha val="60000"/>
                  </a:schemeClr>
                </a:solidFill>
              </a:rPr>
              <a:t> more).</a:t>
            </a:r>
          </a:p>
        </p:txBody>
      </p:sp>
      <p:pic>
        <p:nvPicPr>
          <p:cNvPr id="9" name="Espace réservé du contenu 8">
            <a:extLst>
              <a:ext uri="{FF2B5EF4-FFF2-40B4-BE49-F238E27FC236}">
                <a16:creationId xmlns:a16="http://schemas.microsoft.com/office/drawing/2014/main" id="{9DD6DD4B-D016-4CBB-B316-D33E23D5E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181" y="1461345"/>
            <a:ext cx="10895122" cy="3761103"/>
          </a:xfrm>
        </p:spPr>
      </p:pic>
    </p:spTree>
    <p:extLst>
      <p:ext uri="{BB962C8B-B14F-4D97-AF65-F5344CB8AC3E}">
        <p14:creationId xmlns:p14="http://schemas.microsoft.com/office/powerpoint/2010/main" val="428059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C39229-7868-4963-9F48-83F2AD182C13}"/>
              </a:ext>
            </a:extLst>
          </p:cNvPr>
          <p:cNvSpPr>
            <a:spLocks noGrp="1"/>
          </p:cNvSpPr>
          <p:nvPr>
            <p:ph type="title"/>
          </p:nvPr>
        </p:nvSpPr>
        <p:spPr>
          <a:xfrm>
            <a:off x="253688" y="766326"/>
            <a:ext cx="3881062" cy="579714"/>
          </a:xfrm>
        </p:spPr>
        <p:txBody>
          <a:bodyPr wrap="square" anchor="b">
            <a:normAutofit/>
          </a:bodyPr>
          <a:lstStyle/>
          <a:p>
            <a:r>
              <a:rPr lang="en-US" sz="3200" u="sng"/>
              <a:t>Plot of correlation</a:t>
            </a:r>
            <a:r>
              <a:rPr lang="fr-FR" sz="3200" u="sng"/>
              <a:t>:</a:t>
            </a:r>
          </a:p>
        </p:txBody>
      </p:sp>
      <p:grpSp>
        <p:nvGrpSpPr>
          <p:cNvPr id="14"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Content Placeholder 8">
            <a:extLst>
              <a:ext uri="{FF2B5EF4-FFF2-40B4-BE49-F238E27FC236}">
                <a16:creationId xmlns:a16="http://schemas.microsoft.com/office/drawing/2014/main" id="{6E70C094-E53A-41D4-8E29-9E0EF80811A5}"/>
              </a:ext>
            </a:extLst>
          </p:cNvPr>
          <p:cNvSpPr>
            <a:spLocks noGrp="1"/>
          </p:cNvSpPr>
          <p:nvPr>
            <p:ph idx="1"/>
          </p:nvPr>
        </p:nvSpPr>
        <p:spPr>
          <a:xfrm>
            <a:off x="254268" y="1580193"/>
            <a:ext cx="4063207" cy="5064473"/>
          </a:xfrm>
        </p:spPr>
        <p:txBody>
          <a:bodyPr anchor="t">
            <a:normAutofit/>
          </a:bodyPr>
          <a:lstStyle/>
          <a:p>
            <a:pPr marL="0" indent="0">
              <a:buNone/>
            </a:pPr>
            <a:r>
              <a:rPr lang="en-US" sz="1800"/>
              <a:t>In the following plot we can see the correlation between all the features. And the reason to do so is to understand which features should be removed while we are training our dataset.</a:t>
            </a:r>
          </a:p>
          <a:p>
            <a:pPr marL="0" indent="0">
              <a:buNone/>
            </a:pPr>
            <a:r>
              <a:rPr lang="en-US" sz="1800"/>
              <a:t>The most interesting ones are :</a:t>
            </a:r>
          </a:p>
          <a:p>
            <a:pPr>
              <a:spcBef>
                <a:spcPts val="600"/>
              </a:spcBef>
              <a:spcAft>
                <a:spcPts val="0"/>
              </a:spcAft>
            </a:pPr>
            <a:r>
              <a:rPr lang="en-US" sz="1800" b="1"/>
              <a:t>number_inpatient</a:t>
            </a:r>
            <a:r>
              <a:rPr lang="en-US" sz="1800"/>
              <a:t> (0.1).</a:t>
            </a:r>
          </a:p>
          <a:p>
            <a:pPr>
              <a:spcBef>
                <a:spcPts val="600"/>
              </a:spcBef>
              <a:spcAft>
                <a:spcPts val="0"/>
              </a:spcAft>
              <a:buFont typeface="Arial" panose="020B0604020202020204" pitchFamily="34" charset="0"/>
              <a:buChar char="•"/>
            </a:pPr>
            <a:r>
              <a:rPr lang="en-US" sz="1800" b="1"/>
              <a:t>number_diagnoses</a:t>
            </a:r>
            <a:r>
              <a:rPr lang="en-US" sz="1800"/>
              <a:t> (0.09).</a:t>
            </a:r>
          </a:p>
          <a:p>
            <a:pPr>
              <a:spcBef>
                <a:spcPts val="600"/>
              </a:spcBef>
              <a:spcAft>
                <a:spcPts val="0"/>
              </a:spcAft>
              <a:buFont typeface="Arial" panose="020B0604020202020204" pitchFamily="34" charset="0"/>
              <a:buChar char="•"/>
            </a:pPr>
            <a:r>
              <a:rPr lang="en-US" sz="1800" b="1"/>
              <a:t>number_emergency</a:t>
            </a:r>
            <a:r>
              <a:rPr lang="en-US" sz="1800"/>
              <a:t> (0.07).</a:t>
            </a:r>
          </a:p>
          <a:p>
            <a:pPr>
              <a:spcBef>
                <a:spcPts val="600"/>
              </a:spcBef>
              <a:spcAft>
                <a:spcPts val="0"/>
              </a:spcAft>
              <a:buFont typeface="Arial" panose="020B0604020202020204" pitchFamily="34" charset="0"/>
              <a:buChar char="•"/>
            </a:pPr>
            <a:r>
              <a:rPr lang="en-US" sz="1800" b="1"/>
              <a:t>age</a:t>
            </a:r>
            <a:r>
              <a:rPr lang="en-US" sz="1800"/>
              <a:t> (0.07).</a:t>
            </a:r>
          </a:p>
          <a:p>
            <a:pPr>
              <a:spcBef>
                <a:spcPts val="600"/>
              </a:spcBef>
              <a:spcAft>
                <a:spcPts val="0"/>
              </a:spcAft>
              <a:buFont typeface="Arial" panose="020B0604020202020204" pitchFamily="34" charset="0"/>
              <a:buChar char="•"/>
            </a:pPr>
            <a:r>
              <a:rPr lang="en-US" sz="1800" b="1"/>
              <a:t>diabetesMed</a:t>
            </a:r>
            <a:r>
              <a:rPr lang="en-US" sz="1800"/>
              <a:t> (0.06).</a:t>
            </a:r>
          </a:p>
          <a:p>
            <a:pPr marL="0" indent="0">
              <a:spcBef>
                <a:spcPts val="600"/>
              </a:spcBef>
              <a:spcAft>
                <a:spcPts val="0"/>
              </a:spcAft>
              <a:buNone/>
            </a:pPr>
            <a:r>
              <a:rPr lang="en-US" sz="1800"/>
              <a:t>We notice that there isn't any strong correlation with the target (no one has more than </a:t>
            </a:r>
            <a:r>
              <a:rPr lang="en-US" sz="1800" b="1"/>
              <a:t>0,1</a:t>
            </a:r>
            <a:r>
              <a:rPr lang="en-US" sz="1800"/>
              <a:t>).</a:t>
            </a:r>
          </a:p>
        </p:txBody>
      </p:sp>
      <p:pic>
        <p:nvPicPr>
          <p:cNvPr id="5" name="Content Placeholder 4">
            <a:extLst>
              <a:ext uri="{FF2B5EF4-FFF2-40B4-BE49-F238E27FC236}">
                <a16:creationId xmlns:a16="http://schemas.microsoft.com/office/drawing/2014/main" id="{822F4E60-E032-426B-B7B4-D76DDDD7BCA4}"/>
              </a:ext>
            </a:extLst>
          </p:cNvPr>
          <p:cNvPicPr>
            <a:picLocks noChangeAspect="1"/>
          </p:cNvPicPr>
          <p:nvPr/>
        </p:nvPicPr>
        <p:blipFill rotWithShape="1">
          <a:blip r:embed="rId2"/>
          <a:srcRect l="17048" t="12657" r="13245" b="1306"/>
          <a:stretch/>
        </p:blipFill>
        <p:spPr>
          <a:xfrm>
            <a:off x="4317476" y="925914"/>
            <a:ext cx="7692378" cy="5672848"/>
          </a:xfrm>
          <a:custGeom>
            <a:avLst/>
            <a:gdLst/>
            <a:ahLst/>
            <a:cxnLst/>
            <a:rect l="l" t="t" r="r" b="b"/>
            <a:pathLst>
              <a:path w="7090237" h="5759451">
                <a:moveTo>
                  <a:pt x="0" y="0"/>
                </a:moveTo>
                <a:lnTo>
                  <a:pt x="7090237" y="0"/>
                </a:lnTo>
                <a:lnTo>
                  <a:pt x="7090237" y="5759451"/>
                </a:lnTo>
                <a:lnTo>
                  <a:pt x="0" y="5759451"/>
                </a:lnTo>
                <a:close/>
              </a:path>
            </a:pathLst>
          </a:custGeom>
        </p:spPr>
      </p:pic>
      <p:sp>
        <p:nvSpPr>
          <p:cNvPr id="11" name="Titre 1">
            <a:extLst>
              <a:ext uri="{FF2B5EF4-FFF2-40B4-BE49-F238E27FC236}">
                <a16:creationId xmlns:a16="http://schemas.microsoft.com/office/drawing/2014/main" id="{DC6EEFD3-CAEB-4893-BA2F-A5E9626659A6}"/>
              </a:ext>
            </a:extLst>
          </p:cNvPr>
          <p:cNvSpPr txBox="1">
            <a:spLocks/>
          </p:cNvSpPr>
          <p:nvPr/>
        </p:nvSpPr>
        <p:spPr>
          <a:xfrm>
            <a:off x="254269" y="41802"/>
            <a:ext cx="8633685" cy="884112"/>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b="1"/>
              <a:t>Data visualization (3/3):</a:t>
            </a:r>
          </a:p>
        </p:txBody>
      </p:sp>
    </p:spTree>
    <p:extLst>
      <p:ext uri="{BB962C8B-B14F-4D97-AF65-F5344CB8AC3E}">
        <p14:creationId xmlns:p14="http://schemas.microsoft.com/office/powerpoint/2010/main" val="32467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39E58-FA83-4BE2-B2C6-5CEDBC6B3E54}"/>
              </a:ext>
            </a:extLst>
          </p:cNvPr>
          <p:cNvSpPr>
            <a:spLocks noGrp="1"/>
          </p:cNvSpPr>
          <p:nvPr>
            <p:ph type="title"/>
          </p:nvPr>
        </p:nvSpPr>
        <p:spPr>
          <a:xfrm>
            <a:off x="110463" y="143567"/>
            <a:ext cx="4807670" cy="822025"/>
          </a:xfrm>
        </p:spPr>
        <p:txBody>
          <a:bodyPr wrap="square" anchor="b">
            <a:normAutofit/>
          </a:bodyPr>
          <a:lstStyle/>
          <a:p>
            <a:r>
              <a:rPr lang="en-US" b="1"/>
              <a:t>Machine Leaning:</a:t>
            </a:r>
          </a:p>
        </p:txBody>
      </p:sp>
      <p:sp>
        <p:nvSpPr>
          <p:cNvPr id="3" name="Content Placeholder 2">
            <a:extLst>
              <a:ext uri="{FF2B5EF4-FFF2-40B4-BE49-F238E27FC236}">
                <a16:creationId xmlns:a16="http://schemas.microsoft.com/office/drawing/2014/main" id="{6C5CF3F9-3009-48C7-A3B5-91E1D0E6AA81}"/>
              </a:ext>
            </a:extLst>
          </p:cNvPr>
          <p:cNvSpPr>
            <a:spLocks noGrp="1"/>
          </p:cNvSpPr>
          <p:nvPr>
            <p:ph idx="1"/>
          </p:nvPr>
        </p:nvSpPr>
        <p:spPr>
          <a:xfrm>
            <a:off x="110463" y="998428"/>
            <a:ext cx="4687780" cy="4996205"/>
          </a:xfrm>
        </p:spPr>
        <p:txBody>
          <a:bodyPr anchor="t">
            <a:normAutofit/>
          </a:bodyPr>
          <a:lstStyle/>
          <a:p>
            <a:pPr marL="0" indent="0">
              <a:buNone/>
            </a:pPr>
            <a:r>
              <a:rPr lang="en-US" sz="1800"/>
              <a:t>Now that we cleaned our dataset, we are ready to creating some machine learning models. In order to do that, we need to: </a:t>
            </a:r>
          </a:p>
          <a:p>
            <a:pPr marL="457200" indent="-457200">
              <a:buFont typeface="+mj-lt"/>
              <a:buAutoNum type="arabicPeriod"/>
            </a:pPr>
            <a:r>
              <a:rPr lang="en-US" sz="1800"/>
              <a:t>Identify the model we want to work on. </a:t>
            </a:r>
          </a:p>
          <a:p>
            <a:pPr marL="457200" indent="-457200">
              <a:buFont typeface="+mj-lt"/>
              <a:buAutoNum type="arabicPeriod"/>
            </a:pPr>
            <a:r>
              <a:rPr lang="en-US" sz="1800"/>
              <a:t>Split the data into training and testing set. </a:t>
            </a:r>
          </a:p>
          <a:p>
            <a:pPr marL="457200" indent="-457200">
              <a:buFont typeface="+mj-lt"/>
              <a:buAutoNum type="arabicPeriod"/>
            </a:pPr>
            <a:r>
              <a:rPr lang="en-US" sz="1800"/>
              <a:t>Scale the data.</a:t>
            </a:r>
          </a:p>
          <a:p>
            <a:pPr marL="457200" indent="-457200">
              <a:buFont typeface="+mj-lt"/>
              <a:buAutoNum type="arabicPeriod"/>
            </a:pPr>
            <a:r>
              <a:rPr lang="en-US" sz="1800"/>
              <a:t>Run the machine learning algorithm.</a:t>
            </a:r>
          </a:p>
          <a:p>
            <a:pPr marL="457200" indent="-457200">
              <a:buFont typeface="+mj-lt"/>
              <a:buAutoNum type="arabicPeriod"/>
            </a:pPr>
            <a:r>
              <a:rPr lang="en-US" sz="1800"/>
              <a:t>Proceed to validation test.</a:t>
            </a:r>
          </a:p>
          <a:p>
            <a:pPr marL="457200" indent="-457200">
              <a:buFont typeface="+mj-lt"/>
              <a:buAutoNum type="arabicPeriod"/>
            </a:pPr>
            <a:r>
              <a:rPr lang="en-US" sz="1800"/>
              <a:t>Try to improve it.</a:t>
            </a:r>
          </a:p>
          <a:p>
            <a:pPr marL="0" indent="0">
              <a:buNone/>
            </a:pPr>
            <a:endParaRPr lang="en-US" sz="1800"/>
          </a:p>
          <a:p>
            <a:pPr marL="0" indent="0">
              <a:buNone/>
            </a:pPr>
            <a:endParaRPr lang="en-US" sz="1500"/>
          </a:p>
        </p:txBody>
      </p:sp>
      <p:pic>
        <p:nvPicPr>
          <p:cNvPr id="5" name="Picture 4">
            <a:extLst>
              <a:ext uri="{FF2B5EF4-FFF2-40B4-BE49-F238E27FC236}">
                <a16:creationId xmlns:a16="http://schemas.microsoft.com/office/drawing/2014/main" id="{C7632BB5-AFE1-499A-920E-FF8D58242374}"/>
              </a:ext>
            </a:extLst>
          </p:cNvPr>
          <p:cNvPicPr>
            <a:picLocks noChangeAspect="1"/>
          </p:cNvPicPr>
          <p:nvPr/>
        </p:nvPicPr>
        <p:blipFill rotWithShape="1">
          <a:blip r:embed="rId2"/>
          <a:srcRect l="20469" r="16858"/>
          <a:stretch/>
        </p:blipFill>
        <p:spPr>
          <a:xfrm>
            <a:off x="5028595" y="10"/>
            <a:ext cx="7163406"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13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8548B-6ABF-4A2D-A03D-E7EDF442B481}"/>
              </a:ext>
            </a:extLst>
          </p:cNvPr>
          <p:cNvSpPr>
            <a:spLocks noGrp="1"/>
          </p:cNvSpPr>
          <p:nvPr>
            <p:ph type="title"/>
          </p:nvPr>
        </p:nvSpPr>
        <p:spPr>
          <a:xfrm>
            <a:off x="230091" y="122548"/>
            <a:ext cx="11199402" cy="682039"/>
          </a:xfrm>
        </p:spPr>
        <p:txBody>
          <a:bodyPr>
            <a:noAutofit/>
          </a:bodyPr>
          <a:lstStyle/>
          <a:p>
            <a:r>
              <a:rPr lang="en-US" b="1"/>
              <a:t>Explanation</a:t>
            </a:r>
            <a:r>
              <a:rPr lang="fr-FR" b="1"/>
              <a:t> of Machine Learning:</a:t>
            </a:r>
          </a:p>
        </p:txBody>
      </p:sp>
      <p:sp>
        <p:nvSpPr>
          <p:cNvPr id="3" name="Espace réservé du contenu 2">
            <a:extLst>
              <a:ext uri="{FF2B5EF4-FFF2-40B4-BE49-F238E27FC236}">
                <a16:creationId xmlns:a16="http://schemas.microsoft.com/office/drawing/2014/main" id="{6E85FCA0-A9B1-4E2E-8AA4-BE687160E8CB}"/>
              </a:ext>
            </a:extLst>
          </p:cNvPr>
          <p:cNvSpPr>
            <a:spLocks noGrp="1"/>
          </p:cNvSpPr>
          <p:nvPr>
            <p:ph idx="1"/>
          </p:nvPr>
        </p:nvSpPr>
        <p:spPr>
          <a:xfrm>
            <a:off x="230091" y="1112362"/>
            <a:ext cx="4172227" cy="5354425"/>
          </a:xfrm>
        </p:spPr>
        <p:txBody>
          <a:bodyPr vert="horz" wrap="square" lIns="0" tIns="0" rIns="0" bIns="0" rtlCol="0" anchor="t">
            <a:normAutofit fontScale="92500" lnSpcReduction="10000"/>
          </a:bodyPr>
          <a:lstStyle/>
          <a:p>
            <a:pPr marL="0" indent="0">
              <a:buNone/>
            </a:pPr>
            <a:r>
              <a:rPr lang="en-US" sz="1900">
                <a:solidFill>
                  <a:srgbClr val="FFFFFF">
                    <a:alpha val="60000"/>
                  </a:srgbClr>
                </a:solidFill>
                <a:ea typeface="Source Sans Pro"/>
              </a:rPr>
              <a:t>Schema</a:t>
            </a:r>
            <a:r>
              <a:rPr lang="fr-FR" sz="1900">
                <a:solidFill>
                  <a:srgbClr val="FFFFFF">
                    <a:alpha val="60000"/>
                  </a:srgbClr>
                </a:solidFill>
                <a:ea typeface="Source Sans Pro"/>
              </a:rPr>
              <a:t> </a:t>
            </a:r>
            <a:r>
              <a:rPr lang="en-US" sz="1900">
                <a:solidFill>
                  <a:srgbClr val="FFFFFF">
                    <a:alpha val="60000"/>
                  </a:srgbClr>
                </a:solidFill>
                <a:ea typeface="Source Sans Pro"/>
              </a:rPr>
              <a:t>of</a:t>
            </a:r>
            <a:r>
              <a:rPr lang="fr-FR" sz="1900">
                <a:solidFill>
                  <a:srgbClr val="FFFFFF">
                    <a:alpha val="60000"/>
                  </a:srgbClr>
                </a:solidFill>
                <a:ea typeface="Source Sans Pro"/>
              </a:rPr>
              <a:t> </a:t>
            </a:r>
            <a:r>
              <a:rPr lang="en-US" sz="1900">
                <a:solidFill>
                  <a:srgbClr val="FFFFFF">
                    <a:alpha val="60000"/>
                  </a:srgbClr>
                </a:solidFill>
                <a:ea typeface="Source Sans Pro"/>
              </a:rPr>
              <a:t>different</a:t>
            </a:r>
            <a:r>
              <a:rPr lang="fr-FR" sz="1900">
                <a:solidFill>
                  <a:srgbClr val="FFFFFF">
                    <a:alpha val="60000"/>
                  </a:srgbClr>
                </a:solidFill>
                <a:ea typeface="Source Sans Pro"/>
              </a:rPr>
              <a:t> </a:t>
            </a:r>
            <a:r>
              <a:rPr lang="en-US" sz="1900">
                <a:solidFill>
                  <a:srgbClr val="FFFFFF">
                    <a:alpha val="60000"/>
                  </a:srgbClr>
                </a:solidFill>
                <a:ea typeface="Source Sans Pro"/>
              </a:rPr>
              <a:t>possibilities: </a:t>
            </a:r>
          </a:p>
          <a:p>
            <a:pPr marL="0" indent="0">
              <a:buNone/>
            </a:pPr>
            <a:r>
              <a:rPr lang="en-US" sz="1900"/>
              <a:t>Since our problems deals in knowing whether our patient will be readmitted or not. Then we are dealing with a 3-class problem with a labelled data</a:t>
            </a:r>
            <a:r>
              <a:rPr lang="en-US" sz="2000"/>
              <a:t>set</a:t>
            </a:r>
            <a:r>
              <a:rPr lang="en-US" sz="1900"/>
              <a:t>. Indeed, it is a </a:t>
            </a:r>
            <a:r>
              <a:rPr lang="en-US" sz="1900" b="1"/>
              <a:t>supervised</a:t>
            </a:r>
            <a:r>
              <a:rPr lang="en-US" sz="1900"/>
              <a:t> model of </a:t>
            </a:r>
            <a:r>
              <a:rPr lang="en-US" sz="1900" b="1"/>
              <a:t>classification</a:t>
            </a:r>
            <a:r>
              <a:rPr lang="en-US" sz="1900"/>
              <a:t>.</a:t>
            </a:r>
          </a:p>
          <a:p>
            <a:pPr marL="0" indent="0">
              <a:buNone/>
            </a:pPr>
            <a:r>
              <a:rPr lang="en-US" sz="1900"/>
              <a:t>So, according to this schema, we picked out 3 methods:</a:t>
            </a:r>
          </a:p>
          <a:p>
            <a:r>
              <a:rPr lang="en-US" sz="1900" b="1"/>
              <a:t>Naïve Bayes</a:t>
            </a:r>
            <a:r>
              <a:rPr lang="en-US" sz="1900"/>
              <a:t>.</a:t>
            </a:r>
          </a:p>
          <a:p>
            <a:r>
              <a:rPr lang="en-US" sz="1900" b="1"/>
              <a:t>Random Forest</a:t>
            </a:r>
            <a:r>
              <a:rPr lang="en-US" sz="1900"/>
              <a:t>.</a:t>
            </a:r>
          </a:p>
          <a:p>
            <a:r>
              <a:rPr lang="en-US" sz="1900" b="1"/>
              <a:t>Gradient Boosting Tree</a:t>
            </a:r>
            <a:r>
              <a:rPr lang="en-US" sz="1900"/>
              <a:t>.</a:t>
            </a:r>
          </a:p>
          <a:p>
            <a:pPr marL="0" indent="0">
              <a:buNone/>
            </a:pPr>
            <a:r>
              <a:rPr lang="en-US" sz="1900"/>
              <a:t>We chose </a:t>
            </a:r>
            <a:r>
              <a:rPr lang="en-US" sz="1900" b="1"/>
              <a:t>Naïve Bayes </a:t>
            </a:r>
            <a:r>
              <a:rPr lang="en-US" sz="1900"/>
              <a:t>model</a:t>
            </a:r>
            <a:r>
              <a:rPr lang="en-US" sz="1900" b="1"/>
              <a:t> </a:t>
            </a:r>
            <a:r>
              <a:rPr lang="en-US" sz="1900"/>
              <a:t>in order to test the speed of this method and the other two because we aim for accuracy.</a:t>
            </a:r>
          </a:p>
          <a:p>
            <a:pPr marL="0" indent="0">
              <a:buNone/>
            </a:pPr>
            <a:endParaRPr lang="en-US"/>
          </a:p>
        </p:txBody>
      </p:sp>
      <p:pic>
        <p:nvPicPr>
          <p:cNvPr id="4" name="Image 4" descr="Une image contenant texte, moniteur, capture d’écran, argent&#10;&#10;Description générée automatiquement">
            <a:extLst>
              <a:ext uri="{FF2B5EF4-FFF2-40B4-BE49-F238E27FC236}">
                <a16:creationId xmlns:a16="http://schemas.microsoft.com/office/drawing/2014/main" id="{F08A230F-4921-48A1-BC16-F0F03A60E204}"/>
              </a:ext>
            </a:extLst>
          </p:cNvPr>
          <p:cNvPicPr>
            <a:picLocks noChangeAspect="1"/>
          </p:cNvPicPr>
          <p:nvPr/>
        </p:nvPicPr>
        <p:blipFill>
          <a:blip r:embed="rId2"/>
          <a:stretch>
            <a:fillRect/>
          </a:stretch>
        </p:blipFill>
        <p:spPr>
          <a:xfrm>
            <a:off x="4402318" y="1112364"/>
            <a:ext cx="7720553" cy="5203596"/>
          </a:xfrm>
          <a:prstGeom prst="rect">
            <a:avLst/>
          </a:prstGeom>
        </p:spPr>
      </p:pic>
    </p:spTree>
    <p:extLst>
      <p:ext uri="{BB962C8B-B14F-4D97-AF65-F5344CB8AC3E}">
        <p14:creationId xmlns:p14="http://schemas.microsoft.com/office/powerpoint/2010/main" val="43255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AA94A4-7541-4EEB-9311-5F135BA72FAD}"/>
              </a:ext>
            </a:extLst>
          </p:cNvPr>
          <p:cNvSpPr>
            <a:spLocks noGrp="1"/>
          </p:cNvSpPr>
          <p:nvPr>
            <p:ph type="title"/>
          </p:nvPr>
        </p:nvSpPr>
        <p:spPr>
          <a:xfrm>
            <a:off x="235326" y="169682"/>
            <a:ext cx="4930564" cy="797563"/>
          </a:xfrm>
        </p:spPr>
        <p:txBody>
          <a:bodyPr wrap="square" anchor="b">
            <a:noAutofit/>
          </a:bodyPr>
          <a:lstStyle/>
          <a:p>
            <a:r>
              <a:rPr lang="en-US" b="1"/>
              <a:t>Splitting the data:</a:t>
            </a:r>
          </a:p>
        </p:txBody>
      </p:sp>
      <p:grpSp>
        <p:nvGrpSpPr>
          <p:cNvPr id="18" name="Group 1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E97F0855-AD22-4E5B-8F34-0E94DA5B2B9E}"/>
              </a:ext>
            </a:extLst>
          </p:cNvPr>
          <p:cNvSpPr>
            <a:spLocks noGrp="1"/>
          </p:cNvSpPr>
          <p:nvPr>
            <p:ph idx="1"/>
          </p:nvPr>
        </p:nvSpPr>
        <p:spPr>
          <a:xfrm>
            <a:off x="235326" y="1085727"/>
            <a:ext cx="4000036" cy="4682560"/>
          </a:xfrm>
        </p:spPr>
        <p:txBody>
          <a:bodyPr anchor="t">
            <a:normAutofit/>
          </a:bodyPr>
          <a:lstStyle/>
          <a:p>
            <a:pPr marL="0" indent="0">
              <a:buNone/>
            </a:pPr>
            <a:r>
              <a:rPr lang="en-US" sz="1800"/>
              <a:t>To be able to start our model, we need to first split our data into a training and a testing set to work on it. There is different ways of doing so. Usually, we split this ways:</a:t>
            </a:r>
          </a:p>
          <a:p>
            <a:r>
              <a:rPr lang="en-US" sz="1800" b="1"/>
              <a:t>80% </a:t>
            </a:r>
            <a:r>
              <a:rPr lang="en-US" sz="1800"/>
              <a:t>for training / </a:t>
            </a:r>
            <a:r>
              <a:rPr lang="en-US" sz="1800" b="1"/>
              <a:t>20% </a:t>
            </a:r>
            <a:r>
              <a:rPr lang="en-US" sz="1800"/>
              <a:t>for testing.</a:t>
            </a:r>
          </a:p>
          <a:p>
            <a:r>
              <a:rPr lang="en-US" sz="1800" b="1"/>
              <a:t>~70% </a:t>
            </a:r>
            <a:r>
              <a:rPr lang="en-US" sz="1800"/>
              <a:t>for training / </a:t>
            </a:r>
            <a:r>
              <a:rPr lang="en-US" sz="1800" b="1"/>
              <a:t>~30% </a:t>
            </a:r>
            <a:r>
              <a:rPr lang="en-US" sz="1800"/>
              <a:t>for testing.</a:t>
            </a:r>
          </a:p>
          <a:p>
            <a:pPr marL="0" indent="0">
              <a:buNone/>
            </a:pPr>
            <a:r>
              <a:rPr lang="en-US" sz="1800"/>
              <a:t>We decided to use </a:t>
            </a:r>
            <a:r>
              <a:rPr lang="en-US" sz="1800" b="1"/>
              <a:t>1/3</a:t>
            </a:r>
            <a:r>
              <a:rPr lang="en-US" sz="1800"/>
              <a:t> of the dataset to test and the other </a:t>
            </a:r>
            <a:r>
              <a:rPr lang="en-US" sz="1800" b="1"/>
              <a:t>2/3</a:t>
            </a:r>
            <a:r>
              <a:rPr lang="en-US" sz="1800"/>
              <a:t> to train.</a:t>
            </a:r>
          </a:p>
          <a:p>
            <a:pPr marL="0" indent="0">
              <a:buNone/>
            </a:pPr>
            <a:r>
              <a:rPr lang="en-US" sz="1800"/>
              <a:t>After that, we split the testing set into 2 parts (</a:t>
            </a:r>
            <a:r>
              <a:rPr lang="en-US" sz="1800" b="1"/>
              <a:t>50/50</a:t>
            </a:r>
            <a:r>
              <a:rPr lang="en-US" sz="1800"/>
              <a:t>) for the validation test.</a:t>
            </a:r>
          </a:p>
        </p:txBody>
      </p:sp>
      <p:pic>
        <p:nvPicPr>
          <p:cNvPr id="4" name="Image 4">
            <a:extLst>
              <a:ext uri="{FF2B5EF4-FFF2-40B4-BE49-F238E27FC236}">
                <a16:creationId xmlns:a16="http://schemas.microsoft.com/office/drawing/2014/main" id="{B244CAC8-E6CA-4F55-A63B-66351062DDCC}"/>
              </a:ext>
            </a:extLst>
          </p:cNvPr>
          <p:cNvPicPr>
            <a:picLocks noChangeAspect="1"/>
          </p:cNvPicPr>
          <p:nvPr/>
        </p:nvPicPr>
        <p:blipFill>
          <a:blip r:embed="rId2"/>
          <a:stretch>
            <a:fillRect/>
          </a:stretch>
        </p:blipFill>
        <p:spPr>
          <a:xfrm>
            <a:off x="4550900" y="1089793"/>
            <a:ext cx="7405774" cy="468415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62801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E3FFE1-4DA4-40B2-9238-F12618C4FF52}"/>
              </a:ext>
            </a:extLst>
          </p:cNvPr>
          <p:cNvSpPr>
            <a:spLocks noGrp="1"/>
          </p:cNvSpPr>
          <p:nvPr>
            <p:ph type="title"/>
          </p:nvPr>
        </p:nvSpPr>
        <p:spPr>
          <a:xfrm>
            <a:off x="158461" y="124311"/>
            <a:ext cx="4564368" cy="876500"/>
          </a:xfrm>
        </p:spPr>
        <p:txBody>
          <a:bodyPr wrap="square" anchor="b">
            <a:normAutofit/>
          </a:bodyPr>
          <a:lstStyle/>
          <a:p>
            <a:r>
              <a:rPr lang="en-US" b="1"/>
              <a:t>Scaling the data</a:t>
            </a:r>
            <a:r>
              <a:rPr lang="fr-FR" b="1"/>
              <a:t>:</a:t>
            </a:r>
          </a:p>
        </p:txBody>
      </p:sp>
      <p:grpSp>
        <p:nvGrpSpPr>
          <p:cNvPr id="13" name="Group 1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Oval 1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70D0EECC-E876-4512-8431-B3F83F99C3C4}"/>
              </a:ext>
            </a:extLst>
          </p:cNvPr>
          <p:cNvSpPr>
            <a:spLocks noGrp="1"/>
          </p:cNvSpPr>
          <p:nvPr>
            <p:ph idx="1"/>
          </p:nvPr>
        </p:nvSpPr>
        <p:spPr>
          <a:xfrm>
            <a:off x="158461" y="1106761"/>
            <a:ext cx="4503550" cy="5313385"/>
          </a:xfrm>
        </p:spPr>
        <p:txBody>
          <a:bodyPr anchor="t">
            <a:normAutofit/>
          </a:bodyPr>
          <a:lstStyle/>
          <a:p>
            <a:pPr marL="0" indent="0">
              <a:buNone/>
            </a:pPr>
            <a:r>
              <a:rPr lang="en-US" sz="1800"/>
              <a:t>Scaling the data makes building a machine learning algorithm way easier and more accurate so it is very important to do that. </a:t>
            </a:r>
          </a:p>
          <a:p>
            <a:pPr marL="0" indent="0">
              <a:buNone/>
            </a:pPr>
            <a:r>
              <a:rPr lang="en-US" sz="1800"/>
              <a:t>As seen in this plot, the data is heterogeneous before the scaling. The </a:t>
            </a:r>
            <a:r>
              <a:rPr lang="en-US" sz="1800" b="1"/>
              <a:t>Standard Scale </a:t>
            </a:r>
            <a:r>
              <a:rPr lang="en-US" sz="1800"/>
              <a:t>method that we used bring all the data to the same range. This way, the variance of the data will not affect our work on the accuracy through many attempts.</a:t>
            </a:r>
          </a:p>
        </p:txBody>
      </p:sp>
      <p:pic>
        <p:nvPicPr>
          <p:cNvPr id="4" name="Image 4">
            <a:extLst>
              <a:ext uri="{FF2B5EF4-FFF2-40B4-BE49-F238E27FC236}">
                <a16:creationId xmlns:a16="http://schemas.microsoft.com/office/drawing/2014/main" id="{2656E8CC-FE8F-4215-B608-50E759D81C66}"/>
              </a:ext>
            </a:extLst>
          </p:cNvPr>
          <p:cNvPicPr>
            <a:picLocks noChangeAspect="1"/>
          </p:cNvPicPr>
          <p:nvPr/>
        </p:nvPicPr>
        <p:blipFill>
          <a:blip r:embed="rId2"/>
          <a:stretch>
            <a:fillRect/>
          </a:stretch>
        </p:blipFill>
        <p:spPr>
          <a:xfrm>
            <a:off x="4897337" y="816402"/>
            <a:ext cx="6878842" cy="5759451"/>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8664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BE7933C-EE65-4C1C-9789-761EBA57A85D}"/>
              </a:ext>
            </a:extLst>
          </p:cNvPr>
          <p:cNvSpPr>
            <a:spLocks noGrp="1"/>
          </p:cNvSpPr>
          <p:nvPr>
            <p:ph type="title"/>
          </p:nvPr>
        </p:nvSpPr>
        <p:spPr>
          <a:xfrm>
            <a:off x="79997" y="-1"/>
            <a:ext cx="11628582" cy="1527142"/>
          </a:xfrm>
        </p:spPr>
        <p:txBody>
          <a:bodyPr wrap="square" anchor="b">
            <a:normAutofit/>
          </a:bodyPr>
          <a:lstStyle/>
          <a:p>
            <a:pPr>
              <a:lnSpc>
                <a:spcPct val="90000"/>
              </a:lnSpc>
            </a:pPr>
            <a:r>
              <a:rPr lang="en-US" b="1"/>
              <a:t>Different Machine Learning models:</a:t>
            </a:r>
            <a:br>
              <a:rPr lang="fr-FR"/>
            </a:br>
            <a:endParaRPr lang="fr-FR"/>
          </a:p>
        </p:txBody>
      </p:sp>
      <p:sp>
        <p:nvSpPr>
          <p:cNvPr id="3" name="Espace réservé du contenu 2">
            <a:extLst>
              <a:ext uri="{FF2B5EF4-FFF2-40B4-BE49-F238E27FC236}">
                <a16:creationId xmlns:a16="http://schemas.microsoft.com/office/drawing/2014/main" id="{4939A33F-ACBE-4807-9C9C-4EBBEB2FC972}"/>
              </a:ext>
            </a:extLst>
          </p:cNvPr>
          <p:cNvSpPr>
            <a:spLocks noGrp="1"/>
          </p:cNvSpPr>
          <p:nvPr>
            <p:ph idx="1"/>
          </p:nvPr>
        </p:nvSpPr>
        <p:spPr>
          <a:xfrm>
            <a:off x="192644" y="1130526"/>
            <a:ext cx="5437187" cy="5317408"/>
          </a:xfrm>
        </p:spPr>
        <p:txBody>
          <a:bodyPr vert="horz" lIns="0" tIns="0" rIns="0" bIns="0" rtlCol="0" anchor="t">
            <a:normAutofit/>
          </a:bodyPr>
          <a:lstStyle/>
          <a:p>
            <a:pPr marL="0" indent="0">
              <a:buNone/>
            </a:pPr>
            <a:r>
              <a:rPr lang="en-US" sz="1800">
                <a:ea typeface="Source Sans Pro"/>
              </a:rPr>
              <a:t>We can see the accuracy rate for each model that we applied on the dataset. The accuracy score obtained is around </a:t>
            </a:r>
            <a:r>
              <a:rPr lang="en-US" sz="1800" b="1">
                <a:ea typeface="Source Sans Pro"/>
              </a:rPr>
              <a:t>60,5-62,5%</a:t>
            </a:r>
            <a:r>
              <a:rPr lang="en-US" sz="1800">
                <a:ea typeface="Source Sans Pro"/>
              </a:rPr>
              <a:t>.</a:t>
            </a:r>
          </a:p>
          <a:p>
            <a:pPr marL="0" indent="0">
              <a:buNone/>
            </a:pPr>
            <a:r>
              <a:rPr lang="en-US" sz="1800">
                <a:ea typeface="Source Sans Pro"/>
              </a:rPr>
              <a:t>There are 3 important outcomes to talk about:</a:t>
            </a:r>
          </a:p>
          <a:p>
            <a:r>
              <a:rPr lang="en-US" sz="1800" b="1">
                <a:ea typeface="Source Sans Pro"/>
              </a:rPr>
              <a:t>Naive Bayes </a:t>
            </a:r>
            <a:r>
              <a:rPr lang="en-US" sz="1800">
                <a:ea typeface="Source Sans Pro"/>
              </a:rPr>
              <a:t>is the fastest and the one.</a:t>
            </a:r>
          </a:p>
          <a:p>
            <a:r>
              <a:rPr lang="en-US" sz="1800" b="1">
                <a:ea typeface="Source Sans Pro"/>
              </a:rPr>
              <a:t>Gradient Boosting </a:t>
            </a:r>
            <a:r>
              <a:rPr lang="en-US" sz="1800">
                <a:ea typeface="Source Sans Pro"/>
              </a:rPr>
              <a:t>is the best model.</a:t>
            </a:r>
          </a:p>
          <a:p>
            <a:pPr marL="0" indent="0">
              <a:buNone/>
            </a:pPr>
            <a:r>
              <a:rPr lang="en-US" sz="1800">
                <a:ea typeface="Source Sans Pro"/>
              </a:rPr>
              <a:t>Based on that, we decided to keep working on the </a:t>
            </a:r>
            <a:r>
              <a:rPr lang="en-US" sz="1800" b="1">
                <a:ea typeface="Source Sans Pro"/>
              </a:rPr>
              <a:t>Gradient Boosting </a:t>
            </a:r>
            <a:r>
              <a:rPr lang="en-US" sz="1800">
                <a:ea typeface="Source Sans Pro"/>
              </a:rPr>
              <a:t>model (since it provided us with the highest accuracy) but before that, we tried to improve these results in order to be sure of our model choice.</a:t>
            </a:r>
          </a:p>
        </p:txBody>
      </p:sp>
      <p:pic>
        <p:nvPicPr>
          <p:cNvPr id="4" name="Image 4" descr="Une image contenant table&#10;&#10;Description générée automatiquement">
            <a:extLst>
              <a:ext uri="{FF2B5EF4-FFF2-40B4-BE49-F238E27FC236}">
                <a16:creationId xmlns:a16="http://schemas.microsoft.com/office/drawing/2014/main" id="{2CE9998A-F052-411A-AF37-0594290484E6}"/>
              </a:ext>
            </a:extLst>
          </p:cNvPr>
          <p:cNvPicPr>
            <a:picLocks noChangeAspect="1"/>
          </p:cNvPicPr>
          <p:nvPr/>
        </p:nvPicPr>
        <p:blipFill>
          <a:blip r:embed="rId2"/>
          <a:stretch>
            <a:fillRect/>
          </a:stretch>
        </p:blipFill>
        <p:spPr>
          <a:xfrm>
            <a:off x="6297713" y="1130526"/>
            <a:ext cx="5604834" cy="4596947"/>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99413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56DF-349D-405A-A512-702DDEEE7942}"/>
              </a:ext>
            </a:extLst>
          </p:cNvPr>
          <p:cNvSpPr>
            <a:spLocks noGrp="1"/>
          </p:cNvSpPr>
          <p:nvPr>
            <p:ph type="title"/>
          </p:nvPr>
        </p:nvSpPr>
        <p:spPr>
          <a:xfrm>
            <a:off x="179109" y="42528"/>
            <a:ext cx="5812231" cy="761051"/>
          </a:xfrm>
        </p:spPr>
        <p:txBody>
          <a:bodyPr>
            <a:normAutofit fontScale="90000"/>
          </a:bodyPr>
          <a:lstStyle/>
          <a:p>
            <a:r>
              <a:rPr lang="en-US" sz="5300" b="1"/>
              <a:t>Variable importance:</a:t>
            </a:r>
            <a:br>
              <a:rPr lang="en-US"/>
            </a:br>
            <a:endParaRPr lang="en-US"/>
          </a:p>
        </p:txBody>
      </p:sp>
      <p:pic>
        <p:nvPicPr>
          <p:cNvPr id="5" name="Content Placeholder 4">
            <a:extLst>
              <a:ext uri="{FF2B5EF4-FFF2-40B4-BE49-F238E27FC236}">
                <a16:creationId xmlns:a16="http://schemas.microsoft.com/office/drawing/2014/main" id="{5556265E-4DF4-423B-A649-057C4AA22AD9}"/>
              </a:ext>
            </a:extLst>
          </p:cNvPr>
          <p:cNvPicPr>
            <a:picLocks noGrp="1" noChangeAspect="1"/>
          </p:cNvPicPr>
          <p:nvPr>
            <p:ph idx="1"/>
          </p:nvPr>
        </p:nvPicPr>
        <p:blipFill rotWithShape="1">
          <a:blip r:embed="rId2"/>
          <a:srcRect l="18852" t="25624" r="30377" b="16601"/>
          <a:stretch/>
        </p:blipFill>
        <p:spPr>
          <a:xfrm>
            <a:off x="4996206" y="1025219"/>
            <a:ext cx="7098000" cy="5130484"/>
          </a:xfrm>
        </p:spPr>
      </p:pic>
      <p:sp>
        <p:nvSpPr>
          <p:cNvPr id="4" name="ZoneTexte 3">
            <a:extLst>
              <a:ext uri="{FF2B5EF4-FFF2-40B4-BE49-F238E27FC236}">
                <a16:creationId xmlns:a16="http://schemas.microsoft.com/office/drawing/2014/main" id="{33B0B4FF-F1B7-433F-A9C8-6179AD80E9DA}"/>
              </a:ext>
            </a:extLst>
          </p:cNvPr>
          <p:cNvSpPr txBox="1"/>
          <p:nvPr/>
        </p:nvSpPr>
        <p:spPr>
          <a:xfrm>
            <a:off x="179109" y="933254"/>
            <a:ext cx="4515439" cy="2744726"/>
          </a:xfrm>
          <a:prstGeom prst="rect">
            <a:avLst/>
          </a:prstGeom>
          <a:noFill/>
        </p:spPr>
        <p:txBody>
          <a:bodyPr wrap="square" lIns="91440" tIns="45720" rIns="91440" bIns="45720" rtlCol="0" anchor="t">
            <a:spAutoFit/>
          </a:bodyPr>
          <a:lstStyle/>
          <a:p>
            <a:pPr>
              <a:lnSpc>
                <a:spcPct val="110000"/>
              </a:lnSpc>
              <a:spcBef>
                <a:spcPts val="1000"/>
              </a:spcBef>
              <a:spcAft>
                <a:spcPts val="800"/>
              </a:spcAft>
              <a:buFont typeface="Arial" panose="020B0604020202020204" pitchFamily="34" charset="0"/>
            </a:pPr>
            <a:r>
              <a:rPr lang="en-US">
                <a:solidFill>
                  <a:schemeClr val="tx1">
                    <a:alpha val="60000"/>
                  </a:schemeClr>
                </a:solidFill>
                <a:ea typeface="Source Sans Pro"/>
              </a:rPr>
              <a:t>This bar plot shows us the importance of the features on the model's accuracy. We can say that </a:t>
            </a:r>
            <a:r>
              <a:rPr lang="en-US" b="1" err="1">
                <a:solidFill>
                  <a:schemeClr val="tx1">
                    <a:alpha val="60000"/>
                  </a:schemeClr>
                </a:solidFill>
                <a:ea typeface="Source Sans Pro"/>
              </a:rPr>
              <a:t>discharge_disposition_id</a:t>
            </a:r>
            <a:r>
              <a:rPr lang="en-US" b="1">
                <a:solidFill>
                  <a:schemeClr val="tx1">
                    <a:alpha val="60000"/>
                  </a:schemeClr>
                </a:solidFill>
                <a:ea typeface="Source Sans Pro"/>
              </a:rPr>
              <a:t> </a:t>
            </a:r>
            <a:r>
              <a:rPr lang="en-US">
                <a:solidFill>
                  <a:schemeClr val="tx1">
                    <a:alpha val="60000"/>
                  </a:schemeClr>
                </a:solidFill>
                <a:ea typeface="Source Sans Pro"/>
              </a:rPr>
              <a:t>and </a:t>
            </a:r>
            <a:r>
              <a:rPr lang="en-US" b="1" err="1">
                <a:solidFill>
                  <a:schemeClr val="tx1">
                    <a:alpha val="60000"/>
                  </a:schemeClr>
                </a:solidFill>
                <a:ea typeface="Source Sans Pro"/>
              </a:rPr>
              <a:t>number_inpatient</a:t>
            </a:r>
            <a:r>
              <a:rPr lang="en-US" b="1">
                <a:solidFill>
                  <a:schemeClr val="tx1">
                    <a:alpha val="60000"/>
                  </a:schemeClr>
                </a:solidFill>
                <a:ea typeface="Source Sans Pro"/>
              </a:rPr>
              <a:t> </a:t>
            </a:r>
            <a:r>
              <a:rPr lang="en-US">
                <a:solidFill>
                  <a:schemeClr val="tx1">
                    <a:alpha val="60000"/>
                  </a:schemeClr>
                </a:solidFill>
                <a:ea typeface="Source Sans Pro"/>
              </a:rPr>
              <a:t>are the most important features with a score about </a:t>
            </a:r>
            <a:r>
              <a:rPr lang="en-US" b="1">
                <a:solidFill>
                  <a:schemeClr val="tx1">
                    <a:alpha val="60000"/>
                  </a:schemeClr>
                </a:solidFill>
                <a:ea typeface="Source Sans Pro"/>
              </a:rPr>
              <a:t>0,20</a:t>
            </a:r>
            <a:r>
              <a:rPr lang="en-US">
                <a:solidFill>
                  <a:schemeClr val="tx1">
                    <a:alpha val="60000"/>
                  </a:schemeClr>
                </a:solidFill>
                <a:ea typeface="Source Sans Pro"/>
              </a:rPr>
              <a:t>. </a:t>
            </a:r>
          </a:p>
          <a:p>
            <a:pPr>
              <a:lnSpc>
                <a:spcPct val="110000"/>
              </a:lnSpc>
              <a:spcBef>
                <a:spcPts val="1000"/>
              </a:spcBef>
              <a:spcAft>
                <a:spcPts val="800"/>
              </a:spcAft>
              <a:buFont typeface="Arial" panose="020B0604020202020204" pitchFamily="34" charset="0"/>
            </a:pPr>
            <a:r>
              <a:rPr lang="en-US">
                <a:solidFill>
                  <a:schemeClr val="tx1">
                    <a:alpha val="60000"/>
                  </a:schemeClr>
                </a:solidFill>
                <a:ea typeface="Source Sans Pro"/>
              </a:rPr>
              <a:t>We noticed that the features with less than </a:t>
            </a:r>
            <a:r>
              <a:rPr lang="en-US" b="1">
                <a:solidFill>
                  <a:schemeClr val="tx1">
                    <a:alpha val="60000"/>
                  </a:schemeClr>
                </a:solidFill>
                <a:ea typeface="Source Sans Pro"/>
              </a:rPr>
              <a:t>0,02</a:t>
            </a:r>
            <a:r>
              <a:rPr lang="en-US">
                <a:solidFill>
                  <a:schemeClr val="tx1">
                    <a:alpha val="60000"/>
                  </a:schemeClr>
                </a:solidFill>
                <a:ea typeface="Source Sans Pro"/>
              </a:rPr>
              <a:t> importance score do not affect the accuracy that much. </a:t>
            </a:r>
          </a:p>
        </p:txBody>
      </p:sp>
    </p:spTree>
    <p:extLst>
      <p:ext uri="{BB962C8B-B14F-4D97-AF65-F5344CB8AC3E}">
        <p14:creationId xmlns:p14="http://schemas.microsoft.com/office/powerpoint/2010/main" val="372619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re 1">
            <a:extLst>
              <a:ext uri="{FF2B5EF4-FFF2-40B4-BE49-F238E27FC236}">
                <a16:creationId xmlns:a16="http://schemas.microsoft.com/office/drawing/2014/main" id="{FB694CE9-9C2B-4C14-A077-3E88B20F3AA0}"/>
              </a:ext>
            </a:extLst>
          </p:cNvPr>
          <p:cNvSpPr>
            <a:spLocks noGrp="1"/>
          </p:cNvSpPr>
          <p:nvPr>
            <p:ph type="title"/>
          </p:nvPr>
        </p:nvSpPr>
        <p:spPr>
          <a:xfrm>
            <a:off x="83935" y="-113361"/>
            <a:ext cx="11034780" cy="822708"/>
          </a:xfrm>
        </p:spPr>
        <p:txBody>
          <a:bodyPr vert="horz" wrap="square" lIns="0" tIns="0" rIns="0" bIns="0" rtlCol="0" anchor="b" anchorCtr="0">
            <a:normAutofit/>
          </a:bodyPr>
          <a:lstStyle/>
          <a:p>
            <a:r>
              <a:rPr lang="en-US" b="1"/>
              <a:t>Improvement of the model:</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ZoneTexte 4">
            <a:extLst>
              <a:ext uri="{FF2B5EF4-FFF2-40B4-BE49-F238E27FC236}">
                <a16:creationId xmlns:a16="http://schemas.microsoft.com/office/drawing/2014/main" id="{7D771074-82E3-45C6-B9C1-F45B0F54AC77}"/>
              </a:ext>
            </a:extLst>
          </p:cNvPr>
          <p:cNvSpPr txBox="1"/>
          <p:nvPr/>
        </p:nvSpPr>
        <p:spPr>
          <a:xfrm>
            <a:off x="83935" y="754429"/>
            <a:ext cx="6967477" cy="6105646"/>
          </a:xfrm>
          <a:prstGeom prst="rect">
            <a:avLst/>
          </a:prstGeom>
          <a:noFill/>
        </p:spPr>
        <p:txBody>
          <a:bodyPr wrap="square" lIns="91440" tIns="45720" rIns="91440" bIns="45720" rtlCol="0" anchor="t">
            <a:spAutoFit/>
          </a:bodyPr>
          <a:lstStyle/>
          <a:p>
            <a:pPr>
              <a:lnSpc>
                <a:spcPct val="110000"/>
              </a:lnSpc>
              <a:spcBef>
                <a:spcPts val="1000"/>
              </a:spcBef>
              <a:spcAft>
                <a:spcPts val="800"/>
              </a:spcAft>
              <a:buFont typeface="Arial" panose="020B0604020202020204" pitchFamily="34" charset="0"/>
            </a:pPr>
            <a:r>
              <a:rPr lang="en-US" sz="1800">
                <a:solidFill>
                  <a:schemeClr val="tx1">
                    <a:alpha val="60000"/>
                  </a:schemeClr>
                </a:solidFill>
                <a:ea typeface="Source Sans Pro"/>
              </a:rPr>
              <a:t>Indeed, we first tried our models on the dataset with different combinations of features according to the </a:t>
            </a:r>
            <a:r>
              <a:rPr lang="en-US" sz="1800" b="1">
                <a:solidFill>
                  <a:schemeClr val="tx1">
                    <a:alpha val="60000"/>
                  </a:schemeClr>
                </a:solidFill>
                <a:ea typeface="Source Sans Pro"/>
              </a:rPr>
              <a:t>importance score</a:t>
            </a:r>
            <a:r>
              <a:rPr lang="en-US" b="1">
                <a:solidFill>
                  <a:schemeClr val="tx1">
                    <a:alpha val="60000"/>
                  </a:schemeClr>
                </a:solidFill>
                <a:ea typeface="Source Sans Pro"/>
              </a:rPr>
              <a:t>. </a:t>
            </a:r>
          </a:p>
          <a:p>
            <a:pPr>
              <a:lnSpc>
                <a:spcPct val="110000"/>
              </a:lnSpc>
              <a:spcBef>
                <a:spcPts val="1000"/>
              </a:spcBef>
              <a:spcAft>
                <a:spcPts val="800"/>
              </a:spcAft>
              <a:buFont typeface="Arial" panose="020B0604020202020204" pitchFamily="34" charset="0"/>
            </a:pPr>
            <a:r>
              <a:rPr lang="en-US">
                <a:solidFill>
                  <a:schemeClr val="tx1">
                    <a:alpha val="60000"/>
                  </a:schemeClr>
                </a:solidFill>
                <a:ea typeface="Source Sans Pro"/>
              </a:rPr>
              <a:t>We started choosing from 1 (with the highest importance) all the way to 27 predictors (total list of features). We noticed after many attempts that:</a:t>
            </a:r>
          </a:p>
          <a:p>
            <a:pPr marL="285750" indent="-285750">
              <a:lnSpc>
                <a:spcPct val="110000"/>
              </a:lnSpc>
              <a:spcBef>
                <a:spcPts val="1000"/>
              </a:spcBef>
              <a:spcAft>
                <a:spcPts val="800"/>
              </a:spcAft>
              <a:buFont typeface="Arial" panose="020B0604020202020204" pitchFamily="34" charset="0"/>
              <a:buChar char="•"/>
            </a:pPr>
            <a:r>
              <a:rPr lang="en-US">
                <a:solidFill>
                  <a:schemeClr val="tx1">
                    <a:alpha val="60000"/>
                  </a:schemeClr>
                </a:solidFill>
                <a:ea typeface="Source Sans Pro"/>
              </a:rPr>
              <a:t>The less we have features(less than 5), the more </a:t>
            </a:r>
            <a:r>
              <a:rPr lang="en-US" b="1">
                <a:solidFill>
                  <a:schemeClr val="tx1">
                    <a:alpha val="60000"/>
                  </a:schemeClr>
                </a:solidFill>
                <a:ea typeface="Source Sans Pro"/>
              </a:rPr>
              <a:t>Naïve Bayes </a:t>
            </a:r>
            <a:r>
              <a:rPr lang="en-US">
                <a:solidFill>
                  <a:schemeClr val="tx1">
                    <a:alpha val="60000"/>
                  </a:schemeClr>
                </a:solidFill>
                <a:ea typeface="Source Sans Pro"/>
              </a:rPr>
              <a:t>model is the best. </a:t>
            </a:r>
            <a:r>
              <a:rPr lang="en-US" b="1">
                <a:solidFill>
                  <a:schemeClr val="tx1">
                    <a:alpha val="60000"/>
                  </a:schemeClr>
                </a:solidFill>
                <a:ea typeface="Source Sans Pro"/>
              </a:rPr>
              <a:t>Random Forest </a:t>
            </a:r>
            <a:r>
              <a:rPr lang="en-US">
                <a:solidFill>
                  <a:schemeClr val="tx1">
                    <a:alpha val="60000"/>
                  </a:schemeClr>
                </a:solidFill>
                <a:ea typeface="Source Sans Pro"/>
              </a:rPr>
              <a:t>and </a:t>
            </a:r>
            <a:r>
              <a:rPr lang="en-US" b="1">
                <a:solidFill>
                  <a:schemeClr val="tx1">
                    <a:alpha val="60000"/>
                  </a:schemeClr>
                </a:solidFill>
                <a:ea typeface="Source Sans Pro"/>
              </a:rPr>
              <a:t>Gradient Boosting </a:t>
            </a:r>
            <a:r>
              <a:rPr lang="en-US">
                <a:solidFill>
                  <a:schemeClr val="tx1">
                    <a:alpha val="60000"/>
                  </a:schemeClr>
                </a:solidFill>
                <a:ea typeface="Source Sans Pro"/>
              </a:rPr>
              <a:t>models shows some limits with less data. </a:t>
            </a:r>
          </a:p>
          <a:p>
            <a:pPr marL="285750" indent="-285750">
              <a:lnSpc>
                <a:spcPct val="110000"/>
              </a:lnSpc>
              <a:spcBef>
                <a:spcPts val="1000"/>
              </a:spcBef>
              <a:spcAft>
                <a:spcPts val="800"/>
              </a:spcAft>
              <a:buFont typeface="Arial" panose="020B0604020202020204" pitchFamily="34" charset="0"/>
              <a:buChar char="•"/>
            </a:pPr>
            <a:r>
              <a:rPr lang="en-US">
                <a:solidFill>
                  <a:schemeClr val="tx1">
                    <a:alpha val="60000"/>
                  </a:schemeClr>
                </a:solidFill>
                <a:ea typeface="Source Sans Pro"/>
              </a:rPr>
              <a:t>The more we have features, the more </a:t>
            </a:r>
            <a:r>
              <a:rPr lang="en-US" b="1">
                <a:solidFill>
                  <a:schemeClr val="tx1">
                    <a:alpha val="60000"/>
                  </a:schemeClr>
                </a:solidFill>
                <a:ea typeface="Source Sans Pro"/>
              </a:rPr>
              <a:t>Gradient Boosting </a:t>
            </a:r>
            <a:r>
              <a:rPr lang="en-US">
                <a:solidFill>
                  <a:schemeClr val="tx1">
                    <a:alpha val="60000"/>
                  </a:schemeClr>
                </a:solidFill>
                <a:ea typeface="Source Sans Pro"/>
              </a:rPr>
              <a:t>has the best accuracy.</a:t>
            </a:r>
          </a:p>
          <a:p>
            <a:pPr marL="285750" indent="-285750">
              <a:lnSpc>
                <a:spcPct val="110000"/>
              </a:lnSpc>
              <a:spcBef>
                <a:spcPts val="1000"/>
              </a:spcBef>
              <a:spcAft>
                <a:spcPts val="800"/>
              </a:spcAft>
              <a:buFont typeface="Arial" panose="020B0604020202020204" pitchFamily="34" charset="0"/>
              <a:buChar char="•"/>
            </a:pPr>
            <a:r>
              <a:rPr lang="en-US">
                <a:solidFill>
                  <a:schemeClr val="tx1">
                    <a:alpha val="60000"/>
                  </a:schemeClr>
                </a:solidFill>
                <a:ea typeface="Source Sans Pro"/>
              </a:rPr>
              <a:t>Running time and accuracy increase deeply with the number of predictors selected.</a:t>
            </a:r>
          </a:p>
          <a:p>
            <a:pPr>
              <a:lnSpc>
                <a:spcPct val="110000"/>
              </a:lnSpc>
              <a:spcBef>
                <a:spcPts val="1000"/>
              </a:spcBef>
              <a:spcAft>
                <a:spcPts val="800"/>
              </a:spcAft>
            </a:pPr>
            <a:r>
              <a:rPr lang="en-US">
                <a:solidFill>
                  <a:schemeClr val="tx1">
                    <a:alpha val="60000"/>
                  </a:schemeClr>
                </a:solidFill>
                <a:ea typeface="Source Sans Pro"/>
              </a:rPr>
              <a:t>Besides this, we proceeded to validation test that shows confusing matrix and accuracy score. We still in an accuracy rate around </a:t>
            </a:r>
            <a:r>
              <a:rPr lang="en-US" b="1">
                <a:solidFill>
                  <a:schemeClr val="tx1">
                    <a:alpha val="60000"/>
                  </a:schemeClr>
                </a:solidFill>
                <a:ea typeface="Source Sans Pro"/>
              </a:rPr>
              <a:t>60%-62,5%</a:t>
            </a:r>
            <a:r>
              <a:rPr lang="en-US">
                <a:solidFill>
                  <a:schemeClr val="tx1">
                    <a:alpha val="60000"/>
                  </a:schemeClr>
                </a:solidFill>
                <a:ea typeface="Source Sans Pro"/>
              </a:rPr>
              <a:t>. Therefore, the improvement is not obvious, that is why we tried the </a:t>
            </a:r>
            <a:r>
              <a:rPr lang="en-US" b="1">
                <a:solidFill>
                  <a:schemeClr val="tx1">
                    <a:alpha val="60000"/>
                  </a:schemeClr>
                </a:solidFill>
                <a:ea typeface="Source Sans Pro"/>
              </a:rPr>
              <a:t>Gradient Boosting Model Tuning</a:t>
            </a:r>
            <a:r>
              <a:rPr lang="en-US">
                <a:solidFill>
                  <a:schemeClr val="tx1">
                    <a:alpha val="60000"/>
                  </a:schemeClr>
                </a:solidFill>
                <a:ea typeface="Source Sans Pro"/>
              </a:rPr>
              <a:t>.</a:t>
            </a:r>
          </a:p>
        </p:txBody>
      </p:sp>
      <p:pic>
        <p:nvPicPr>
          <p:cNvPr id="9" name="Image 8" descr="Une image contenant texte&#10;&#10;Description générée automatiquement">
            <a:extLst>
              <a:ext uri="{FF2B5EF4-FFF2-40B4-BE49-F238E27FC236}">
                <a16:creationId xmlns:a16="http://schemas.microsoft.com/office/drawing/2014/main" id="{B2BB1B5D-9FA9-4DC5-AE21-24871BBBD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86" y="828980"/>
            <a:ext cx="4977840" cy="4459597"/>
          </a:xfrm>
          <a:prstGeom prst="rect">
            <a:avLst/>
          </a:prstGeom>
        </p:spPr>
      </p:pic>
    </p:spTree>
    <p:extLst>
      <p:ext uri="{BB962C8B-B14F-4D97-AF65-F5344CB8AC3E}">
        <p14:creationId xmlns:p14="http://schemas.microsoft.com/office/powerpoint/2010/main" val="4634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DE7E3-C9A6-4F38-8D0B-6A45AD624EA7}"/>
              </a:ext>
            </a:extLst>
          </p:cNvPr>
          <p:cNvSpPr>
            <a:spLocks noGrp="1"/>
          </p:cNvSpPr>
          <p:nvPr>
            <p:ph type="title"/>
          </p:nvPr>
        </p:nvSpPr>
        <p:spPr>
          <a:xfrm>
            <a:off x="550863" y="549275"/>
            <a:ext cx="3565525" cy="5543549"/>
          </a:xfrm>
        </p:spPr>
        <p:txBody>
          <a:bodyPr wrap="square" anchor="ctr">
            <a:normAutofit/>
          </a:bodyPr>
          <a:lstStyle/>
          <a:p>
            <a:r>
              <a:rPr lang="en-US" b="1"/>
              <a:t>Outline:</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98FE18F-674E-4F9E-83F2-86799041A29D}"/>
              </a:ext>
            </a:extLst>
          </p:cNvPr>
          <p:cNvGraphicFramePr>
            <a:graphicFrameLocks noGrp="1"/>
          </p:cNvGraphicFramePr>
          <p:nvPr>
            <p:ph idx="1"/>
            <p:extLst>
              <p:ext uri="{D42A27DB-BD31-4B8C-83A1-F6EECF244321}">
                <p14:modId xmlns:p14="http://schemas.microsoft.com/office/powerpoint/2010/main" val="316955767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01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729E91-49AB-4AFF-8AD0-10A846326E27}"/>
              </a:ext>
            </a:extLst>
          </p:cNvPr>
          <p:cNvSpPr>
            <a:spLocks noGrp="1"/>
          </p:cNvSpPr>
          <p:nvPr>
            <p:ph type="title"/>
          </p:nvPr>
        </p:nvSpPr>
        <p:spPr>
          <a:xfrm>
            <a:off x="79522" y="87361"/>
            <a:ext cx="11091600" cy="959014"/>
          </a:xfrm>
        </p:spPr>
        <p:txBody>
          <a:bodyPr>
            <a:normAutofit/>
          </a:bodyPr>
          <a:lstStyle/>
          <a:p>
            <a:r>
              <a:rPr lang="en-US" b="1"/>
              <a:t>Gradient Boosting Model Tuning:</a:t>
            </a:r>
          </a:p>
        </p:txBody>
      </p:sp>
      <p:pic>
        <p:nvPicPr>
          <p:cNvPr id="4" name="Image 4">
            <a:extLst>
              <a:ext uri="{FF2B5EF4-FFF2-40B4-BE49-F238E27FC236}">
                <a16:creationId xmlns:a16="http://schemas.microsoft.com/office/drawing/2014/main" id="{F7C31D99-DB06-4E5E-8FA5-ADE1D43F60BE}"/>
              </a:ext>
            </a:extLst>
          </p:cNvPr>
          <p:cNvPicPr>
            <a:picLocks noGrp="1" noChangeAspect="1"/>
          </p:cNvPicPr>
          <p:nvPr>
            <p:ph idx="1"/>
          </p:nvPr>
        </p:nvPicPr>
        <p:blipFill>
          <a:blip r:embed="rId2"/>
          <a:stretch>
            <a:fillRect/>
          </a:stretch>
        </p:blipFill>
        <p:spPr>
          <a:xfrm>
            <a:off x="5793793" y="1046375"/>
            <a:ext cx="6347931" cy="2829638"/>
          </a:xfrm>
        </p:spPr>
      </p:pic>
      <p:pic>
        <p:nvPicPr>
          <p:cNvPr id="5" name="Image 4">
            <a:extLst>
              <a:ext uri="{FF2B5EF4-FFF2-40B4-BE49-F238E27FC236}">
                <a16:creationId xmlns:a16="http://schemas.microsoft.com/office/drawing/2014/main" id="{84F274E5-78C3-47DE-A7BF-7B1EB3EDA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793" y="4319741"/>
            <a:ext cx="6318685" cy="582197"/>
          </a:xfrm>
          <a:prstGeom prst="rect">
            <a:avLst/>
          </a:prstGeom>
        </p:spPr>
      </p:pic>
      <p:pic>
        <p:nvPicPr>
          <p:cNvPr id="9" name="Image 8">
            <a:extLst>
              <a:ext uri="{FF2B5EF4-FFF2-40B4-BE49-F238E27FC236}">
                <a16:creationId xmlns:a16="http://schemas.microsoft.com/office/drawing/2014/main" id="{A97C9DF9-DCA5-45C5-93D1-DFE034368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3643" y="4414498"/>
            <a:ext cx="2734742" cy="392682"/>
          </a:xfrm>
          <a:prstGeom prst="rect">
            <a:avLst/>
          </a:prstGeom>
        </p:spPr>
      </p:pic>
      <p:sp>
        <p:nvSpPr>
          <p:cNvPr id="10" name="ZoneTexte 9">
            <a:extLst>
              <a:ext uri="{FF2B5EF4-FFF2-40B4-BE49-F238E27FC236}">
                <a16:creationId xmlns:a16="http://schemas.microsoft.com/office/drawing/2014/main" id="{A93D748E-2CA5-473A-923F-50493993C2ED}"/>
              </a:ext>
            </a:extLst>
          </p:cNvPr>
          <p:cNvSpPr txBox="1"/>
          <p:nvPr/>
        </p:nvSpPr>
        <p:spPr>
          <a:xfrm>
            <a:off x="79522" y="952107"/>
            <a:ext cx="5450178" cy="4524315"/>
          </a:xfrm>
          <a:prstGeom prst="rect">
            <a:avLst/>
          </a:prstGeom>
          <a:noFill/>
        </p:spPr>
        <p:txBody>
          <a:bodyPr wrap="square" lIns="91440" tIns="45720" rIns="91440" bIns="45720" rtlCol="0" anchor="t">
            <a:spAutoFit/>
          </a:bodyPr>
          <a:lstStyle/>
          <a:p>
            <a:r>
              <a:rPr lang="en-US">
                <a:solidFill>
                  <a:schemeClr val="tx1">
                    <a:alpha val="60000"/>
                  </a:schemeClr>
                </a:solidFill>
                <a:ea typeface="Source Sans Pro"/>
              </a:rPr>
              <a:t>Based on the </a:t>
            </a:r>
            <a:r>
              <a:rPr lang="en-US" b="1">
                <a:solidFill>
                  <a:schemeClr val="tx1">
                    <a:alpha val="60000"/>
                  </a:schemeClr>
                </a:solidFill>
                <a:ea typeface="Source Sans Pro"/>
              </a:rPr>
              <a:t>Gradient Boosting </a:t>
            </a:r>
            <a:r>
              <a:rPr lang="en-US">
                <a:solidFill>
                  <a:schemeClr val="tx1">
                    <a:alpha val="60000"/>
                  </a:schemeClr>
                </a:solidFill>
                <a:ea typeface="Source Sans Pro"/>
              </a:rPr>
              <a:t>model that we chose; we applied a </a:t>
            </a:r>
            <a:r>
              <a:rPr lang="en-US" b="1">
                <a:solidFill>
                  <a:schemeClr val="tx1">
                    <a:alpha val="60000"/>
                  </a:schemeClr>
                </a:solidFill>
                <a:ea typeface="Source Sans Pro"/>
              </a:rPr>
              <a:t>hyper parameters tuning </a:t>
            </a:r>
            <a:r>
              <a:rPr lang="en-US">
                <a:solidFill>
                  <a:schemeClr val="tx1">
                    <a:alpha val="60000"/>
                  </a:schemeClr>
                </a:solidFill>
                <a:ea typeface="Source Sans Pro"/>
              </a:rPr>
              <a:t>method. As explained in the schema, this method is based on the crossing of different results in order to create a more powerful model.</a:t>
            </a:r>
          </a:p>
          <a:p>
            <a:endParaRPr lang="en-US">
              <a:solidFill>
                <a:schemeClr val="tx1">
                  <a:alpha val="60000"/>
                </a:schemeClr>
              </a:solidFill>
              <a:ea typeface="Source Sans Pro"/>
            </a:endParaRPr>
          </a:p>
          <a:p>
            <a:r>
              <a:rPr lang="en-US">
                <a:solidFill>
                  <a:schemeClr val="tx1">
                    <a:alpha val="60000"/>
                  </a:schemeClr>
                </a:solidFill>
                <a:ea typeface="Source Sans Pro"/>
              </a:rPr>
              <a:t>So, we first initialize the parameters according to basic criteria to be able to use a </a:t>
            </a:r>
            <a:r>
              <a:rPr lang="en-US" b="1">
                <a:solidFill>
                  <a:schemeClr val="tx1">
                    <a:alpha val="60000"/>
                  </a:schemeClr>
                </a:solidFill>
                <a:ea typeface="Source Sans Pro"/>
              </a:rPr>
              <a:t>grid search </a:t>
            </a:r>
            <a:r>
              <a:rPr lang="en-US">
                <a:solidFill>
                  <a:schemeClr val="tx1">
                    <a:alpha val="60000"/>
                  </a:schemeClr>
                </a:solidFill>
                <a:ea typeface="Source Sans Pro"/>
              </a:rPr>
              <a:t>method. </a:t>
            </a:r>
          </a:p>
          <a:p>
            <a:endParaRPr lang="en-US">
              <a:solidFill>
                <a:schemeClr val="tx1">
                  <a:alpha val="60000"/>
                </a:schemeClr>
              </a:solidFill>
              <a:ea typeface="Source Sans Pro"/>
            </a:endParaRPr>
          </a:p>
          <a:p>
            <a:r>
              <a:rPr lang="en-US">
                <a:solidFill>
                  <a:schemeClr val="tx1">
                    <a:alpha val="60000"/>
                  </a:schemeClr>
                </a:solidFill>
                <a:ea typeface="Source Sans Pro"/>
              </a:rPr>
              <a:t>This method is based on intuition and testing many times in order to find the best </a:t>
            </a:r>
            <a:r>
              <a:rPr lang="en-US" b="1">
                <a:solidFill>
                  <a:schemeClr val="tx1">
                    <a:alpha val="60000"/>
                  </a:schemeClr>
                </a:solidFill>
                <a:ea typeface="Source Sans Pro"/>
              </a:rPr>
              <a:t>n_estimators </a:t>
            </a:r>
            <a:r>
              <a:rPr lang="en-US">
                <a:solidFill>
                  <a:schemeClr val="tx1">
                    <a:alpha val="60000"/>
                  </a:schemeClr>
                </a:solidFill>
                <a:ea typeface="Source Sans Pro"/>
              </a:rPr>
              <a:t>parameter by fumbling. We noticed that the more the parameters are high, the more the </a:t>
            </a:r>
            <a:r>
              <a:rPr lang="en-US" b="1">
                <a:solidFill>
                  <a:schemeClr val="tx1">
                    <a:alpha val="60000"/>
                  </a:schemeClr>
                </a:solidFill>
                <a:ea typeface="Source Sans Pro"/>
              </a:rPr>
              <a:t>grid search </a:t>
            </a:r>
            <a:r>
              <a:rPr lang="en-US">
                <a:solidFill>
                  <a:schemeClr val="tx1">
                    <a:alpha val="60000"/>
                  </a:schemeClr>
                </a:solidFill>
                <a:ea typeface="Source Sans Pro"/>
              </a:rPr>
              <a:t>take time to return a result.</a:t>
            </a:r>
          </a:p>
          <a:p>
            <a:endParaRPr lang="en-US">
              <a:solidFill>
                <a:schemeClr val="tx1">
                  <a:alpha val="60000"/>
                </a:schemeClr>
              </a:solidFill>
              <a:ea typeface="Source Sans Pro"/>
            </a:endParaRPr>
          </a:p>
          <a:p>
            <a:r>
              <a:rPr lang="en-US">
                <a:solidFill>
                  <a:schemeClr val="tx1">
                    <a:alpha val="60000"/>
                  </a:schemeClr>
                </a:solidFill>
                <a:ea typeface="Source Sans Pro"/>
              </a:rPr>
              <a:t>This way, we could obtain the best score.</a:t>
            </a:r>
          </a:p>
        </p:txBody>
      </p:sp>
    </p:spTree>
    <p:extLst>
      <p:ext uri="{BB962C8B-B14F-4D97-AF65-F5344CB8AC3E}">
        <p14:creationId xmlns:p14="http://schemas.microsoft.com/office/powerpoint/2010/main" val="183243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4FC3CE-F95B-4B60-A718-DD8F9C4CCA1E}"/>
              </a:ext>
            </a:extLst>
          </p:cNvPr>
          <p:cNvSpPr>
            <a:spLocks noGrp="1"/>
          </p:cNvSpPr>
          <p:nvPr>
            <p:ph type="title"/>
          </p:nvPr>
        </p:nvSpPr>
        <p:spPr>
          <a:xfrm>
            <a:off x="550862" y="257044"/>
            <a:ext cx="11496594" cy="751019"/>
          </a:xfrm>
        </p:spPr>
        <p:txBody>
          <a:bodyPr>
            <a:noAutofit/>
          </a:bodyPr>
          <a:lstStyle/>
          <a:p>
            <a:r>
              <a:rPr lang="en-US" b="1">
                <a:ea typeface="+mj-lt"/>
                <a:cs typeface="+mj-lt"/>
              </a:rPr>
              <a:t>Conclusion:</a:t>
            </a:r>
            <a:endParaRPr lang="fr-FR"/>
          </a:p>
        </p:txBody>
      </p:sp>
      <p:sp>
        <p:nvSpPr>
          <p:cNvPr id="3" name="Espace réservé du contenu 2">
            <a:extLst>
              <a:ext uri="{FF2B5EF4-FFF2-40B4-BE49-F238E27FC236}">
                <a16:creationId xmlns:a16="http://schemas.microsoft.com/office/drawing/2014/main" id="{23A65C10-5FF9-4FDB-833B-B5D18D3A623D}"/>
              </a:ext>
            </a:extLst>
          </p:cNvPr>
          <p:cNvSpPr>
            <a:spLocks noGrp="1"/>
          </p:cNvSpPr>
          <p:nvPr>
            <p:ph idx="1"/>
          </p:nvPr>
        </p:nvSpPr>
        <p:spPr>
          <a:xfrm>
            <a:off x="550862" y="1252532"/>
            <a:ext cx="11090274" cy="2176468"/>
          </a:xfrm>
        </p:spPr>
        <p:txBody>
          <a:bodyPr vert="horz" wrap="square" lIns="0" tIns="0" rIns="0" bIns="0" rtlCol="0" anchor="t">
            <a:normAutofit lnSpcReduction="10000"/>
          </a:bodyPr>
          <a:lstStyle/>
          <a:p>
            <a:pPr marL="0" indent="0">
              <a:buNone/>
            </a:pPr>
            <a:r>
              <a:rPr lang="en-US" sz="2400">
                <a:solidFill>
                  <a:schemeClr val="tx1"/>
                </a:solidFill>
                <a:latin typeface="Helvetica Neue"/>
              </a:rPr>
              <a:t>By simply taking data from diabetes patients and treating them, we can help them out by predicting whether a patient will need to be treated again any time soon</a:t>
            </a:r>
          </a:p>
          <a:p>
            <a:pPr marL="0" indent="0">
              <a:buNone/>
            </a:pPr>
            <a:r>
              <a:rPr lang="en-US" sz="2400" b="0" i="0">
                <a:solidFill>
                  <a:schemeClr val="tx1"/>
                </a:solidFill>
                <a:effectLst/>
                <a:latin typeface="Helvetica Neue"/>
              </a:rPr>
              <a:t>Through our Machine Learning model based on </a:t>
            </a:r>
            <a:r>
              <a:rPr lang="en-US" sz="2400" b="1" i="0">
                <a:solidFill>
                  <a:schemeClr val="tx1"/>
                </a:solidFill>
                <a:effectLst/>
                <a:latin typeface="Helvetica Neue"/>
              </a:rPr>
              <a:t>Gradient</a:t>
            </a:r>
            <a:r>
              <a:rPr lang="en-US" sz="2400" b="0" i="0">
                <a:solidFill>
                  <a:schemeClr val="tx1"/>
                </a:solidFill>
                <a:effectLst/>
                <a:latin typeface="Helvetica Neue"/>
              </a:rPr>
              <a:t> </a:t>
            </a:r>
            <a:r>
              <a:rPr lang="en-US" sz="2400" b="1" i="0">
                <a:solidFill>
                  <a:schemeClr val="tx1"/>
                </a:solidFill>
                <a:effectLst/>
                <a:latin typeface="Helvetica Neue"/>
              </a:rPr>
              <a:t>Boosting</a:t>
            </a:r>
            <a:r>
              <a:rPr lang="en-US" sz="2400" b="0" i="0">
                <a:solidFill>
                  <a:schemeClr val="tx1"/>
                </a:solidFill>
                <a:effectLst/>
                <a:latin typeface="Helvetica Neue"/>
              </a:rPr>
              <a:t> which is boosted by the</a:t>
            </a:r>
            <a:r>
              <a:rPr lang="en-US" sz="2400" b="1" i="0">
                <a:solidFill>
                  <a:schemeClr val="tx1"/>
                </a:solidFill>
                <a:effectLst/>
                <a:latin typeface="Helvetica Neue"/>
              </a:rPr>
              <a:t> </a:t>
            </a:r>
            <a:r>
              <a:rPr lang="en-US" sz="2400" b="1">
                <a:solidFill>
                  <a:schemeClr val="tx1"/>
                </a:solidFill>
                <a:latin typeface="Helvetica Neue"/>
              </a:rPr>
              <a:t>M</a:t>
            </a:r>
            <a:r>
              <a:rPr lang="en-US" sz="2400" b="1" i="0">
                <a:solidFill>
                  <a:schemeClr val="tx1"/>
                </a:solidFill>
                <a:effectLst/>
                <a:latin typeface="Helvetica Neue"/>
              </a:rPr>
              <a:t>odel </a:t>
            </a:r>
            <a:r>
              <a:rPr lang="en-US" sz="2400" b="1">
                <a:solidFill>
                  <a:schemeClr val="tx1"/>
                </a:solidFill>
                <a:latin typeface="Helvetica Neue"/>
              </a:rPr>
              <a:t>T</a:t>
            </a:r>
            <a:r>
              <a:rPr lang="en-US" sz="2400" b="1" i="0">
                <a:solidFill>
                  <a:schemeClr val="tx1"/>
                </a:solidFill>
                <a:effectLst/>
                <a:latin typeface="Helvetica Neue"/>
              </a:rPr>
              <a:t>uning </a:t>
            </a:r>
            <a:r>
              <a:rPr lang="en-US" sz="2400" b="0" i="0">
                <a:solidFill>
                  <a:schemeClr val="tx1"/>
                </a:solidFill>
                <a:effectLst/>
                <a:latin typeface="Helvetica Neue"/>
              </a:rPr>
              <a:t>thanks to a grid search, we were able to have </a:t>
            </a:r>
            <a:r>
              <a:rPr lang="en-US" sz="2400">
                <a:solidFill>
                  <a:schemeClr val="tx1"/>
                </a:solidFill>
                <a:latin typeface="Helvetica Neue"/>
              </a:rPr>
              <a:t>an </a:t>
            </a:r>
            <a:r>
              <a:rPr lang="en-US" sz="2400" b="0" i="0">
                <a:solidFill>
                  <a:schemeClr val="tx1"/>
                </a:solidFill>
                <a:effectLst/>
                <a:latin typeface="Helvetica Neue"/>
              </a:rPr>
              <a:t>accuracy that reached </a:t>
            </a:r>
            <a:r>
              <a:rPr lang="en-US" sz="2400" b="1" i="0">
                <a:solidFill>
                  <a:schemeClr val="tx1"/>
                </a:solidFill>
                <a:effectLst/>
                <a:latin typeface="Helvetica Neue"/>
              </a:rPr>
              <a:t>62,5%.</a:t>
            </a:r>
            <a:endParaRPr lang="fr-FR" sz="2400">
              <a:solidFill>
                <a:schemeClr val="tx1"/>
              </a:solidFill>
            </a:endParaRPr>
          </a:p>
        </p:txBody>
      </p:sp>
    </p:spTree>
    <p:extLst>
      <p:ext uri="{BB962C8B-B14F-4D97-AF65-F5344CB8AC3E}">
        <p14:creationId xmlns:p14="http://schemas.microsoft.com/office/powerpoint/2010/main" val="330213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BF009-221C-4DD3-93D3-35D461DA87CC}"/>
              </a:ext>
            </a:extLst>
          </p:cNvPr>
          <p:cNvSpPr>
            <a:spLocks noGrp="1"/>
          </p:cNvSpPr>
          <p:nvPr>
            <p:ph type="title"/>
          </p:nvPr>
        </p:nvSpPr>
        <p:spPr>
          <a:xfrm>
            <a:off x="790284" y="3972017"/>
            <a:ext cx="2216867" cy="1039659"/>
          </a:xfrm>
        </p:spPr>
        <p:txBody>
          <a:bodyPr vert="horz" wrap="square" lIns="0" tIns="0" rIns="0" bIns="0" rtlCol="0" anchor="t" anchorCtr="0">
            <a:normAutofit/>
          </a:bodyPr>
          <a:lstStyle/>
          <a:p>
            <a:r>
              <a:rPr lang="en-US" b="1" kern="1200">
                <a:latin typeface="+mj-lt"/>
                <a:ea typeface="+mj-ea"/>
                <a:cs typeface="+mj-cs"/>
              </a:rPr>
              <a:t>Topic :</a:t>
            </a:r>
          </a:p>
        </p:txBody>
      </p:sp>
      <p:pic>
        <p:nvPicPr>
          <p:cNvPr id="5" name="Picture 4" descr="Close up of a microscope">
            <a:extLst>
              <a:ext uri="{FF2B5EF4-FFF2-40B4-BE49-F238E27FC236}">
                <a16:creationId xmlns:a16="http://schemas.microsoft.com/office/drawing/2014/main" id="{F146C72C-AF7B-473D-BEC0-11AFC7B5F8BF}"/>
              </a:ext>
            </a:extLst>
          </p:cNvPr>
          <p:cNvPicPr>
            <a:picLocks noChangeAspect="1"/>
          </p:cNvPicPr>
          <p:nvPr/>
        </p:nvPicPr>
        <p:blipFill rotWithShape="1">
          <a:blip r:embed="rId2"/>
          <a:srcRect t="18023" b="35563"/>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32" name="Oval 31">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6326823-CC30-4E4B-A87C-CDAC3879D2F0}"/>
              </a:ext>
            </a:extLst>
          </p:cNvPr>
          <p:cNvSpPr>
            <a:spLocks noGrp="1"/>
          </p:cNvSpPr>
          <p:nvPr>
            <p:ph idx="1"/>
          </p:nvPr>
        </p:nvSpPr>
        <p:spPr>
          <a:xfrm>
            <a:off x="3498217" y="4094480"/>
            <a:ext cx="7894319" cy="1721858"/>
          </a:xfrm>
        </p:spPr>
        <p:txBody>
          <a:bodyPr vert="horz" lIns="0" tIns="0" rIns="0" bIns="0" rtlCol="0" anchor="t">
            <a:normAutofit/>
          </a:bodyPr>
          <a:lstStyle/>
          <a:p>
            <a:pPr marL="0" indent="0">
              <a:buNone/>
            </a:pPr>
            <a:r>
              <a:rPr lang="en-US" sz="1800"/>
              <a:t>Diabetes</a:t>
            </a:r>
            <a:r>
              <a:rPr lang="en-US" sz="1800" i="0" kern="1200">
                <a:effectLst/>
                <a:latin typeface="+mn-lt"/>
                <a:ea typeface="+mn-ea"/>
                <a:cs typeface="+mn-cs"/>
              </a:rPr>
              <a:t> </a:t>
            </a:r>
            <a:r>
              <a:rPr lang="en-US" sz="1800" i="0">
                <a:effectLst/>
                <a:latin typeface="arial"/>
                <a:cs typeface="arial"/>
              </a:rPr>
              <a:t>is a chronic (long-lasting) health condition that affects how your body turns food into energy. To put things into perspective, 34.2 million US adults have diabetes, and 1 in 5 of them don't know they have it. Diabetes is the seventh leading cause of death in the United States</a:t>
            </a:r>
            <a:r>
              <a:rPr lang="en-US" sz="1800">
                <a:latin typeface="arial"/>
                <a:cs typeface="arial"/>
              </a:rPr>
              <a:t>.</a:t>
            </a:r>
            <a:endParaRPr lang="en-US" sz="1800" kern="1200">
              <a:latin typeface="+mn-lt"/>
              <a:ea typeface="+mn-ea"/>
              <a:cs typeface="+mn-cs"/>
            </a:endParaRPr>
          </a:p>
        </p:txBody>
      </p:sp>
      <p:sp>
        <p:nvSpPr>
          <p:cNvPr id="4" name="ZoneTexte 3">
            <a:extLst>
              <a:ext uri="{FF2B5EF4-FFF2-40B4-BE49-F238E27FC236}">
                <a16:creationId xmlns:a16="http://schemas.microsoft.com/office/drawing/2014/main" id="{84463DED-8D20-40A9-84B2-79F30634F0EE}"/>
              </a:ext>
            </a:extLst>
          </p:cNvPr>
          <p:cNvSpPr txBox="1"/>
          <p:nvPr/>
        </p:nvSpPr>
        <p:spPr>
          <a:xfrm>
            <a:off x="785697" y="5347151"/>
            <a:ext cx="10682065" cy="1231106"/>
          </a:xfrm>
          <a:prstGeom prst="rect">
            <a:avLst/>
          </a:prstGeom>
          <a:noFill/>
        </p:spPr>
        <p:txBody>
          <a:bodyPr wrap="square" lIns="91440" tIns="45720" rIns="91440" bIns="45720" rtlCol="0" anchor="t">
            <a:spAutoFit/>
          </a:bodyPr>
          <a:lstStyle/>
          <a:p>
            <a:r>
              <a:rPr lang="en-US" sz="2800" b="1">
                <a:solidFill>
                  <a:srgbClr val="00B050">
                    <a:alpha val="60000"/>
                  </a:srgbClr>
                </a:solidFill>
                <a:latin typeface="arial"/>
                <a:cs typeface="arial"/>
              </a:rPr>
              <a:t>Is it possible to bring these numbers down by using data and Machine Learning ?</a:t>
            </a:r>
          </a:p>
          <a:p>
            <a:endParaRPr lang="en-US"/>
          </a:p>
        </p:txBody>
      </p:sp>
    </p:spTree>
    <p:extLst>
      <p:ext uri="{BB962C8B-B14F-4D97-AF65-F5344CB8AC3E}">
        <p14:creationId xmlns:p14="http://schemas.microsoft.com/office/powerpoint/2010/main" val="40219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B1F0-3099-4FBF-8351-8D7B1BC308F1}"/>
              </a:ext>
            </a:extLst>
          </p:cNvPr>
          <p:cNvSpPr>
            <a:spLocks noGrp="1"/>
          </p:cNvSpPr>
          <p:nvPr>
            <p:ph type="title"/>
          </p:nvPr>
        </p:nvSpPr>
        <p:spPr>
          <a:xfrm>
            <a:off x="330526" y="212361"/>
            <a:ext cx="4957729" cy="740948"/>
          </a:xfrm>
        </p:spPr>
        <p:txBody>
          <a:bodyPr>
            <a:noAutofit/>
          </a:bodyPr>
          <a:lstStyle/>
          <a:p>
            <a:r>
              <a:rPr lang="en-US" b="1"/>
              <a:t>General context:</a:t>
            </a:r>
          </a:p>
        </p:txBody>
      </p:sp>
      <p:sp>
        <p:nvSpPr>
          <p:cNvPr id="3" name="Content Placeholder 2">
            <a:extLst>
              <a:ext uri="{FF2B5EF4-FFF2-40B4-BE49-F238E27FC236}">
                <a16:creationId xmlns:a16="http://schemas.microsoft.com/office/drawing/2014/main" id="{465EB0A8-CFA5-40F3-95FD-61BAC6664F2A}"/>
              </a:ext>
            </a:extLst>
          </p:cNvPr>
          <p:cNvSpPr>
            <a:spLocks noGrp="1"/>
          </p:cNvSpPr>
          <p:nvPr>
            <p:ph idx="1"/>
          </p:nvPr>
        </p:nvSpPr>
        <p:spPr>
          <a:xfrm>
            <a:off x="330526" y="1071168"/>
            <a:ext cx="11090274" cy="2266025"/>
          </a:xfrm>
        </p:spPr>
        <p:txBody>
          <a:bodyPr vert="horz" wrap="square" lIns="0" tIns="0" rIns="0" bIns="0" rtlCol="0" anchor="t">
            <a:normAutofit/>
          </a:bodyPr>
          <a:lstStyle/>
          <a:p>
            <a:pPr marL="0" indent="0">
              <a:buNone/>
            </a:pPr>
            <a:r>
              <a:rPr lang="en-US" sz="1800"/>
              <a:t>In our problem we will study the trait of being readmitted after treatment of his/her diabetes. </a:t>
            </a:r>
          </a:p>
          <a:p>
            <a:pPr marL="0" indent="0">
              <a:buNone/>
            </a:pPr>
            <a:r>
              <a:rPr lang="en-US" sz="1800"/>
              <a:t>Why is such point so important  ? </a:t>
            </a:r>
          </a:p>
          <a:p>
            <a:r>
              <a:rPr lang="en-US" sz="1800"/>
              <a:t>It let us see if the treatment was valid for the patient.</a:t>
            </a:r>
          </a:p>
          <a:p>
            <a:r>
              <a:rPr lang="en-US" sz="1800"/>
              <a:t>It will make us better at predicting who are the people who are more likely to be readmitted; therefore, be better prepared.</a:t>
            </a:r>
            <a:endParaRPr lang="en-US" sz="1800">
              <a:solidFill>
                <a:srgbClr val="FFFFFF">
                  <a:alpha val="60000"/>
                </a:srgbClr>
              </a:solidFill>
              <a:ea typeface="Source Sans Pro"/>
            </a:endParaRPr>
          </a:p>
        </p:txBody>
      </p:sp>
      <p:sp>
        <p:nvSpPr>
          <p:cNvPr id="6" name="Arrow: Right 5">
            <a:extLst>
              <a:ext uri="{FF2B5EF4-FFF2-40B4-BE49-F238E27FC236}">
                <a16:creationId xmlns:a16="http://schemas.microsoft.com/office/drawing/2014/main" id="{5EF63853-93C1-4AB3-A230-30FC37F9CCA5}"/>
              </a:ext>
            </a:extLst>
          </p:cNvPr>
          <p:cNvSpPr/>
          <p:nvPr/>
        </p:nvSpPr>
        <p:spPr>
          <a:xfrm>
            <a:off x="3719744" y="4856085"/>
            <a:ext cx="736847" cy="4172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22F83916-20C2-4913-92A6-832FC3D5AA85}"/>
              </a:ext>
            </a:extLst>
          </p:cNvPr>
          <p:cNvSpPr/>
          <p:nvPr/>
        </p:nvSpPr>
        <p:spPr>
          <a:xfrm>
            <a:off x="6821010" y="4856085"/>
            <a:ext cx="736847" cy="4172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Rectangle: Rounded Corners 3">
            <a:extLst>
              <a:ext uri="{FF2B5EF4-FFF2-40B4-BE49-F238E27FC236}">
                <a16:creationId xmlns:a16="http://schemas.microsoft.com/office/drawing/2014/main" id="{AE42FB04-F01F-4732-96D9-830FA7E97FEB}"/>
              </a:ext>
            </a:extLst>
          </p:cNvPr>
          <p:cNvSpPr/>
          <p:nvPr/>
        </p:nvSpPr>
        <p:spPr>
          <a:xfrm>
            <a:off x="3425299" y="4642838"/>
            <a:ext cx="1802167"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Hospital</a:t>
            </a:r>
          </a:p>
        </p:txBody>
      </p:sp>
      <p:sp>
        <p:nvSpPr>
          <p:cNvPr id="25" name="Oval 4">
            <a:extLst>
              <a:ext uri="{FF2B5EF4-FFF2-40B4-BE49-F238E27FC236}">
                <a16:creationId xmlns:a16="http://schemas.microsoft.com/office/drawing/2014/main" id="{9FCF5093-7960-4613-9614-4C62EEC5E401}"/>
              </a:ext>
            </a:extLst>
          </p:cNvPr>
          <p:cNvSpPr/>
          <p:nvPr/>
        </p:nvSpPr>
        <p:spPr>
          <a:xfrm>
            <a:off x="862612" y="4531869"/>
            <a:ext cx="1313896" cy="1198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Patient</a:t>
            </a:r>
          </a:p>
        </p:txBody>
      </p:sp>
      <p:sp>
        <p:nvSpPr>
          <p:cNvPr id="26" name="Arrow: Right 5">
            <a:extLst>
              <a:ext uri="{FF2B5EF4-FFF2-40B4-BE49-F238E27FC236}">
                <a16:creationId xmlns:a16="http://schemas.microsoft.com/office/drawing/2014/main" id="{58252E17-4798-4BC0-83BC-D7DDA4B87414}"/>
              </a:ext>
            </a:extLst>
          </p:cNvPr>
          <p:cNvSpPr/>
          <p:nvPr/>
        </p:nvSpPr>
        <p:spPr>
          <a:xfrm>
            <a:off x="2407326" y="4891414"/>
            <a:ext cx="736847" cy="4172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Arrow: Right 33">
            <a:extLst>
              <a:ext uri="{FF2B5EF4-FFF2-40B4-BE49-F238E27FC236}">
                <a16:creationId xmlns:a16="http://schemas.microsoft.com/office/drawing/2014/main" id="{1A6F8252-C5D8-45A7-B9BE-EAD1DAD1A903}"/>
              </a:ext>
            </a:extLst>
          </p:cNvPr>
          <p:cNvSpPr/>
          <p:nvPr/>
        </p:nvSpPr>
        <p:spPr>
          <a:xfrm>
            <a:off x="5508592" y="4891414"/>
            <a:ext cx="736847" cy="4172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8" name="Cloud 6">
            <a:extLst>
              <a:ext uri="{FF2B5EF4-FFF2-40B4-BE49-F238E27FC236}">
                <a16:creationId xmlns:a16="http://schemas.microsoft.com/office/drawing/2014/main" id="{8AABA936-91B5-48F8-8EE7-E1B2CB34B4E1}"/>
              </a:ext>
            </a:extLst>
          </p:cNvPr>
          <p:cNvSpPr/>
          <p:nvPr/>
        </p:nvSpPr>
        <p:spPr>
          <a:xfrm>
            <a:off x="6476257" y="4460847"/>
            <a:ext cx="2290439" cy="13405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Readmitting</a:t>
            </a:r>
          </a:p>
        </p:txBody>
      </p:sp>
      <p:sp>
        <p:nvSpPr>
          <p:cNvPr id="29" name="Arrow: Right 36">
            <a:extLst>
              <a:ext uri="{FF2B5EF4-FFF2-40B4-BE49-F238E27FC236}">
                <a16:creationId xmlns:a16="http://schemas.microsoft.com/office/drawing/2014/main" id="{758D67B2-9224-4724-9FFD-537C9A0E6C6C}"/>
              </a:ext>
            </a:extLst>
          </p:cNvPr>
          <p:cNvSpPr/>
          <p:nvPr/>
        </p:nvSpPr>
        <p:spPr>
          <a:xfrm>
            <a:off x="8917614" y="4891414"/>
            <a:ext cx="736847" cy="4172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Cloud 37">
            <a:extLst>
              <a:ext uri="{FF2B5EF4-FFF2-40B4-BE49-F238E27FC236}">
                <a16:creationId xmlns:a16="http://schemas.microsoft.com/office/drawing/2014/main" id="{4F6BC00C-C480-42C3-91AD-F2DE07BAC088}"/>
              </a:ext>
            </a:extLst>
          </p:cNvPr>
          <p:cNvSpPr/>
          <p:nvPr/>
        </p:nvSpPr>
        <p:spPr>
          <a:xfrm>
            <a:off x="9734361" y="4786362"/>
            <a:ext cx="1053483" cy="74094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a:t>
            </a:r>
          </a:p>
        </p:txBody>
      </p:sp>
      <p:sp>
        <p:nvSpPr>
          <p:cNvPr id="31" name="Arrow: Curved Right 8">
            <a:extLst>
              <a:ext uri="{FF2B5EF4-FFF2-40B4-BE49-F238E27FC236}">
                <a16:creationId xmlns:a16="http://schemas.microsoft.com/office/drawing/2014/main" id="{93078A57-45B2-4914-BD77-B881EE9B0DF2}"/>
              </a:ext>
            </a:extLst>
          </p:cNvPr>
          <p:cNvSpPr/>
          <p:nvPr/>
        </p:nvSpPr>
        <p:spPr>
          <a:xfrm rot="7619160">
            <a:off x="7452971" y="3170893"/>
            <a:ext cx="390191" cy="13212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loud 39">
            <a:extLst>
              <a:ext uri="{FF2B5EF4-FFF2-40B4-BE49-F238E27FC236}">
                <a16:creationId xmlns:a16="http://schemas.microsoft.com/office/drawing/2014/main" id="{31526372-1D32-4174-9AAB-8E691C49304C}"/>
              </a:ext>
            </a:extLst>
          </p:cNvPr>
          <p:cNvSpPr/>
          <p:nvPr/>
        </p:nvSpPr>
        <p:spPr>
          <a:xfrm>
            <a:off x="5949515" y="3312635"/>
            <a:ext cx="1053483" cy="74094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Yes</a:t>
            </a:r>
          </a:p>
        </p:txBody>
      </p:sp>
      <p:sp>
        <p:nvSpPr>
          <p:cNvPr id="33" name="Arrow: Curved Right 40">
            <a:extLst>
              <a:ext uri="{FF2B5EF4-FFF2-40B4-BE49-F238E27FC236}">
                <a16:creationId xmlns:a16="http://schemas.microsoft.com/office/drawing/2014/main" id="{A9DBAD60-BACF-400E-8422-8E4117DE3BF4}"/>
              </a:ext>
            </a:extLst>
          </p:cNvPr>
          <p:cNvSpPr/>
          <p:nvPr/>
        </p:nvSpPr>
        <p:spPr>
          <a:xfrm rot="2887962">
            <a:off x="5059750" y="3266496"/>
            <a:ext cx="390191" cy="13212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575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04DE4762-20C6-425D-B6AB-100689A390AA}"/>
              </a:ext>
            </a:extLst>
          </p:cNvPr>
          <p:cNvSpPr>
            <a:spLocks noGrp="1"/>
          </p:cNvSpPr>
          <p:nvPr>
            <p:ph type="title"/>
          </p:nvPr>
        </p:nvSpPr>
        <p:spPr>
          <a:xfrm>
            <a:off x="176153" y="198756"/>
            <a:ext cx="5642372" cy="1738207"/>
          </a:xfrm>
        </p:spPr>
        <p:txBody>
          <a:bodyPr anchor="ctr">
            <a:normAutofit/>
          </a:bodyPr>
          <a:lstStyle/>
          <a:p>
            <a:r>
              <a:rPr lang="en-US" b="1"/>
              <a:t>The goal of the project: </a:t>
            </a:r>
          </a:p>
        </p:txBody>
      </p:sp>
      <p:grpSp>
        <p:nvGrpSpPr>
          <p:cNvPr id="39" name="Group 38">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40"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4" name="Group 43">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45" name="Freeform: Shape 44">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95300886-CDFE-4B94-9BE3-57877AB24891}"/>
              </a:ext>
            </a:extLst>
          </p:cNvPr>
          <p:cNvGraphicFramePr>
            <a:graphicFrameLocks noGrp="1"/>
          </p:cNvGraphicFramePr>
          <p:nvPr>
            <p:ph idx="1"/>
            <p:extLst>
              <p:ext uri="{D42A27DB-BD31-4B8C-83A1-F6EECF244321}">
                <p14:modId xmlns:p14="http://schemas.microsoft.com/office/powerpoint/2010/main" val="2094781585"/>
              </p:ext>
            </p:extLst>
          </p:nvPr>
        </p:nvGraphicFramePr>
        <p:xfrm>
          <a:off x="5997463" y="493740"/>
          <a:ext cx="5840497" cy="583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2DD6409F-4789-4432-B613-57ACA2FA3B42}"/>
              </a:ext>
            </a:extLst>
          </p:cNvPr>
          <p:cNvSpPr txBox="1"/>
          <p:nvPr/>
        </p:nvSpPr>
        <p:spPr>
          <a:xfrm>
            <a:off x="176153" y="2053727"/>
            <a:ext cx="5437188" cy="2585323"/>
          </a:xfrm>
          <a:prstGeom prst="rect">
            <a:avLst/>
          </a:prstGeom>
          <a:noFill/>
        </p:spPr>
        <p:txBody>
          <a:bodyPr wrap="square" lIns="91440" tIns="45720" rIns="91440" bIns="45720" rtlCol="0" anchor="t">
            <a:spAutoFit/>
          </a:bodyPr>
          <a:lstStyle/>
          <a:p>
            <a:r>
              <a:rPr lang="en-US">
                <a:solidFill>
                  <a:schemeClr val="tx1">
                    <a:alpha val="60000"/>
                  </a:schemeClr>
                </a:solidFill>
              </a:rPr>
              <a:t>This work need skills in:</a:t>
            </a:r>
          </a:p>
          <a:p>
            <a:pPr marL="285750" indent="-285750">
              <a:buFont typeface="Arial" panose="020B0604020202020204" pitchFamily="34" charset="0"/>
              <a:buChar char="•"/>
            </a:pPr>
            <a:r>
              <a:rPr lang="en-US">
                <a:solidFill>
                  <a:schemeClr val="tx1">
                    <a:alpha val="60000"/>
                  </a:schemeClr>
                </a:solidFill>
              </a:rPr>
              <a:t>Data cleaning.</a:t>
            </a:r>
          </a:p>
          <a:p>
            <a:pPr marL="285750" indent="-285750">
              <a:buFont typeface="Arial" panose="020B0604020202020204" pitchFamily="34" charset="0"/>
              <a:buChar char="•"/>
            </a:pPr>
            <a:r>
              <a:rPr lang="en-US">
                <a:solidFill>
                  <a:schemeClr val="tx1">
                    <a:alpha val="60000"/>
                  </a:schemeClr>
                </a:solidFill>
              </a:rPr>
              <a:t>Data visualization.</a:t>
            </a:r>
          </a:p>
          <a:p>
            <a:pPr marL="285750" indent="-285750">
              <a:buFont typeface="Arial" panose="020B0604020202020204" pitchFamily="34" charset="0"/>
              <a:buChar char="•"/>
            </a:pPr>
            <a:r>
              <a:rPr lang="en-US">
                <a:solidFill>
                  <a:schemeClr val="tx1">
                    <a:alpha val="60000"/>
                  </a:schemeClr>
                </a:solidFill>
              </a:rPr>
              <a:t>Machine Learning.</a:t>
            </a:r>
            <a:endParaRPr lang="en-US">
              <a:solidFill>
                <a:schemeClr val="tx1">
                  <a:alpha val="60000"/>
                </a:schemeClr>
              </a:solidFill>
              <a:ea typeface="Source Sans Pro"/>
            </a:endParaRPr>
          </a:p>
          <a:p>
            <a:pPr marL="285750" indent="-285750">
              <a:buFont typeface="Arial" panose="020B0604020202020204" pitchFamily="34" charset="0"/>
              <a:buChar char="•"/>
            </a:pPr>
            <a:endParaRPr lang="en-US">
              <a:solidFill>
                <a:schemeClr val="tx1">
                  <a:alpha val="60000"/>
                </a:schemeClr>
              </a:solidFill>
            </a:endParaRPr>
          </a:p>
          <a:p>
            <a:r>
              <a:rPr lang="en-US">
                <a:solidFill>
                  <a:schemeClr val="tx1">
                    <a:alpha val="60000"/>
                  </a:schemeClr>
                </a:solidFill>
              </a:rPr>
              <a:t>We must get a dataset as clean as possible in order to provide the best model. Furthermore, we must make many tests with different models. After this, we must compare our results to find out the best one.</a:t>
            </a:r>
            <a:endParaRPr lang="en-US">
              <a:solidFill>
                <a:schemeClr val="tx1">
                  <a:alpha val="60000"/>
                </a:schemeClr>
              </a:solidFill>
              <a:ea typeface="Source Sans Pro"/>
            </a:endParaRPr>
          </a:p>
        </p:txBody>
      </p:sp>
    </p:spTree>
    <p:extLst>
      <p:ext uri="{BB962C8B-B14F-4D97-AF65-F5344CB8AC3E}">
        <p14:creationId xmlns:p14="http://schemas.microsoft.com/office/powerpoint/2010/main" val="368370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12CA-C7D2-4564-BEAB-B7119467F7B0}"/>
              </a:ext>
            </a:extLst>
          </p:cNvPr>
          <p:cNvSpPr>
            <a:spLocks noGrp="1"/>
          </p:cNvSpPr>
          <p:nvPr>
            <p:ph type="title"/>
          </p:nvPr>
        </p:nvSpPr>
        <p:spPr>
          <a:xfrm>
            <a:off x="171673" y="94454"/>
            <a:ext cx="11091600" cy="835627"/>
          </a:xfrm>
        </p:spPr>
        <p:txBody>
          <a:bodyPr>
            <a:normAutofit/>
          </a:bodyPr>
          <a:lstStyle/>
          <a:p>
            <a:r>
              <a:rPr lang="en-US" b="1"/>
              <a:t>Presenting the dataset (1/2):</a:t>
            </a:r>
          </a:p>
        </p:txBody>
      </p:sp>
      <p:sp>
        <p:nvSpPr>
          <p:cNvPr id="3" name="Content Placeholder 2">
            <a:extLst>
              <a:ext uri="{FF2B5EF4-FFF2-40B4-BE49-F238E27FC236}">
                <a16:creationId xmlns:a16="http://schemas.microsoft.com/office/drawing/2014/main" id="{1EC8A761-C682-4294-8DA9-19A0BA4C4B67}"/>
              </a:ext>
            </a:extLst>
          </p:cNvPr>
          <p:cNvSpPr>
            <a:spLocks noGrp="1"/>
          </p:cNvSpPr>
          <p:nvPr>
            <p:ph idx="1"/>
          </p:nvPr>
        </p:nvSpPr>
        <p:spPr>
          <a:xfrm>
            <a:off x="167498" y="866913"/>
            <a:ext cx="8533480" cy="486989"/>
          </a:xfrm>
        </p:spPr>
        <p:txBody>
          <a:bodyPr>
            <a:normAutofit/>
          </a:bodyPr>
          <a:lstStyle/>
          <a:p>
            <a:pPr marL="0" indent="0">
              <a:buNone/>
            </a:pPr>
            <a:r>
              <a:rPr lang="en-US" sz="1800"/>
              <a:t>Our dataset contains originally 50 features  sited as follow with color coded.</a:t>
            </a:r>
          </a:p>
        </p:txBody>
      </p:sp>
      <p:graphicFrame>
        <p:nvGraphicFramePr>
          <p:cNvPr id="9" name="Table 5">
            <a:extLst>
              <a:ext uri="{FF2B5EF4-FFF2-40B4-BE49-F238E27FC236}">
                <a16:creationId xmlns:a16="http://schemas.microsoft.com/office/drawing/2014/main" id="{56DC425E-2868-4E2C-8206-F049EB9DE5FD}"/>
              </a:ext>
            </a:extLst>
          </p:cNvPr>
          <p:cNvGraphicFramePr>
            <a:graphicFrameLocks noGrp="1"/>
          </p:cNvGraphicFramePr>
          <p:nvPr>
            <p:extLst>
              <p:ext uri="{D42A27DB-BD31-4B8C-83A1-F6EECF244321}">
                <p14:modId xmlns:p14="http://schemas.microsoft.com/office/powerpoint/2010/main" val="383916450"/>
              </p:ext>
            </p:extLst>
          </p:nvPr>
        </p:nvGraphicFramePr>
        <p:xfrm>
          <a:off x="9513116" y="611222"/>
          <a:ext cx="2507211" cy="6083857"/>
        </p:xfrm>
        <a:graphic>
          <a:graphicData uri="http://schemas.openxmlformats.org/drawingml/2006/table">
            <a:tbl>
              <a:tblPr firstRow="1" bandRow="1">
                <a:tableStyleId>{5C22544A-7EE6-4342-B048-85BDC9FD1C3A}</a:tableStyleId>
              </a:tblPr>
              <a:tblGrid>
                <a:gridCol w="1256630">
                  <a:extLst>
                    <a:ext uri="{9D8B030D-6E8A-4147-A177-3AD203B41FA5}">
                      <a16:colId xmlns:a16="http://schemas.microsoft.com/office/drawing/2014/main" val="3102749768"/>
                    </a:ext>
                  </a:extLst>
                </a:gridCol>
                <a:gridCol w="1250581">
                  <a:extLst>
                    <a:ext uri="{9D8B030D-6E8A-4147-A177-3AD203B41FA5}">
                      <a16:colId xmlns:a16="http://schemas.microsoft.com/office/drawing/2014/main" val="1674269767"/>
                    </a:ext>
                  </a:extLst>
                </a:gridCol>
              </a:tblGrid>
              <a:tr h="668506">
                <a:tc>
                  <a:txBody>
                    <a:bodyPr/>
                    <a:lstStyle/>
                    <a:p>
                      <a:pPr marL="0" marR="0" lvl="0" indent="0" algn="l" rtl="0" eaLnBrk="1" fontAlgn="auto" latinLnBrk="0" hangingPunct="1">
                        <a:lnSpc>
                          <a:spcPct val="100000"/>
                        </a:lnSpc>
                        <a:spcBef>
                          <a:spcPts val="0"/>
                        </a:spcBef>
                        <a:spcAft>
                          <a:spcPts val="0"/>
                        </a:spcAft>
                        <a:buClrTx/>
                        <a:buSzTx/>
                        <a:buFontTx/>
                        <a:buNone/>
                      </a:pPr>
                      <a:r>
                        <a:rPr lang="en-US" sz="1400" b="0"/>
                        <a:t>Feature_ID</a:t>
                      </a:r>
                      <a:r>
                        <a:rPr lang="en-US" sz="140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Feature name</a:t>
                      </a:r>
                    </a:p>
                  </a:txBody>
                  <a:tcPr/>
                </a:tc>
                <a:extLst>
                  <a:ext uri="{0D108BD9-81ED-4DB2-BD59-A6C34878D82A}">
                    <a16:rowId xmlns:a16="http://schemas.microsoft.com/office/drawing/2014/main" val="3725396520"/>
                  </a:ext>
                </a:extLst>
              </a:tr>
              <a:tr h="364639">
                <a:tc>
                  <a:txBody>
                    <a:bodyPr/>
                    <a:lstStyle/>
                    <a:p>
                      <a:r>
                        <a:rPr lang="en-US" sz="1100">
                          <a:solidFill>
                            <a:schemeClr val="tx1"/>
                          </a:solidFill>
                        </a:rPr>
                        <a:t>37</a:t>
                      </a:r>
                    </a:p>
                  </a:txBody>
                  <a:tcPr>
                    <a:solidFill>
                      <a:srgbClr val="92D050"/>
                    </a:solidFill>
                  </a:tcPr>
                </a:tc>
                <a:tc>
                  <a:txBody>
                    <a:bodyPr/>
                    <a:lstStyle/>
                    <a:p>
                      <a:r>
                        <a:rPr lang="en-US" sz="1100">
                          <a:solidFill>
                            <a:schemeClr val="tx1"/>
                          </a:solidFill>
                        </a:rPr>
                        <a:t>miglitol</a:t>
                      </a:r>
                    </a:p>
                  </a:txBody>
                  <a:tcPr>
                    <a:solidFill>
                      <a:srgbClr val="92D050"/>
                    </a:solidFill>
                  </a:tcPr>
                </a:tc>
                <a:extLst>
                  <a:ext uri="{0D108BD9-81ED-4DB2-BD59-A6C34878D82A}">
                    <a16:rowId xmlns:a16="http://schemas.microsoft.com/office/drawing/2014/main" val="2086172379"/>
                  </a:ext>
                </a:extLst>
              </a:tr>
              <a:tr h="364639">
                <a:tc>
                  <a:txBody>
                    <a:bodyPr/>
                    <a:lstStyle/>
                    <a:p>
                      <a:r>
                        <a:rPr lang="en-US" sz="1100">
                          <a:solidFill>
                            <a:schemeClr val="tx1"/>
                          </a:solidFill>
                        </a:rPr>
                        <a:t>38</a:t>
                      </a:r>
                    </a:p>
                  </a:txBody>
                  <a:tcPr>
                    <a:solidFill>
                      <a:srgbClr val="92D050"/>
                    </a:solidFill>
                  </a:tcPr>
                </a:tc>
                <a:tc>
                  <a:txBody>
                    <a:bodyPr/>
                    <a:lstStyle/>
                    <a:p>
                      <a:r>
                        <a:rPr lang="en-US" sz="1100">
                          <a:solidFill>
                            <a:schemeClr val="tx1"/>
                          </a:solidFill>
                        </a:rPr>
                        <a:t>troglitazone</a:t>
                      </a:r>
                    </a:p>
                  </a:txBody>
                  <a:tcPr>
                    <a:solidFill>
                      <a:srgbClr val="92D050"/>
                    </a:solidFill>
                  </a:tcPr>
                </a:tc>
                <a:extLst>
                  <a:ext uri="{0D108BD9-81ED-4DB2-BD59-A6C34878D82A}">
                    <a16:rowId xmlns:a16="http://schemas.microsoft.com/office/drawing/2014/main" val="1355758655"/>
                  </a:ext>
                </a:extLst>
              </a:tr>
              <a:tr h="364639">
                <a:tc>
                  <a:txBody>
                    <a:bodyPr/>
                    <a:lstStyle/>
                    <a:p>
                      <a:r>
                        <a:rPr lang="en-US" sz="1100">
                          <a:solidFill>
                            <a:schemeClr val="tx1"/>
                          </a:solidFill>
                        </a:rPr>
                        <a:t>39</a:t>
                      </a:r>
                    </a:p>
                  </a:txBody>
                  <a:tcPr>
                    <a:solidFill>
                      <a:srgbClr val="92D050"/>
                    </a:solidFill>
                  </a:tcPr>
                </a:tc>
                <a:tc>
                  <a:txBody>
                    <a:bodyPr/>
                    <a:lstStyle/>
                    <a:p>
                      <a:r>
                        <a:rPr lang="en-US" sz="1100">
                          <a:solidFill>
                            <a:schemeClr val="tx1"/>
                          </a:solidFill>
                        </a:rPr>
                        <a:t>tolazamide</a:t>
                      </a:r>
                    </a:p>
                  </a:txBody>
                  <a:tcPr>
                    <a:solidFill>
                      <a:srgbClr val="92D050"/>
                    </a:solidFill>
                  </a:tcPr>
                </a:tc>
                <a:extLst>
                  <a:ext uri="{0D108BD9-81ED-4DB2-BD59-A6C34878D82A}">
                    <a16:rowId xmlns:a16="http://schemas.microsoft.com/office/drawing/2014/main" val="156066674"/>
                  </a:ext>
                </a:extLst>
              </a:tr>
              <a:tr h="364639">
                <a:tc>
                  <a:txBody>
                    <a:bodyPr/>
                    <a:lstStyle/>
                    <a:p>
                      <a:r>
                        <a:rPr lang="en-US" sz="1100">
                          <a:solidFill>
                            <a:schemeClr val="tx1"/>
                          </a:solidFill>
                        </a:rPr>
                        <a:t>40</a:t>
                      </a:r>
                    </a:p>
                  </a:txBody>
                  <a:tcPr>
                    <a:solidFill>
                      <a:srgbClr val="92D050"/>
                    </a:solidFill>
                  </a:tcPr>
                </a:tc>
                <a:tc>
                  <a:txBody>
                    <a:bodyPr/>
                    <a:lstStyle/>
                    <a:p>
                      <a:r>
                        <a:rPr lang="en-US" sz="1100">
                          <a:solidFill>
                            <a:schemeClr val="tx1"/>
                          </a:solidFill>
                        </a:rPr>
                        <a:t>examide</a:t>
                      </a:r>
                    </a:p>
                  </a:txBody>
                  <a:tcPr>
                    <a:solidFill>
                      <a:srgbClr val="92D050"/>
                    </a:solidFill>
                  </a:tcPr>
                </a:tc>
                <a:extLst>
                  <a:ext uri="{0D108BD9-81ED-4DB2-BD59-A6C34878D82A}">
                    <a16:rowId xmlns:a16="http://schemas.microsoft.com/office/drawing/2014/main" val="1064198363"/>
                  </a:ext>
                </a:extLst>
              </a:tr>
              <a:tr h="364639">
                <a:tc>
                  <a:txBody>
                    <a:bodyPr/>
                    <a:lstStyle/>
                    <a:p>
                      <a:r>
                        <a:rPr lang="en-US" sz="1100">
                          <a:solidFill>
                            <a:schemeClr val="tx1"/>
                          </a:solidFill>
                        </a:rPr>
                        <a:t>41</a:t>
                      </a:r>
                    </a:p>
                  </a:txBody>
                  <a:tcPr>
                    <a:solidFill>
                      <a:srgbClr val="92D050"/>
                    </a:solidFill>
                  </a:tcPr>
                </a:tc>
                <a:tc>
                  <a:txBody>
                    <a:bodyPr/>
                    <a:lstStyle/>
                    <a:p>
                      <a:r>
                        <a:rPr lang="en-US" sz="1100">
                          <a:solidFill>
                            <a:schemeClr val="tx1"/>
                          </a:solidFill>
                        </a:rPr>
                        <a:t>citoglipton</a:t>
                      </a:r>
                    </a:p>
                  </a:txBody>
                  <a:tcPr>
                    <a:solidFill>
                      <a:srgbClr val="92D050"/>
                    </a:solidFill>
                  </a:tcPr>
                </a:tc>
                <a:extLst>
                  <a:ext uri="{0D108BD9-81ED-4DB2-BD59-A6C34878D82A}">
                    <a16:rowId xmlns:a16="http://schemas.microsoft.com/office/drawing/2014/main" val="712231452"/>
                  </a:ext>
                </a:extLst>
              </a:tr>
              <a:tr h="364639">
                <a:tc>
                  <a:txBody>
                    <a:bodyPr/>
                    <a:lstStyle/>
                    <a:p>
                      <a:r>
                        <a:rPr lang="en-US" sz="1100">
                          <a:solidFill>
                            <a:schemeClr val="tx1"/>
                          </a:solidFill>
                        </a:rPr>
                        <a:t>42</a:t>
                      </a:r>
                    </a:p>
                  </a:txBody>
                  <a:tcPr>
                    <a:solidFill>
                      <a:srgbClr val="92D050"/>
                    </a:solidFill>
                  </a:tcPr>
                </a:tc>
                <a:tc>
                  <a:txBody>
                    <a:bodyPr/>
                    <a:lstStyle/>
                    <a:p>
                      <a:r>
                        <a:rPr lang="en-US" sz="1100">
                          <a:solidFill>
                            <a:schemeClr val="tx1"/>
                          </a:solidFill>
                        </a:rPr>
                        <a:t>insulin</a:t>
                      </a:r>
                    </a:p>
                  </a:txBody>
                  <a:tcPr>
                    <a:solidFill>
                      <a:srgbClr val="92D050"/>
                    </a:solidFill>
                  </a:tcPr>
                </a:tc>
                <a:extLst>
                  <a:ext uri="{0D108BD9-81ED-4DB2-BD59-A6C34878D82A}">
                    <a16:rowId xmlns:a16="http://schemas.microsoft.com/office/drawing/2014/main" val="898549609"/>
                  </a:ext>
                </a:extLst>
              </a:tr>
              <a:tr h="413258">
                <a:tc>
                  <a:txBody>
                    <a:bodyPr/>
                    <a:lstStyle/>
                    <a:p>
                      <a:r>
                        <a:rPr lang="en-US" sz="1100">
                          <a:solidFill>
                            <a:schemeClr val="tx1"/>
                          </a:solidFill>
                        </a:rPr>
                        <a:t>43</a:t>
                      </a:r>
                    </a:p>
                  </a:txBody>
                  <a:tcPr>
                    <a:solidFill>
                      <a:srgbClr val="92D050"/>
                    </a:solidFill>
                  </a:tcPr>
                </a:tc>
                <a:tc>
                  <a:txBody>
                    <a:bodyPr/>
                    <a:lstStyle/>
                    <a:p>
                      <a:r>
                        <a:rPr lang="en-US" sz="1100">
                          <a:solidFill>
                            <a:schemeClr val="tx1"/>
                          </a:solidFill>
                        </a:rPr>
                        <a:t>glyburide-metformin</a:t>
                      </a:r>
                    </a:p>
                  </a:txBody>
                  <a:tcPr>
                    <a:solidFill>
                      <a:srgbClr val="92D050"/>
                    </a:solidFill>
                  </a:tcPr>
                </a:tc>
                <a:extLst>
                  <a:ext uri="{0D108BD9-81ED-4DB2-BD59-A6C34878D82A}">
                    <a16:rowId xmlns:a16="http://schemas.microsoft.com/office/drawing/2014/main" val="56090752"/>
                  </a:ext>
                </a:extLst>
              </a:tr>
              <a:tr h="413258">
                <a:tc>
                  <a:txBody>
                    <a:bodyPr/>
                    <a:lstStyle/>
                    <a:p>
                      <a:r>
                        <a:rPr lang="en-US" sz="1100">
                          <a:solidFill>
                            <a:schemeClr val="tx1"/>
                          </a:solidFill>
                        </a:rPr>
                        <a:t>44</a:t>
                      </a:r>
                    </a:p>
                  </a:txBody>
                  <a:tcPr>
                    <a:solidFill>
                      <a:srgbClr val="92D050"/>
                    </a:solidFill>
                  </a:tcPr>
                </a:tc>
                <a:tc>
                  <a:txBody>
                    <a:bodyPr/>
                    <a:lstStyle/>
                    <a:p>
                      <a:r>
                        <a:rPr lang="en-US" sz="1100">
                          <a:solidFill>
                            <a:schemeClr val="tx1"/>
                          </a:solidFill>
                        </a:rPr>
                        <a:t>glipizide-metformin</a:t>
                      </a:r>
                    </a:p>
                  </a:txBody>
                  <a:tcPr>
                    <a:solidFill>
                      <a:srgbClr val="92D050"/>
                    </a:solidFill>
                  </a:tcPr>
                </a:tc>
                <a:extLst>
                  <a:ext uri="{0D108BD9-81ED-4DB2-BD59-A6C34878D82A}">
                    <a16:rowId xmlns:a16="http://schemas.microsoft.com/office/drawing/2014/main" val="2070747194"/>
                  </a:ext>
                </a:extLst>
              </a:tr>
              <a:tr h="413258">
                <a:tc>
                  <a:txBody>
                    <a:bodyPr/>
                    <a:lstStyle/>
                    <a:p>
                      <a:r>
                        <a:rPr lang="en-US" sz="1100">
                          <a:solidFill>
                            <a:schemeClr val="tx1"/>
                          </a:solidFill>
                        </a:rPr>
                        <a:t>45</a:t>
                      </a:r>
                    </a:p>
                  </a:txBody>
                  <a:tcPr>
                    <a:solidFill>
                      <a:srgbClr val="92D050"/>
                    </a:solidFill>
                  </a:tcPr>
                </a:tc>
                <a:tc>
                  <a:txBody>
                    <a:bodyPr/>
                    <a:lstStyle/>
                    <a:p>
                      <a:r>
                        <a:rPr lang="en-US" sz="1100">
                          <a:solidFill>
                            <a:schemeClr val="tx1"/>
                          </a:solidFill>
                        </a:rPr>
                        <a:t>glimepiride-pioglitazone</a:t>
                      </a:r>
                    </a:p>
                  </a:txBody>
                  <a:tcPr>
                    <a:solidFill>
                      <a:srgbClr val="92D050"/>
                    </a:solidFill>
                  </a:tcPr>
                </a:tc>
                <a:extLst>
                  <a:ext uri="{0D108BD9-81ED-4DB2-BD59-A6C34878D82A}">
                    <a16:rowId xmlns:a16="http://schemas.microsoft.com/office/drawing/2014/main" val="2683292322"/>
                  </a:ext>
                </a:extLst>
              </a:tr>
              <a:tr h="413258">
                <a:tc>
                  <a:txBody>
                    <a:bodyPr/>
                    <a:lstStyle/>
                    <a:p>
                      <a:r>
                        <a:rPr lang="en-US" sz="1100">
                          <a:solidFill>
                            <a:schemeClr val="tx1"/>
                          </a:solidFill>
                        </a:rPr>
                        <a:t>46</a:t>
                      </a:r>
                    </a:p>
                  </a:txBody>
                  <a:tcPr>
                    <a:solidFill>
                      <a:srgbClr val="92D050"/>
                    </a:solidFill>
                  </a:tcPr>
                </a:tc>
                <a:tc>
                  <a:txBody>
                    <a:bodyPr/>
                    <a:lstStyle/>
                    <a:p>
                      <a:r>
                        <a:rPr lang="en-US" sz="1100">
                          <a:solidFill>
                            <a:schemeClr val="tx1"/>
                          </a:solidFill>
                        </a:rPr>
                        <a:t>metformin-rosiglitazone</a:t>
                      </a:r>
                    </a:p>
                  </a:txBody>
                  <a:tcPr>
                    <a:solidFill>
                      <a:srgbClr val="92D050"/>
                    </a:solidFill>
                  </a:tcPr>
                </a:tc>
                <a:extLst>
                  <a:ext uri="{0D108BD9-81ED-4DB2-BD59-A6C34878D82A}">
                    <a16:rowId xmlns:a16="http://schemas.microsoft.com/office/drawing/2014/main" val="1448168943"/>
                  </a:ext>
                </a:extLst>
              </a:tr>
              <a:tr h="413258">
                <a:tc>
                  <a:txBody>
                    <a:bodyPr/>
                    <a:lstStyle/>
                    <a:p>
                      <a:r>
                        <a:rPr lang="en-US" sz="1100">
                          <a:solidFill>
                            <a:schemeClr val="tx1"/>
                          </a:solidFill>
                        </a:rPr>
                        <a:t>47</a:t>
                      </a:r>
                    </a:p>
                  </a:txBody>
                  <a:tcPr>
                    <a:solidFill>
                      <a:srgbClr val="92D050"/>
                    </a:solidFill>
                  </a:tcPr>
                </a:tc>
                <a:tc>
                  <a:txBody>
                    <a:bodyPr/>
                    <a:lstStyle/>
                    <a:p>
                      <a:r>
                        <a:rPr lang="en-US" sz="1100">
                          <a:solidFill>
                            <a:schemeClr val="tx1"/>
                          </a:solidFill>
                        </a:rPr>
                        <a:t>metformin-pioglitazone</a:t>
                      </a:r>
                    </a:p>
                  </a:txBody>
                  <a:tcPr>
                    <a:solidFill>
                      <a:srgbClr val="92D050"/>
                    </a:solidFill>
                  </a:tcPr>
                </a:tc>
                <a:extLst>
                  <a:ext uri="{0D108BD9-81ED-4DB2-BD59-A6C34878D82A}">
                    <a16:rowId xmlns:a16="http://schemas.microsoft.com/office/drawing/2014/main" val="1083713453"/>
                  </a:ext>
                </a:extLst>
              </a:tr>
              <a:tr h="364639">
                <a:tc>
                  <a:txBody>
                    <a:bodyPr/>
                    <a:lstStyle/>
                    <a:p>
                      <a:r>
                        <a:rPr lang="en-US" sz="1100">
                          <a:solidFill>
                            <a:schemeClr val="tx1"/>
                          </a:solidFill>
                        </a:rPr>
                        <a:t>48</a:t>
                      </a:r>
                    </a:p>
                  </a:txBody>
                  <a:tcPr>
                    <a:solidFill>
                      <a:srgbClr val="7030A0"/>
                    </a:solidFill>
                  </a:tcPr>
                </a:tc>
                <a:tc>
                  <a:txBody>
                    <a:bodyPr/>
                    <a:lstStyle/>
                    <a:p>
                      <a:r>
                        <a:rPr lang="en-US" sz="1100">
                          <a:solidFill>
                            <a:schemeClr val="tx1"/>
                          </a:solidFill>
                        </a:rPr>
                        <a:t>change</a:t>
                      </a:r>
                    </a:p>
                  </a:txBody>
                  <a:tcPr>
                    <a:solidFill>
                      <a:srgbClr val="7030A0"/>
                    </a:solidFill>
                  </a:tcPr>
                </a:tc>
                <a:extLst>
                  <a:ext uri="{0D108BD9-81ED-4DB2-BD59-A6C34878D82A}">
                    <a16:rowId xmlns:a16="http://schemas.microsoft.com/office/drawing/2014/main" val="290751841"/>
                  </a:ext>
                </a:extLst>
              </a:tr>
              <a:tr h="364639">
                <a:tc>
                  <a:txBody>
                    <a:bodyPr/>
                    <a:lstStyle/>
                    <a:p>
                      <a:r>
                        <a:rPr lang="en-US" sz="1100">
                          <a:solidFill>
                            <a:schemeClr val="tx1"/>
                          </a:solidFill>
                        </a:rPr>
                        <a:t>49</a:t>
                      </a:r>
                    </a:p>
                  </a:txBody>
                  <a:tcPr>
                    <a:solidFill>
                      <a:srgbClr val="7030A0"/>
                    </a:solidFill>
                  </a:tcPr>
                </a:tc>
                <a:tc>
                  <a:txBody>
                    <a:bodyPr/>
                    <a:lstStyle/>
                    <a:p>
                      <a:r>
                        <a:rPr lang="en-US" sz="1100">
                          <a:solidFill>
                            <a:schemeClr val="tx1"/>
                          </a:solidFill>
                        </a:rPr>
                        <a:t>diabetesMed</a:t>
                      </a:r>
                    </a:p>
                  </a:txBody>
                  <a:tcPr>
                    <a:solidFill>
                      <a:srgbClr val="7030A0"/>
                    </a:solidFill>
                  </a:tcPr>
                </a:tc>
                <a:extLst>
                  <a:ext uri="{0D108BD9-81ED-4DB2-BD59-A6C34878D82A}">
                    <a16:rowId xmlns:a16="http://schemas.microsoft.com/office/drawing/2014/main" val="4237480973"/>
                  </a:ext>
                </a:extLst>
              </a:tr>
              <a:tr h="364639">
                <a:tc>
                  <a:txBody>
                    <a:bodyPr/>
                    <a:lstStyle/>
                    <a:p>
                      <a:r>
                        <a:rPr lang="en-US" sz="1100">
                          <a:solidFill>
                            <a:schemeClr val="tx1"/>
                          </a:solidFill>
                        </a:rPr>
                        <a:t>50</a:t>
                      </a:r>
                    </a:p>
                  </a:txBody>
                  <a:tcPr>
                    <a:solidFill>
                      <a:srgbClr val="C214B6"/>
                    </a:solidFill>
                  </a:tcPr>
                </a:tc>
                <a:tc>
                  <a:txBody>
                    <a:bodyPr/>
                    <a:lstStyle/>
                    <a:p>
                      <a:r>
                        <a:rPr lang="en-US" sz="1100">
                          <a:solidFill>
                            <a:schemeClr val="tx1"/>
                          </a:solidFill>
                        </a:rPr>
                        <a:t>readmitted'</a:t>
                      </a:r>
                    </a:p>
                  </a:txBody>
                  <a:tcPr>
                    <a:solidFill>
                      <a:srgbClr val="C214B6"/>
                    </a:solidFill>
                  </a:tcPr>
                </a:tc>
                <a:extLst>
                  <a:ext uri="{0D108BD9-81ED-4DB2-BD59-A6C34878D82A}">
                    <a16:rowId xmlns:a16="http://schemas.microsoft.com/office/drawing/2014/main" val="862297834"/>
                  </a:ext>
                </a:extLst>
              </a:tr>
            </a:tbl>
          </a:graphicData>
        </a:graphic>
      </p:graphicFrame>
      <p:graphicFrame>
        <p:nvGraphicFramePr>
          <p:cNvPr id="10" name="Table 5">
            <a:extLst>
              <a:ext uri="{FF2B5EF4-FFF2-40B4-BE49-F238E27FC236}">
                <a16:creationId xmlns:a16="http://schemas.microsoft.com/office/drawing/2014/main" id="{B5D1E2AD-4879-4A84-AFF7-31DAA5F42D15}"/>
              </a:ext>
            </a:extLst>
          </p:cNvPr>
          <p:cNvGraphicFramePr>
            <a:graphicFrameLocks noGrp="1"/>
          </p:cNvGraphicFramePr>
          <p:nvPr>
            <p:extLst>
              <p:ext uri="{D42A27DB-BD31-4B8C-83A1-F6EECF244321}">
                <p14:modId xmlns:p14="http://schemas.microsoft.com/office/powerpoint/2010/main" val="2925271428"/>
              </p:ext>
            </p:extLst>
          </p:nvPr>
        </p:nvGraphicFramePr>
        <p:xfrm>
          <a:off x="192854" y="1401411"/>
          <a:ext cx="2114508" cy="4811753"/>
        </p:xfrm>
        <a:graphic>
          <a:graphicData uri="http://schemas.openxmlformats.org/drawingml/2006/table">
            <a:tbl>
              <a:tblPr firstRow="1" bandRow="1">
                <a:tableStyleId>{5C22544A-7EE6-4342-B048-85BDC9FD1C3A}</a:tableStyleId>
              </a:tblPr>
              <a:tblGrid>
                <a:gridCol w="1057254">
                  <a:extLst>
                    <a:ext uri="{9D8B030D-6E8A-4147-A177-3AD203B41FA5}">
                      <a16:colId xmlns:a16="http://schemas.microsoft.com/office/drawing/2014/main" val="3102749768"/>
                    </a:ext>
                  </a:extLst>
                </a:gridCol>
                <a:gridCol w="1057254">
                  <a:extLst>
                    <a:ext uri="{9D8B030D-6E8A-4147-A177-3AD203B41FA5}">
                      <a16:colId xmlns:a16="http://schemas.microsoft.com/office/drawing/2014/main" val="1674269767"/>
                    </a:ext>
                  </a:extLst>
                </a:gridCol>
              </a:tblGrid>
              <a:tr h="590469">
                <a:tc>
                  <a:txBody>
                    <a:bodyPr/>
                    <a:lstStyle/>
                    <a:p>
                      <a:r>
                        <a:rPr lang="en-US" sz="1400" b="0"/>
                        <a:t>Feature_ID</a:t>
                      </a:r>
                      <a:r>
                        <a:rPr lang="en-US" sz="1400"/>
                        <a:t> </a:t>
                      </a:r>
                    </a:p>
                  </a:txBody>
                  <a:tcPr/>
                </a:tc>
                <a:tc>
                  <a:txBody>
                    <a:bodyPr/>
                    <a:lstStyle/>
                    <a:p>
                      <a:r>
                        <a:rPr lang="en-US" sz="1400" b="0"/>
                        <a:t>Feature name</a:t>
                      </a:r>
                    </a:p>
                  </a:txBody>
                  <a:tcPr/>
                </a:tc>
                <a:extLst>
                  <a:ext uri="{0D108BD9-81ED-4DB2-BD59-A6C34878D82A}">
                    <a16:rowId xmlns:a16="http://schemas.microsoft.com/office/drawing/2014/main" val="3725396520"/>
                  </a:ext>
                </a:extLst>
              </a:tr>
              <a:tr h="495994">
                <a:tc>
                  <a:txBody>
                    <a:bodyPr/>
                    <a:lstStyle/>
                    <a:p>
                      <a:r>
                        <a:rPr lang="en-US" sz="1400">
                          <a:solidFill>
                            <a:schemeClr val="tx1"/>
                          </a:solidFill>
                        </a:rPr>
                        <a:t>1</a:t>
                      </a:r>
                    </a:p>
                  </a:txBody>
                  <a:tcPr>
                    <a:solidFill>
                      <a:srgbClr val="FF0000"/>
                    </a:solidFill>
                  </a:tcPr>
                </a:tc>
                <a:tc>
                  <a:txBody>
                    <a:bodyPr/>
                    <a:lstStyle/>
                    <a:p>
                      <a:r>
                        <a:rPr lang="en-US" sz="1400">
                          <a:solidFill>
                            <a:schemeClr val="tx1"/>
                          </a:solidFill>
                        </a:rPr>
                        <a:t>encounter_id</a:t>
                      </a:r>
                      <a:endParaRPr lang="en-US" sz="1400" err="1">
                        <a:solidFill>
                          <a:schemeClr val="tx1"/>
                        </a:solidFill>
                      </a:endParaRPr>
                    </a:p>
                  </a:txBody>
                  <a:tcPr>
                    <a:solidFill>
                      <a:srgbClr val="FF0000"/>
                    </a:solidFill>
                  </a:tcPr>
                </a:tc>
                <a:extLst>
                  <a:ext uri="{0D108BD9-81ED-4DB2-BD59-A6C34878D82A}">
                    <a16:rowId xmlns:a16="http://schemas.microsoft.com/office/drawing/2014/main" val="2086172379"/>
                  </a:ext>
                </a:extLst>
              </a:tr>
              <a:tr h="354281">
                <a:tc>
                  <a:txBody>
                    <a:bodyPr/>
                    <a:lstStyle/>
                    <a:p>
                      <a:r>
                        <a:rPr lang="en-US" sz="1400">
                          <a:solidFill>
                            <a:schemeClr val="tx1"/>
                          </a:solidFill>
                        </a:rPr>
                        <a:t>2</a:t>
                      </a:r>
                    </a:p>
                  </a:txBody>
                  <a:tcPr>
                    <a:solidFill>
                      <a:srgbClr val="FF0000"/>
                    </a:solidFill>
                  </a:tcPr>
                </a:tc>
                <a:tc>
                  <a:txBody>
                    <a:bodyPr/>
                    <a:lstStyle/>
                    <a:p>
                      <a:r>
                        <a:rPr lang="en-US" sz="1400">
                          <a:solidFill>
                            <a:schemeClr val="tx1"/>
                          </a:solidFill>
                        </a:rPr>
                        <a:t>patient_nbr</a:t>
                      </a:r>
                      <a:endParaRPr lang="en-US" sz="1400" err="1">
                        <a:solidFill>
                          <a:schemeClr val="tx1"/>
                        </a:solidFill>
                      </a:endParaRPr>
                    </a:p>
                  </a:txBody>
                  <a:tcPr>
                    <a:solidFill>
                      <a:srgbClr val="FF0000"/>
                    </a:solidFill>
                  </a:tcPr>
                </a:tc>
                <a:extLst>
                  <a:ext uri="{0D108BD9-81ED-4DB2-BD59-A6C34878D82A}">
                    <a16:rowId xmlns:a16="http://schemas.microsoft.com/office/drawing/2014/main" val="1355758655"/>
                  </a:ext>
                </a:extLst>
              </a:tr>
              <a:tr h="354281">
                <a:tc>
                  <a:txBody>
                    <a:bodyPr/>
                    <a:lstStyle/>
                    <a:p>
                      <a:r>
                        <a:rPr lang="en-US" sz="1400" b="1">
                          <a:solidFill>
                            <a:schemeClr val="tx1"/>
                          </a:solidFill>
                        </a:rPr>
                        <a:t>3</a:t>
                      </a:r>
                    </a:p>
                  </a:txBody>
                  <a:tcPr>
                    <a:solidFill>
                      <a:srgbClr val="00B0F0"/>
                    </a:solidFill>
                  </a:tcPr>
                </a:tc>
                <a:tc>
                  <a:txBody>
                    <a:bodyPr/>
                    <a:lstStyle/>
                    <a:p>
                      <a:r>
                        <a:rPr lang="en-US" sz="1400">
                          <a:solidFill>
                            <a:schemeClr val="tx1"/>
                          </a:solidFill>
                        </a:rPr>
                        <a:t>race</a:t>
                      </a:r>
                    </a:p>
                  </a:txBody>
                  <a:tcPr>
                    <a:solidFill>
                      <a:srgbClr val="00B0F0"/>
                    </a:solidFill>
                  </a:tcPr>
                </a:tc>
                <a:extLst>
                  <a:ext uri="{0D108BD9-81ED-4DB2-BD59-A6C34878D82A}">
                    <a16:rowId xmlns:a16="http://schemas.microsoft.com/office/drawing/2014/main" val="156066674"/>
                  </a:ext>
                </a:extLst>
              </a:tr>
              <a:tr h="354281">
                <a:tc>
                  <a:txBody>
                    <a:bodyPr/>
                    <a:lstStyle/>
                    <a:p>
                      <a:r>
                        <a:rPr lang="en-US" sz="1400">
                          <a:solidFill>
                            <a:schemeClr val="tx1"/>
                          </a:solidFill>
                        </a:rPr>
                        <a:t>4</a:t>
                      </a:r>
                    </a:p>
                  </a:txBody>
                  <a:tcPr>
                    <a:solidFill>
                      <a:srgbClr val="00B0F0"/>
                    </a:solidFill>
                  </a:tcPr>
                </a:tc>
                <a:tc>
                  <a:txBody>
                    <a:bodyPr/>
                    <a:lstStyle/>
                    <a:p>
                      <a:r>
                        <a:rPr lang="en-US" sz="1400">
                          <a:solidFill>
                            <a:schemeClr val="tx1"/>
                          </a:solidFill>
                        </a:rPr>
                        <a:t>gender</a:t>
                      </a:r>
                    </a:p>
                  </a:txBody>
                  <a:tcPr>
                    <a:solidFill>
                      <a:srgbClr val="00B0F0"/>
                    </a:solidFill>
                  </a:tcPr>
                </a:tc>
                <a:extLst>
                  <a:ext uri="{0D108BD9-81ED-4DB2-BD59-A6C34878D82A}">
                    <a16:rowId xmlns:a16="http://schemas.microsoft.com/office/drawing/2014/main" val="1064198363"/>
                  </a:ext>
                </a:extLst>
              </a:tr>
              <a:tr h="354281">
                <a:tc>
                  <a:txBody>
                    <a:bodyPr/>
                    <a:lstStyle/>
                    <a:p>
                      <a:r>
                        <a:rPr lang="en-US" sz="1400">
                          <a:solidFill>
                            <a:schemeClr val="tx1"/>
                          </a:solidFill>
                        </a:rPr>
                        <a:t>5</a:t>
                      </a:r>
                    </a:p>
                  </a:txBody>
                  <a:tcPr>
                    <a:solidFill>
                      <a:srgbClr val="00B0F0"/>
                    </a:solidFill>
                  </a:tcPr>
                </a:tc>
                <a:tc>
                  <a:txBody>
                    <a:bodyPr/>
                    <a:lstStyle/>
                    <a:p>
                      <a:r>
                        <a:rPr lang="en-US" sz="1400">
                          <a:solidFill>
                            <a:schemeClr val="tx1"/>
                          </a:solidFill>
                        </a:rPr>
                        <a:t>age</a:t>
                      </a:r>
                    </a:p>
                  </a:txBody>
                  <a:tcPr>
                    <a:solidFill>
                      <a:srgbClr val="00B0F0"/>
                    </a:solidFill>
                  </a:tcPr>
                </a:tc>
                <a:extLst>
                  <a:ext uri="{0D108BD9-81ED-4DB2-BD59-A6C34878D82A}">
                    <a16:rowId xmlns:a16="http://schemas.microsoft.com/office/drawing/2014/main" val="712231452"/>
                  </a:ext>
                </a:extLst>
              </a:tr>
              <a:tr h="354281">
                <a:tc>
                  <a:txBody>
                    <a:bodyPr/>
                    <a:lstStyle/>
                    <a:p>
                      <a:r>
                        <a:rPr lang="en-US" sz="1400">
                          <a:solidFill>
                            <a:schemeClr val="tx1"/>
                          </a:solidFill>
                        </a:rPr>
                        <a:t>6</a:t>
                      </a:r>
                    </a:p>
                  </a:txBody>
                  <a:tcPr>
                    <a:solidFill>
                      <a:srgbClr val="00B0F0"/>
                    </a:solidFill>
                  </a:tcPr>
                </a:tc>
                <a:tc>
                  <a:txBody>
                    <a:bodyPr/>
                    <a:lstStyle/>
                    <a:p>
                      <a:r>
                        <a:rPr lang="en-US" sz="1400">
                          <a:solidFill>
                            <a:schemeClr val="tx1"/>
                          </a:solidFill>
                        </a:rPr>
                        <a:t>weight</a:t>
                      </a:r>
                    </a:p>
                  </a:txBody>
                  <a:tcPr>
                    <a:solidFill>
                      <a:srgbClr val="00B0F0"/>
                    </a:solidFill>
                  </a:tcPr>
                </a:tc>
                <a:extLst>
                  <a:ext uri="{0D108BD9-81ED-4DB2-BD59-A6C34878D82A}">
                    <a16:rowId xmlns:a16="http://schemas.microsoft.com/office/drawing/2014/main" val="898549609"/>
                  </a:ext>
                </a:extLst>
              </a:tr>
              <a:tr h="495994">
                <a:tc>
                  <a:txBody>
                    <a:bodyPr/>
                    <a:lstStyle/>
                    <a:p>
                      <a:r>
                        <a:rPr lang="en-US" sz="1400">
                          <a:solidFill>
                            <a:schemeClr val="tx1"/>
                          </a:solidFill>
                        </a:rPr>
                        <a:t>7</a:t>
                      </a:r>
                    </a:p>
                  </a:txBody>
                  <a:tcPr>
                    <a:solidFill>
                      <a:srgbClr val="FF0000"/>
                    </a:solidFill>
                  </a:tcPr>
                </a:tc>
                <a:tc>
                  <a:txBody>
                    <a:bodyPr/>
                    <a:lstStyle/>
                    <a:p>
                      <a:r>
                        <a:rPr lang="en-US" sz="1400">
                          <a:solidFill>
                            <a:schemeClr val="tx1"/>
                          </a:solidFill>
                        </a:rPr>
                        <a:t>admission_type_id</a:t>
                      </a:r>
                      <a:endParaRPr lang="en-US" sz="1400" err="1">
                        <a:solidFill>
                          <a:schemeClr val="tx1"/>
                        </a:solidFill>
                      </a:endParaRPr>
                    </a:p>
                  </a:txBody>
                  <a:tcPr>
                    <a:solidFill>
                      <a:srgbClr val="FF0000"/>
                    </a:solidFill>
                  </a:tcPr>
                </a:tc>
                <a:extLst>
                  <a:ext uri="{0D108BD9-81ED-4DB2-BD59-A6C34878D82A}">
                    <a16:rowId xmlns:a16="http://schemas.microsoft.com/office/drawing/2014/main" val="56090752"/>
                  </a:ext>
                </a:extLst>
              </a:tr>
              <a:tr h="708563">
                <a:tc>
                  <a:txBody>
                    <a:bodyPr/>
                    <a:lstStyle/>
                    <a:p>
                      <a:r>
                        <a:rPr lang="en-US" sz="1400">
                          <a:solidFill>
                            <a:schemeClr val="tx1"/>
                          </a:solidFill>
                        </a:rPr>
                        <a:t>8</a:t>
                      </a:r>
                    </a:p>
                  </a:txBody>
                  <a:tcPr>
                    <a:solidFill>
                      <a:srgbClr val="FF0000"/>
                    </a:solidFill>
                  </a:tcPr>
                </a:tc>
                <a:tc>
                  <a:txBody>
                    <a:bodyPr/>
                    <a:lstStyle/>
                    <a:p>
                      <a:r>
                        <a:rPr lang="en-US" sz="1400">
                          <a:solidFill>
                            <a:schemeClr val="tx1"/>
                          </a:solidFill>
                        </a:rPr>
                        <a:t>discharge_disposition_id</a:t>
                      </a:r>
                      <a:endParaRPr lang="en-US" sz="1400" err="1">
                        <a:solidFill>
                          <a:schemeClr val="tx1"/>
                        </a:solidFill>
                      </a:endParaRPr>
                    </a:p>
                  </a:txBody>
                  <a:tcPr>
                    <a:solidFill>
                      <a:srgbClr val="FF0000"/>
                    </a:solidFill>
                  </a:tcPr>
                </a:tc>
                <a:extLst>
                  <a:ext uri="{0D108BD9-81ED-4DB2-BD59-A6C34878D82A}">
                    <a16:rowId xmlns:a16="http://schemas.microsoft.com/office/drawing/2014/main" val="2070747194"/>
                  </a:ext>
                </a:extLst>
              </a:tr>
              <a:tr h="495994">
                <a:tc>
                  <a:txBody>
                    <a:bodyPr/>
                    <a:lstStyle/>
                    <a:p>
                      <a:r>
                        <a:rPr lang="en-US" sz="1400">
                          <a:solidFill>
                            <a:schemeClr val="tx1"/>
                          </a:solidFill>
                        </a:rPr>
                        <a:t>9</a:t>
                      </a:r>
                    </a:p>
                  </a:txBody>
                  <a:tcPr>
                    <a:solidFill>
                      <a:srgbClr val="FF0000"/>
                    </a:solidFill>
                  </a:tcPr>
                </a:tc>
                <a:tc>
                  <a:txBody>
                    <a:bodyPr/>
                    <a:lstStyle/>
                    <a:p>
                      <a:r>
                        <a:rPr lang="en-US" sz="1400">
                          <a:solidFill>
                            <a:schemeClr val="tx1"/>
                          </a:solidFill>
                        </a:rPr>
                        <a:t>admission_source_id</a:t>
                      </a:r>
                      <a:endParaRPr lang="en-US" sz="1400" err="1">
                        <a:solidFill>
                          <a:schemeClr val="tx1"/>
                        </a:solidFill>
                      </a:endParaRPr>
                    </a:p>
                  </a:txBody>
                  <a:tcPr>
                    <a:solidFill>
                      <a:srgbClr val="FF0000"/>
                    </a:solidFill>
                  </a:tcPr>
                </a:tc>
                <a:extLst>
                  <a:ext uri="{0D108BD9-81ED-4DB2-BD59-A6C34878D82A}">
                    <a16:rowId xmlns:a16="http://schemas.microsoft.com/office/drawing/2014/main" val="2683292322"/>
                  </a:ext>
                </a:extLst>
              </a:tr>
            </a:tbl>
          </a:graphicData>
        </a:graphic>
      </p:graphicFrame>
      <p:graphicFrame>
        <p:nvGraphicFramePr>
          <p:cNvPr id="11" name="Table 5">
            <a:extLst>
              <a:ext uri="{FF2B5EF4-FFF2-40B4-BE49-F238E27FC236}">
                <a16:creationId xmlns:a16="http://schemas.microsoft.com/office/drawing/2014/main" id="{F8161F29-B870-4FC8-A32A-4874D84CCAEC}"/>
              </a:ext>
            </a:extLst>
          </p:cNvPr>
          <p:cNvGraphicFramePr>
            <a:graphicFrameLocks noGrp="1"/>
          </p:cNvGraphicFramePr>
          <p:nvPr>
            <p:extLst>
              <p:ext uri="{D42A27DB-BD31-4B8C-83A1-F6EECF244321}">
                <p14:modId xmlns:p14="http://schemas.microsoft.com/office/powerpoint/2010/main" val="2488840820"/>
              </p:ext>
            </p:extLst>
          </p:nvPr>
        </p:nvGraphicFramePr>
        <p:xfrm>
          <a:off x="2459534" y="1397391"/>
          <a:ext cx="2223256" cy="5090752"/>
        </p:xfrm>
        <a:graphic>
          <a:graphicData uri="http://schemas.openxmlformats.org/drawingml/2006/table">
            <a:tbl>
              <a:tblPr firstRow="1" bandRow="1">
                <a:tableStyleId>{5C22544A-7EE6-4342-B048-85BDC9FD1C3A}</a:tableStyleId>
              </a:tblPr>
              <a:tblGrid>
                <a:gridCol w="1111628">
                  <a:extLst>
                    <a:ext uri="{9D8B030D-6E8A-4147-A177-3AD203B41FA5}">
                      <a16:colId xmlns:a16="http://schemas.microsoft.com/office/drawing/2014/main" val="3102749768"/>
                    </a:ext>
                  </a:extLst>
                </a:gridCol>
                <a:gridCol w="1111628">
                  <a:extLst>
                    <a:ext uri="{9D8B030D-6E8A-4147-A177-3AD203B41FA5}">
                      <a16:colId xmlns:a16="http://schemas.microsoft.com/office/drawing/2014/main" val="1674269767"/>
                    </a:ext>
                  </a:extLst>
                </a:gridCol>
              </a:tblGrid>
              <a:tr h="605531">
                <a:tc>
                  <a:txBody>
                    <a:bodyPr/>
                    <a:lstStyle/>
                    <a:p>
                      <a:pPr marL="0" marR="0" lvl="0" indent="0" algn="l" rtl="0" eaLnBrk="1" fontAlgn="auto" latinLnBrk="0" hangingPunct="1">
                        <a:lnSpc>
                          <a:spcPct val="100000"/>
                        </a:lnSpc>
                        <a:spcBef>
                          <a:spcPts val="0"/>
                        </a:spcBef>
                        <a:spcAft>
                          <a:spcPts val="0"/>
                        </a:spcAft>
                        <a:buClrTx/>
                        <a:buSzTx/>
                        <a:buFontTx/>
                        <a:buNone/>
                      </a:pPr>
                      <a:r>
                        <a:rPr lang="en-US" sz="1400" b="0"/>
                        <a:t>Feature_ID</a:t>
                      </a:r>
                      <a:r>
                        <a:rPr lang="en-US" sz="140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Feature name</a:t>
                      </a:r>
                    </a:p>
                  </a:txBody>
                  <a:tcPr/>
                </a:tc>
                <a:extLst>
                  <a:ext uri="{0D108BD9-81ED-4DB2-BD59-A6C34878D82A}">
                    <a16:rowId xmlns:a16="http://schemas.microsoft.com/office/drawing/2014/main" val="3725396520"/>
                  </a:ext>
                </a:extLst>
              </a:tr>
              <a:tr h="339941">
                <a:tc>
                  <a:txBody>
                    <a:bodyPr/>
                    <a:lstStyle/>
                    <a:p>
                      <a:r>
                        <a:rPr lang="en-US" sz="1400">
                          <a:solidFill>
                            <a:schemeClr val="tx1"/>
                          </a:solidFill>
                        </a:rPr>
                        <a:t>10</a:t>
                      </a:r>
                    </a:p>
                  </a:txBody>
                  <a:tcPr>
                    <a:solidFill>
                      <a:srgbClr val="7030A0"/>
                    </a:solidFill>
                  </a:tcPr>
                </a:tc>
                <a:tc>
                  <a:txBody>
                    <a:bodyPr/>
                    <a:lstStyle/>
                    <a:p>
                      <a:r>
                        <a:rPr lang="en-US" sz="1400" err="1">
                          <a:solidFill>
                            <a:schemeClr val="tx1"/>
                          </a:solidFill>
                        </a:rPr>
                        <a:t>time_in_hospital</a:t>
                      </a:r>
                      <a:endParaRPr lang="en-US" sz="1400">
                        <a:solidFill>
                          <a:schemeClr val="tx1"/>
                        </a:solidFill>
                      </a:endParaRPr>
                    </a:p>
                  </a:txBody>
                  <a:tcPr>
                    <a:solidFill>
                      <a:srgbClr val="7030A0"/>
                    </a:solidFill>
                  </a:tcPr>
                </a:tc>
                <a:extLst>
                  <a:ext uri="{0D108BD9-81ED-4DB2-BD59-A6C34878D82A}">
                    <a16:rowId xmlns:a16="http://schemas.microsoft.com/office/drawing/2014/main" val="2086172379"/>
                  </a:ext>
                </a:extLst>
              </a:tr>
              <a:tr h="339941">
                <a:tc>
                  <a:txBody>
                    <a:bodyPr/>
                    <a:lstStyle/>
                    <a:p>
                      <a:r>
                        <a:rPr lang="en-US" sz="1400">
                          <a:solidFill>
                            <a:schemeClr val="tx1"/>
                          </a:solidFill>
                        </a:rPr>
                        <a:t>11</a:t>
                      </a:r>
                    </a:p>
                  </a:txBody>
                  <a:tcPr>
                    <a:solidFill>
                      <a:srgbClr val="7030A0"/>
                    </a:solidFill>
                  </a:tcPr>
                </a:tc>
                <a:tc>
                  <a:txBody>
                    <a:bodyPr/>
                    <a:lstStyle/>
                    <a:p>
                      <a:r>
                        <a:rPr lang="en-US" sz="1400">
                          <a:solidFill>
                            <a:schemeClr val="tx1"/>
                          </a:solidFill>
                        </a:rPr>
                        <a:t>payer_code</a:t>
                      </a:r>
                    </a:p>
                  </a:txBody>
                  <a:tcPr>
                    <a:solidFill>
                      <a:srgbClr val="7030A0"/>
                    </a:solidFill>
                  </a:tcPr>
                </a:tc>
                <a:extLst>
                  <a:ext uri="{0D108BD9-81ED-4DB2-BD59-A6C34878D82A}">
                    <a16:rowId xmlns:a16="http://schemas.microsoft.com/office/drawing/2014/main" val="1355758655"/>
                  </a:ext>
                </a:extLst>
              </a:tr>
              <a:tr h="506392">
                <a:tc>
                  <a:txBody>
                    <a:bodyPr/>
                    <a:lstStyle/>
                    <a:p>
                      <a:r>
                        <a:rPr lang="en-US" sz="1400">
                          <a:solidFill>
                            <a:schemeClr val="tx1"/>
                          </a:solidFill>
                        </a:rPr>
                        <a:t>12</a:t>
                      </a:r>
                    </a:p>
                  </a:txBody>
                  <a:tcPr>
                    <a:solidFill>
                      <a:srgbClr val="7030A0"/>
                    </a:solidFill>
                  </a:tcPr>
                </a:tc>
                <a:tc>
                  <a:txBody>
                    <a:bodyPr/>
                    <a:lstStyle/>
                    <a:p>
                      <a:r>
                        <a:rPr lang="en-US" sz="1400">
                          <a:solidFill>
                            <a:schemeClr val="tx1"/>
                          </a:solidFill>
                        </a:rPr>
                        <a:t>medical_specialty</a:t>
                      </a:r>
                    </a:p>
                  </a:txBody>
                  <a:tcPr>
                    <a:solidFill>
                      <a:srgbClr val="7030A0"/>
                    </a:solidFill>
                  </a:tcPr>
                </a:tc>
                <a:extLst>
                  <a:ext uri="{0D108BD9-81ED-4DB2-BD59-A6C34878D82A}">
                    <a16:rowId xmlns:a16="http://schemas.microsoft.com/office/drawing/2014/main" val="156066674"/>
                  </a:ext>
                </a:extLst>
              </a:tr>
              <a:tr h="428717">
                <a:tc>
                  <a:txBody>
                    <a:bodyPr/>
                    <a:lstStyle/>
                    <a:p>
                      <a:r>
                        <a:rPr lang="en-US" sz="1400">
                          <a:solidFill>
                            <a:schemeClr val="tx1"/>
                          </a:solidFill>
                        </a:rPr>
                        <a:t>13</a:t>
                      </a:r>
                    </a:p>
                  </a:txBody>
                  <a:tcPr>
                    <a:solidFill>
                      <a:srgbClr val="7030A0"/>
                    </a:solidFill>
                  </a:tcPr>
                </a:tc>
                <a:tc>
                  <a:txBody>
                    <a:bodyPr/>
                    <a:lstStyle/>
                    <a:p>
                      <a:r>
                        <a:rPr lang="en-US" sz="1400" err="1">
                          <a:solidFill>
                            <a:schemeClr val="tx1"/>
                          </a:solidFill>
                        </a:rPr>
                        <a:t>num_lab_procedures</a:t>
                      </a:r>
                      <a:endParaRPr lang="en-US" sz="1400">
                        <a:solidFill>
                          <a:schemeClr val="tx1"/>
                        </a:solidFill>
                      </a:endParaRPr>
                    </a:p>
                  </a:txBody>
                  <a:tcPr>
                    <a:solidFill>
                      <a:srgbClr val="7030A0"/>
                    </a:solidFill>
                  </a:tcPr>
                </a:tc>
                <a:extLst>
                  <a:ext uri="{0D108BD9-81ED-4DB2-BD59-A6C34878D82A}">
                    <a16:rowId xmlns:a16="http://schemas.microsoft.com/office/drawing/2014/main" val="1064198363"/>
                  </a:ext>
                </a:extLst>
              </a:tr>
              <a:tr h="339941">
                <a:tc>
                  <a:txBody>
                    <a:bodyPr/>
                    <a:lstStyle/>
                    <a:p>
                      <a:r>
                        <a:rPr lang="en-US" sz="1400">
                          <a:solidFill>
                            <a:schemeClr val="tx1"/>
                          </a:solidFill>
                        </a:rPr>
                        <a:t>14</a:t>
                      </a:r>
                    </a:p>
                  </a:txBody>
                  <a:tcPr>
                    <a:solidFill>
                      <a:srgbClr val="7030A0"/>
                    </a:solidFill>
                  </a:tcPr>
                </a:tc>
                <a:tc>
                  <a:txBody>
                    <a:bodyPr/>
                    <a:lstStyle/>
                    <a:p>
                      <a:r>
                        <a:rPr lang="en-US" sz="1400">
                          <a:solidFill>
                            <a:schemeClr val="tx1"/>
                          </a:solidFill>
                        </a:rPr>
                        <a:t>num_procedures</a:t>
                      </a:r>
                    </a:p>
                  </a:txBody>
                  <a:tcPr>
                    <a:solidFill>
                      <a:srgbClr val="7030A0"/>
                    </a:solidFill>
                  </a:tcPr>
                </a:tc>
                <a:extLst>
                  <a:ext uri="{0D108BD9-81ED-4DB2-BD59-A6C34878D82A}">
                    <a16:rowId xmlns:a16="http://schemas.microsoft.com/office/drawing/2014/main" val="712231452"/>
                  </a:ext>
                </a:extLst>
              </a:tr>
              <a:tr h="339941">
                <a:tc>
                  <a:txBody>
                    <a:bodyPr/>
                    <a:lstStyle/>
                    <a:p>
                      <a:r>
                        <a:rPr lang="en-US" sz="1400">
                          <a:solidFill>
                            <a:schemeClr val="tx1"/>
                          </a:solidFill>
                        </a:rPr>
                        <a:t>15</a:t>
                      </a:r>
                    </a:p>
                  </a:txBody>
                  <a:tcPr>
                    <a:solidFill>
                      <a:srgbClr val="7030A0"/>
                    </a:solidFill>
                  </a:tcPr>
                </a:tc>
                <a:tc>
                  <a:txBody>
                    <a:bodyPr/>
                    <a:lstStyle/>
                    <a:p>
                      <a:r>
                        <a:rPr lang="en-US" sz="1400" err="1">
                          <a:solidFill>
                            <a:schemeClr val="tx1"/>
                          </a:solidFill>
                        </a:rPr>
                        <a:t>num_medications</a:t>
                      </a:r>
                      <a:endParaRPr lang="en-US" sz="1400">
                        <a:solidFill>
                          <a:schemeClr val="tx1"/>
                        </a:solidFill>
                      </a:endParaRPr>
                    </a:p>
                  </a:txBody>
                  <a:tcPr>
                    <a:solidFill>
                      <a:srgbClr val="7030A0"/>
                    </a:solidFill>
                  </a:tcPr>
                </a:tc>
                <a:extLst>
                  <a:ext uri="{0D108BD9-81ED-4DB2-BD59-A6C34878D82A}">
                    <a16:rowId xmlns:a16="http://schemas.microsoft.com/office/drawing/2014/main" val="898549609"/>
                  </a:ext>
                </a:extLst>
              </a:tr>
              <a:tr h="339941">
                <a:tc>
                  <a:txBody>
                    <a:bodyPr/>
                    <a:lstStyle/>
                    <a:p>
                      <a:r>
                        <a:rPr lang="en-US" sz="1400">
                          <a:solidFill>
                            <a:schemeClr val="tx1"/>
                          </a:solidFill>
                        </a:rPr>
                        <a:t>16</a:t>
                      </a:r>
                    </a:p>
                  </a:txBody>
                  <a:tcPr>
                    <a:solidFill>
                      <a:srgbClr val="7030A0"/>
                    </a:solidFill>
                  </a:tcPr>
                </a:tc>
                <a:tc>
                  <a:txBody>
                    <a:bodyPr/>
                    <a:lstStyle/>
                    <a:p>
                      <a:r>
                        <a:rPr lang="en-US" sz="1400">
                          <a:solidFill>
                            <a:schemeClr val="tx1"/>
                          </a:solidFill>
                        </a:rPr>
                        <a:t>number_outpatient</a:t>
                      </a:r>
                    </a:p>
                  </a:txBody>
                  <a:tcPr>
                    <a:solidFill>
                      <a:srgbClr val="7030A0"/>
                    </a:solidFill>
                  </a:tcPr>
                </a:tc>
                <a:extLst>
                  <a:ext uri="{0D108BD9-81ED-4DB2-BD59-A6C34878D82A}">
                    <a16:rowId xmlns:a16="http://schemas.microsoft.com/office/drawing/2014/main" val="56090752"/>
                  </a:ext>
                </a:extLst>
              </a:tr>
              <a:tr h="339941">
                <a:tc>
                  <a:txBody>
                    <a:bodyPr/>
                    <a:lstStyle/>
                    <a:p>
                      <a:r>
                        <a:rPr lang="en-US" sz="1400">
                          <a:solidFill>
                            <a:schemeClr val="tx1"/>
                          </a:solidFill>
                        </a:rPr>
                        <a:t>17</a:t>
                      </a:r>
                    </a:p>
                  </a:txBody>
                  <a:tcPr>
                    <a:solidFill>
                      <a:srgbClr val="7030A0"/>
                    </a:solidFill>
                  </a:tcPr>
                </a:tc>
                <a:tc>
                  <a:txBody>
                    <a:bodyPr/>
                    <a:lstStyle/>
                    <a:p>
                      <a:r>
                        <a:rPr lang="en-US" sz="1400">
                          <a:solidFill>
                            <a:schemeClr val="tx1"/>
                          </a:solidFill>
                        </a:rPr>
                        <a:t>number_emergency</a:t>
                      </a:r>
                    </a:p>
                  </a:txBody>
                  <a:tcPr>
                    <a:solidFill>
                      <a:srgbClr val="7030A0"/>
                    </a:solidFill>
                  </a:tcPr>
                </a:tc>
                <a:extLst>
                  <a:ext uri="{0D108BD9-81ED-4DB2-BD59-A6C34878D82A}">
                    <a16:rowId xmlns:a16="http://schemas.microsoft.com/office/drawing/2014/main" val="2070747194"/>
                  </a:ext>
                </a:extLst>
              </a:tr>
              <a:tr h="339941">
                <a:tc>
                  <a:txBody>
                    <a:bodyPr/>
                    <a:lstStyle/>
                    <a:p>
                      <a:r>
                        <a:rPr lang="en-US" sz="1400">
                          <a:solidFill>
                            <a:schemeClr val="tx1"/>
                          </a:solidFill>
                        </a:rPr>
                        <a:t>18</a:t>
                      </a:r>
                    </a:p>
                  </a:txBody>
                  <a:tcPr>
                    <a:solidFill>
                      <a:srgbClr val="7030A0"/>
                    </a:solidFill>
                  </a:tcPr>
                </a:tc>
                <a:tc>
                  <a:txBody>
                    <a:bodyPr/>
                    <a:lstStyle/>
                    <a:p>
                      <a:r>
                        <a:rPr lang="en-US" sz="1400" err="1">
                          <a:solidFill>
                            <a:schemeClr val="tx1"/>
                          </a:solidFill>
                        </a:rPr>
                        <a:t>number_inpatient</a:t>
                      </a:r>
                      <a:endParaRPr lang="en-US" sz="1400">
                        <a:solidFill>
                          <a:schemeClr val="tx1"/>
                        </a:solidFill>
                      </a:endParaRPr>
                    </a:p>
                  </a:txBody>
                  <a:tcPr>
                    <a:solidFill>
                      <a:srgbClr val="7030A0"/>
                    </a:solidFill>
                  </a:tcPr>
                </a:tc>
                <a:extLst>
                  <a:ext uri="{0D108BD9-81ED-4DB2-BD59-A6C34878D82A}">
                    <a16:rowId xmlns:a16="http://schemas.microsoft.com/office/drawing/2014/main" val="2683292322"/>
                  </a:ext>
                </a:extLst>
              </a:tr>
            </a:tbl>
          </a:graphicData>
        </a:graphic>
      </p:graphicFrame>
      <p:graphicFrame>
        <p:nvGraphicFramePr>
          <p:cNvPr id="12" name="Table 5">
            <a:extLst>
              <a:ext uri="{FF2B5EF4-FFF2-40B4-BE49-F238E27FC236}">
                <a16:creationId xmlns:a16="http://schemas.microsoft.com/office/drawing/2014/main" id="{DB858B63-3CD1-41E8-85FF-376524B54E9C}"/>
              </a:ext>
            </a:extLst>
          </p:cNvPr>
          <p:cNvGraphicFramePr>
            <a:graphicFrameLocks noGrp="1"/>
          </p:cNvGraphicFramePr>
          <p:nvPr>
            <p:extLst>
              <p:ext uri="{D42A27DB-BD31-4B8C-83A1-F6EECF244321}">
                <p14:modId xmlns:p14="http://schemas.microsoft.com/office/powerpoint/2010/main" val="3248046138"/>
              </p:ext>
            </p:extLst>
          </p:nvPr>
        </p:nvGraphicFramePr>
        <p:xfrm>
          <a:off x="4856516" y="1405632"/>
          <a:ext cx="2181921" cy="4022843"/>
        </p:xfrm>
        <a:graphic>
          <a:graphicData uri="http://schemas.openxmlformats.org/drawingml/2006/table">
            <a:tbl>
              <a:tblPr firstRow="1" bandRow="1">
                <a:tableStyleId>{5C22544A-7EE6-4342-B048-85BDC9FD1C3A}</a:tableStyleId>
              </a:tblPr>
              <a:tblGrid>
                <a:gridCol w="1070293">
                  <a:extLst>
                    <a:ext uri="{9D8B030D-6E8A-4147-A177-3AD203B41FA5}">
                      <a16:colId xmlns:a16="http://schemas.microsoft.com/office/drawing/2014/main" val="3102749768"/>
                    </a:ext>
                  </a:extLst>
                </a:gridCol>
                <a:gridCol w="1111628">
                  <a:extLst>
                    <a:ext uri="{9D8B030D-6E8A-4147-A177-3AD203B41FA5}">
                      <a16:colId xmlns:a16="http://schemas.microsoft.com/office/drawing/2014/main" val="1674269767"/>
                    </a:ext>
                  </a:extLst>
                </a:gridCol>
              </a:tblGrid>
              <a:tr h="606936">
                <a:tc>
                  <a:txBody>
                    <a:bodyPr/>
                    <a:lstStyle/>
                    <a:p>
                      <a:pPr marL="0" marR="0" lvl="0" indent="0" algn="l" rtl="0" eaLnBrk="1" fontAlgn="auto" latinLnBrk="0" hangingPunct="1">
                        <a:lnSpc>
                          <a:spcPct val="100000"/>
                        </a:lnSpc>
                        <a:spcBef>
                          <a:spcPts val="0"/>
                        </a:spcBef>
                        <a:spcAft>
                          <a:spcPts val="0"/>
                        </a:spcAft>
                        <a:buClrTx/>
                        <a:buSzTx/>
                        <a:buFontTx/>
                        <a:buNone/>
                      </a:pPr>
                      <a:r>
                        <a:rPr lang="en-US" sz="1400" b="0"/>
                        <a:t>Feature_ID</a:t>
                      </a:r>
                      <a:r>
                        <a:rPr lang="en-US" sz="140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Feature name</a:t>
                      </a:r>
                    </a:p>
                  </a:txBody>
                  <a:tcPr/>
                </a:tc>
                <a:extLst>
                  <a:ext uri="{0D108BD9-81ED-4DB2-BD59-A6C34878D82A}">
                    <a16:rowId xmlns:a16="http://schemas.microsoft.com/office/drawing/2014/main" val="3725396520"/>
                  </a:ext>
                </a:extLst>
              </a:tr>
              <a:tr h="339941">
                <a:tc>
                  <a:txBody>
                    <a:bodyPr/>
                    <a:lstStyle/>
                    <a:p>
                      <a:r>
                        <a:rPr lang="en-US" sz="1400">
                          <a:solidFill>
                            <a:schemeClr val="tx1"/>
                          </a:solidFill>
                        </a:rPr>
                        <a:t>19</a:t>
                      </a:r>
                    </a:p>
                  </a:txBody>
                  <a:tcPr>
                    <a:solidFill>
                      <a:srgbClr val="7030A0"/>
                    </a:solidFill>
                  </a:tcPr>
                </a:tc>
                <a:tc>
                  <a:txBody>
                    <a:bodyPr/>
                    <a:lstStyle/>
                    <a:p>
                      <a:r>
                        <a:rPr lang="en-US" sz="1400">
                          <a:solidFill>
                            <a:schemeClr val="tx1"/>
                          </a:solidFill>
                        </a:rPr>
                        <a:t>diag_1</a:t>
                      </a:r>
                    </a:p>
                  </a:txBody>
                  <a:tcPr>
                    <a:solidFill>
                      <a:srgbClr val="7030A0"/>
                    </a:solidFill>
                  </a:tcPr>
                </a:tc>
                <a:extLst>
                  <a:ext uri="{0D108BD9-81ED-4DB2-BD59-A6C34878D82A}">
                    <a16:rowId xmlns:a16="http://schemas.microsoft.com/office/drawing/2014/main" val="2086172379"/>
                  </a:ext>
                </a:extLst>
              </a:tr>
              <a:tr h="339941">
                <a:tc>
                  <a:txBody>
                    <a:bodyPr/>
                    <a:lstStyle/>
                    <a:p>
                      <a:r>
                        <a:rPr lang="en-US" sz="1400">
                          <a:solidFill>
                            <a:schemeClr val="tx1"/>
                          </a:solidFill>
                        </a:rPr>
                        <a:t>20</a:t>
                      </a:r>
                    </a:p>
                  </a:txBody>
                  <a:tcPr>
                    <a:solidFill>
                      <a:srgbClr val="7030A0"/>
                    </a:solidFill>
                  </a:tcPr>
                </a:tc>
                <a:tc>
                  <a:txBody>
                    <a:bodyPr/>
                    <a:lstStyle/>
                    <a:p>
                      <a:r>
                        <a:rPr lang="en-US" sz="1400">
                          <a:solidFill>
                            <a:schemeClr val="tx1"/>
                          </a:solidFill>
                        </a:rPr>
                        <a:t>diag_2</a:t>
                      </a:r>
                    </a:p>
                  </a:txBody>
                  <a:tcPr>
                    <a:solidFill>
                      <a:srgbClr val="7030A0"/>
                    </a:solidFill>
                  </a:tcPr>
                </a:tc>
                <a:extLst>
                  <a:ext uri="{0D108BD9-81ED-4DB2-BD59-A6C34878D82A}">
                    <a16:rowId xmlns:a16="http://schemas.microsoft.com/office/drawing/2014/main" val="1355758655"/>
                  </a:ext>
                </a:extLst>
              </a:tr>
              <a:tr h="339941">
                <a:tc>
                  <a:txBody>
                    <a:bodyPr/>
                    <a:lstStyle/>
                    <a:p>
                      <a:r>
                        <a:rPr lang="en-US" sz="1400">
                          <a:solidFill>
                            <a:schemeClr val="tx1"/>
                          </a:solidFill>
                        </a:rPr>
                        <a:t>21</a:t>
                      </a:r>
                    </a:p>
                  </a:txBody>
                  <a:tcPr>
                    <a:solidFill>
                      <a:srgbClr val="7030A0"/>
                    </a:solidFill>
                  </a:tcPr>
                </a:tc>
                <a:tc>
                  <a:txBody>
                    <a:bodyPr/>
                    <a:lstStyle/>
                    <a:p>
                      <a:r>
                        <a:rPr lang="en-US" sz="1400">
                          <a:solidFill>
                            <a:schemeClr val="tx1"/>
                          </a:solidFill>
                        </a:rPr>
                        <a:t>diag_3</a:t>
                      </a:r>
                    </a:p>
                  </a:txBody>
                  <a:tcPr>
                    <a:solidFill>
                      <a:srgbClr val="7030A0"/>
                    </a:solidFill>
                  </a:tcPr>
                </a:tc>
                <a:extLst>
                  <a:ext uri="{0D108BD9-81ED-4DB2-BD59-A6C34878D82A}">
                    <a16:rowId xmlns:a16="http://schemas.microsoft.com/office/drawing/2014/main" val="156066674"/>
                  </a:ext>
                </a:extLst>
              </a:tr>
              <a:tr h="339941">
                <a:tc>
                  <a:txBody>
                    <a:bodyPr/>
                    <a:lstStyle/>
                    <a:p>
                      <a:r>
                        <a:rPr lang="en-US" sz="1400">
                          <a:solidFill>
                            <a:schemeClr val="tx1"/>
                          </a:solidFill>
                        </a:rPr>
                        <a:t>22</a:t>
                      </a:r>
                    </a:p>
                  </a:txBody>
                  <a:tcPr>
                    <a:solidFill>
                      <a:srgbClr val="7030A0"/>
                    </a:solidFill>
                  </a:tcPr>
                </a:tc>
                <a:tc>
                  <a:txBody>
                    <a:bodyPr/>
                    <a:lstStyle/>
                    <a:p>
                      <a:r>
                        <a:rPr lang="en-US" sz="1400">
                          <a:solidFill>
                            <a:schemeClr val="tx1"/>
                          </a:solidFill>
                        </a:rPr>
                        <a:t>number_diagnoses</a:t>
                      </a:r>
                    </a:p>
                  </a:txBody>
                  <a:tcPr>
                    <a:solidFill>
                      <a:srgbClr val="7030A0"/>
                    </a:solidFill>
                  </a:tcPr>
                </a:tc>
                <a:extLst>
                  <a:ext uri="{0D108BD9-81ED-4DB2-BD59-A6C34878D82A}">
                    <a16:rowId xmlns:a16="http://schemas.microsoft.com/office/drawing/2014/main" val="1064198363"/>
                  </a:ext>
                </a:extLst>
              </a:tr>
              <a:tr h="339941">
                <a:tc>
                  <a:txBody>
                    <a:bodyPr/>
                    <a:lstStyle/>
                    <a:p>
                      <a:r>
                        <a:rPr lang="en-US" sz="1400">
                          <a:solidFill>
                            <a:schemeClr val="tx1"/>
                          </a:solidFill>
                        </a:rPr>
                        <a:t>23</a:t>
                      </a:r>
                    </a:p>
                  </a:txBody>
                  <a:tcPr>
                    <a:solidFill>
                      <a:srgbClr val="7030A0"/>
                    </a:solidFill>
                  </a:tcPr>
                </a:tc>
                <a:tc>
                  <a:txBody>
                    <a:bodyPr/>
                    <a:lstStyle/>
                    <a:p>
                      <a:r>
                        <a:rPr lang="en-US" sz="1400">
                          <a:solidFill>
                            <a:schemeClr val="tx1"/>
                          </a:solidFill>
                        </a:rPr>
                        <a:t>max_glu_serum</a:t>
                      </a:r>
                    </a:p>
                  </a:txBody>
                  <a:tcPr>
                    <a:solidFill>
                      <a:srgbClr val="7030A0"/>
                    </a:solidFill>
                  </a:tcPr>
                </a:tc>
                <a:extLst>
                  <a:ext uri="{0D108BD9-81ED-4DB2-BD59-A6C34878D82A}">
                    <a16:rowId xmlns:a16="http://schemas.microsoft.com/office/drawing/2014/main" val="712231452"/>
                  </a:ext>
                </a:extLst>
              </a:tr>
              <a:tr h="339941">
                <a:tc>
                  <a:txBody>
                    <a:bodyPr/>
                    <a:lstStyle/>
                    <a:p>
                      <a:r>
                        <a:rPr lang="en-US" sz="1400">
                          <a:solidFill>
                            <a:schemeClr val="tx1"/>
                          </a:solidFill>
                        </a:rPr>
                        <a:t>24</a:t>
                      </a:r>
                    </a:p>
                  </a:txBody>
                  <a:tcPr>
                    <a:solidFill>
                      <a:srgbClr val="7030A0"/>
                    </a:solidFill>
                  </a:tcPr>
                </a:tc>
                <a:tc>
                  <a:txBody>
                    <a:bodyPr/>
                    <a:lstStyle/>
                    <a:p>
                      <a:r>
                        <a:rPr lang="en-US" sz="1400">
                          <a:solidFill>
                            <a:schemeClr val="tx1"/>
                          </a:solidFill>
                        </a:rPr>
                        <a:t>A1Cresult</a:t>
                      </a:r>
                    </a:p>
                  </a:txBody>
                  <a:tcPr>
                    <a:solidFill>
                      <a:srgbClr val="7030A0"/>
                    </a:solidFill>
                  </a:tcPr>
                </a:tc>
                <a:extLst>
                  <a:ext uri="{0D108BD9-81ED-4DB2-BD59-A6C34878D82A}">
                    <a16:rowId xmlns:a16="http://schemas.microsoft.com/office/drawing/2014/main" val="898549609"/>
                  </a:ext>
                </a:extLst>
              </a:tr>
              <a:tr h="339941">
                <a:tc>
                  <a:txBody>
                    <a:bodyPr/>
                    <a:lstStyle/>
                    <a:p>
                      <a:r>
                        <a:rPr lang="en-US" sz="1400">
                          <a:solidFill>
                            <a:schemeClr val="tx1"/>
                          </a:solidFill>
                        </a:rPr>
                        <a:t>25</a:t>
                      </a:r>
                    </a:p>
                  </a:txBody>
                  <a:tcPr>
                    <a:solidFill>
                      <a:srgbClr val="92D050"/>
                    </a:solidFill>
                  </a:tcPr>
                </a:tc>
                <a:tc>
                  <a:txBody>
                    <a:bodyPr/>
                    <a:lstStyle/>
                    <a:p>
                      <a:r>
                        <a:rPr lang="en-US" sz="1400">
                          <a:solidFill>
                            <a:schemeClr val="tx1"/>
                          </a:solidFill>
                        </a:rPr>
                        <a:t>metformin</a:t>
                      </a:r>
                    </a:p>
                  </a:txBody>
                  <a:tcPr>
                    <a:solidFill>
                      <a:srgbClr val="92D050"/>
                    </a:solidFill>
                  </a:tcPr>
                </a:tc>
                <a:extLst>
                  <a:ext uri="{0D108BD9-81ED-4DB2-BD59-A6C34878D82A}">
                    <a16:rowId xmlns:a16="http://schemas.microsoft.com/office/drawing/2014/main" val="56090752"/>
                  </a:ext>
                </a:extLst>
              </a:tr>
              <a:tr h="339941">
                <a:tc>
                  <a:txBody>
                    <a:bodyPr/>
                    <a:lstStyle/>
                    <a:p>
                      <a:r>
                        <a:rPr lang="en-US" sz="1400">
                          <a:solidFill>
                            <a:schemeClr val="tx1"/>
                          </a:solidFill>
                        </a:rPr>
                        <a:t>26</a:t>
                      </a:r>
                    </a:p>
                  </a:txBody>
                  <a:tcPr>
                    <a:solidFill>
                      <a:srgbClr val="92D050"/>
                    </a:solidFill>
                  </a:tcPr>
                </a:tc>
                <a:tc>
                  <a:txBody>
                    <a:bodyPr/>
                    <a:lstStyle/>
                    <a:p>
                      <a:r>
                        <a:rPr lang="en-US" sz="1400">
                          <a:solidFill>
                            <a:schemeClr val="tx1"/>
                          </a:solidFill>
                        </a:rPr>
                        <a:t>repaglinide</a:t>
                      </a:r>
                    </a:p>
                  </a:txBody>
                  <a:tcPr>
                    <a:solidFill>
                      <a:srgbClr val="92D050"/>
                    </a:solidFill>
                  </a:tcPr>
                </a:tc>
                <a:extLst>
                  <a:ext uri="{0D108BD9-81ED-4DB2-BD59-A6C34878D82A}">
                    <a16:rowId xmlns:a16="http://schemas.microsoft.com/office/drawing/2014/main" val="2070747194"/>
                  </a:ext>
                </a:extLst>
              </a:tr>
              <a:tr h="339941">
                <a:tc>
                  <a:txBody>
                    <a:bodyPr/>
                    <a:lstStyle/>
                    <a:p>
                      <a:r>
                        <a:rPr lang="en-US" sz="1400">
                          <a:solidFill>
                            <a:schemeClr val="tx1"/>
                          </a:solidFill>
                        </a:rPr>
                        <a:t>27</a:t>
                      </a:r>
                    </a:p>
                  </a:txBody>
                  <a:tcPr>
                    <a:solidFill>
                      <a:srgbClr val="92D050"/>
                    </a:solidFill>
                  </a:tcPr>
                </a:tc>
                <a:tc>
                  <a:txBody>
                    <a:bodyPr/>
                    <a:lstStyle/>
                    <a:p>
                      <a:r>
                        <a:rPr lang="en-US" sz="1400" err="1">
                          <a:solidFill>
                            <a:schemeClr val="tx1"/>
                          </a:solidFill>
                        </a:rPr>
                        <a:t>nateglinide</a:t>
                      </a:r>
                      <a:endParaRPr lang="en-US" sz="1400">
                        <a:solidFill>
                          <a:schemeClr val="tx1"/>
                        </a:solidFill>
                      </a:endParaRPr>
                    </a:p>
                  </a:txBody>
                  <a:tcPr>
                    <a:solidFill>
                      <a:srgbClr val="92D050"/>
                    </a:solidFill>
                  </a:tcPr>
                </a:tc>
                <a:extLst>
                  <a:ext uri="{0D108BD9-81ED-4DB2-BD59-A6C34878D82A}">
                    <a16:rowId xmlns:a16="http://schemas.microsoft.com/office/drawing/2014/main" val="2683292322"/>
                  </a:ext>
                </a:extLst>
              </a:tr>
            </a:tbl>
          </a:graphicData>
        </a:graphic>
      </p:graphicFrame>
      <p:graphicFrame>
        <p:nvGraphicFramePr>
          <p:cNvPr id="13" name="Table 5">
            <a:extLst>
              <a:ext uri="{FF2B5EF4-FFF2-40B4-BE49-F238E27FC236}">
                <a16:creationId xmlns:a16="http://schemas.microsoft.com/office/drawing/2014/main" id="{10ED0BAF-049D-44CA-81A4-1A6E0F0A8CD3}"/>
              </a:ext>
            </a:extLst>
          </p:cNvPr>
          <p:cNvGraphicFramePr>
            <a:graphicFrameLocks noGrp="1"/>
          </p:cNvGraphicFramePr>
          <p:nvPr>
            <p:extLst>
              <p:ext uri="{D42A27DB-BD31-4B8C-83A1-F6EECF244321}">
                <p14:modId xmlns:p14="http://schemas.microsoft.com/office/powerpoint/2010/main" val="2725753822"/>
              </p:ext>
            </p:extLst>
          </p:nvPr>
        </p:nvGraphicFramePr>
        <p:xfrm>
          <a:off x="7163605" y="1417898"/>
          <a:ext cx="2248101" cy="3993379"/>
        </p:xfrm>
        <a:graphic>
          <a:graphicData uri="http://schemas.openxmlformats.org/drawingml/2006/table">
            <a:tbl>
              <a:tblPr firstRow="1" bandRow="1">
                <a:tableStyleId>{5C22544A-7EE6-4342-B048-85BDC9FD1C3A}</a:tableStyleId>
              </a:tblPr>
              <a:tblGrid>
                <a:gridCol w="1074435">
                  <a:extLst>
                    <a:ext uri="{9D8B030D-6E8A-4147-A177-3AD203B41FA5}">
                      <a16:colId xmlns:a16="http://schemas.microsoft.com/office/drawing/2014/main" val="3102749768"/>
                    </a:ext>
                  </a:extLst>
                </a:gridCol>
                <a:gridCol w="1173666">
                  <a:extLst>
                    <a:ext uri="{9D8B030D-6E8A-4147-A177-3AD203B41FA5}">
                      <a16:colId xmlns:a16="http://schemas.microsoft.com/office/drawing/2014/main" val="1674269767"/>
                    </a:ext>
                  </a:extLst>
                </a:gridCol>
              </a:tblGrid>
              <a:tr h="601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err="1"/>
                        <a:t>Feature_ID</a:t>
                      </a:r>
                      <a:r>
                        <a:rPr lang="en-US" sz="140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Feature name</a:t>
                      </a:r>
                    </a:p>
                  </a:txBody>
                  <a:tcPr/>
                </a:tc>
                <a:extLst>
                  <a:ext uri="{0D108BD9-81ED-4DB2-BD59-A6C34878D82A}">
                    <a16:rowId xmlns:a16="http://schemas.microsoft.com/office/drawing/2014/main" val="3725396520"/>
                  </a:ext>
                </a:extLst>
              </a:tr>
              <a:tr h="504863">
                <a:tc>
                  <a:txBody>
                    <a:bodyPr/>
                    <a:lstStyle/>
                    <a:p>
                      <a:r>
                        <a:rPr lang="en-US" sz="1400">
                          <a:solidFill>
                            <a:schemeClr val="tx1"/>
                          </a:solidFill>
                        </a:rPr>
                        <a:t>28</a:t>
                      </a:r>
                    </a:p>
                  </a:txBody>
                  <a:tcPr>
                    <a:solidFill>
                      <a:srgbClr val="92D050"/>
                    </a:solidFill>
                  </a:tcPr>
                </a:tc>
                <a:tc>
                  <a:txBody>
                    <a:bodyPr/>
                    <a:lstStyle/>
                    <a:p>
                      <a:r>
                        <a:rPr lang="en-US" sz="1400">
                          <a:solidFill>
                            <a:schemeClr val="tx1"/>
                          </a:solidFill>
                        </a:rPr>
                        <a:t>chlorpropamide</a:t>
                      </a:r>
                    </a:p>
                  </a:txBody>
                  <a:tcPr>
                    <a:solidFill>
                      <a:srgbClr val="92D050"/>
                    </a:solidFill>
                  </a:tcPr>
                </a:tc>
                <a:extLst>
                  <a:ext uri="{0D108BD9-81ED-4DB2-BD59-A6C34878D82A}">
                    <a16:rowId xmlns:a16="http://schemas.microsoft.com/office/drawing/2014/main" val="2086172379"/>
                  </a:ext>
                </a:extLst>
              </a:tr>
              <a:tr h="336576">
                <a:tc>
                  <a:txBody>
                    <a:bodyPr/>
                    <a:lstStyle/>
                    <a:p>
                      <a:r>
                        <a:rPr lang="en-US" sz="1400">
                          <a:solidFill>
                            <a:schemeClr val="tx1"/>
                          </a:solidFill>
                        </a:rPr>
                        <a:t>29</a:t>
                      </a:r>
                    </a:p>
                  </a:txBody>
                  <a:tcPr>
                    <a:solidFill>
                      <a:srgbClr val="92D050"/>
                    </a:solidFill>
                  </a:tcPr>
                </a:tc>
                <a:tc>
                  <a:txBody>
                    <a:bodyPr/>
                    <a:lstStyle/>
                    <a:p>
                      <a:r>
                        <a:rPr lang="en-US" sz="1400">
                          <a:solidFill>
                            <a:schemeClr val="tx1"/>
                          </a:solidFill>
                        </a:rPr>
                        <a:t>glimepiride</a:t>
                      </a:r>
                    </a:p>
                  </a:txBody>
                  <a:tcPr>
                    <a:solidFill>
                      <a:srgbClr val="92D050"/>
                    </a:solidFill>
                  </a:tcPr>
                </a:tc>
                <a:extLst>
                  <a:ext uri="{0D108BD9-81ED-4DB2-BD59-A6C34878D82A}">
                    <a16:rowId xmlns:a16="http://schemas.microsoft.com/office/drawing/2014/main" val="1355758655"/>
                  </a:ext>
                </a:extLst>
              </a:tr>
              <a:tr h="504863">
                <a:tc>
                  <a:txBody>
                    <a:bodyPr/>
                    <a:lstStyle/>
                    <a:p>
                      <a:r>
                        <a:rPr lang="en-US" sz="1400">
                          <a:solidFill>
                            <a:schemeClr val="tx1"/>
                          </a:solidFill>
                        </a:rPr>
                        <a:t>30</a:t>
                      </a:r>
                    </a:p>
                  </a:txBody>
                  <a:tcPr>
                    <a:solidFill>
                      <a:srgbClr val="92D050"/>
                    </a:solidFill>
                  </a:tcPr>
                </a:tc>
                <a:tc>
                  <a:txBody>
                    <a:bodyPr/>
                    <a:lstStyle/>
                    <a:p>
                      <a:r>
                        <a:rPr lang="en-US" sz="1400">
                          <a:solidFill>
                            <a:schemeClr val="tx1"/>
                          </a:solidFill>
                        </a:rPr>
                        <a:t>acetohexamide</a:t>
                      </a:r>
                    </a:p>
                  </a:txBody>
                  <a:tcPr>
                    <a:solidFill>
                      <a:srgbClr val="92D050"/>
                    </a:solidFill>
                  </a:tcPr>
                </a:tc>
                <a:extLst>
                  <a:ext uri="{0D108BD9-81ED-4DB2-BD59-A6C34878D82A}">
                    <a16:rowId xmlns:a16="http://schemas.microsoft.com/office/drawing/2014/main" val="156066674"/>
                  </a:ext>
                </a:extLst>
              </a:tr>
              <a:tr h="336576">
                <a:tc>
                  <a:txBody>
                    <a:bodyPr/>
                    <a:lstStyle/>
                    <a:p>
                      <a:r>
                        <a:rPr lang="en-US" sz="1400">
                          <a:solidFill>
                            <a:schemeClr val="tx1"/>
                          </a:solidFill>
                        </a:rPr>
                        <a:t>31</a:t>
                      </a:r>
                    </a:p>
                  </a:txBody>
                  <a:tcPr>
                    <a:solidFill>
                      <a:srgbClr val="92D050"/>
                    </a:solidFill>
                  </a:tcPr>
                </a:tc>
                <a:tc>
                  <a:txBody>
                    <a:bodyPr/>
                    <a:lstStyle/>
                    <a:p>
                      <a:r>
                        <a:rPr lang="en-US" sz="1400">
                          <a:solidFill>
                            <a:schemeClr val="tx1"/>
                          </a:solidFill>
                        </a:rPr>
                        <a:t>glipizide</a:t>
                      </a:r>
                    </a:p>
                  </a:txBody>
                  <a:tcPr>
                    <a:solidFill>
                      <a:srgbClr val="92D050"/>
                    </a:solidFill>
                  </a:tcPr>
                </a:tc>
                <a:extLst>
                  <a:ext uri="{0D108BD9-81ED-4DB2-BD59-A6C34878D82A}">
                    <a16:rowId xmlns:a16="http://schemas.microsoft.com/office/drawing/2014/main" val="1064198363"/>
                  </a:ext>
                </a:extLst>
              </a:tr>
              <a:tr h="336576">
                <a:tc>
                  <a:txBody>
                    <a:bodyPr/>
                    <a:lstStyle/>
                    <a:p>
                      <a:r>
                        <a:rPr lang="en-US" sz="1400">
                          <a:solidFill>
                            <a:schemeClr val="tx1"/>
                          </a:solidFill>
                        </a:rPr>
                        <a:t>32</a:t>
                      </a:r>
                    </a:p>
                  </a:txBody>
                  <a:tcPr>
                    <a:solidFill>
                      <a:srgbClr val="92D050"/>
                    </a:solidFill>
                  </a:tcPr>
                </a:tc>
                <a:tc>
                  <a:txBody>
                    <a:bodyPr/>
                    <a:lstStyle/>
                    <a:p>
                      <a:r>
                        <a:rPr lang="en-US" sz="1400">
                          <a:solidFill>
                            <a:schemeClr val="tx1"/>
                          </a:solidFill>
                        </a:rPr>
                        <a:t>glyburide</a:t>
                      </a:r>
                    </a:p>
                  </a:txBody>
                  <a:tcPr>
                    <a:solidFill>
                      <a:srgbClr val="92D050"/>
                    </a:solidFill>
                  </a:tcPr>
                </a:tc>
                <a:extLst>
                  <a:ext uri="{0D108BD9-81ED-4DB2-BD59-A6C34878D82A}">
                    <a16:rowId xmlns:a16="http://schemas.microsoft.com/office/drawing/2014/main" val="712231452"/>
                  </a:ext>
                </a:extLst>
              </a:tr>
              <a:tr h="336576">
                <a:tc>
                  <a:txBody>
                    <a:bodyPr/>
                    <a:lstStyle/>
                    <a:p>
                      <a:r>
                        <a:rPr lang="en-US" sz="1400">
                          <a:solidFill>
                            <a:schemeClr val="tx1"/>
                          </a:solidFill>
                        </a:rPr>
                        <a:t>33</a:t>
                      </a:r>
                    </a:p>
                  </a:txBody>
                  <a:tcPr>
                    <a:solidFill>
                      <a:srgbClr val="92D050"/>
                    </a:solidFill>
                  </a:tcPr>
                </a:tc>
                <a:tc>
                  <a:txBody>
                    <a:bodyPr/>
                    <a:lstStyle/>
                    <a:p>
                      <a:r>
                        <a:rPr lang="en-US" sz="1400">
                          <a:solidFill>
                            <a:schemeClr val="tx1"/>
                          </a:solidFill>
                        </a:rPr>
                        <a:t>tolbutamide</a:t>
                      </a:r>
                    </a:p>
                  </a:txBody>
                  <a:tcPr>
                    <a:solidFill>
                      <a:srgbClr val="92D050"/>
                    </a:solidFill>
                  </a:tcPr>
                </a:tc>
                <a:extLst>
                  <a:ext uri="{0D108BD9-81ED-4DB2-BD59-A6C34878D82A}">
                    <a16:rowId xmlns:a16="http://schemas.microsoft.com/office/drawing/2014/main" val="898549609"/>
                  </a:ext>
                </a:extLst>
              </a:tr>
              <a:tr h="336576">
                <a:tc>
                  <a:txBody>
                    <a:bodyPr/>
                    <a:lstStyle/>
                    <a:p>
                      <a:r>
                        <a:rPr lang="en-US" sz="1400">
                          <a:solidFill>
                            <a:schemeClr val="tx1"/>
                          </a:solidFill>
                        </a:rPr>
                        <a:t>34</a:t>
                      </a:r>
                    </a:p>
                  </a:txBody>
                  <a:tcPr>
                    <a:solidFill>
                      <a:srgbClr val="92D050"/>
                    </a:solidFill>
                  </a:tcPr>
                </a:tc>
                <a:tc>
                  <a:txBody>
                    <a:bodyPr/>
                    <a:lstStyle/>
                    <a:p>
                      <a:r>
                        <a:rPr lang="en-US" sz="1400">
                          <a:solidFill>
                            <a:schemeClr val="tx1"/>
                          </a:solidFill>
                        </a:rPr>
                        <a:t>pioglitazone</a:t>
                      </a:r>
                    </a:p>
                  </a:txBody>
                  <a:tcPr>
                    <a:solidFill>
                      <a:srgbClr val="92D050"/>
                    </a:solidFill>
                  </a:tcPr>
                </a:tc>
                <a:extLst>
                  <a:ext uri="{0D108BD9-81ED-4DB2-BD59-A6C34878D82A}">
                    <a16:rowId xmlns:a16="http://schemas.microsoft.com/office/drawing/2014/main" val="56090752"/>
                  </a:ext>
                </a:extLst>
              </a:tr>
              <a:tr h="336576">
                <a:tc>
                  <a:txBody>
                    <a:bodyPr/>
                    <a:lstStyle/>
                    <a:p>
                      <a:r>
                        <a:rPr lang="en-US" sz="1400">
                          <a:solidFill>
                            <a:schemeClr val="tx1"/>
                          </a:solidFill>
                        </a:rPr>
                        <a:t>35</a:t>
                      </a:r>
                    </a:p>
                  </a:txBody>
                  <a:tcPr>
                    <a:solidFill>
                      <a:srgbClr val="92D050"/>
                    </a:solidFill>
                  </a:tcPr>
                </a:tc>
                <a:tc>
                  <a:txBody>
                    <a:bodyPr/>
                    <a:lstStyle/>
                    <a:p>
                      <a:r>
                        <a:rPr lang="en-US" sz="1400">
                          <a:solidFill>
                            <a:schemeClr val="tx1"/>
                          </a:solidFill>
                        </a:rPr>
                        <a:t>rosiglitazone</a:t>
                      </a:r>
                    </a:p>
                  </a:txBody>
                  <a:tcPr>
                    <a:solidFill>
                      <a:srgbClr val="92D050"/>
                    </a:solidFill>
                  </a:tcPr>
                </a:tc>
                <a:extLst>
                  <a:ext uri="{0D108BD9-81ED-4DB2-BD59-A6C34878D82A}">
                    <a16:rowId xmlns:a16="http://schemas.microsoft.com/office/drawing/2014/main" val="2070747194"/>
                  </a:ext>
                </a:extLst>
              </a:tr>
              <a:tr h="336576">
                <a:tc>
                  <a:txBody>
                    <a:bodyPr/>
                    <a:lstStyle/>
                    <a:p>
                      <a:r>
                        <a:rPr lang="en-US" sz="1400">
                          <a:solidFill>
                            <a:schemeClr val="tx1"/>
                          </a:solidFill>
                        </a:rPr>
                        <a:t>36</a:t>
                      </a:r>
                    </a:p>
                  </a:txBody>
                  <a:tcPr>
                    <a:solidFill>
                      <a:srgbClr val="92D050"/>
                    </a:solidFill>
                  </a:tcPr>
                </a:tc>
                <a:tc>
                  <a:txBody>
                    <a:bodyPr/>
                    <a:lstStyle/>
                    <a:p>
                      <a:r>
                        <a:rPr lang="en-US" sz="1400">
                          <a:solidFill>
                            <a:schemeClr val="tx1"/>
                          </a:solidFill>
                        </a:rPr>
                        <a:t>acarbose</a:t>
                      </a:r>
                    </a:p>
                  </a:txBody>
                  <a:tcPr>
                    <a:solidFill>
                      <a:srgbClr val="92D050"/>
                    </a:solidFill>
                  </a:tcPr>
                </a:tc>
                <a:extLst>
                  <a:ext uri="{0D108BD9-81ED-4DB2-BD59-A6C34878D82A}">
                    <a16:rowId xmlns:a16="http://schemas.microsoft.com/office/drawing/2014/main" val="2683292322"/>
                  </a:ext>
                </a:extLst>
              </a:tr>
            </a:tbl>
          </a:graphicData>
        </a:graphic>
      </p:graphicFrame>
    </p:spTree>
    <p:extLst>
      <p:ext uri="{BB962C8B-B14F-4D97-AF65-F5344CB8AC3E}">
        <p14:creationId xmlns:p14="http://schemas.microsoft.com/office/powerpoint/2010/main" val="116319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D008-F804-4091-9650-0026DC34A8A6}"/>
              </a:ext>
            </a:extLst>
          </p:cNvPr>
          <p:cNvSpPr>
            <a:spLocks noGrp="1"/>
          </p:cNvSpPr>
          <p:nvPr>
            <p:ph type="title"/>
          </p:nvPr>
        </p:nvSpPr>
        <p:spPr>
          <a:xfrm>
            <a:off x="164364" y="63010"/>
            <a:ext cx="11091600" cy="887766"/>
          </a:xfrm>
        </p:spPr>
        <p:txBody>
          <a:bodyPr>
            <a:noAutofit/>
          </a:bodyPr>
          <a:lstStyle/>
          <a:p>
            <a:r>
              <a:rPr lang="en-US" b="1"/>
              <a:t>Introducing the Data</a:t>
            </a:r>
            <a:r>
              <a:rPr lang="en-US" sz="4800" b="1"/>
              <a:t>set</a:t>
            </a:r>
            <a:r>
              <a:rPr lang="en-US" b="1"/>
              <a:t> (2/2):</a:t>
            </a:r>
          </a:p>
        </p:txBody>
      </p:sp>
      <p:sp>
        <p:nvSpPr>
          <p:cNvPr id="3" name="Content Placeholder 2">
            <a:extLst>
              <a:ext uri="{FF2B5EF4-FFF2-40B4-BE49-F238E27FC236}">
                <a16:creationId xmlns:a16="http://schemas.microsoft.com/office/drawing/2014/main" id="{8165D685-5B07-4DF0-9949-0185853C54AB}"/>
              </a:ext>
            </a:extLst>
          </p:cNvPr>
          <p:cNvSpPr>
            <a:spLocks noGrp="1"/>
          </p:cNvSpPr>
          <p:nvPr>
            <p:ph idx="1"/>
          </p:nvPr>
        </p:nvSpPr>
        <p:spPr>
          <a:xfrm>
            <a:off x="165690" y="873541"/>
            <a:ext cx="11090274" cy="743012"/>
          </a:xfrm>
        </p:spPr>
        <p:txBody>
          <a:bodyPr vert="horz" wrap="square" lIns="0" tIns="0" rIns="0" bIns="0" rtlCol="0" anchor="t">
            <a:normAutofit/>
          </a:bodyPr>
          <a:lstStyle/>
          <a:p>
            <a:pPr marL="0" indent="0">
              <a:buNone/>
            </a:pPr>
            <a:r>
              <a:rPr lang="en-US" sz="1800"/>
              <a:t>Now that we seeing our features, we will classify them by IDS according to their functionality and they are color coded as the previous dataset.</a:t>
            </a:r>
          </a:p>
          <a:p>
            <a:pPr marL="0" indent="0">
              <a:buNone/>
            </a:pPr>
            <a:endParaRPr lang="en-US"/>
          </a:p>
        </p:txBody>
      </p:sp>
      <p:sp>
        <p:nvSpPr>
          <p:cNvPr id="4" name="Oval 3">
            <a:extLst>
              <a:ext uri="{FF2B5EF4-FFF2-40B4-BE49-F238E27FC236}">
                <a16:creationId xmlns:a16="http://schemas.microsoft.com/office/drawing/2014/main" id="{1EF68986-9059-4E8A-9763-F971D95367A4}"/>
              </a:ext>
            </a:extLst>
          </p:cNvPr>
          <p:cNvSpPr/>
          <p:nvPr/>
        </p:nvSpPr>
        <p:spPr>
          <a:xfrm>
            <a:off x="4622083" y="1735580"/>
            <a:ext cx="1305018" cy="1198486"/>
          </a:xfrm>
          <a:prstGeom prst="ellipse">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IDS</a:t>
            </a:r>
          </a:p>
        </p:txBody>
      </p:sp>
      <p:sp>
        <p:nvSpPr>
          <p:cNvPr id="5" name="Arrow: Right 4">
            <a:extLst>
              <a:ext uri="{FF2B5EF4-FFF2-40B4-BE49-F238E27FC236}">
                <a16:creationId xmlns:a16="http://schemas.microsoft.com/office/drawing/2014/main" id="{F1AB017A-490C-4F0E-A81E-7F87E1F09733}"/>
              </a:ext>
            </a:extLst>
          </p:cNvPr>
          <p:cNvSpPr/>
          <p:nvPr/>
        </p:nvSpPr>
        <p:spPr>
          <a:xfrm>
            <a:off x="2581126" y="1890939"/>
            <a:ext cx="1532878" cy="887767"/>
          </a:xfrm>
          <a:prstGeom prst="rightArrow">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232F2B6-F6F5-4D32-BA9F-3B6284AAF321}"/>
              </a:ext>
            </a:extLst>
          </p:cNvPr>
          <p:cNvSpPr/>
          <p:nvPr/>
        </p:nvSpPr>
        <p:spPr>
          <a:xfrm>
            <a:off x="368533" y="1890938"/>
            <a:ext cx="1704513" cy="887767"/>
          </a:xfrm>
          <a:prstGeom prst="round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1,2,7,8,9</a:t>
            </a:r>
          </a:p>
        </p:txBody>
      </p:sp>
      <p:sp>
        <p:nvSpPr>
          <p:cNvPr id="7" name="Oval 6">
            <a:extLst>
              <a:ext uri="{FF2B5EF4-FFF2-40B4-BE49-F238E27FC236}">
                <a16:creationId xmlns:a16="http://schemas.microsoft.com/office/drawing/2014/main" id="{A18FE948-46AD-4848-AC39-3901482699F8}"/>
              </a:ext>
            </a:extLst>
          </p:cNvPr>
          <p:cNvSpPr/>
          <p:nvPr/>
        </p:nvSpPr>
        <p:spPr>
          <a:xfrm>
            <a:off x="4622083" y="3124929"/>
            <a:ext cx="1305018" cy="119848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Drugs</a:t>
            </a:r>
          </a:p>
        </p:txBody>
      </p:sp>
      <p:sp>
        <p:nvSpPr>
          <p:cNvPr id="8" name="Arrow: Right 7">
            <a:extLst>
              <a:ext uri="{FF2B5EF4-FFF2-40B4-BE49-F238E27FC236}">
                <a16:creationId xmlns:a16="http://schemas.microsoft.com/office/drawing/2014/main" id="{9F6384DD-C47F-4436-825F-D5DE7FA39B2E}"/>
              </a:ext>
            </a:extLst>
          </p:cNvPr>
          <p:cNvSpPr/>
          <p:nvPr/>
        </p:nvSpPr>
        <p:spPr>
          <a:xfrm>
            <a:off x="2581126" y="3280289"/>
            <a:ext cx="1532878" cy="887767"/>
          </a:xfrm>
          <a:prstGeom prst="rightArrow">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AAFDC02-9632-44F6-A7EA-9A93516383F6}"/>
              </a:ext>
            </a:extLst>
          </p:cNvPr>
          <p:cNvSpPr/>
          <p:nvPr/>
        </p:nvSpPr>
        <p:spPr>
          <a:xfrm>
            <a:off x="368533" y="3280289"/>
            <a:ext cx="1704513" cy="887767"/>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25 =&gt; 48 </a:t>
            </a:r>
          </a:p>
        </p:txBody>
      </p:sp>
      <p:sp>
        <p:nvSpPr>
          <p:cNvPr id="10" name="Oval 9">
            <a:extLst>
              <a:ext uri="{FF2B5EF4-FFF2-40B4-BE49-F238E27FC236}">
                <a16:creationId xmlns:a16="http://schemas.microsoft.com/office/drawing/2014/main" id="{B7CD0077-259F-4C23-A0C1-F509C5793FBB}"/>
              </a:ext>
            </a:extLst>
          </p:cNvPr>
          <p:cNvSpPr/>
          <p:nvPr/>
        </p:nvSpPr>
        <p:spPr>
          <a:xfrm>
            <a:off x="4622083" y="4536455"/>
            <a:ext cx="1405855" cy="1370769"/>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Human features</a:t>
            </a:r>
          </a:p>
        </p:txBody>
      </p:sp>
      <p:sp>
        <p:nvSpPr>
          <p:cNvPr id="11" name="Arrow: Right 10">
            <a:extLst>
              <a:ext uri="{FF2B5EF4-FFF2-40B4-BE49-F238E27FC236}">
                <a16:creationId xmlns:a16="http://schemas.microsoft.com/office/drawing/2014/main" id="{C1949A1A-AE15-45C5-B8C0-419D0B35988B}"/>
              </a:ext>
            </a:extLst>
          </p:cNvPr>
          <p:cNvSpPr/>
          <p:nvPr/>
        </p:nvSpPr>
        <p:spPr>
          <a:xfrm>
            <a:off x="2581126" y="4669640"/>
            <a:ext cx="1532878" cy="887767"/>
          </a:xfrm>
          <a:prstGeom prst="rightArrow">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70908AC-05B2-4753-88A9-770CBAF2E272}"/>
              </a:ext>
            </a:extLst>
          </p:cNvPr>
          <p:cNvSpPr/>
          <p:nvPr/>
        </p:nvSpPr>
        <p:spPr>
          <a:xfrm>
            <a:off x="368532" y="4669640"/>
            <a:ext cx="1704513" cy="887767"/>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 3,4,5,6</a:t>
            </a:r>
          </a:p>
        </p:txBody>
      </p:sp>
      <p:sp>
        <p:nvSpPr>
          <p:cNvPr id="13" name="Oval 12">
            <a:extLst>
              <a:ext uri="{FF2B5EF4-FFF2-40B4-BE49-F238E27FC236}">
                <a16:creationId xmlns:a16="http://schemas.microsoft.com/office/drawing/2014/main" id="{810A2541-E2C8-4C9D-BC31-F2E0D998CA07}"/>
              </a:ext>
            </a:extLst>
          </p:cNvPr>
          <p:cNvSpPr/>
          <p:nvPr/>
        </p:nvSpPr>
        <p:spPr>
          <a:xfrm>
            <a:off x="10501656" y="1733532"/>
            <a:ext cx="1305018" cy="1198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Others</a:t>
            </a:r>
          </a:p>
        </p:txBody>
      </p:sp>
      <p:sp>
        <p:nvSpPr>
          <p:cNvPr id="14" name="Arrow: Right 13">
            <a:extLst>
              <a:ext uri="{FF2B5EF4-FFF2-40B4-BE49-F238E27FC236}">
                <a16:creationId xmlns:a16="http://schemas.microsoft.com/office/drawing/2014/main" id="{3B44C1FB-391E-43AA-B2A6-C24F1A1E51CC}"/>
              </a:ext>
            </a:extLst>
          </p:cNvPr>
          <p:cNvSpPr/>
          <p:nvPr/>
        </p:nvSpPr>
        <p:spPr>
          <a:xfrm>
            <a:off x="8386898" y="1890939"/>
            <a:ext cx="1532878" cy="88776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5ABAAB8-3267-43D2-8F91-FE41448CF89C}"/>
              </a:ext>
            </a:extLst>
          </p:cNvPr>
          <p:cNvSpPr/>
          <p:nvPr/>
        </p:nvSpPr>
        <p:spPr>
          <a:xfrm>
            <a:off x="6174305" y="1890938"/>
            <a:ext cx="1704513" cy="8877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ea typeface="Source Sans Pro"/>
              </a:rPr>
              <a:t>10 =&gt;24</a:t>
            </a:r>
            <a:endParaRPr lang="en-US"/>
          </a:p>
        </p:txBody>
      </p:sp>
      <p:sp>
        <p:nvSpPr>
          <p:cNvPr id="16" name="Oval 15">
            <a:extLst>
              <a:ext uri="{FF2B5EF4-FFF2-40B4-BE49-F238E27FC236}">
                <a16:creationId xmlns:a16="http://schemas.microsoft.com/office/drawing/2014/main" id="{0DAEF8C7-85D8-474F-B4F4-4CFD173BC1D1}"/>
              </a:ext>
            </a:extLst>
          </p:cNvPr>
          <p:cNvSpPr/>
          <p:nvPr/>
        </p:nvSpPr>
        <p:spPr>
          <a:xfrm>
            <a:off x="10450161" y="3124929"/>
            <a:ext cx="1305018" cy="1198486"/>
          </a:xfrm>
          <a:prstGeom prst="ellipse">
            <a:avLst/>
          </a:prstGeom>
          <a:solidFill>
            <a:srgbClr val="C214B6"/>
          </a:solidFill>
          <a:ln>
            <a:solidFill>
              <a:srgbClr val="C214B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Target</a:t>
            </a:r>
          </a:p>
        </p:txBody>
      </p:sp>
      <p:sp>
        <p:nvSpPr>
          <p:cNvPr id="17" name="Arrow: Right 16">
            <a:extLst>
              <a:ext uri="{FF2B5EF4-FFF2-40B4-BE49-F238E27FC236}">
                <a16:creationId xmlns:a16="http://schemas.microsoft.com/office/drawing/2014/main" id="{92EC1D76-BFDF-4AF3-BFD8-AC30A72AEA23}"/>
              </a:ext>
            </a:extLst>
          </p:cNvPr>
          <p:cNvSpPr/>
          <p:nvPr/>
        </p:nvSpPr>
        <p:spPr>
          <a:xfrm>
            <a:off x="8386898" y="3284717"/>
            <a:ext cx="1532878" cy="887767"/>
          </a:xfrm>
          <a:prstGeom prst="rightArrow">
            <a:avLst/>
          </a:prstGeom>
          <a:solidFill>
            <a:srgbClr val="C214B6"/>
          </a:solidFill>
          <a:ln>
            <a:solidFill>
              <a:srgbClr val="C214B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8C3379D-6FA4-452F-9473-E3F7C7A89B17}"/>
              </a:ext>
            </a:extLst>
          </p:cNvPr>
          <p:cNvSpPr/>
          <p:nvPr/>
        </p:nvSpPr>
        <p:spPr>
          <a:xfrm>
            <a:off x="6174305" y="3280289"/>
            <a:ext cx="1704513" cy="887767"/>
          </a:xfrm>
          <a:prstGeom prst="roundRect">
            <a:avLst/>
          </a:prstGeom>
          <a:solidFill>
            <a:srgbClr val="C214B6"/>
          </a:solidFill>
          <a:ln>
            <a:solidFill>
              <a:srgbClr val="C214B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50</a:t>
            </a:r>
          </a:p>
        </p:txBody>
      </p:sp>
      <p:sp>
        <p:nvSpPr>
          <p:cNvPr id="19" name="ZoneTexte 18">
            <a:extLst>
              <a:ext uri="{FF2B5EF4-FFF2-40B4-BE49-F238E27FC236}">
                <a16:creationId xmlns:a16="http://schemas.microsoft.com/office/drawing/2014/main" id="{89044586-D5A9-414F-8387-850B785C5169}"/>
              </a:ext>
            </a:extLst>
          </p:cNvPr>
          <p:cNvSpPr txBox="1"/>
          <p:nvPr/>
        </p:nvSpPr>
        <p:spPr>
          <a:xfrm>
            <a:off x="368532" y="1890938"/>
            <a:ext cx="1704513" cy="338554"/>
          </a:xfrm>
          <a:prstGeom prst="rect">
            <a:avLst/>
          </a:prstGeom>
          <a:noFill/>
        </p:spPr>
        <p:txBody>
          <a:bodyPr wrap="square" rtlCol="0">
            <a:spAutoFit/>
          </a:bodyPr>
          <a:lstStyle/>
          <a:p>
            <a:r>
              <a:rPr lang="en-US" sz="1600"/>
              <a:t>Features number:</a:t>
            </a:r>
          </a:p>
        </p:txBody>
      </p:sp>
      <p:sp>
        <p:nvSpPr>
          <p:cNvPr id="20" name="ZoneTexte 19">
            <a:extLst>
              <a:ext uri="{FF2B5EF4-FFF2-40B4-BE49-F238E27FC236}">
                <a16:creationId xmlns:a16="http://schemas.microsoft.com/office/drawing/2014/main" id="{99B2FC99-5702-4A05-8873-B8A82DB01A8F}"/>
              </a:ext>
            </a:extLst>
          </p:cNvPr>
          <p:cNvSpPr txBox="1"/>
          <p:nvPr/>
        </p:nvSpPr>
        <p:spPr>
          <a:xfrm>
            <a:off x="346227" y="3259723"/>
            <a:ext cx="1704513" cy="338554"/>
          </a:xfrm>
          <a:prstGeom prst="rect">
            <a:avLst/>
          </a:prstGeom>
          <a:noFill/>
        </p:spPr>
        <p:txBody>
          <a:bodyPr wrap="square" rtlCol="0">
            <a:spAutoFit/>
          </a:bodyPr>
          <a:lstStyle/>
          <a:p>
            <a:r>
              <a:rPr lang="en-US" sz="1600"/>
              <a:t>Features number:</a:t>
            </a:r>
          </a:p>
        </p:txBody>
      </p:sp>
      <p:sp>
        <p:nvSpPr>
          <p:cNvPr id="21" name="ZoneTexte 20">
            <a:extLst>
              <a:ext uri="{FF2B5EF4-FFF2-40B4-BE49-F238E27FC236}">
                <a16:creationId xmlns:a16="http://schemas.microsoft.com/office/drawing/2014/main" id="{45169B7D-688C-46E3-903B-F8B6D58F4048}"/>
              </a:ext>
            </a:extLst>
          </p:cNvPr>
          <p:cNvSpPr txBox="1"/>
          <p:nvPr/>
        </p:nvSpPr>
        <p:spPr>
          <a:xfrm>
            <a:off x="454351" y="4669640"/>
            <a:ext cx="1704513" cy="338554"/>
          </a:xfrm>
          <a:prstGeom prst="rect">
            <a:avLst/>
          </a:prstGeom>
          <a:noFill/>
        </p:spPr>
        <p:txBody>
          <a:bodyPr wrap="square" rtlCol="0">
            <a:spAutoFit/>
          </a:bodyPr>
          <a:lstStyle/>
          <a:p>
            <a:r>
              <a:rPr lang="en-US" sz="1600"/>
              <a:t>Features number:</a:t>
            </a:r>
          </a:p>
        </p:txBody>
      </p:sp>
      <p:sp>
        <p:nvSpPr>
          <p:cNvPr id="22" name="ZoneTexte 21">
            <a:extLst>
              <a:ext uri="{FF2B5EF4-FFF2-40B4-BE49-F238E27FC236}">
                <a16:creationId xmlns:a16="http://schemas.microsoft.com/office/drawing/2014/main" id="{DB74FF38-A33E-4A1A-9762-76F243F22046}"/>
              </a:ext>
            </a:extLst>
          </p:cNvPr>
          <p:cNvSpPr txBox="1"/>
          <p:nvPr/>
        </p:nvSpPr>
        <p:spPr>
          <a:xfrm>
            <a:off x="6174305" y="1905381"/>
            <a:ext cx="1704513" cy="338554"/>
          </a:xfrm>
          <a:prstGeom prst="rect">
            <a:avLst/>
          </a:prstGeom>
          <a:noFill/>
        </p:spPr>
        <p:txBody>
          <a:bodyPr wrap="square" rtlCol="0">
            <a:spAutoFit/>
          </a:bodyPr>
          <a:lstStyle/>
          <a:p>
            <a:r>
              <a:rPr lang="en-US" sz="1600"/>
              <a:t>Features number:</a:t>
            </a:r>
          </a:p>
        </p:txBody>
      </p:sp>
      <p:sp>
        <p:nvSpPr>
          <p:cNvPr id="23" name="ZoneTexte 22">
            <a:extLst>
              <a:ext uri="{FF2B5EF4-FFF2-40B4-BE49-F238E27FC236}">
                <a16:creationId xmlns:a16="http://schemas.microsoft.com/office/drawing/2014/main" id="{AC384E8F-597D-46E0-8614-320C72233C98}"/>
              </a:ext>
            </a:extLst>
          </p:cNvPr>
          <p:cNvSpPr txBox="1"/>
          <p:nvPr/>
        </p:nvSpPr>
        <p:spPr>
          <a:xfrm>
            <a:off x="6152000" y="3280289"/>
            <a:ext cx="1704513" cy="338554"/>
          </a:xfrm>
          <a:prstGeom prst="rect">
            <a:avLst/>
          </a:prstGeom>
          <a:noFill/>
        </p:spPr>
        <p:txBody>
          <a:bodyPr wrap="square" rtlCol="0">
            <a:spAutoFit/>
          </a:bodyPr>
          <a:lstStyle/>
          <a:p>
            <a:r>
              <a:rPr lang="en-US" sz="1600"/>
              <a:t>Feature number:</a:t>
            </a:r>
          </a:p>
        </p:txBody>
      </p:sp>
      <p:sp>
        <p:nvSpPr>
          <p:cNvPr id="24" name="ZoneTexte 23">
            <a:extLst>
              <a:ext uri="{FF2B5EF4-FFF2-40B4-BE49-F238E27FC236}">
                <a16:creationId xmlns:a16="http://schemas.microsoft.com/office/drawing/2014/main" id="{5B04AC27-F6AF-48E4-8E94-DD66693522A0}"/>
              </a:ext>
            </a:extLst>
          </p:cNvPr>
          <p:cNvSpPr txBox="1"/>
          <p:nvPr/>
        </p:nvSpPr>
        <p:spPr>
          <a:xfrm>
            <a:off x="2696066" y="2163003"/>
            <a:ext cx="1093509" cy="338554"/>
          </a:xfrm>
          <a:prstGeom prst="rect">
            <a:avLst/>
          </a:prstGeom>
          <a:noFill/>
        </p:spPr>
        <p:txBody>
          <a:bodyPr wrap="square" rtlCol="0">
            <a:spAutoFit/>
          </a:bodyPr>
          <a:lstStyle/>
          <a:p>
            <a:r>
              <a:rPr lang="en-US" sz="1600"/>
              <a:t>Belong to</a:t>
            </a:r>
          </a:p>
        </p:txBody>
      </p:sp>
      <p:sp>
        <p:nvSpPr>
          <p:cNvPr id="25" name="ZoneTexte 24">
            <a:extLst>
              <a:ext uri="{FF2B5EF4-FFF2-40B4-BE49-F238E27FC236}">
                <a16:creationId xmlns:a16="http://schemas.microsoft.com/office/drawing/2014/main" id="{847CE45E-88DC-4272-B614-34976C6D80CA}"/>
              </a:ext>
            </a:extLst>
          </p:cNvPr>
          <p:cNvSpPr txBox="1"/>
          <p:nvPr/>
        </p:nvSpPr>
        <p:spPr>
          <a:xfrm>
            <a:off x="2676482" y="3554895"/>
            <a:ext cx="1093509" cy="338554"/>
          </a:xfrm>
          <a:prstGeom prst="rect">
            <a:avLst/>
          </a:prstGeom>
          <a:noFill/>
        </p:spPr>
        <p:txBody>
          <a:bodyPr wrap="square" rtlCol="0">
            <a:spAutoFit/>
          </a:bodyPr>
          <a:lstStyle/>
          <a:p>
            <a:r>
              <a:rPr lang="en-US" sz="1600"/>
              <a:t>Belong to</a:t>
            </a:r>
          </a:p>
        </p:txBody>
      </p:sp>
      <p:sp>
        <p:nvSpPr>
          <p:cNvPr id="26" name="ZoneTexte 25">
            <a:extLst>
              <a:ext uri="{FF2B5EF4-FFF2-40B4-BE49-F238E27FC236}">
                <a16:creationId xmlns:a16="http://schemas.microsoft.com/office/drawing/2014/main" id="{4827FF85-8B27-4430-BF5D-3489941A43A6}"/>
              </a:ext>
            </a:extLst>
          </p:cNvPr>
          <p:cNvSpPr txBox="1"/>
          <p:nvPr/>
        </p:nvSpPr>
        <p:spPr>
          <a:xfrm>
            <a:off x="2696066" y="4944246"/>
            <a:ext cx="1093509" cy="338554"/>
          </a:xfrm>
          <a:prstGeom prst="rect">
            <a:avLst/>
          </a:prstGeom>
          <a:noFill/>
        </p:spPr>
        <p:txBody>
          <a:bodyPr wrap="square" rtlCol="0">
            <a:spAutoFit/>
          </a:bodyPr>
          <a:lstStyle/>
          <a:p>
            <a:r>
              <a:rPr lang="en-US" sz="1600"/>
              <a:t>Belong to</a:t>
            </a:r>
          </a:p>
        </p:txBody>
      </p:sp>
      <p:sp>
        <p:nvSpPr>
          <p:cNvPr id="27" name="ZoneTexte 26">
            <a:extLst>
              <a:ext uri="{FF2B5EF4-FFF2-40B4-BE49-F238E27FC236}">
                <a16:creationId xmlns:a16="http://schemas.microsoft.com/office/drawing/2014/main" id="{21C38DFC-AA62-4F60-BE09-1DB0BF96DE0E}"/>
              </a:ext>
            </a:extLst>
          </p:cNvPr>
          <p:cNvSpPr txBox="1"/>
          <p:nvPr/>
        </p:nvSpPr>
        <p:spPr>
          <a:xfrm>
            <a:off x="8511372" y="2160505"/>
            <a:ext cx="1093509" cy="338554"/>
          </a:xfrm>
          <a:prstGeom prst="rect">
            <a:avLst/>
          </a:prstGeom>
          <a:noFill/>
        </p:spPr>
        <p:txBody>
          <a:bodyPr wrap="square" rtlCol="0">
            <a:spAutoFit/>
          </a:bodyPr>
          <a:lstStyle/>
          <a:p>
            <a:r>
              <a:rPr lang="en-US" sz="1600"/>
              <a:t>Belong to</a:t>
            </a:r>
          </a:p>
        </p:txBody>
      </p:sp>
      <p:sp>
        <p:nvSpPr>
          <p:cNvPr id="28" name="ZoneTexte 27">
            <a:extLst>
              <a:ext uri="{FF2B5EF4-FFF2-40B4-BE49-F238E27FC236}">
                <a16:creationId xmlns:a16="http://schemas.microsoft.com/office/drawing/2014/main" id="{708BFFD8-B538-41A4-98F8-69CD9CBFD314}"/>
              </a:ext>
            </a:extLst>
          </p:cNvPr>
          <p:cNvSpPr txBox="1"/>
          <p:nvPr/>
        </p:nvSpPr>
        <p:spPr>
          <a:xfrm>
            <a:off x="8511372" y="3554895"/>
            <a:ext cx="1093509" cy="338554"/>
          </a:xfrm>
          <a:prstGeom prst="rect">
            <a:avLst/>
          </a:prstGeom>
          <a:noFill/>
        </p:spPr>
        <p:txBody>
          <a:bodyPr wrap="square" rtlCol="0">
            <a:spAutoFit/>
          </a:bodyPr>
          <a:lstStyle/>
          <a:p>
            <a:r>
              <a:rPr lang="en-US" sz="1600"/>
              <a:t>Belongs to</a:t>
            </a:r>
          </a:p>
        </p:txBody>
      </p:sp>
    </p:spTree>
    <p:extLst>
      <p:ext uri="{BB962C8B-B14F-4D97-AF65-F5344CB8AC3E}">
        <p14:creationId xmlns:p14="http://schemas.microsoft.com/office/powerpoint/2010/main" val="174614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1DA77-E5C2-4697-AC5A-C2708B897CD7}"/>
              </a:ext>
            </a:extLst>
          </p:cNvPr>
          <p:cNvSpPr>
            <a:spLocks noGrp="1"/>
          </p:cNvSpPr>
          <p:nvPr>
            <p:ph type="title"/>
          </p:nvPr>
        </p:nvSpPr>
        <p:spPr>
          <a:xfrm>
            <a:off x="229850" y="194795"/>
            <a:ext cx="5437185" cy="883700"/>
          </a:xfrm>
        </p:spPr>
        <p:txBody>
          <a:bodyPr wrap="square" anchor="b">
            <a:normAutofit/>
          </a:bodyPr>
          <a:lstStyle/>
          <a:p>
            <a:r>
              <a:rPr lang="en-US" b="1"/>
              <a:t>Our solution:</a:t>
            </a:r>
          </a:p>
        </p:txBody>
      </p:sp>
      <p:sp>
        <p:nvSpPr>
          <p:cNvPr id="47" name="Content Placeholder 2">
            <a:extLst>
              <a:ext uri="{FF2B5EF4-FFF2-40B4-BE49-F238E27FC236}">
                <a16:creationId xmlns:a16="http://schemas.microsoft.com/office/drawing/2014/main" id="{C8D717DE-DF30-4A69-9BA1-88E8E078C864}"/>
              </a:ext>
            </a:extLst>
          </p:cNvPr>
          <p:cNvSpPr>
            <a:spLocks noGrp="1"/>
          </p:cNvSpPr>
          <p:nvPr>
            <p:ph idx="1"/>
          </p:nvPr>
        </p:nvSpPr>
        <p:spPr>
          <a:xfrm>
            <a:off x="229848" y="1530350"/>
            <a:ext cx="5437187" cy="3415519"/>
          </a:xfrm>
        </p:spPr>
        <p:txBody>
          <a:bodyPr anchor="t">
            <a:normAutofit/>
          </a:bodyPr>
          <a:lstStyle/>
          <a:p>
            <a:pPr marL="0" indent="0">
              <a:buNone/>
            </a:pPr>
            <a:r>
              <a:rPr lang="en-US" sz="1800"/>
              <a:t>Now that we understood more about the topic, and we saw the dataset, we are working with let’s see how did we proceed to solve this issue.</a:t>
            </a:r>
          </a:p>
          <a:p>
            <a:pPr marL="0" indent="0">
              <a:buNone/>
            </a:pPr>
            <a:r>
              <a:rPr lang="en-US" sz="1800"/>
              <a:t>The method used has 2 main parts: </a:t>
            </a:r>
          </a:p>
          <a:p>
            <a:pPr marL="457200" indent="-457200">
              <a:buFont typeface="+mj-lt"/>
              <a:buAutoNum type="arabicPeriod"/>
            </a:pPr>
            <a:r>
              <a:rPr lang="en-US" sz="1800"/>
              <a:t>First part includes data cleaning and visualizations.</a:t>
            </a:r>
            <a:endParaRPr lang="en-US" sz="1800">
              <a:solidFill>
                <a:srgbClr val="FFFFFF">
                  <a:alpha val="60000"/>
                </a:srgbClr>
              </a:solidFill>
              <a:ea typeface="Source Sans Pro"/>
            </a:endParaRPr>
          </a:p>
          <a:p>
            <a:pPr marL="457200" indent="-457200">
              <a:buFont typeface="+mj-lt"/>
              <a:buAutoNum type="arabicPeriod"/>
            </a:pPr>
            <a:r>
              <a:rPr lang="en-US" sz="1800"/>
              <a:t>Second part includes Machine Learning models.</a:t>
            </a:r>
            <a:endParaRPr lang="en-US" sz="1800">
              <a:solidFill>
                <a:srgbClr val="FFFFFF">
                  <a:alpha val="60000"/>
                </a:srgbClr>
              </a:solidFill>
              <a:ea typeface="Source Sans Pro"/>
            </a:endParaRPr>
          </a:p>
        </p:txBody>
      </p:sp>
      <p:pic>
        <p:nvPicPr>
          <p:cNvPr id="26" name="Graphic 25" descr="Contour de robot">
            <a:extLst>
              <a:ext uri="{FF2B5EF4-FFF2-40B4-BE49-F238E27FC236}">
                <a16:creationId xmlns:a16="http://schemas.microsoft.com/office/drawing/2014/main" id="{6A6A351F-2A75-4A94-9923-55D32FD054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72562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9211247-8986-4A03-B411-61BF1A40459B}"/>
              </a:ext>
            </a:extLst>
          </p:cNvPr>
          <p:cNvSpPr>
            <a:spLocks noGrp="1"/>
          </p:cNvSpPr>
          <p:nvPr>
            <p:ph type="title"/>
          </p:nvPr>
        </p:nvSpPr>
        <p:spPr>
          <a:xfrm>
            <a:off x="277485" y="-33199"/>
            <a:ext cx="4012413" cy="837074"/>
          </a:xfrm>
        </p:spPr>
        <p:txBody>
          <a:bodyPr wrap="square" anchor="b">
            <a:normAutofit/>
          </a:bodyPr>
          <a:lstStyle/>
          <a:p>
            <a:r>
              <a:rPr lang="fr-FR" b="1"/>
              <a:t>Data </a:t>
            </a:r>
            <a:r>
              <a:rPr lang="en-US" b="1"/>
              <a:t>cleaning:</a:t>
            </a:r>
            <a:endParaRPr lang="fr-FR" b="1"/>
          </a:p>
        </p:txBody>
      </p:sp>
      <p:sp>
        <p:nvSpPr>
          <p:cNvPr id="3" name="Espace réservé du contenu 2">
            <a:extLst>
              <a:ext uri="{FF2B5EF4-FFF2-40B4-BE49-F238E27FC236}">
                <a16:creationId xmlns:a16="http://schemas.microsoft.com/office/drawing/2014/main" id="{DF80885D-1D8F-49D7-AC97-B3355E35F5D4}"/>
              </a:ext>
            </a:extLst>
          </p:cNvPr>
          <p:cNvSpPr>
            <a:spLocks noGrp="1"/>
          </p:cNvSpPr>
          <p:nvPr>
            <p:ph idx="1"/>
          </p:nvPr>
        </p:nvSpPr>
        <p:spPr>
          <a:xfrm>
            <a:off x="277485" y="815056"/>
            <a:ext cx="5818515" cy="5791480"/>
          </a:xfrm>
        </p:spPr>
        <p:txBody>
          <a:bodyPr anchor="t">
            <a:noAutofit/>
          </a:bodyPr>
          <a:lstStyle/>
          <a:p>
            <a:r>
              <a:rPr lang="en-US" sz="1800"/>
              <a:t>To be able to work with ease with our dataset, we had to start by data cleaning and so we did the following:</a:t>
            </a:r>
          </a:p>
          <a:p>
            <a:pPr marL="457200" indent="-457200">
              <a:buFont typeface="+mj-lt"/>
              <a:buAutoNum type="arabicPeriod"/>
            </a:pPr>
            <a:r>
              <a:rPr lang="en-US" sz="1800"/>
              <a:t>Removed the duplicated entries from our dataset (from 101766 to 71518 rows which represents </a:t>
            </a:r>
            <a:r>
              <a:rPr lang="en-US" sz="1800" b="1"/>
              <a:t>30% </a:t>
            </a:r>
            <a:r>
              <a:rPr lang="en-US" sz="1800"/>
              <a:t>of the dataset).</a:t>
            </a:r>
          </a:p>
          <a:p>
            <a:pPr marL="457200" indent="-457200">
              <a:buFont typeface="+mj-lt"/>
              <a:buAutoNum type="arabicPeriod"/>
            </a:pPr>
            <a:r>
              <a:rPr lang="en-US" sz="1800"/>
              <a:t>Removed any useless feature. Some columns such as the weight were full of ‘?’ with only 2853 rows with no missing data (</a:t>
            </a:r>
            <a:r>
              <a:rPr lang="en-US" sz="1800" b="1"/>
              <a:t>3% </a:t>
            </a:r>
            <a:r>
              <a:rPr lang="en-US" sz="1800"/>
              <a:t>of the dataset). Moreover, we removed all the drugs that has less than </a:t>
            </a:r>
            <a:r>
              <a:rPr lang="en-US" sz="1800" b="1"/>
              <a:t>5% </a:t>
            </a:r>
            <a:r>
              <a:rPr lang="en-US" sz="1800"/>
              <a:t>impact.</a:t>
            </a:r>
          </a:p>
          <a:p>
            <a:pPr marL="457200" indent="-457200">
              <a:buFont typeface="+mj-lt"/>
              <a:buAutoNum type="arabicPeriod"/>
            </a:pPr>
            <a:r>
              <a:rPr lang="en-US" sz="1800"/>
              <a:t>Transforming the dataset into numeric values. This helps us to make correlations and studies that require to compare the different features.</a:t>
            </a:r>
          </a:p>
          <a:p>
            <a:pPr marL="0" indent="0">
              <a:buNone/>
            </a:pPr>
            <a:r>
              <a:rPr lang="en-US" sz="1800"/>
              <a:t>This way, having a lighter and homogeneous dataset with no missing data simplifies the work and let us focus on the essential aspects of the predicting work.</a:t>
            </a:r>
          </a:p>
        </p:txBody>
      </p:sp>
      <p:pic>
        <p:nvPicPr>
          <p:cNvPr id="5" name="Picture 4" descr="Graph on document with pen">
            <a:extLst>
              <a:ext uri="{FF2B5EF4-FFF2-40B4-BE49-F238E27FC236}">
                <a16:creationId xmlns:a16="http://schemas.microsoft.com/office/drawing/2014/main" id="{197C9B6D-EE10-4A9C-A391-49D608F2E6CC}"/>
              </a:ext>
            </a:extLst>
          </p:cNvPr>
          <p:cNvPicPr>
            <a:picLocks noChangeAspect="1"/>
          </p:cNvPicPr>
          <p:nvPr/>
        </p:nvPicPr>
        <p:blipFill rotWithShape="1">
          <a:blip r:embed="rId2"/>
          <a:srcRect l="19675" r="5952" b="-1"/>
          <a:stretch/>
        </p:blipFill>
        <p:spPr>
          <a:xfrm>
            <a:off x="6293796" y="10"/>
            <a:ext cx="5898204"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1306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91634"/>
      </a:dk2>
      <a:lt2>
        <a:srgbClr val="F0F3F3"/>
      </a:lt2>
      <a:accent1>
        <a:srgbClr val="C34D6A"/>
      </a:accent1>
      <a:accent2>
        <a:srgbClr val="B13B8A"/>
      </a:accent2>
      <a:accent3>
        <a:srgbClr val="B94DC3"/>
      </a:accent3>
      <a:accent4>
        <a:srgbClr val="763BB1"/>
      </a:accent4>
      <a:accent5>
        <a:srgbClr val="574DC3"/>
      </a:accent5>
      <a:accent6>
        <a:srgbClr val="3B62B1"/>
      </a:accent6>
      <a:hlink>
        <a:srgbClr val="6F52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350967BFFB8742B878DA1E6C7DB3C3" ma:contentTypeVersion="8" ma:contentTypeDescription="Crée un document." ma:contentTypeScope="" ma:versionID="0c2716eb477ffcf36c7260eb055e4d1f">
  <xsd:schema xmlns:xsd="http://www.w3.org/2001/XMLSchema" xmlns:xs="http://www.w3.org/2001/XMLSchema" xmlns:p="http://schemas.microsoft.com/office/2006/metadata/properties" xmlns:ns2="c361464e-5a0f-48b3-beef-34a578b6de13" targetNamespace="http://schemas.microsoft.com/office/2006/metadata/properties" ma:root="true" ma:fieldsID="97dd3df8bca656def5df2c11220c14fa" ns2:_="">
    <xsd:import namespace="c361464e-5a0f-48b3-beef-34a578b6de1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1464e-5a0f-48b3-beef-34a578b6de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ECC3E3-55F3-4D69-BCCA-30D403ADE72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34B67C4-5CBF-4CE0-8690-728BE585E33F}">
  <ds:schemaRefs>
    <ds:schemaRef ds:uri="c361464e-5a0f-48b3-beef-34a578b6de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030437-2CA0-432F-8635-26F1D07067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3DFloatVTI</vt:lpstr>
      <vt:lpstr>ESILV - Python for data analysis - project 2022</vt:lpstr>
      <vt:lpstr>Outline:</vt:lpstr>
      <vt:lpstr>Topic :</vt:lpstr>
      <vt:lpstr>General context:</vt:lpstr>
      <vt:lpstr>The goal of the project: </vt:lpstr>
      <vt:lpstr>Presenting the dataset (1/2):</vt:lpstr>
      <vt:lpstr>Introducing the Dataset (2/2):</vt:lpstr>
      <vt:lpstr>Our solution:</vt:lpstr>
      <vt:lpstr>Data cleaning:</vt:lpstr>
      <vt:lpstr>Plot of age:</vt:lpstr>
      <vt:lpstr>Plot of diabetes medications:</vt:lpstr>
      <vt:lpstr>Plot of correlation:</vt:lpstr>
      <vt:lpstr>Machine Leaning:</vt:lpstr>
      <vt:lpstr>Explanation of Machine Learning:</vt:lpstr>
      <vt:lpstr>Splitting the data:</vt:lpstr>
      <vt:lpstr>Scaling the data:</vt:lpstr>
      <vt:lpstr>Different Machine Learning models: </vt:lpstr>
      <vt:lpstr>Variable importance: </vt:lpstr>
      <vt:lpstr>Improvement of the model:</vt:lpstr>
      <vt:lpstr>Gradient Boosting Model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 BENYEMNA</dc:creator>
  <cp:revision>1</cp:revision>
  <dcterms:created xsi:type="dcterms:W3CDTF">2021-12-29T16:00:17Z</dcterms:created>
  <dcterms:modified xsi:type="dcterms:W3CDTF">2021-12-31T15:17:15Z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0x0101002D350967BFFB8742B878DA1E6C7DB3C3</vt:lpwstr>
  </property>
</Properties>
</file>