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69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9baabb6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9baabb6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5" y="744575"/>
            <a:ext cx="3852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980000" y="2834125"/>
            <a:ext cx="3852300" cy="17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763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0" y="37175"/>
            <a:ext cx="81807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98" b="1">
                <a:latin typeface="Roboto"/>
                <a:ea typeface="Roboto"/>
                <a:cs typeface="Roboto"/>
                <a:sym typeface="Roboto"/>
              </a:rPr>
              <a:t>Data Modeling</a:t>
            </a:r>
            <a:endParaRPr sz="1798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656000" y="4413858"/>
            <a:ext cx="4187748" cy="69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000000"/>
                </a:solidFill>
              </a:rPr>
              <a:t>Untuk selengkapnya, dapat melihat jupyter notebook </a:t>
            </a:r>
            <a:r>
              <a:rPr lang="en" sz="1100" dirty="0"/>
              <a:t>disini:</a:t>
            </a: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000000"/>
                </a:solidFill>
              </a:rPr>
              <a:t>https://drive.google.com/file/d/1vjpufnNhIRQB1U6ty-DUIeIP1A9noWSL/view?usp=sharing</a:t>
            </a:r>
            <a:endParaRPr sz="1100" dirty="0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53636-EF75-BA56-068D-3A080FE0A1F4}"/>
              </a:ext>
            </a:extLst>
          </p:cNvPr>
          <p:cNvSpPr txBox="1"/>
          <p:nvPr/>
        </p:nvSpPr>
        <p:spPr>
          <a:xfrm>
            <a:off x="84000" y="678626"/>
            <a:ext cx="26455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000" b="1" i="1" dirty="0">
                <a:solidFill>
                  <a:schemeClr val="dk1"/>
                </a:solidFill>
              </a:rPr>
              <a:t>Elbow Method</a:t>
            </a:r>
            <a:r>
              <a:rPr lang="en" sz="2000" dirty="0">
                <a:solidFill>
                  <a:schemeClr val="dk1"/>
                </a:solidFill>
              </a:rPr>
              <a:t> </a:t>
            </a:r>
            <a:endParaRPr lang="en-GB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DF6ADF-2FCC-5CCF-983D-B3E3DB9D9AF0}"/>
              </a:ext>
            </a:extLst>
          </p:cNvPr>
          <p:cNvSpPr txBox="1"/>
          <p:nvPr/>
        </p:nvSpPr>
        <p:spPr>
          <a:xfrm>
            <a:off x="84000" y="3162653"/>
            <a:ext cx="30345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000" b="1" i="1" dirty="0">
                <a:solidFill>
                  <a:schemeClr val="dk1"/>
                </a:solidFill>
              </a:rPr>
              <a:t>Silhouette Score</a:t>
            </a:r>
            <a:endParaRPr lang="en-GB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5829A4-CDA5-78CB-7762-9786E7C0ABEB}"/>
              </a:ext>
            </a:extLst>
          </p:cNvPr>
          <p:cNvSpPr txBox="1"/>
          <p:nvPr/>
        </p:nvSpPr>
        <p:spPr>
          <a:xfrm>
            <a:off x="4572000" y="678626"/>
            <a:ext cx="25909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000" b="1" i="1" dirty="0">
                <a:solidFill>
                  <a:schemeClr val="dk1"/>
                </a:solidFill>
              </a:rPr>
              <a:t>K-Means Clustering</a:t>
            </a:r>
            <a:r>
              <a:rPr lang="en" sz="2000" dirty="0">
                <a:solidFill>
                  <a:schemeClr val="dk1"/>
                </a:solidFill>
              </a:rPr>
              <a:t> </a:t>
            </a:r>
            <a:endParaRPr lang="en-GB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6D86AB-FB7D-D0FD-35BB-650B2DFEE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83" y="1698989"/>
            <a:ext cx="2599269" cy="127283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88812BE-2523-2F72-9598-664B9BC84A52}"/>
              </a:ext>
            </a:extLst>
          </p:cNvPr>
          <p:cNvSpPr txBox="1"/>
          <p:nvPr/>
        </p:nvSpPr>
        <p:spPr>
          <a:xfrm>
            <a:off x="84000" y="1180628"/>
            <a:ext cx="39147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/>
              <a:t>Hasil elbow </a:t>
            </a:r>
            <a:r>
              <a:rPr lang="en-GB" sz="1000" dirty="0" err="1"/>
              <a:t>berada</a:t>
            </a:r>
            <a:r>
              <a:rPr lang="en-GB" sz="1000" dirty="0"/>
              <a:t> pada </a:t>
            </a:r>
            <a:r>
              <a:rPr lang="en-GB" sz="1000" dirty="0" err="1"/>
              <a:t>angka</a:t>
            </a:r>
            <a:r>
              <a:rPr lang="en-GB" sz="1000" dirty="0"/>
              <a:t> n=5 clustering, </a:t>
            </a:r>
            <a:r>
              <a:rPr lang="en-GB" sz="1000" dirty="0" err="1"/>
              <a:t>jadi</a:t>
            </a:r>
            <a:r>
              <a:rPr lang="en-GB" sz="1000" dirty="0"/>
              <a:t> cluster yang </a:t>
            </a:r>
            <a:r>
              <a:rPr lang="en-GB" sz="1000" dirty="0" err="1"/>
              <a:t>didapatkan</a:t>
            </a:r>
            <a:r>
              <a:rPr lang="en-GB" sz="1000" dirty="0"/>
              <a:t> papa project </a:t>
            </a:r>
            <a:r>
              <a:rPr lang="en-GB" sz="1000" dirty="0" err="1"/>
              <a:t>ini</a:t>
            </a:r>
            <a:r>
              <a:rPr lang="en-GB" sz="1000" dirty="0"/>
              <a:t> </a:t>
            </a:r>
            <a:r>
              <a:rPr lang="en-GB" sz="1000" dirty="0" err="1"/>
              <a:t>sebanyak</a:t>
            </a:r>
            <a:r>
              <a:rPr lang="en-GB" sz="1000" dirty="0"/>
              <a:t> lima </a:t>
            </a:r>
            <a:r>
              <a:rPr lang="en-GB" sz="1000" dirty="0" err="1"/>
              <a:t>yaitu</a:t>
            </a:r>
            <a:r>
              <a:rPr lang="en-GB" sz="1000" dirty="0"/>
              <a:t> cluster [0,1,2,3,4]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7132ED3-28C4-8780-2FAE-3C27B0BA3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197996"/>
            <a:ext cx="3602278" cy="76548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75AFACC-3EFE-54CE-6AB2-2CF7B32A4ED0}"/>
              </a:ext>
            </a:extLst>
          </p:cNvPr>
          <p:cNvSpPr txBox="1"/>
          <p:nvPr/>
        </p:nvSpPr>
        <p:spPr>
          <a:xfrm>
            <a:off x="4572000" y="2083236"/>
            <a:ext cx="39147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/>
              <a:t>Clustering </a:t>
            </a:r>
            <a:r>
              <a:rPr lang="en-GB" sz="1000" dirty="0" err="1"/>
              <a:t>menggunakan</a:t>
            </a:r>
            <a:r>
              <a:rPr lang="en-GB" sz="1000" dirty="0"/>
              <a:t> </a:t>
            </a:r>
            <a:r>
              <a:rPr lang="en-GB" sz="1000" dirty="0" err="1"/>
              <a:t>metode</a:t>
            </a:r>
            <a:r>
              <a:rPr lang="en-GB" sz="1000" dirty="0"/>
              <a:t> K-means </a:t>
            </a:r>
            <a:r>
              <a:rPr lang="en-GB" sz="1000" dirty="0" err="1"/>
              <a:t>dengan</a:t>
            </a:r>
            <a:r>
              <a:rPr lang="en-GB" sz="1000" dirty="0"/>
              <a:t> </a:t>
            </a:r>
            <a:r>
              <a:rPr lang="en-GB" sz="1000" dirty="0" err="1"/>
              <a:t>nilai</a:t>
            </a:r>
            <a:r>
              <a:rPr lang="en-GB" sz="1000" dirty="0"/>
              <a:t> n=5, dan random = 10, dan </a:t>
            </a:r>
            <a:r>
              <a:rPr lang="en-GB" sz="1000" dirty="0" err="1"/>
              <a:t>hasil</a:t>
            </a:r>
            <a:r>
              <a:rPr lang="en-GB" sz="1000" dirty="0"/>
              <a:t> cluster </a:t>
            </a:r>
            <a:r>
              <a:rPr lang="en-GB" sz="1000" dirty="0" err="1"/>
              <a:t>yaitu</a:t>
            </a:r>
            <a:r>
              <a:rPr lang="en-GB" sz="1000" dirty="0"/>
              <a:t>: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5C5E65B-1C76-505B-7288-E7C6C4848E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6000" y="2571750"/>
            <a:ext cx="2318006" cy="86787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1F9C944-F795-9BDB-C3A2-9762D47DBF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283" y="3617111"/>
            <a:ext cx="1887741" cy="1406552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1F522A-5F52-F28A-B250-C5BC30F2DA34}"/>
              </a:ext>
            </a:extLst>
          </p:cNvPr>
          <p:cNvCxnSpPr>
            <a:cxnSpLocks/>
          </p:cNvCxnSpPr>
          <p:nvPr/>
        </p:nvCxnSpPr>
        <p:spPr>
          <a:xfrm>
            <a:off x="4483291" y="736979"/>
            <a:ext cx="0" cy="428668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8BCEB11-F789-C493-3DA0-6A12F4F33680}"/>
              </a:ext>
            </a:extLst>
          </p:cNvPr>
          <p:cNvCxnSpPr>
            <a:cxnSpLocks/>
          </p:cNvCxnSpPr>
          <p:nvPr/>
        </p:nvCxnSpPr>
        <p:spPr>
          <a:xfrm>
            <a:off x="29571" y="3113965"/>
            <a:ext cx="434453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BDBC81A-6CC7-76C8-891E-4F677C0F1603}"/>
              </a:ext>
            </a:extLst>
          </p:cNvPr>
          <p:cNvSpPr txBox="1"/>
          <p:nvPr/>
        </p:nvSpPr>
        <p:spPr>
          <a:xfrm>
            <a:off x="2041397" y="3698635"/>
            <a:ext cx="23531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000" dirty="0"/>
              <a:t>Dapat dilihat pada plot bahwa hasil score shiloute mendekati nilai 0 yang berarti jarak antar cluster tidak signifikan </a:t>
            </a:r>
            <a:endParaRPr lang="en-GB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On-screen Show (16:9)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Roboto</vt:lpstr>
      <vt:lpstr>Arial</vt:lpstr>
      <vt:lpstr>Simple Light</vt:lpstr>
      <vt:lpstr>Data Modeling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Modeling</dc:title>
  <dc:creator>Mohamad Reza Syah</dc:creator>
  <cp:lastModifiedBy>reza syahziar</cp:lastModifiedBy>
  <cp:revision>2</cp:revision>
  <dcterms:modified xsi:type="dcterms:W3CDTF">2022-07-22T10:59:15Z</dcterms:modified>
</cp:coreProperties>
</file>