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69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039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478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98" b="1">
                <a:latin typeface="Roboto"/>
                <a:ea typeface="Roboto"/>
                <a:cs typeface="Roboto"/>
                <a:sym typeface="Roboto"/>
              </a:rPr>
              <a:t>Customer Personality Analysis for Marketing Retargeting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878078" y="4676169"/>
            <a:ext cx="5265922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0000"/>
                </a:solidFill>
              </a:rPr>
              <a:t>Untuk selengkapnya, dapat melihat jupyter notebook </a:t>
            </a:r>
            <a:r>
              <a:rPr lang="en" sz="1000" dirty="0"/>
              <a:t>disini: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000000"/>
                </a:solidFill>
              </a:rPr>
              <a:t>https://drive.google.com/file/d/1vjpufnNhIRQB1U6ty-DUIeIP1A9noWSL/view?usp=sharing</a:t>
            </a:r>
            <a:endParaRPr sz="1000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85F0D1-5181-A62B-18A4-BFE750A2283F}"/>
              </a:ext>
            </a:extLst>
          </p:cNvPr>
          <p:cNvSpPr txBox="1"/>
          <p:nvPr/>
        </p:nvSpPr>
        <p:spPr>
          <a:xfrm>
            <a:off x="47767" y="675091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b="1" dirty="0">
                <a:solidFill>
                  <a:schemeClr val="dk1"/>
                </a:solidFill>
              </a:rPr>
              <a:t>PCA visualisasi </a:t>
            </a:r>
            <a:endParaRPr lang="en-GB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2E14CE-C99C-BD5F-B2C0-FD73D182C9EF}"/>
              </a:ext>
            </a:extLst>
          </p:cNvPr>
          <p:cNvSpPr txBox="1"/>
          <p:nvPr/>
        </p:nvSpPr>
        <p:spPr>
          <a:xfrm>
            <a:off x="3971499" y="1312090"/>
            <a:ext cx="42899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dk1"/>
                </a:solidFill>
              </a:rPr>
              <a:t>Visualisasi dengan menggunakan PCA 2D untuk Cluster [0,1,2,3,4]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27677D-5B22-2CF1-91C3-4DBF33CBC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61" y="1189916"/>
            <a:ext cx="3841438" cy="30314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DEC88DB-567B-98DB-8C22-228E56F5F6AE}"/>
              </a:ext>
            </a:extLst>
          </p:cNvPr>
          <p:cNvSpPr txBox="1"/>
          <p:nvPr/>
        </p:nvSpPr>
        <p:spPr>
          <a:xfrm>
            <a:off x="4034620" y="2071346"/>
            <a:ext cx="49793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Dari Plot PCA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dianalisis</a:t>
            </a:r>
            <a:r>
              <a:rPr lang="en-GB" dirty="0"/>
              <a:t> </a:t>
            </a:r>
            <a:r>
              <a:rPr lang="en-GB" dirty="0" err="1"/>
              <a:t>bahwa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cluster 1 dan 0 </a:t>
            </a:r>
            <a:r>
              <a:rPr lang="en-GB" dirty="0" err="1"/>
              <a:t>nilainya</a:t>
            </a:r>
            <a:r>
              <a:rPr lang="en-GB" dirty="0"/>
              <a:t> </a:t>
            </a:r>
            <a:r>
              <a:rPr lang="en-GB" dirty="0" err="1"/>
              <a:t>lebih</a:t>
            </a:r>
            <a:r>
              <a:rPr lang="en-GB" dirty="0"/>
              <a:t> </a:t>
            </a:r>
            <a:r>
              <a:rPr lang="en-GB" dirty="0" err="1"/>
              <a:t>dekat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rapih</a:t>
            </a:r>
            <a:r>
              <a:rPr lang="en-GB" dirty="0"/>
              <a:t> </a:t>
            </a:r>
            <a:r>
              <a:rPr lang="en-GB" dirty="0" err="1"/>
              <a:t>pengelompokannya</a:t>
            </a:r>
            <a:r>
              <a:rPr lang="en-GB" dirty="0"/>
              <a:t> </a:t>
            </a:r>
            <a:r>
              <a:rPr lang="en-GB" dirty="0" err="1"/>
              <a:t>dibandingkan</a:t>
            </a:r>
            <a:r>
              <a:rPr lang="en-GB" dirty="0"/>
              <a:t> cluster yang lain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98" b="1">
                <a:latin typeface="Roboto"/>
                <a:ea typeface="Roboto"/>
                <a:cs typeface="Roboto"/>
                <a:sym typeface="Roboto"/>
              </a:rPr>
              <a:t>Customer Personality Analysis for Marketing Retargeting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878078" y="4676169"/>
            <a:ext cx="5265922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0000"/>
                </a:solidFill>
              </a:rPr>
              <a:t>Untuk selengkapnya, dapat melihat jupyter notebook </a:t>
            </a:r>
            <a:r>
              <a:rPr lang="en" sz="1000" dirty="0"/>
              <a:t>disini: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000000"/>
                </a:solidFill>
              </a:rPr>
              <a:t>https://drive.google.com/file/d/1vjpufnNhIRQB1U6ty-DUIeIP1A9noWSL/view?usp=sharing</a:t>
            </a:r>
            <a:endParaRPr sz="1000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DD9823-D0FE-6FD1-FD66-DCF8AF74F6DB}"/>
              </a:ext>
            </a:extLst>
          </p:cNvPr>
          <p:cNvSpPr txBox="1"/>
          <p:nvPr/>
        </p:nvSpPr>
        <p:spPr>
          <a:xfrm>
            <a:off x="145575" y="708643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b="1" dirty="0">
                <a:solidFill>
                  <a:schemeClr val="dk1"/>
                </a:solidFill>
              </a:rPr>
              <a:t>Pemilihan Cluster</a:t>
            </a:r>
            <a:endParaRPr lang="en-GB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C3224A-C87B-0AFD-02B1-82F437166A28}"/>
              </a:ext>
            </a:extLst>
          </p:cNvPr>
          <p:cNvSpPr txBox="1"/>
          <p:nvPr/>
        </p:nvSpPr>
        <p:spPr>
          <a:xfrm>
            <a:off x="85298" y="1108753"/>
            <a:ext cx="884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Karena </a:t>
            </a:r>
            <a:r>
              <a:rPr lang="en-GB" sz="1100" dirty="0" err="1"/>
              <a:t>nilainya</a:t>
            </a:r>
            <a:r>
              <a:rPr lang="en-GB" sz="1100" dirty="0"/>
              <a:t> yang </a:t>
            </a:r>
            <a:r>
              <a:rPr lang="en-GB" sz="1100" dirty="0" err="1"/>
              <a:t>banyak</a:t>
            </a:r>
            <a:r>
              <a:rPr lang="en-GB" sz="1100" dirty="0"/>
              <a:t> </a:t>
            </a:r>
            <a:r>
              <a:rPr lang="en-GB" sz="1100" dirty="0" err="1"/>
              <a:t>dengan</a:t>
            </a:r>
            <a:r>
              <a:rPr lang="en-GB" sz="1100" dirty="0"/>
              <a:t> </a:t>
            </a:r>
            <a:r>
              <a:rPr lang="en-GB" sz="1100" dirty="0" err="1"/>
              <a:t>selisih</a:t>
            </a:r>
            <a:r>
              <a:rPr lang="en-GB" sz="1100" dirty="0"/>
              <a:t> yang </a:t>
            </a:r>
            <a:r>
              <a:rPr lang="en-GB" sz="1100" dirty="0" err="1"/>
              <a:t>sedikit</a:t>
            </a:r>
            <a:r>
              <a:rPr lang="en-GB" sz="1100" dirty="0"/>
              <a:t>, dan juga </a:t>
            </a:r>
            <a:r>
              <a:rPr lang="en-GB" sz="1100" dirty="0" err="1"/>
              <a:t>hasil</a:t>
            </a:r>
            <a:r>
              <a:rPr lang="en-GB" sz="1100" dirty="0"/>
              <a:t> plot yang </a:t>
            </a:r>
            <a:r>
              <a:rPr lang="en-GB" sz="1100" dirty="0" err="1"/>
              <a:t>lebih</a:t>
            </a:r>
            <a:r>
              <a:rPr lang="en-GB" sz="1100" dirty="0"/>
              <a:t> </a:t>
            </a:r>
            <a:r>
              <a:rPr lang="en-GB" sz="1100" dirty="0" err="1"/>
              <a:t>rapih</a:t>
            </a:r>
            <a:r>
              <a:rPr lang="en-GB" sz="1100" dirty="0"/>
              <a:t> </a:t>
            </a:r>
            <a:r>
              <a:rPr lang="en-GB" sz="1100" dirty="0" err="1"/>
              <a:t>dibandingkan</a:t>
            </a:r>
            <a:r>
              <a:rPr lang="en-GB" sz="1100" dirty="0"/>
              <a:t> </a:t>
            </a:r>
            <a:r>
              <a:rPr lang="en-GB" sz="1100" dirty="0" err="1"/>
              <a:t>hasil</a:t>
            </a:r>
            <a:r>
              <a:rPr lang="en-GB" sz="1100" dirty="0"/>
              <a:t> cluster yang lain </a:t>
            </a:r>
            <a:r>
              <a:rPr lang="en-GB" sz="1100" dirty="0" err="1"/>
              <a:t>maka</a:t>
            </a:r>
            <a:r>
              <a:rPr lang="en-GB" sz="1100" dirty="0"/>
              <a:t> cluster yang </a:t>
            </a:r>
            <a:r>
              <a:rPr lang="en-GB" sz="1100" dirty="0" err="1"/>
              <a:t>dipilih</a:t>
            </a:r>
            <a:r>
              <a:rPr lang="en-GB" sz="1100" dirty="0"/>
              <a:t> </a:t>
            </a:r>
            <a:r>
              <a:rPr lang="en-GB" sz="1100" dirty="0" err="1"/>
              <a:t>untuk</a:t>
            </a:r>
            <a:r>
              <a:rPr lang="en-GB" sz="1100" dirty="0"/>
              <a:t> retargeting marketing </a:t>
            </a:r>
            <a:r>
              <a:rPr lang="en-GB" sz="1100" dirty="0" err="1"/>
              <a:t>adalah</a:t>
            </a:r>
            <a:r>
              <a:rPr lang="en-GB" sz="1100" dirty="0"/>
              <a:t> cluster 1 dan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EC9AA5-483D-6237-4C1E-2C556A7A6C2F}"/>
              </a:ext>
            </a:extLst>
          </p:cNvPr>
          <p:cNvSpPr txBox="1"/>
          <p:nvPr/>
        </p:nvSpPr>
        <p:spPr>
          <a:xfrm>
            <a:off x="30627" y="158971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dk1"/>
                </a:solidFill>
              </a:rPr>
              <a:t>Cluster 1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28BC07-2255-122F-01F8-9647664F2767}"/>
              </a:ext>
            </a:extLst>
          </p:cNvPr>
          <p:cNvSpPr txBox="1"/>
          <p:nvPr/>
        </p:nvSpPr>
        <p:spPr>
          <a:xfrm>
            <a:off x="4602627" y="1617549"/>
            <a:ext cx="3816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dk1"/>
                </a:solidFill>
              </a:rPr>
              <a:t>Cluster 0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EAE2A5-47A4-BBB4-AAD6-7C546561C839}"/>
              </a:ext>
            </a:extLst>
          </p:cNvPr>
          <p:cNvSpPr txBox="1"/>
          <p:nvPr/>
        </p:nvSpPr>
        <p:spPr>
          <a:xfrm>
            <a:off x="4572000" y="1975399"/>
            <a:ext cx="471700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 err="1"/>
              <a:t>Dapat</a:t>
            </a:r>
            <a:r>
              <a:rPr lang="en-GB" sz="1100" dirty="0"/>
              <a:t> </a:t>
            </a:r>
            <a:r>
              <a:rPr lang="en-GB" sz="1100" dirty="0" err="1"/>
              <a:t>dilihat</a:t>
            </a:r>
            <a:r>
              <a:rPr lang="en-GB" sz="1100" dirty="0"/>
              <a:t> pada </a:t>
            </a:r>
            <a:r>
              <a:rPr lang="en-GB" sz="1100" dirty="0" err="1"/>
              <a:t>tabel</a:t>
            </a:r>
            <a:r>
              <a:rPr lang="en-GB" sz="1100" dirty="0"/>
              <a:t> </a:t>
            </a:r>
            <a:r>
              <a:rPr lang="en-GB" sz="1100" dirty="0" err="1"/>
              <a:t>descripsi</a:t>
            </a:r>
            <a:r>
              <a:rPr lang="en-GB" sz="1100" dirty="0"/>
              <a:t> dan </a:t>
            </a:r>
            <a:r>
              <a:rPr lang="en-GB" sz="1100" dirty="0" err="1"/>
              <a:t>aggregasi</a:t>
            </a:r>
            <a:r>
              <a:rPr lang="en-GB" sz="1100" dirty="0"/>
              <a:t> </a:t>
            </a:r>
            <a:r>
              <a:rPr lang="en-GB" sz="1100" dirty="0" err="1"/>
              <a:t>bahwa</a:t>
            </a:r>
            <a:r>
              <a:rPr lang="en-GB" sz="1100" dirty="0"/>
              <a:t> Cluster 0 </a:t>
            </a:r>
            <a:r>
              <a:rPr lang="en-GB" sz="1100" dirty="0" err="1"/>
              <a:t>merupakan</a:t>
            </a:r>
            <a:r>
              <a:rPr lang="en-GB" sz="1100" dirty="0"/>
              <a:t> Customer </a:t>
            </a:r>
            <a:r>
              <a:rPr lang="en-GB" sz="1100" dirty="0" err="1"/>
              <a:t>dengan</a:t>
            </a:r>
            <a:r>
              <a:rPr lang="en-GB" sz="1100" dirty="0"/>
              <a:t>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Total Spent = rata-rata : </a:t>
            </a:r>
            <a:r>
              <a:rPr lang="en-GB" sz="1100" dirty="0" err="1"/>
              <a:t>sekitar</a:t>
            </a:r>
            <a:r>
              <a:rPr lang="en-GB" sz="1100" dirty="0"/>
              <a:t> 765000.0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Total Campaign = max :3, </a:t>
            </a:r>
            <a:r>
              <a:rPr lang="en-GB" sz="1100" dirty="0" err="1"/>
              <a:t>kebanyakan</a:t>
            </a:r>
            <a:r>
              <a:rPr lang="en-GB" sz="1100" dirty="0"/>
              <a:t> </a:t>
            </a:r>
            <a:r>
              <a:rPr lang="en-GB" sz="1100" dirty="0" err="1"/>
              <a:t>masih</a:t>
            </a:r>
            <a:r>
              <a:rPr lang="en-GB" sz="1100" dirty="0"/>
              <a:t> </a:t>
            </a:r>
            <a:r>
              <a:rPr lang="en-GB" sz="1100" dirty="0" err="1"/>
              <a:t>belum</a:t>
            </a:r>
            <a:r>
              <a:rPr lang="en-GB" sz="11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Total Children = max: 3, </a:t>
            </a:r>
            <a:r>
              <a:rPr lang="en-GB" sz="1100" dirty="0" err="1"/>
              <a:t>kebanyakannya</a:t>
            </a:r>
            <a:r>
              <a:rPr lang="en-GB" sz="1100" dirty="0"/>
              <a:t> </a:t>
            </a:r>
            <a:r>
              <a:rPr lang="en-GB" sz="1100" dirty="0" err="1"/>
              <a:t>memiliki</a:t>
            </a:r>
            <a:r>
              <a:rPr lang="en-GB" sz="1100" dirty="0"/>
              <a:t> </a:t>
            </a:r>
            <a:r>
              <a:rPr lang="en-GB" sz="1100" dirty="0" err="1"/>
              <a:t>anak</a:t>
            </a:r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Total Purchases = rata-rata : </a:t>
            </a:r>
            <a:r>
              <a:rPr lang="en-GB" sz="1100" dirty="0" err="1"/>
              <a:t>sekitar</a:t>
            </a:r>
            <a:r>
              <a:rPr lang="en-GB" sz="1100" dirty="0"/>
              <a:t> 20.000000 </a:t>
            </a:r>
            <a:r>
              <a:rPr lang="en-GB" sz="1100" dirty="0" err="1"/>
              <a:t>sampai</a:t>
            </a:r>
            <a:r>
              <a:rPr lang="en-GB" sz="1100" dirty="0"/>
              <a:t> 21.000000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Conversion = rata-rata : </a:t>
            </a:r>
            <a:r>
              <a:rPr lang="en-GB" sz="1100" dirty="0" err="1"/>
              <a:t>sekitar</a:t>
            </a:r>
            <a:r>
              <a:rPr lang="en-GB" sz="1100" dirty="0"/>
              <a:t>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Education = </a:t>
            </a:r>
            <a:r>
              <a:rPr lang="en-GB" sz="1100" dirty="0" err="1"/>
              <a:t>terdapat</a:t>
            </a:r>
            <a:r>
              <a:rPr lang="en-GB" sz="1100" dirty="0"/>
              <a:t> yang </a:t>
            </a:r>
            <a:r>
              <a:rPr lang="en-GB" sz="1100" dirty="0" err="1"/>
              <a:t>beredukasi</a:t>
            </a:r>
            <a:r>
              <a:rPr lang="en-GB" sz="1100" dirty="0"/>
              <a:t> di </a:t>
            </a:r>
            <a:r>
              <a:rPr lang="en-GB" sz="1100" dirty="0" err="1"/>
              <a:t>setiap</a:t>
            </a:r>
            <a:r>
              <a:rPr lang="en-GB" sz="1100" dirty="0"/>
              <a:t> level pada </a:t>
            </a:r>
            <a:r>
              <a:rPr lang="en-GB" sz="1100" dirty="0" err="1"/>
              <a:t>deskripsi</a:t>
            </a:r>
            <a:r>
              <a:rPr lang="en-GB" sz="1100" dirty="0"/>
              <a:t> </a:t>
            </a:r>
            <a:r>
              <a:rPr lang="en-GB" sz="1100" dirty="0" err="1"/>
              <a:t>tetapi</a:t>
            </a:r>
            <a:r>
              <a:rPr lang="en-GB" sz="1100" dirty="0"/>
              <a:t> </a:t>
            </a:r>
            <a:r>
              <a:rPr lang="en-GB" sz="1100" dirty="0" err="1"/>
              <a:t>untuk</a:t>
            </a:r>
            <a:r>
              <a:rPr lang="en-GB" sz="1100" dirty="0"/>
              <a:t> </a:t>
            </a:r>
            <a:r>
              <a:rPr lang="en-GB" sz="1100" dirty="0" err="1"/>
              <a:t>kebanyakan</a:t>
            </a:r>
            <a:r>
              <a:rPr lang="en-GB" sz="1100" dirty="0"/>
              <a:t> data </a:t>
            </a:r>
            <a:r>
              <a:rPr lang="en-GB" sz="1100" dirty="0" err="1"/>
              <a:t>tidak</a:t>
            </a:r>
            <a:r>
              <a:rPr lang="en-GB" sz="1100" dirty="0"/>
              <a:t> </a:t>
            </a:r>
            <a:r>
              <a:rPr lang="en-GB" sz="1100" dirty="0" err="1"/>
              <a:t>dipentingkan</a:t>
            </a:r>
            <a:r>
              <a:rPr lang="en-GB" sz="11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Martial Status = </a:t>
            </a:r>
            <a:r>
              <a:rPr lang="en-GB" sz="1100" dirty="0" err="1"/>
              <a:t>terdapat</a:t>
            </a:r>
            <a:r>
              <a:rPr lang="en-GB" sz="1100" dirty="0"/>
              <a:t> </a:t>
            </a:r>
            <a:r>
              <a:rPr lang="en-GB" sz="1100" dirty="0" err="1"/>
              <a:t>untuk</a:t>
            </a:r>
            <a:r>
              <a:rPr lang="en-GB" sz="1100" dirty="0"/>
              <a:t> </a:t>
            </a:r>
            <a:r>
              <a:rPr lang="en-GB" sz="1100" dirty="0" err="1"/>
              <a:t>setiap</a:t>
            </a:r>
            <a:r>
              <a:rPr lang="en-GB" sz="1100" dirty="0"/>
              <a:t> </a:t>
            </a:r>
            <a:r>
              <a:rPr lang="en-GB" sz="1100" dirty="0" err="1"/>
              <a:t>jenis</a:t>
            </a:r>
            <a:r>
              <a:rPr lang="en-GB" sz="1100" dirty="0"/>
              <a:t> </a:t>
            </a:r>
            <a:r>
              <a:rPr lang="en-GB" sz="1100" dirty="0" err="1"/>
              <a:t>tetapi</a:t>
            </a:r>
            <a:r>
              <a:rPr lang="en-GB" sz="1100" dirty="0"/>
              <a:t> </a:t>
            </a:r>
            <a:r>
              <a:rPr lang="en-GB" sz="1100" dirty="0" err="1"/>
              <a:t>untuk</a:t>
            </a:r>
            <a:r>
              <a:rPr lang="en-GB" sz="1100" dirty="0"/>
              <a:t> </a:t>
            </a:r>
            <a:r>
              <a:rPr lang="en-GB" sz="1100" dirty="0" err="1"/>
              <a:t>kebanyakan</a:t>
            </a:r>
            <a:r>
              <a:rPr lang="en-GB" sz="1100" dirty="0"/>
              <a:t> data </a:t>
            </a:r>
            <a:r>
              <a:rPr lang="en-GB" sz="1100" dirty="0" err="1"/>
              <a:t>tidak</a:t>
            </a:r>
            <a:r>
              <a:rPr lang="en-GB" sz="1100" dirty="0"/>
              <a:t> </a:t>
            </a:r>
            <a:r>
              <a:rPr lang="en-GB" sz="1100" dirty="0" err="1"/>
              <a:t>dipentingkan</a:t>
            </a:r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Age Group = </a:t>
            </a:r>
            <a:r>
              <a:rPr lang="en-GB" sz="1100" dirty="0" err="1"/>
              <a:t>Terdapat</a:t>
            </a:r>
            <a:r>
              <a:rPr lang="en-GB" sz="1100" dirty="0"/>
              <a:t> </a:t>
            </a:r>
            <a:r>
              <a:rPr lang="en-GB" sz="1100" dirty="0" err="1"/>
              <a:t>terbanyak</a:t>
            </a:r>
            <a:r>
              <a:rPr lang="en-GB" sz="1100" dirty="0"/>
              <a:t> pada cluster pada group old-aged adults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User Type = </a:t>
            </a:r>
            <a:r>
              <a:rPr lang="en-GB" sz="1100" dirty="0" err="1"/>
              <a:t>Terdapat</a:t>
            </a:r>
            <a:r>
              <a:rPr lang="en-GB" sz="1100" dirty="0"/>
              <a:t> </a:t>
            </a:r>
            <a:r>
              <a:rPr lang="en-GB" sz="1100" dirty="0" err="1"/>
              <a:t>terbanyak</a:t>
            </a:r>
            <a:r>
              <a:rPr lang="en-GB" sz="1100" dirty="0"/>
              <a:t> pada cluster pada </a:t>
            </a:r>
            <a:r>
              <a:rPr lang="en-GB" sz="1100" dirty="0" err="1"/>
              <a:t>tipe</a:t>
            </a:r>
            <a:r>
              <a:rPr lang="en-GB" sz="1100" dirty="0"/>
              <a:t> high income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60B8D3-9F1C-9960-1147-D32812967BB0}"/>
              </a:ext>
            </a:extLst>
          </p:cNvPr>
          <p:cNvSpPr txBox="1"/>
          <p:nvPr/>
        </p:nvSpPr>
        <p:spPr>
          <a:xfrm>
            <a:off x="0" y="2002218"/>
            <a:ext cx="464365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 err="1"/>
              <a:t>Dapat</a:t>
            </a:r>
            <a:r>
              <a:rPr lang="en-GB" sz="1100" dirty="0"/>
              <a:t> </a:t>
            </a:r>
            <a:r>
              <a:rPr lang="en-GB" sz="1100" dirty="0" err="1"/>
              <a:t>dilihat</a:t>
            </a:r>
            <a:r>
              <a:rPr lang="en-GB" sz="1100" dirty="0"/>
              <a:t> pada </a:t>
            </a:r>
            <a:r>
              <a:rPr lang="en-GB" sz="1100" dirty="0" err="1"/>
              <a:t>tabel</a:t>
            </a:r>
            <a:r>
              <a:rPr lang="en-GB" sz="1100" dirty="0"/>
              <a:t> </a:t>
            </a:r>
            <a:r>
              <a:rPr lang="en-GB" sz="1100" dirty="0" err="1"/>
              <a:t>descripsi</a:t>
            </a:r>
            <a:r>
              <a:rPr lang="en-GB" sz="1100" dirty="0"/>
              <a:t> dan </a:t>
            </a:r>
            <a:r>
              <a:rPr lang="en-GB" sz="1100" dirty="0" err="1"/>
              <a:t>aggregasi</a:t>
            </a:r>
            <a:r>
              <a:rPr lang="en-GB" sz="1100" dirty="0"/>
              <a:t> </a:t>
            </a:r>
            <a:r>
              <a:rPr lang="en-GB" sz="1100" dirty="0" err="1"/>
              <a:t>bahwa</a:t>
            </a:r>
            <a:r>
              <a:rPr lang="en-GB" sz="1100" dirty="0"/>
              <a:t> Cluster 1 </a:t>
            </a:r>
            <a:r>
              <a:rPr lang="en-GB" sz="1100" dirty="0" err="1"/>
              <a:t>merupakan</a:t>
            </a:r>
            <a:r>
              <a:rPr lang="en-GB" sz="1100" dirty="0"/>
              <a:t> Customer </a:t>
            </a:r>
            <a:r>
              <a:rPr lang="en-GB" sz="1100" dirty="0" err="1"/>
              <a:t>dengan</a:t>
            </a:r>
            <a:r>
              <a:rPr lang="en-GB" sz="1100" dirty="0"/>
              <a:t>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Total Spent = rata-rata : </a:t>
            </a:r>
            <a:r>
              <a:rPr lang="en-GB" sz="1100" dirty="0" err="1"/>
              <a:t>sekitar</a:t>
            </a:r>
            <a:r>
              <a:rPr lang="en-GB" sz="1100" dirty="0"/>
              <a:t> 78000.000000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Total Campaign = max :2, </a:t>
            </a:r>
            <a:r>
              <a:rPr lang="en-GB" sz="1100" dirty="0" err="1"/>
              <a:t>kebanyakan</a:t>
            </a:r>
            <a:r>
              <a:rPr lang="en-GB" sz="1100" dirty="0"/>
              <a:t> </a:t>
            </a:r>
            <a:r>
              <a:rPr lang="en-GB" sz="1100" dirty="0" err="1"/>
              <a:t>masih</a:t>
            </a:r>
            <a:r>
              <a:rPr lang="en-GB" sz="1100" dirty="0"/>
              <a:t> </a:t>
            </a:r>
            <a:r>
              <a:rPr lang="en-GB" sz="1100" dirty="0" err="1"/>
              <a:t>belum</a:t>
            </a:r>
            <a:r>
              <a:rPr lang="en-GB" sz="11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Total Children = max: 3, </a:t>
            </a:r>
            <a:r>
              <a:rPr lang="en-GB" sz="1100" dirty="0" err="1"/>
              <a:t>kebanyakannya</a:t>
            </a:r>
            <a:r>
              <a:rPr lang="en-GB" sz="1100" dirty="0"/>
              <a:t> </a:t>
            </a:r>
            <a:r>
              <a:rPr lang="en-GB" sz="1100" dirty="0" err="1"/>
              <a:t>memiliki</a:t>
            </a:r>
            <a:r>
              <a:rPr lang="en-GB" sz="1100" dirty="0"/>
              <a:t> </a:t>
            </a:r>
            <a:r>
              <a:rPr lang="en-GB" sz="1100" dirty="0" err="1"/>
              <a:t>anak</a:t>
            </a:r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Total Purchases = rata-rata : </a:t>
            </a:r>
            <a:r>
              <a:rPr lang="en-GB" sz="1100" dirty="0" err="1"/>
              <a:t>sekitar</a:t>
            </a:r>
            <a:r>
              <a:rPr lang="en-GB" sz="1100" dirty="0"/>
              <a:t> 8.000000 </a:t>
            </a:r>
            <a:r>
              <a:rPr lang="en-GB" sz="1100" dirty="0" err="1"/>
              <a:t>sampai</a:t>
            </a:r>
            <a:r>
              <a:rPr lang="en-GB" sz="1100" dirty="0"/>
              <a:t> 9.500000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Conversion = rata-rata : </a:t>
            </a:r>
            <a:r>
              <a:rPr lang="en-GB" sz="1100" dirty="0" err="1"/>
              <a:t>sekitar</a:t>
            </a:r>
            <a:r>
              <a:rPr lang="en-GB" sz="1100" dirty="0"/>
              <a:t> 1.5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Education = </a:t>
            </a:r>
            <a:r>
              <a:rPr lang="en-GB" sz="1100" dirty="0" err="1"/>
              <a:t>terdapat</a:t>
            </a:r>
            <a:r>
              <a:rPr lang="en-GB" sz="1100" dirty="0"/>
              <a:t> yang </a:t>
            </a:r>
            <a:r>
              <a:rPr lang="en-GB" sz="1100" dirty="0" err="1"/>
              <a:t>beredukasi</a:t>
            </a:r>
            <a:r>
              <a:rPr lang="en-GB" sz="1100" dirty="0"/>
              <a:t> di </a:t>
            </a:r>
            <a:r>
              <a:rPr lang="en-GB" sz="1100" dirty="0" err="1"/>
              <a:t>setiap</a:t>
            </a:r>
            <a:r>
              <a:rPr lang="en-GB" sz="1100" dirty="0"/>
              <a:t> level pada </a:t>
            </a:r>
            <a:r>
              <a:rPr lang="en-GB" sz="1100" dirty="0" err="1"/>
              <a:t>deskripsi</a:t>
            </a:r>
            <a:r>
              <a:rPr lang="en-GB" sz="1100" dirty="0"/>
              <a:t> </a:t>
            </a:r>
            <a:r>
              <a:rPr lang="en-GB" sz="1100" dirty="0" err="1"/>
              <a:t>tetapi</a:t>
            </a:r>
            <a:r>
              <a:rPr lang="en-GB" sz="1100" dirty="0"/>
              <a:t> </a:t>
            </a:r>
            <a:r>
              <a:rPr lang="en-GB" sz="1100" dirty="0" err="1"/>
              <a:t>untuk</a:t>
            </a:r>
            <a:r>
              <a:rPr lang="en-GB" sz="1100" dirty="0"/>
              <a:t> </a:t>
            </a:r>
            <a:r>
              <a:rPr lang="en-GB" sz="1100" dirty="0" err="1"/>
              <a:t>kebanyakan</a:t>
            </a:r>
            <a:r>
              <a:rPr lang="en-GB" sz="1100" dirty="0"/>
              <a:t> data </a:t>
            </a:r>
            <a:r>
              <a:rPr lang="en-GB" sz="1100" dirty="0" err="1"/>
              <a:t>tidak</a:t>
            </a:r>
            <a:r>
              <a:rPr lang="en-GB" sz="1100" dirty="0"/>
              <a:t> </a:t>
            </a:r>
            <a:r>
              <a:rPr lang="en-GB" sz="1100" dirty="0" err="1"/>
              <a:t>dipentingkan</a:t>
            </a:r>
            <a:r>
              <a:rPr lang="en-GB" sz="11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Martial Status = </a:t>
            </a:r>
            <a:r>
              <a:rPr lang="en-GB" sz="1100" dirty="0" err="1"/>
              <a:t>terdapat</a:t>
            </a:r>
            <a:r>
              <a:rPr lang="en-GB" sz="1100" dirty="0"/>
              <a:t> </a:t>
            </a:r>
            <a:r>
              <a:rPr lang="en-GB" sz="1100" dirty="0" err="1"/>
              <a:t>untuk</a:t>
            </a:r>
            <a:r>
              <a:rPr lang="en-GB" sz="1100" dirty="0"/>
              <a:t> </a:t>
            </a:r>
            <a:r>
              <a:rPr lang="en-GB" sz="1100" dirty="0" err="1"/>
              <a:t>setiap</a:t>
            </a:r>
            <a:r>
              <a:rPr lang="en-GB" sz="1100" dirty="0"/>
              <a:t> </a:t>
            </a:r>
            <a:r>
              <a:rPr lang="en-GB" sz="1100" dirty="0" err="1"/>
              <a:t>jenis</a:t>
            </a:r>
            <a:r>
              <a:rPr lang="en-GB" sz="1100" dirty="0"/>
              <a:t> </a:t>
            </a:r>
            <a:r>
              <a:rPr lang="en-GB" sz="1100" dirty="0" err="1"/>
              <a:t>tetapi</a:t>
            </a:r>
            <a:r>
              <a:rPr lang="en-GB" sz="1100" dirty="0"/>
              <a:t> </a:t>
            </a:r>
            <a:r>
              <a:rPr lang="en-GB" sz="1100" dirty="0" err="1"/>
              <a:t>untuk</a:t>
            </a:r>
            <a:r>
              <a:rPr lang="en-GB" sz="1100" dirty="0"/>
              <a:t> </a:t>
            </a:r>
            <a:r>
              <a:rPr lang="en-GB" sz="1100" dirty="0" err="1"/>
              <a:t>kebanyakan</a:t>
            </a:r>
            <a:r>
              <a:rPr lang="en-GB" sz="1100" dirty="0"/>
              <a:t> data </a:t>
            </a:r>
            <a:r>
              <a:rPr lang="en-GB" sz="1100" dirty="0" err="1"/>
              <a:t>tidak</a:t>
            </a:r>
            <a:r>
              <a:rPr lang="en-GB" sz="1100" dirty="0"/>
              <a:t> </a:t>
            </a:r>
            <a:r>
              <a:rPr lang="en-GB" sz="1100" dirty="0" err="1"/>
              <a:t>dipentingkan</a:t>
            </a:r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Age Group = </a:t>
            </a:r>
            <a:r>
              <a:rPr lang="en-GB" sz="1100" dirty="0" err="1"/>
              <a:t>Terdapat</a:t>
            </a:r>
            <a:r>
              <a:rPr lang="en-GB" sz="1100" dirty="0"/>
              <a:t> </a:t>
            </a:r>
            <a:r>
              <a:rPr lang="en-GB" sz="1100" dirty="0" err="1"/>
              <a:t>terbanyak</a:t>
            </a:r>
            <a:r>
              <a:rPr lang="en-GB" sz="1100" dirty="0"/>
              <a:t> pada cluster pada group old-aged adults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User Type = </a:t>
            </a:r>
            <a:r>
              <a:rPr lang="en-GB" sz="1100" dirty="0" err="1"/>
              <a:t>Terdapat</a:t>
            </a:r>
            <a:r>
              <a:rPr lang="en-GB" sz="1100" dirty="0"/>
              <a:t> </a:t>
            </a:r>
            <a:r>
              <a:rPr lang="en-GB" sz="1100" dirty="0" err="1"/>
              <a:t>terbanyak</a:t>
            </a:r>
            <a:r>
              <a:rPr lang="en-GB" sz="1100" dirty="0"/>
              <a:t> pada cluster pada </a:t>
            </a:r>
            <a:r>
              <a:rPr lang="en-GB" sz="1100" dirty="0" err="1"/>
              <a:t>tipe</a:t>
            </a:r>
            <a:r>
              <a:rPr lang="en-GB" sz="1100" dirty="0"/>
              <a:t> medium income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B02E63-1F52-01A7-75E2-D45EF6B80BE9}"/>
              </a:ext>
            </a:extLst>
          </p:cNvPr>
          <p:cNvCxnSpPr>
            <a:cxnSpLocks/>
          </p:cNvCxnSpPr>
          <p:nvPr/>
        </p:nvCxnSpPr>
        <p:spPr>
          <a:xfrm>
            <a:off x="4505466" y="1617549"/>
            <a:ext cx="35908" cy="31683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80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98" b="1">
                <a:latin typeface="Roboto"/>
                <a:ea typeface="Roboto"/>
                <a:cs typeface="Roboto"/>
                <a:sym typeface="Roboto"/>
              </a:rPr>
              <a:t>Customer Personality Analysis for Marketing Retargeting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878078" y="4676169"/>
            <a:ext cx="5265922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0000"/>
                </a:solidFill>
              </a:rPr>
              <a:t>Untuk selengkapnya, dapat melihat jupyter notebook </a:t>
            </a:r>
            <a:r>
              <a:rPr lang="en" sz="1000" dirty="0"/>
              <a:t>disini: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000000"/>
                </a:solidFill>
              </a:rPr>
              <a:t>https://drive.google.com/file/d/1vjpufnNhIRQB1U6ty-DUIeIP1A9noWSL/view?usp=sharing</a:t>
            </a:r>
            <a:endParaRPr sz="1000" dirty="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40B340-21A5-B5B9-7B72-2DE11735D37F}"/>
              </a:ext>
            </a:extLst>
          </p:cNvPr>
          <p:cNvSpPr txBox="1"/>
          <p:nvPr/>
        </p:nvSpPr>
        <p:spPr>
          <a:xfrm>
            <a:off x="85298" y="340065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b="1" dirty="0">
                <a:solidFill>
                  <a:schemeClr val="dk1"/>
                </a:solidFill>
              </a:rPr>
              <a:t>Rekomendasi Bisnis</a:t>
            </a:r>
            <a:endParaRPr lang="en-GB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C3224A-C87B-0AFD-02B1-82F437166A28}"/>
              </a:ext>
            </a:extLst>
          </p:cNvPr>
          <p:cNvSpPr txBox="1"/>
          <p:nvPr/>
        </p:nvSpPr>
        <p:spPr>
          <a:xfrm>
            <a:off x="64261" y="3798940"/>
            <a:ext cx="88403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 err="1"/>
              <a:t>Rekomendasi</a:t>
            </a:r>
            <a:r>
              <a:rPr lang="en-GB" sz="1100" dirty="0"/>
              <a:t> </a:t>
            </a:r>
            <a:r>
              <a:rPr lang="en-GB" sz="1100" dirty="0" err="1"/>
              <a:t>bisnis</a:t>
            </a:r>
            <a:r>
              <a:rPr lang="en-GB" sz="1100" dirty="0"/>
              <a:t> </a:t>
            </a:r>
            <a:r>
              <a:rPr lang="en-GB" sz="1100" dirty="0" err="1"/>
              <a:t>dari</a:t>
            </a:r>
            <a:r>
              <a:rPr lang="en-GB" sz="1100" dirty="0"/>
              <a:t> </a:t>
            </a:r>
            <a:r>
              <a:rPr lang="en-GB" sz="1100" dirty="0" err="1"/>
              <a:t>pemilihan</a:t>
            </a:r>
            <a:r>
              <a:rPr lang="en-GB" sz="1100" dirty="0"/>
              <a:t> Cluster </a:t>
            </a:r>
            <a:r>
              <a:rPr lang="en-GB" sz="1100" dirty="0" err="1"/>
              <a:t>yaitu</a:t>
            </a:r>
            <a:r>
              <a:rPr lang="en-GB" sz="1100" dirty="0"/>
              <a:t>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Customer yang </a:t>
            </a:r>
            <a:r>
              <a:rPr lang="en-GB" sz="1100" dirty="0" err="1"/>
              <a:t>belum</a:t>
            </a:r>
            <a:r>
              <a:rPr lang="en-GB" sz="1100" dirty="0"/>
              <a:t> </a:t>
            </a:r>
            <a:r>
              <a:rPr lang="en-GB" sz="1100" dirty="0" err="1"/>
              <a:t>pernah</a:t>
            </a:r>
            <a:r>
              <a:rPr lang="en-GB" sz="1100" dirty="0"/>
              <a:t> </a:t>
            </a:r>
            <a:r>
              <a:rPr lang="en-GB" sz="1100" dirty="0" err="1"/>
              <a:t>menerima</a:t>
            </a:r>
            <a:r>
              <a:rPr lang="en-GB" sz="1100" dirty="0"/>
              <a:t> campaign </a:t>
            </a:r>
            <a:r>
              <a:rPr lang="en-GB" sz="1100" dirty="0" err="1"/>
              <a:t>dapat</a:t>
            </a:r>
            <a:r>
              <a:rPr lang="en-GB" sz="1100" dirty="0"/>
              <a:t> </a:t>
            </a:r>
            <a:r>
              <a:rPr lang="en-GB" sz="1100" dirty="0" err="1"/>
              <a:t>diberikan</a:t>
            </a:r>
            <a:r>
              <a:rPr lang="en-GB" sz="1100" dirty="0"/>
              <a:t> campaign, dan </a:t>
            </a:r>
            <a:r>
              <a:rPr lang="en-GB" sz="1100" dirty="0" err="1"/>
              <a:t>promosi</a:t>
            </a:r>
            <a:r>
              <a:rPr lang="en-GB" sz="1100" dirty="0"/>
              <a:t> agar </a:t>
            </a:r>
            <a:r>
              <a:rPr lang="en-GB" sz="1100" dirty="0" err="1"/>
              <a:t>menggunakannya</a:t>
            </a:r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Customer </a:t>
            </a:r>
            <a:r>
              <a:rPr lang="en-GB" sz="1100" dirty="0" err="1"/>
              <a:t>dapat</a:t>
            </a:r>
            <a:r>
              <a:rPr lang="en-GB" sz="1100" dirty="0"/>
              <a:t> </a:t>
            </a:r>
            <a:r>
              <a:rPr lang="en-GB" sz="1100" dirty="0" err="1"/>
              <a:t>memberikan</a:t>
            </a:r>
            <a:r>
              <a:rPr lang="en-GB" sz="1100" dirty="0"/>
              <a:t> promo </a:t>
            </a:r>
            <a:r>
              <a:rPr lang="en-GB" sz="1100" dirty="0" err="1"/>
              <a:t>untuk</a:t>
            </a:r>
            <a:r>
              <a:rPr lang="en-GB" sz="1100" dirty="0"/>
              <a:t> Customer </a:t>
            </a:r>
            <a:r>
              <a:rPr lang="en-GB" sz="1100" dirty="0" err="1"/>
              <a:t>berusia</a:t>
            </a:r>
            <a:r>
              <a:rPr lang="en-GB" sz="1100" dirty="0"/>
              <a:t> 45 </a:t>
            </a:r>
            <a:r>
              <a:rPr lang="en-GB" sz="1100" dirty="0" err="1"/>
              <a:t>tahun</a:t>
            </a:r>
            <a:r>
              <a:rPr lang="en-GB" sz="1100" dirty="0"/>
              <a:t> </a:t>
            </a:r>
            <a:r>
              <a:rPr lang="en-GB" sz="1100" dirty="0" err="1"/>
              <a:t>keatas</a:t>
            </a:r>
            <a:r>
              <a:rPr lang="en-GB" sz="1100" dirty="0"/>
              <a:t> yang </a:t>
            </a:r>
            <a:r>
              <a:rPr lang="en-GB" sz="1100" dirty="0" err="1"/>
              <a:t>memilki</a:t>
            </a:r>
            <a:r>
              <a:rPr lang="en-GB" sz="1100" dirty="0"/>
              <a:t> </a:t>
            </a:r>
            <a:r>
              <a:rPr lang="en-GB" sz="1100" dirty="0" err="1"/>
              <a:t>anak</a:t>
            </a:r>
            <a:r>
              <a:rPr lang="en-GB" sz="1100" dirty="0"/>
              <a:t> </a:t>
            </a:r>
            <a:r>
              <a:rPr lang="en-GB" sz="1100" dirty="0" err="1"/>
              <a:t>dengan</a:t>
            </a:r>
            <a:r>
              <a:rPr lang="en-GB" sz="1100" dirty="0"/>
              <a:t> </a:t>
            </a:r>
            <a:r>
              <a:rPr lang="en-GB" sz="1100" dirty="0" err="1"/>
              <a:t>peoduk-produk</a:t>
            </a:r>
            <a:r>
              <a:rPr lang="en-GB" sz="1100" dirty="0"/>
              <a:t> </a:t>
            </a:r>
            <a:r>
              <a:rPr lang="en-GB" sz="1100" dirty="0" err="1"/>
              <a:t>keluarga</a:t>
            </a:r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Customer yang spending </a:t>
            </a:r>
            <a:r>
              <a:rPr lang="en-GB" sz="1100" dirty="0" err="1"/>
              <a:t>diatas</a:t>
            </a:r>
            <a:r>
              <a:rPr lang="en-GB" sz="1100" dirty="0"/>
              <a:t> </a:t>
            </a:r>
            <a:r>
              <a:rPr lang="en-GB" sz="1100" dirty="0" err="1"/>
              <a:t>angka</a:t>
            </a:r>
            <a:r>
              <a:rPr lang="en-GB" sz="1100" dirty="0"/>
              <a:t> </a:t>
            </a:r>
            <a:r>
              <a:rPr lang="en-GB" sz="1100" dirty="0" err="1"/>
              <a:t>tertentu</a:t>
            </a:r>
            <a:r>
              <a:rPr lang="en-GB" sz="1100" dirty="0"/>
              <a:t> </a:t>
            </a:r>
            <a:r>
              <a:rPr lang="en-GB" sz="1100" dirty="0" err="1"/>
              <a:t>dapat</a:t>
            </a:r>
            <a:r>
              <a:rPr lang="en-GB" sz="1100" dirty="0"/>
              <a:t> </a:t>
            </a:r>
            <a:r>
              <a:rPr lang="en-GB" sz="1100" dirty="0" err="1"/>
              <a:t>diberikan</a:t>
            </a:r>
            <a:r>
              <a:rPr lang="en-GB" sz="1100" dirty="0"/>
              <a:t> promo agar </a:t>
            </a:r>
            <a:r>
              <a:rPr lang="en-GB" sz="1100" dirty="0" err="1"/>
              <a:t>ingin</a:t>
            </a:r>
            <a:r>
              <a:rPr lang="en-GB" sz="1100" dirty="0"/>
              <a:t> </a:t>
            </a:r>
            <a:r>
              <a:rPr lang="en-GB" sz="1100" dirty="0" err="1"/>
              <a:t>bertransaksi</a:t>
            </a:r>
            <a:r>
              <a:rPr lang="en-GB" sz="1100" dirty="0"/>
              <a:t> </a:t>
            </a:r>
            <a:r>
              <a:rPr lang="en-GB" sz="1100" dirty="0" err="1"/>
              <a:t>lagi</a:t>
            </a:r>
            <a:r>
              <a:rPr lang="en-GB" sz="1100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EC9AA5-483D-6237-4C1E-2C556A7A6C2F}"/>
              </a:ext>
            </a:extLst>
          </p:cNvPr>
          <p:cNvSpPr txBox="1"/>
          <p:nvPr/>
        </p:nvSpPr>
        <p:spPr>
          <a:xfrm>
            <a:off x="64261" y="94375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dk1"/>
                </a:solidFill>
              </a:rPr>
              <a:t>Cluster 1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28BC07-2255-122F-01F8-9647664F2767}"/>
              </a:ext>
            </a:extLst>
          </p:cNvPr>
          <p:cNvSpPr txBox="1"/>
          <p:nvPr/>
        </p:nvSpPr>
        <p:spPr>
          <a:xfrm>
            <a:off x="4848366" y="942201"/>
            <a:ext cx="3816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dk1"/>
                </a:solidFill>
              </a:rPr>
              <a:t>Cluster 0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232333-2433-D358-618F-7BB884CD586B}"/>
              </a:ext>
            </a:extLst>
          </p:cNvPr>
          <p:cNvSpPr txBox="1"/>
          <p:nvPr/>
        </p:nvSpPr>
        <p:spPr>
          <a:xfrm>
            <a:off x="44071" y="1315857"/>
            <a:ext cx="448670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Jadi </a:t>
            </a:r>
            <a:r>
              <a:rPr lang="en-GB" sz="1100" dirty="0" err="1"/>
              <a:t>dari</a:t>
            </a:r>
            <a:r>
              <a:rPr lang="en-GB" sz="1100" dirty="0"/>
              <a:t> </a:t>
            </a:r>
            <a:r>
              <a:rPr lang="en-GB" sz="1100" dirty="0" err="1"/>
              <a:t>hasil</a:t>
            </a:r>
            <a:r>
              <a:rPr lang="en-GB" sz="1100" dirty="0"/>
              <a:t> </a:t>
            </a:r>
            <a:r>
              <a:rPr lang="en-GB" sz="1100" dirty="0" err="1"/>
              <a:t>tersebut</a:t>
            </a:r>
            <a:r>
              <a:rPr lang="en-GB" sz="1100" dirty="0"/>
              <a:t> </a:t>
            </a:r>
            <a:r>
              <a:rPr lang="en-GB" sz="1100" dirty="0" err="1"/>
              <a:t>dapat</a:t>
            </a:r>
            <a:r>
              <a:rPr lang="en-GB" sz="1100" dirty="0"/>
              <a:t> </a:t>
            </a:r>
            <a:r>
              <a:rPr lang="en-GB" sz="1100" dirty="0" err="1"/>
              <a:t>disimpulkan</a:t>
            </a:r>
            <a:r>
              <a:rPr lang="en-GB" sz="1100" dirty="0"/>
              <a:t> </a:t>
            </a:r>
            <a:r>
              <a:rPr lang="en-GB" sz="1100" dirty="0" err="1"/>
              <a:t>bahwa</a:t>
            </a:r>
            <a:r>
              <a:rPr lang="en-GB" sz="1100" dirty="0"/>
              <a:t> Customer pada Cluster 1 </a:t>
            </a:r>
            <a:r>
              <a:rPr lang="en-GB" sz="1100" dirty="0" err="1"/>
              <a:t>yaitu</a:t>
            </a:r>
            <a:r>
              <a:rPr lang="en-GB" sz="1100" dirty="0"/>
              <a:t> :</a:t>
            </a:r>
          </a:p>
          <a:p>
            <a:r>
              <a:rPr lang="en-GB" sz="1100" dirty="0"/>
              <a:t>&gt; Customer </a:t>
            </a:r>
            <a:r>
              <a:rPr lang="en-GB" sz="1100" dirty="0" err="1"/>
              <a:t>masih</a:t>
            </a:r>
            <a:r>
              <a:rPr lang="en-GB" sz="1100" dirty="0"/>
              <a:t> </a:t>
            </a:r>
            <a:r>
              <a:rPr lang="en-GB" sz="1100" dirty="0" err="1"/>
              <a:t>belum</a:t>
            </a:r>
            <a:r>
              <a:rPr lang="en-GB" sz="1100" dirty="0"/>
              <a:t> </a:t>
            </a:r>
            <a:r>
              <a:rPr lang="en-GB" sz="1100" dirty="0" err="1"/>
              <a:t>mendapatkan</a:t>
            </a:r>
            <a:r>
              <a:rPr lang="en-GB" sz="1100" dirty="0"/>
              <a:t> campaign, </a:t>
            </a:r>
            <a:r>
              <a:rPr lang="en-GB" sz="1100" dirty="0" err="1"/>
              <a:t>memiliki</a:t>
            </a:r>
            <a:r>
              <a:rPr lang="en-GB" sz="1100" dirty="0"/>
              <a:t> </a:t>
            </a:r>
            <a:r>
              <a:rPr lang="en-GB" sz="1100" dirty="0" err="1"/>
              <a:t>anak</a:t>
            </a:r>
            <a:r>
              <a:rPr lang="en-GB" sz="1100" dirty="0"/>
              <a:t>, </a:t>
            </a:r>
            <a:r>
              <a:rPr lang="en-GB" sz="1100" dirty="0" err="1"/>
              <a:t>melakukan</a:t>
            </a:r>
            <a:r>
              <a:rPr lang="en-GB" sz="1100" dirty="0"/>
              <a:t> Total Spent </a:t>
            </a:r>
            <a:r>
              <a:rPr lang="en-GB" sz="1100" dirty="0" err="1"/>
              <a:t>sekitar</a:t>
            </a:r>
            <a:r>
              <a:rPr lang="en-GB" sz="1100" dirty="0"/>
              <a:t> 78000.000000 dan Total Purchases </a:t>
            </a:r>
            <a:r>
              <a:rPr lang="en-GB" sz="1100" dirty="0" err="1"/>
              <a:t>sekitar</a:t>
            </a:r>
            <a:r>
              <a:rPr lang="en-GB" sz="1100" dirty="0"/>
              <a:t> 8.000000 </a:t>
            </a:r>
            <a:r>
              <a:rPr lang="en-GB" sz="1100" dirty="0" err="1"/>
              <a:t>dengan</a:t>
            </a:r>
            <a:r>
              <a:rPr lang="en-GB" sz="1100" dirty="0"/>
              <a:t> Conversion rate 1.5 (150%) yang </a:t>
            </a:r>
            <a:r>
              <a:rPr lang="en-GB" sz="1100" dirty="0" err="1"/>
              <a:t>berada</a:t>
            </a:r>
            <a:r>
              <a:rPr lang="en-GB" sz="1100" dirty="0"/>
              <a:t> pada </a:t>
            </a:r>
            <a:r>
              <a:rPr lang="en-GB" sz="1100" dirty="0" err="1"/>
              <a:t>Usia</a:t>
            </a:r>
            <a:r>
              <a:rPr lang="en-GB" sz="1100" dirty="0"/>
              <a:t> </a:t>
            </a:r>
            <a:r>
              <a:rPr lang="en-GB" sz="1100" dirty="0" err="1"/>
              <a:t>lebih</a:t>
            </a:r>
            <a:r>
              <a:rPr lang="en-GB" sz="1100" dirty="0"/>
              <a:t> </a:t>
            </a:r>
            <a:r>
              <a:rPr lang="en-GB" sz="1100" dirty="0" err="1"/>
              <a:t>dari</a:t>
            </a:r>
            <a:r>
              <a:rPr lang="en-GB" sz="1100" dirty="0"/>
              <a:t> 45 </a:t>
            </a:r>
            <a:r>
              <a:rPr lang="en-GB" sz="1100" dirty="0" err="1"/>
              <a:t>tahun</a:t>
            </a:r>
            <a:r>
              <a:rPr lang="en-GB" sz="1100" dirty="0"/>
              <a:t> dan </a:t>
            </a:r>
            <a:r>
              <a:rPr lang="en-GB" sz="1100" dirty="0" err="1"/>
              <a:t>penghasilan</a:t>
            </a:r>
            <a:r>
              <a:rPr lang="en-GB" sz="1100" dirty="0"/>
              <a:t> medium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D5F562-F101-89B6-6214-EB6C3EDFD64D}"/>
              </a:ext>
            </a:extLst>
          </p:cNvPr>
          <p:cNvSpPr txBox="1"/>
          <p:nvPr/>
        </p:nvSpPr>
        <p:spPr>
          <a:xfrm>
            <a:off x="4728948" y="1310241"/>
            <a:ext cx="429563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Jadi </a:t>
            </a:r>
            <a:r>
              <a:rPr lang="en-GB" sz="1100" dirty="0" err="1"/>
              <a:t>dari</a:t>
            </a:r>
            <a:r>
              <a:rPr lang="en-GB" sz="1100" dirty="0"/>
              <a:t> </a:t>
            </a:r>
            <a:r>
              <a:rPr lang="en-GB" sz="1100" dirty="0" err="1"/>
              <a:t>hasil</a:t>
            </a:r>
            <a:r>
              <a:rPr lang="en-GB" sz="1100" dirty="0"/>
              <a:t> </a:t>
            </a:r>
            <a:r>
              <a:rPr lang="en-GB" sz="1100" dirty="0" err="1"/>
              <a:t>tersebut</a:t>
            </a:r>
            <a:r>
              <a:rPr lang="en-GB" sz="1100" dirty="0"/>
              <a:t> </a:t>
            </a:r>
            <a:r>
              <a:rPr lang="en-GB" sz="1100" dirty="0" err="1"/>
              <a:t>dapat</a:t>
            </a:r>
            <a:r>
              <a:rPr lang="en-GB" sz="1100" dirty="0"/>
              <a:t> </a:t>
            </a:r>
            <a:r>
              <a:rPr lang="en-GB" sz="1100" dirty="0" err="1"/>
              <a:t>disimpulkan</a:t>
            </a:r>
            <a:r>
              <a:rPr lang="en-GB" sz="1100" dirty="0"/>
              <a:t> </a:t>
            </a:r>
            <a:r>
              <a:rPr lang="en-GB" sz="1100" dirty="0" err="1"/>
              <a:t>bahwa</a:t>
            </a:r>
            <a:r>
              <a:rPr lang="en-GB" sz="1100" dirty="0"/>
              <a:t> Customer pada Cluster 0 </a:t>
            </a:r>
            <a:r>
              <a:rPr lang="en-GB" sz="1100" dirty="0" err="1"/>
              <a:t>yaitu</a:t>
            </a:r>
            <a:r>
              <a:rPr lang="en-GB" sz="1100" dirty="0"/>
              <a:t> :</a:t>
            </a:r>
          </a:p>
          <a:p>
            <a:r>
              <a:rPr lang="en-GB" sz="1100" dirty="0"/>
              <a:t>&gt; Customer </a:t>
            </a:r>
            <a:r>
              <a:rPr lang="en-GB" sz="1100" dirty="0" err="1"/>
              <a:t>masih</a:t>
            </a:r>
            <a:r>
              <a:rPr lang="en-GB" sz="1100" dirty="0"/>
              <a:t> </a:t>
            </a:r>
            <a:r>
              <a:rPr lang="en-GB" sz="1100" dirty="0" err="1"/>
              <a:t>belum</a:t>
            </a:r>
            <a:r>
              <a:rPr lang="en-GB" sz="1100" dirty="0"/>
              <a:t> </a:t>
            </a:r>
            <a:r>
              <a:rPr lang="en-GB" sz="1100" dirty="0" err="1"/>
              <a:t>mendapatkan</a:t>
            </a:r>
            <a:r>
              <a:rPr lang="en-GB" sz="1100" dirty="0"/>
              <a:t> campaign, </a:t>
            </a:r>
            <a:r>
              <a:rPr lang="en-GB" sz="1100" dirty="0" err="1"/>
              <a:t>memiliki</a:t>
            </a:r>
            <a:r>
              <a:rPr lang="en-GB" sz="1100" dirty="0"/>
              <a:t> </a:t>
            </a:r>
            <a:r>
              <a:rPr lang="en-GB" sz="1100" dirty="0" err="1"/>
              <a:t>anak</a:t>
            </a:r>
            <a:r>
              <a:rPr lang="en-GB" sz="1100" dirty="0"/>
              <a:t>, </a:t>
            </a:r>
            <a:r>
              <a:rPr lang="en-GB" sz="1100" dirty="0" err="1"/>
              <a:t>melakukan</a:t>
            </a:r>
            <a:r>
              <a:rPr lang="en-GB" sz="1100" dirty="0"/>
              <a:t> Total Spent </a:t>
            </a:r>
            <a:r>
              <a:rPr lang="en-GB" sz="1100" dirty="0" err="1"/>
              <a:t>sekitar</a:t>
            </a:r>
            <a:r>
              <a:rPr lang="en-GB" sz="1100" dirty="0"/>
              <a:t> 765000.0 dan Total Purchases </a:t>
            </a:r>
            <a:r>
              <a:rPr lang="en-GB" sz="1100" dirty="0" err="1"/>
              <a:t>sekitar</a:t>
            </a:r>
            <a:r>
              <a:rPr lang="en-GB" sz="1100" dirty="0"/>
              <a:t> 20.000000 </a:t>
            </a:r>
            <a:r>
              <a:rPr lang="en-GB" sz="1100" dirty="0" err="1"/>
              <a:t>dengan</a:t>
            </a:r>
            <a:r>
              <a:rPr lang="en-GB" sz="1100" dirty="0"/>
              <a:t> Conversion rate 4 (400%) yang </a:t>
            </a:r>
            <a:r>
              <a:rPr lang="en-GB" sz="1100" dirty="0" err="1"/>
              <a:t>berada</a:t>
            </a:r>
            <a:r>
              <a:rPr lang="en-GB" sz="1100" dirty="0"/>
              <a:t> pada </a:t>
            </a:r>
            <a:r>
              <a:rPr lang="en-GB" sz="1100" dirty="0" err="1"/>
              <a:t>Usia</a:t>
            </a:r>
            <a:r>
              <a:rPr lang="en-GB" sz="1100" dirty="0"/>
              <a:t> </a:t>
            </a:r>
            <a:r>
              <a:rPr lang="en-GB" sz="1100" dirty="0" err="1"/>
              <a:t>lebih</a:t>
            </a:r>
            <a:r>
              <a:rPr lang="en-GB" sz="1100" dirty="0"/>
              <a:t> </a:t>
            </a:r>
            <a:r>
              <a:rPr lang="en-GB" sz="1100" dirty="0" err="1"/>
              <a:t>dari</a:t>
            </a:r>
            <a:r>
              <a:rPr lang="en-GB" sz="1100" dirty="0"/>
              <a:t> 45 </a:t>
            </a:r>
            <a:r>
              <a:rPr lang="en-GB" sz="1100" dirty="0" err="1"/>
              <a:t>tahun</a:t>
            </a:r>
            <a:r>
              <a:rPr lang="en-GB" sz="1100" dirty="0"/>
              <a:t> dan </a:t>
            </a:r>
            <a:r>
              <a:rPr lang="en-GB" sz="1100" dirty="0" err="1"/>
              <a:t>penghasilan</a:t>
            </a:r>
            <a:r>
              <a:rPr lang="en-GB" sz="1100" dirty="0"/>
              <a:t> high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A57710-1E57-4EB2-E79C-86CB3006CFB5}"/>
              </a:ext>
            </a:extLst>
          </p:cNvPr>
          <p:cNvSpPr txBox="1"/>
          <p:nvPr/>
        </p:nvSpPr>
        <p:spPr>
          <a:xfrm>
            <a:off x="44071" y="2637470"/>
            <a:ext cx="9055857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Jadi </a:t>
            </a:r>
            <a:r>
              <a:rPr lang="en-GB" sz="1100" dirty="0" err="1"/>
              <a:t>dari</a:t>
            </a:r>
            <a:r>
              <a:rPr lang="en-GB" sz="1100" dirty="0"/>
              <a:t> </a:t>
            </a:r>
            <a:r>
              <a:rPr lang="en-GB" sz="1100" dirty="0" err="1"/>
              <a:t>kedua</a:t>
            </a:r>
            <a:r>
              <a:rPr lang="en-GB" sz="1100" dirty="0"/>
              <a:t> Cluster </a:t>
            </a:r>
            <a:r>
              <a:rPr lang="en-GB" sz="1100" dirty="0" err="1"/>
              <a:t>tersebut</a:t>
            </a:r>
            <a:r>
              <a:rPr lang="en-GB" sz="1100" dirty="0"/>
              <a:t> </a:t>
            </a:r>
            <a:r>
              <a:rPr lang="en-GB" sz="1100" dirty="0" err="1"/>
              <a:t>kita</a:t>
            </a:r>
            <a:r>
              <a:rPr lang="en-GB" sz="1100" dirty="0"/>
              <a:t> </a:t>
            </a:r>
            <a:r>
              <a:rPr lang="en-GB" sz="1100" dirty="0" err="1"/>
              <a:t>dapat</a:t>
            </a:r>
            <a:r>
              <a:rPr lang="en-GB" sz="1100" dirty="0"/>
              <a:t> </a:t>
            </a:r>
            <a:r>
              <a:rPr lang="en-GB" sz="1100" dirty="0" err="1"/>
              <a:t>menyimpulkan</a:t>
            </a:r>
            <a:r>
              <a:rPr lang="en-GB" sz="1100" dirty="0"/>
              <a:t> </a:t>
            </a:r>
            <a:r>
              <a:rPr lang="en-GB" sz="1100" dirty="0" err="1"/>
              <a:t>bahwa</a:t>
            </a:r>
            <a:r>
              <a:rPr lang="en-GB" sz="1100" dirty="0"/>
              <a:t> Marketing Retargeting </a:t>
            </a:r>
            <a:r>
              <a:rPr lang="en-GB" sz="1100" dirty="0" err="1"/>
              <a:t>ditujukan</a:t>
            </a:r>
            <a:r>
              <a:rPr lang="en-GB" sz="1100" dirty="0"/>
              <a:t> pada:</a:t>
            </a:r>
          </a:p>
          <a:p>
            <a:r>
              <a:rPr lang="en-GB" sz="1100" dirty="0"/>
              <a:t>&gt; Customer yang </a:t>
            </a:r>
            <a:r>
              <a:rPr lang="en-GB" sz="1100" dirty="0" err="1"/>
              <a:t>belum</a:t>
            </a:r>
            <a:r>
              <a:rPr lang="en-GB" sz="1100" dirty="0"/>
              <a:t> </a:t>
            </a:r>
            <a:r>
              <a:rPr lang="en-GB" sz="1100" dirty="0" err="1"/>
              <a:t>mendapatkan</a:t>
            </a:r>
            <a:r>
              <a:rPr lang="en-GB" sz="1100" dirty="0"/>
              <a:t> campaign, </a:t>
            </a:r>
            <a:r>
              <a:rPr lang="en-GB" sz="1100" dirty="0" err="1"/>
              <a:t>dengan</a:t>
            </a:r>
            <a:r>
              <a:rPr lang="en-GB" sz="1100" dirty="0"/>
              <a:t> rata-rata Total spent 750000 </a:t>
            </a:r>
            <a:r>
              <a:rPr lang="en-GB" sz="1100" dirty="0" err="1"/>
              <a:t>keatas</a:t>
            </a:r>
            <a:r>
              <a:rPr lang="en-GB" sz="1100" dirty="0"/>
              <a:t> </a:t>
            </a:r>
            <a:r>
              <a:rPr lang="en-GB" sz="1100" dirty="0" err="1"/>
              <a:t>atau</a:t>
            </a:r>
            <a:r>
              <a:rPr lang="en-GB" sz="1100" dirty="0"/>
              <a:t> Total Purchases 8.000000 </a:t>
            </a:r>
            <a:r>
              <a:rPr lang="en-GB" sz="1100" dirty="0" err="1"/>
              <a:t>keatas</a:t>
            </a:r>
            <a:r>
              <a:rPr lang="en-GB" sz="1100" dirty="0"/>
              <a:t> (</a:t>
            </a:r>
            <a:r>
              <a:rPr lang="en-GB" sz="1100" dirty="0" err="1"/>
              <a:t>penghasilan</a:t>
            </a:r>
            <a:r>
              <a:rPr lang="en-GB" sz="1100" dirty="0"/>
              <a:t> medium to high), yang </a:t>
            </a:r>
            <a:r>
              <a:rPr lang="en-GB" sz="1100" dirty="0" err="1"/>
              <a:t>sering</a:t>
            </a:r>
            <a:r>
              <a:rPr lang="en-GB" sz="1100" dirty="0"/>
              <a:t> </a:t>
            </a:r>
            <a:r>
              <a:rPr lang="en-GB" sz="1100" dirty="0" err="1"/>
              <a:t>menggunakan</a:t>
            </a:r>
            <a:r>
              <a:rPr lang="en-GB" sz="1100" dirty="0"/>
              <a:t> website (</a:t>
            </a:r>
            <a:r>
              <a:rPr lang="en-GB" sz="1100" dirty="0" err="1"/>
              <a:t>hasil</a:t>
            </a:r>
            <a:r>
              <a:rPr lang="en-GB" sz="1100" dirty="0"/>
              <a:t> conversion rate), </a:t>
            </a:r>
            <a:r>
              <a:rPr lang="en-GB" sz="1100" dirty="0" err="1"/>
              <a:t>memiliki</a:t>
            </a:r>
            <a:r>
              <a:rPr lang="en-GB" sz="1100" dirty="0"/>
              <a:t> </a:t>
            </a:r>
            <a:r>
              <a:rPr lang="en-GB" sz="1100" dirty="0" err="1"/>
              <a:t>anak</a:t>
            </a:r>
            <a:r>
              <a:rPr lang="en-GB" sz="1100" dirty="0"/>
              <a:t> dan </a:t>
            </a:r>
            <a:r>
              <a:rPr lang="en-GB" sz="1100" dirty="0" err="1"/>
              <a:t>berusia</a:t>
            </a:r>
            <a:r>
              <a:rPr lang="en-GB" sz="1100" dirty="0"/>
              <a:t> </a:t>
            </a:r>
            <a:r>
              <a:rPr lang="en-GB" sz="1100" dirty="0" err="1"/>
              <a:t>diatas</a:t>
            </a:r>
            <a:r>
              <a:rPr lang="en-GB" sz="1100" dirty="0"/>
              <a:t> 45 </a:t>
            </a:r>
            <a:r>
              <a:rPr lang="en-GB" sz="1100" dirty="0" err="1"/>
              <a:t>tahun</a:t>
            </a:r>
            <a:endParaRPr lang="en-GB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811273-CD44-5AA4-2EC3-DA935278E8ED}"/>
              </a:ext>
            </a:extLst>
          </p:cNvPr>
          <p:cNvSpPr txBox="1"/>
          <p:nvPr/>
        </p:nvSpPr>
        <p:spPr>
          <a:xfrm>
            <a:off x="44071" y="587793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chemeClr val="dk1"/>
                </a:solidFill>
              </a:rPr>
              <a:t>Kesimpulan Pemilihan Cluster</a:t>
            </a:r>
            <a:endParaRPr lang="en-GB" sz="16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55B6D5-9513-96C4-FA29-5E3B83C1ADAE}"/>
              </a:ext>
            </a:extLst>
          </p:cNvPr>
          <p:cNvCxnSpPr/>
          <p:nvPr/>
        </p:nvCxnSpPr>
        <p:spPr>
          <a:xfrm>
            <a:off x="4484429" y="942201"/>
            <a:ext cx="0" cy="16295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837F8C-FF2B-EA71-FF7A-0CAFE6D3B5BB}"/>
              </a:ext>
            </a:extLst>
          </p:cNvPr>
          <p:cNvCxnSpPr>
            <a:cxnSpLocks/>
          </p:cNvCxnSpPr>
          <p:nvPr/>
        </p:nvCxnSpPr>
        <p:spPr>
          <a:xfrm flipH="1" flipV="1">
            <a:off x="120841" y="3347430"/>
            <a:ext cx="8903740" cy="532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92892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603</Words>
  <Application>Microsoft Office PowerPoint</Application>
  <PresentationFormat>On-screen Show (16:9)</PresentationFormat>
  <Paragraphs>50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Roboto</vt:lpstr>
      <vt:lpstr>Arial</vt:lpstr>
      <vt:lpstr>Simple Light</vt:lpstr>
      <vt:lpstr>Customer Personality Analysis for Marketing Retargeting</vt:lpstr>
      <vt:lpstr>Customer Personality Analysis for Marketing Retargeting</vt:lpstr>
      <vt:lpstr>Customer Personality Analysis for Marketing Retargeting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Personality Analysis for Marketing Retargeting</dc:title>
  <dc:creator>Mohamad Reza Syah</dc:creator>
  <cp:lastModifiedBy>reza syahziar</cp:lastModifiedBy>
  <cp:revision>2</cp:revision>
  <dcterms:modified xsi:type="dcterms:W3CDTF">2022-07-22T11:21:59Z</dcterms:modified>
</cp:coreProperties>
</file>