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35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64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00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692610" y="4601270"/>
            <a:ext cx="6471367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000000"/>
                </a:solidFill>
              </a:rPr>
              <a:t>Untuk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selengkapnya</a:t>
            </a:r>
            <a:r>
              <a:rPr lang="en-GB" sz="1100" dirty="0">
                <a:solidFill>
                  <a:srgbClr val="000000"/>
                </a:solidFill>
              </a:rPr>
              <a:t>, </a:t>
            </a:r>
            <a:r>
              <a:rPr lang="en-GB" sz="1100" dirty="0" err="1">
                <a:solidFill>
                  <a:srgbClr val="000000"/>
                </a:solidFill>
              </a:rPr>
              <a:t>dapat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melihat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jupyter</a:t>
            </a:r>
            <a:r>
              <a:rPr lang="en-GB" sz="1100" dirty="0">
                <a:solidFill>
                  <a:srgbClr val="000000"/>
                </a:solidFill>
              </a:rPr>
              <a:t> notebook </a:t>
            </a:r>
            <a:r>
              <a:rPr lang="en-GB" sz="1100" dirty="0" err="1"/>
              <a:t>disini</a:t>
            </a:r>
            <a:endParaRPr lang="en-GB" sz="11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</a:rPr>
              <a:t>https://drive.google.com/file/d/1SkaC9CiFfP43kMCzFDrfPQ-ds7VlAPAQ/view?usp=sharing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98F5D-BCB8-E4FC-FE5F-FE23506E83FA}"/>
              </a:ext>
            </a:extLst>
          </p:cNvPr>
          <p:cNvSpPr txBox="1"/>
          <p:nvPr/>
        </p:nvSpPr>
        <p:spPr>
          <a:xfrm>
            <a:off x="-730245" y="657169"/>
            <a:ext cx="8180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r>
              <a:rPr lang="en-GB" sz="1800" b="1" dirty="0" err="1">
                <a:solidFill>
                  <a:schemeClr val="dk1"/>
                </a:solidFill>
              </a:rPr>
              <a:t>hasil</a:t>
            </a:r>
            <a:r>
              <a:rPr lang="en-GB" sz="1800" b="1" dirty="0">
                <a:solidFill>
                  <a:schemeClr val="dk1"/>
                </a:solidFill>
              </a:rPr>
              <a:t> </a:t>
            </a:r>
            <a:r>
              <a:rPr lang="en-GB" sz="1800" b="1" i="1" dirty="0">
                <a:solidFill>
                  <a:schemeClr val="dk1"/>
                </a:solidFill>
              </a:rPr>
              <a:t>experiment 1</a:t>
            </a:r>
            <a:r>
              <a:rPr lang="en-GB" sz="1800" dirty="0">
                <a:solidFill>
                  <a:schemeClr val="dk1"/>
                </a:solidFill>
              </a:rPr>
              <a:t> (</a:t>
            </a:r>
            <a:r>
              <a:rPr lang="en-GB" sz="1800" dirty="0" err="1">
                <a:solidFill>
                  <a:schemeClr val="dk1"/>
                </a:solidFill>
              </a:rPr>
              <a:t>sebelum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normalisasi</a:t>
            </a:r>
            <a:r>
              <a:rPr lang="en-GB" sz="1800" dirty="0">
                <a:solidFill>
                  <a:schemeClr val="dk1"/>
                </a:solidFill>
              </a:rPr>
              <a:t>/</a:t>
            </a:r>
            <a:r>
              <a:rPr lang="en-GB" sz="1800" dirty="0" err="1">
                <a:solidFill>
                  <a:schemeClr val="dk1"/>
                </a:solidFill>
              </a:rPr>
              <a:t>standardisasi</a:t>
            </a:r>
            <a:r>
              <a:rPr lang="en-GB" sz="1800" dirty="0">
                <a:solidFill>
                  <a:schemeClr val="dk1"/>
                </a:solidFill>
              </a:rPr>
              <a:t>),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5D285C-AC96-3898-C60A-9FAC24983F8E}"/>
              </a:ext>
            </a:extLst>
          </p:cNvPr>
          <p:cNvSpPr txBox="1"/>
          <p:nvPr/>
        </p:nvSpPr>
        <p:spPr>
          <a:xfrm>
            <a:off x="-730245" y="2860075"/>
            <a:ext cx="795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r>
              <a:rPr lang="en-GB" sz="1800" b="1" dirty="0" err="1">
                <a:solidFill>
                  <a:schemeClr val="dk1"/>
                </a:solidFill>
              </a:rPr>
              <a:t>hasil</a:t>
            </a:r>
            <a:r>
              <a:rPr lang="en-GB" sz="1800" b="1" dirty="0">
                <a:solidFill>
                  <a:schemeClr val="dk1"/>
                </a:solidFill>
              </a:rPr>
              <a:t> </a:t>
            </a:r>
            <a:r>
              <a:rPr lang="en-GB" sz="1800" b="1" i="1" dirty="0">
                <a:solidFill>
                  <a:schemeClr val="dk1"/>
                </a:solidFill>
              </a:rPr>
              <a:t>experiment 2</a:t>
            </a:r>
            <a:r>
              <a:rPr lang="en-GB" sz="1800" dirty="0">
                <a:solidFill>
                  <a:schemeClr val="dk1"/>
                </a:solidFill>
              </a:rPr>
              <a:t> (</a:t>
            </a:r>
            <a:r>
              <a:rPr lang="en-GB" sz="1800" dirty="0" err="1">
                <a:solidFill>
                  <a:schemeClr val="dk1"/>
                </a:solidFill>
              </a:rPr>
              <a:t>setelah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normalisasi</a:t>
            </a:r>
            <a:r>
              <a:rPr lang="en-GB" sz="1800" dirty="0">
                <a:solidFill>
                  <a:schemeClr val="dk1"/>
                </a:solidFill>
              </a:rPr>
              <a:t>/</a:t>
            </a:r>
            <a:r>
              <a:rPr lang="en-GB" sz="1800" dirty="0" err="1">
                <a:solidFill>
                  <a:schemeClr val="dk1"/>
                </a:solidFill>
              </a:rPr>
              <a:t>standardisasi</a:t>
            </a:r>
            <a:r>
              <a:rPr lang="en-GB" sz="1800" dirty="0">
                <a:solidFill>
                  <a:schemeClr val="dk1"/>
                </a:solidFill>
              </a:rPr>
              <a:t>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B34493-EEFB-06CF-36BB-3BB8883ED3EA}"/>
              </a:ext>
            </a:extLst>
          </p:cNvPr>
          <p:cNvSpPr txBox="1"/>
          <p:nvPr/>
        </p:nvSpPr>
        <p:spPr>
          <a:xfrm>
            <a:off x="256782" y="1015926"/>
            <a:ext cx="62066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algoritma</a:t>
            </a:r>
            <a:r>
              <a:rPr lang="en-GB" b="1" dirty="0"/>
              <a:t> Logistic Regression, Decision tree, dan K-nearest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D13365-B164-2682-D36D-76361BF61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2" y="1396760"/>
            <a:ext cx="2276475" cy="2762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0432D0-17AC-5FBC-9741-9FA8754E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56" y="1813674"/>
            <a:ext cx="2219325" cy="933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CC62D02-D8B5-175E-C55B-6CFF36E48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14" y="3354121"/>
            <a:ext cx="2986269" cy="307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99A401-05DC-8F12-642A-B616723CB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63" y="3871577"/>
            <a:ext cx="2143125" cy="8286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B63CA9E-E454-D205-6782-CCCAB4DBF5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137" y="1390980"/>
            <a:ext cx="1609725" cy="381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2C8B4D-0CDB-E917-E04F-E12EF300C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4089" y="1819746"/>
            <a:ext cx="2209800" cy="1066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830DB58-D244-FDE2-58A7-FC2B0E6AC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3706" y="3373517"/>
            <a:ext cx="2544588" cy="3159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4C80518-16EC-E4E0-8EC8-2ABD116DB1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6625" y="3785852"/>
            <a:ext cx="219075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FCBD8A-2AFD-7210-509E-F4645C3B6F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5993" y="1390894"/>
            <a:ext cx="2181225" cy="4381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8E603B7-27CB-ED88-A8C7-5A0E2C7292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5042" y="1924623"/>
            <a:ext cx="2143125" cy="9810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471AA3A-E2B7-B412-1A33-1492E3849E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8585" y="3393734"/>
            <a:ext cx="2909169" cy="2681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C856A31-FFD6-2F43-6EBF-EBBCBD8D2C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50812" y="3779149"/>
            <a:ext cx="219075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B765E0C5-1BBA-032D-EF07-870A0962E48D}"/>
              </a:ext>
            </a:extLst>
          </p:cNvPr>
          <p:cNvSpPr txBox="1"/>
          <p:nvPr/>
        </p:nvSpPr>
        <p:spPr>
          <a:xfrm>
            <a:off x="2711885" y="4578262"/>
            <a:ext cx="6471367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000000"/>
                </a:solidFill>
              </a:rPr>
              <a:t>Untuk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selengkapnya</a:t>
            </a:r>
            <a:r>
              <a:rPr lang="en-GB" sz="1100" dirty="0">
                <a:solidFill>
                  <a:srgbClr val="000000"/>
                </a:solidFill>
              </a:rPr>
              <a:t>, </a:t>
            </a:r>
            <a:r>
              <a:rPr lang="en-GB" sz="1100" dirty="0" err="1">
                <a:solidFill>
                  <a:srgbClr val="000000"/>
                </a:solidFill>
              </a:rPr>
              <a:t>dapat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melihat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jupyter</a:t>
            </a:r>
            <a:r>
              <a:rPr lang="en-GB" sz="1100" dirty="0">
                <a:solidFill>
                  <a:srgbClr val="000000"/>
                </a:solidFill>
              </a:rPr>
              <a:t> notebook </a:t>
            </a:r>
            <a:r>
              <a:rPr lang="en-GB" sz="1100" dirty="0" err="1"/>
              <a:t>disini</a:t>
            </a:r>
            <a:endParaRPr lang="en-GB" sz="11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</a:rPr>
              <a:t>https://drive.google.com/file/d/1SkaC9CiFfP43kMCzFDrfPQ-ds7VlAPAQ/view?usp=sharing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0DF5B-D31C-7417-5644-8FA47ED838A1}"/>
              </a:ext>
            </a:extLst>
          </p:cNvPr>
          <p:cNvSpPr txBox="1"/>
          <p:nvPr/>
        </p:nvSpPr>
        <p:spPr>
          <a:xfrm>
            <a:off x="39252" y="1922362"/>
            <a:ext cx="9144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Kesimpulan modelling: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experimen</a:t>
            </a:r>
            <a:r>
              <a:rPr lang="en-GB" dirty="0"/>
              <a:t> 1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modeling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data </a:t>
            </a:r>
            <a:r>
              <a:rPr lang="en-GB" dirty="0" err="1"/>
              <a:t>sebelum</a:t>
            </a:r>
            <a:r>
              <a:rPr lang="en-GB" dirty="0"/>
              <a:t> </a:t>
            </a:r>
            <a:r>
              <a:rPr lang="en-GB" dirty="0" err="1"/>
              <a:t>normalisasi</a:t>
            </a:r>
            <a:r>
              <a:rPr lang="en-GB" dirty="0"/>
              <a:t> dan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experimen</a:t>
            </a:r>
            <a:r>
              <a:rPr lang="en-GB" dirty="0"/>
              <a:t> 2 </a:t>
            </a:r>
            <a:r>
              <a:rPr lang="en-GB" dirty="0" err="1"/>
              <a:t>yaitu</a:t>
            </a:r>
            <a:r>
              <a:rPr lang="en-GB" dirty="0"/>
              <a:t> model </a:t>
            </a:r>
            <a:r>
              <a:rPr lang="en-GB" dirty="0" err="1"/>
              <a:t>dengan</a:t>
            </a:r>
            <a:r>
              <a:rPr lang="en-GB" dirty="0"/>
              <a:t> data </a:t>
            </a:r>
            <a:r>
              <a:rPr lang="en-GB" dirty="0" err="1"/>
              <a:t>setelah</a:t>
            </a:r>
            <a:r>
              <a:rPr lang="en-GB" dirty="0"/>
              <a:t> </a:t>
            </a:r>
            <a:r>
              <a:rPr lang="en-GB" dirty="0" err="1"/>
              <a:t>normalissasi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Logistic Regression, Decision tree, dan K-nearest </a:t>
            </a:r>
            <a:r>
              <a:rPr lang="en-GB" dirty="0" err="1"/>
              <a:t>neighbor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didapatkan</a:t>
            </a:r>
            <a:r>
              <a:rPr lang="en-GB" dirty="0"/>
              <a:t> </a:t>
            </a:r>
            <a:r>
              <a:rPr lang="en-GB" dirty="0" err="1"/>
              <a:t>nilia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Accuracy (Test Set), Precision (Test Set), Recall (Test Set), F1-Score (Test Set), dan AUC </a:t>
            </a:r>
            <a:r>
              <a:rPr lang="en-GB" dirty="0" err="1"/>
              <a:t>memilki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yang sangat </a:t>
            </a:r>
            <a:r>
              <a:rPr lang="en-GB" dirty="0" err="1"/>
              <a:t>tinggi</a:t>
            </a:r>
            <a:r>
              <a:rPr lang="en-GB" dirty="0"/>
              <a:t> yang </a:t>
            </a:r>
            <a:r>
              <a:rPr lang="en-GB" dirty="0" err="1"/>
              <a:t>seluruhnya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diatas</a:t>
            </a:r>
            <a:r>
              <a:rPr lang="en-GB" dirty="0"/>
              <a:t> 90 %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dimungkinkan</a:t>
            </a:r>
            <a:r>
              <a:rPr lang="en-GB" dirty="0"/>
              <a:t> oleh </a:t>
            </a:r>
            <a:r>
              <a:rPr lang="en-GB" dirty="0" err="1"/>
              <a:t>banyaknya</a:t>
            </a:r>
            <a:r>
              <a:rPr lang="en-GB" dirty="0"/>
              <a:t> </a:t>
            </a:r>
            <a:r>
              <a:rPr lang="en-GB" dirty="0" err="1"/>
              <a:t>fitur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 yang </a:t>
            </a:r>
            <a:r>
              <a:rPr lang="en-GB" dirty="0" err="1"/>
              <a:t>menyebabkan</a:t>
            </a:r>
            <a:r>
              <a:rPr lang="en-GB" dirty="0"/>
              <a:t>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Dari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didapatkan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dibandingkan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Accuracy </a:t>
            </a:r>
            <a:r>
              <a:rPr lang="en-GB" dirty="0" err="1"/>
              <a:t>tertinggi</a:t>
            </a:r>
            <a:r>
              <a:rPr lang="en-GB" dirty="0"/>
              <a:t>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dilanjutkan</a:t>
            </a:r>
            <a:r>
              <a:rPr lang="en-GB" dirty="0"/>
              <a:t> pada </a:t>
            </a:r>
            <a:r>
              <a:rPr lang="en-GB" dirty="0" err="1"/>
              <a:t>analisis</a:t>
            </a:r>
            <a:r>
              <a:rPr lang="en-GB" dirty="0"/>
              <a:t> Confusion </a:t>
            </a:r>
            <a:r>
              <a:rPr lang="en-GB" dirty="0" err="1"/>
              <a:t>Matrics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Algoritma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accuracy </a:t>
            </a:r>
            <a:r>
              <a:rPr lang="en-GB" dirty="0" err="1"/>
              <a:t>tertinggi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Logistic Regression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terstandarisasi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Dan </a:t>
            </a:r>
            <a:r>
              <a:rPr lang="en-GB" dirty="0" err="1"/>
              <a:t>algoritma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menentukan</a:t>
            </a:r>
            <a:r>
              <a:rPr lang="en-GB" dirty="0"/>
              <a:t> feature importance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standarisasi</a:t>
            </a:r>
            <a:r>
              <a:rPr lang="en-GB" dirty="0"/>
              <a:t> decision tree yang </a:t>
            </a:r>
            <a:r>
              <a:rPr lang="en-GB" dirty="0" err="1"/>
              <a:t>dikarenakan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mendukung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feature importance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3D822-65FC-ED4A-5D25-095F21B8B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" y="587953"/>
            <a:ext cx="2986269" cy="3077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DAD634-3A0D-7168-9D10-D55CA64FD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99" y="994708"/>
            <a:ext cx="21431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9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9250C-795B-0F16-92B7-3B5249935377}"/>
              </a:ext>
            </a:extLst>
          </p:cNvPr>
          <p:cNvSpPr txBox="1"/>
          <p:nvPr/>
        </p:nvSpPr>
        <p:spPr>
          <a:xfrm>
            <a:off x="0" y="5603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chemeClr val="dk1"/>
                </a:solidFill>
              </a:rPr>
              <a:t>Confusion Matrix </a:t>
            </a:r>
            <a:endParaRPr lang="en-GB" sz="1800" dirty="0"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B765E0C5-1BBA-032D-EF07-870A0962E48D}"/>
              </a:ext>
            </a:extLst>
          </p:cNvPr>
          <p:cNvSpPr txBox="1"/>
          <p:nvPr/>
        </p:nvSpPr>
        <p:spPr>
          <a:xfrm>
            <a:off x="2711885" y="4578262"/>
            <a:ext cx="6471367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000000"/>
                </a:solidFill>
              </a:rPr>
              <a:t>Untuk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selengkapnya</a:t>
            </a:r>
            <a:r>
              <a:rPr lang="en-GB" sz="1100" dirty="0">
                <a:solidFill>
                  <a:srgbClr val="000000"/>
                </a:solidFill>
              </a:rPr>
              <a:t>, </a:t>
            </a:r>
            <a:r>
              <a:rPr lang="en-GB" sz="1100" dirty="0" err="1">
                <a:solidFill>
                  <a:srgbClr val="000000"/>
                </a:solidFill>
              </a:rPr>
              <a:t>dapat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melihat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jupyter</a:t>
            </a:r>
            <a:r>
              <a:rPr lang="en-GB" sz="1100" dirty="0">
                <a:solidFill>
                  <a:srgbClr val="000000"/>
                </a:solidFill>
              </a:rPr>
              <a:t> notebook </a:t>
            </a:r>
            <a:r>
              <a:rPr lang="en-GB" sz="1100" dirty="0" err="1"/>
              <a:t>disini</a:t>
            </a:r>
            <a:endParaRPr lang="en-GB" sz="11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</a:rPr>
              <a:t>https://drive.google.com/file/d/1SkaC9CiFfP43kMCzFDrfPQ-ds7VlAPAQ/view?usp=sharing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C01DB-B09B-153F-4CD9-A58A18CFE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077" y="929707"/>
            <a:ext cx="1709200" cy="635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D8558-F065-7300-DDE8-5B2DD0633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581" y="1697292"/>
            <a:ext cx="3438525" cy="2581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7C395A-A747-34DA-E1A4-AA764E7C91D7}"/>
              </a:ext>
            </a:extLst>
          </p:cNvPr>
          <p:cNvSpPr txBox="1"/>
          <p:nvPr/>
        </p:nvSpPr>
        <p:spPr>
          <a:xfrm>
            <a:off x="68894" y="904742"/>
            <a:ext cx="528598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dilihat</a:t>
            </a:r>
            <a:r>
              <a:rPr lang="en-GB" dirty="0"/>
              <a:t> pada </a:t>
            </a:r>
            <a:r>
              <a:rPr lang="en-GB" dirty="0" err="1"/>
              <a:t>hasil</a:t>
            </a:r>
            <a:r>
              <a:rPr lang="en-GB" dirty="0"/>
              <a:t> Click on Ad Confusion Matrix </a:t>
            </a:r>
            <a:r>
              <a:rPr lang="en-GB" dirty="0" err="1"/>
              <a:t>yaitu</a:t>
            </a:r>
            <a:r>
              <a:rPr lang="en-GB" dirty="0"/>
              <a:t> :</a:t>
            </a:r>
          </a:p>
          <a:p>
            <a:r>
              <a:rPr lang="en-GB" dirty="0"/>
              <a:t>(Predicted label, True Label)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True </a:t>
            </a:r>
            <a:r>
              <a:rPr lang="en-GB" dirty="0" err="1"/>
              <a:t>True</a:t>
            </a:r>
            <a:r>
              <a:rPr lang="en-GB" dirty="0"/>
              <a:t> (TT) :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prediksi</a:t>
            </a:r>
            <a:r>
              <a:rPr lang="en-GB" dirty="0"/>
              <a:t> </a:t>
            </a:r>
            <a:r>
              <a:rPr lang="en-GB" dirty="0" err="1"/>
              <a:t>benar</a:t>
            </a:r>
            <a:r>
              <a:rPr lang="en-GB" dirty="0"/>
              <a:t> model </a:t>
            </a:r>
            <a:r>
              <a:rPr lang="en-GB" dirty="0" err="1"/>
              <a:t>bahwa</a:t>
            </a:r>
            <a:r>
              <a:rPr lang="en-GB" dirty="0"/>
              <a:t> customer click Ad </a:t>
            </a:r>
            <a:r>
              <a:rPr lang="en-GB" dirty="0" err="1"/>
              <a:t>sebanyak</a:t>
            </a:r>
            <a:r>
              <a:rPr lang="en-GB" dirty="0"/>
              <a:t> (143)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False </a:t>
            </a:r>
            <a:r>
              <a:rPr lang="en-GB" dirty="0" err="1"/>
              <a:t>False</a:t>
            </a:r>
            <a:r>
              <a:rPr lang="en-GB" dirty="0"/>
              <a:t> (FF) :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prediksi</a:t>
            </a:r>
            <a:r>
              <a:rPr lang="en-GB" dirty="0"/>
              <a:t> </a:t>
            </a:r>
            <a:r>
              <a:rPr lang="en-GB" dirty="0" err="1"/>
              <a:t>benar</a:t>
            </a:r>
            <a:r>
              <a:rPr lang="en-GB" dirty="0"/>
              <a:t> model </a:t>
            </a:r>
            <a:r>
              <a:rPr lang="en-GB" dirty="0" err="1"/>
              <a:t>bahwa</a:t>
            </a:r>
            <a:r>
              <a:rPr lang="en-GB" dirty="0"/>
              <a:t> customer </a:t>
            </a:r>
            <a:r>
              <a:rPr lang="en-GB" dirty="0" err="1"/>
              <a:t>tidak</a:t>
            </a:r>
            <a:r>
              <a:rPr lang="en-GB" dirty="0"/>
              <a:t> click Ad </a:t>
            </a:r>
            <a:r>
              <a:rPr lang="en-GB" dirty="0" err="1"/>
              <a:t>sebanyak</a:t>
            </a:r>
            <a:r>
              <a:rPr lang="en-GB" dirty="0"/>
              <a:t> (139)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False True (FT) :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predisksi</a:t>
            </a:r>
            <a:r>
              <a:rPr lang="en-GB" dirty="0"/>
              <a:t> salah model </a:t>
            </a:r>
            <a:r>
              <a:rPr lang="en-GB" dirty="0" err="1"/>
              <a:t>bahwa</a:t>
            </a:r>
            <a:r>
              <a:rPr lang="en-GB" dirty="0"/>
              <a:t> customer </a:t>
            </a:r>
            <a:r>
              <a:rPr lang="en-GB" dirty="0" err="1"/>
              <a:t>tidak</a:t>
            </a:r>
            <a:r>
              <a:rPr lang="en-GB" dirty="0"/>
              <a:t> click Ad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sebenarnya</a:t>
            </a:r>
            <a:r>
              <a:rPr lang="en-GB" dirty="0"/>
              <a:t> </a:t>
            </a:r>
            <a:r>
              <a:rPr lang="en-GB" dirty="0" err="1"/>
              <a:t>iya</a:t>
            </a:r>
            <a:r>
              <a:rPr lang="en-GB" dirty="0"/>
              <a:t> (11)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True False (TF) :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predisksi</a:t>
            </a:r>
            <a:r>
              <a:rPr lang="en-GB" dirty="0"/>
              <a:t> salah model </a:t>
            </a:r>
            <a:r>
              <a:rPr lang="en-GB" dirty="0" err="1"/>
              <a:t>bahwa</a:t>
            </a:r>
            <a:r>
              <a:rPr lang="en-GB" dirty="0"/>
              <a:t> customer click Ad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sebenarnya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(7)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8F1AC-B6F1-AC30-1AA1-26DE81BE7692}"/>
              </a:ext>
            </a:extLst>
          </p:cNvPr>
          <p:cNvSpPr txBox="1"/>
          <p:nvPr/>
        </p:nvSpPr>
        <p:spPr>
          <a:xfrm>
            <a:off x="68893" y="3257930"/>
            <a:ext cx="55676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Jadi </a:t>
            </a:r>
            <a:r>
              <a:rPr lang="en-GB" sz="1400" dirty="0" err="1"/>
              <a:t>hasil</a:t>
            </a:r>
            <a:r>
              <a:rPr lang="en-GB" sz="1400" dirty="0"/>
              <a:t> </a:t>
            </a:r>
            <a:r>
              <a:rPr lang="en-GB" sz="1400" dirty="0" err="1"/>
              <a:t>akurasi</a:t>
            </a:r>
            <a:r>
              <a:rPr lang="en-GB" sz="1400" dirty="0"/>
              <a:t> </a:t>
            </a:r>
            <a:r>
              <a:rPr lang="en-GB" sz="1400" dirty="0" err="1"/>
              <a:t>dari</a:t>
            </a:r>
            <a:r>
              <a:rPr lang="en-GB" sz="1400" dirty="0"/>
              <a:t> model </a:t>
            </a:r>
            <a:r>
              <a:rPr lang="en-GB" sz="1400" dirty="0" err="1"/>
              <a:t>menggunakan</a:t>
            </a:r>
            <a:r>
              <a:rPr lang="en-GB" sz="1400" dirty="0"/>
              <a:t> </a:t>
            </a:r>
            <a:r>
              <a:rPr lang="en-GB" sz="1400" dirty="0" err="1"/>
              <a:t>algoritma</a:t>
            </a:r>
            <a:r>
              <a:rPr lang="en-GB" sz="1400" dirty="0"/>
              <a:t> Logistic Regression </a:t>
            </a:r>
            <a:r>
              <a:rPr lang="en-GB" sz="1400" dirty="0" err="1"/>
              <a:t>dengan</a:t>
            </a:r>
            <a:r>
              <a:rPr lang="en-GB" sz="1400" dirty="0"/>
              <a:t> </a:t>
            </a:r>
            <a:r>
              <a:rPr lang="en-GB" sz="1400" dirty="0" err="1"/>
              <a:t>Strndarisasi</a:t>
            </a:r>
            <a:r>
              <a:rPr lang="en-GB" sz="1400" dirty="0"/>
              <a:t> </a:t>
            </a:r>
            <a:r>
              <a:rPr lang="en-GB" sz="1400" dirty="0" err="1"/>
              <a:t>yaitu</a:t>
            </a:r>
            <a:r>
              <a:rPr lang="en-GB" sz="1400" dirty="0"/>
              <a:t> :</a:t>
            </a:r>
          </a:p>
          <a:p>
            <a:r>
              <a:rPr lang="en-GB" sz="1400" dirty="0" err="1"/>
              <a:t>Accurasi</a:t>
            </a:r>
            <a:r>
              <a:rPr lang="en-GB" sz="1400" dirty="0"/>
              <a:t> = TT + FF / </a:t>
            </a:r>
            <a:r>
              <a:rPr lang="en-GB" sz="1400" dirty="0" err="1"/>
              <a:t>n_data</a:t>
            </a:r>
            <a:r>
              <a:rPr lang="en-GB" sz="1400" dirty="0"/>
              <a:t> = 143 + 139 /300 = 94%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A0D52-25BB-EE93-4C29-FC0ADC7F8A5E}"/>
              </a:ext>
            </a:extLst>
          </p:cNvPr>
          <p:cNvSpPr txBox="1"/>
          <p:nvPr/>
        </p:nvSpPr>
        <p:spPr>
          <a:xfrm>
            <a:off x="68894" y="4252352"/>
            <a:ext cx="7537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/>
              <a:t>dari</a:t>
            </a:r>
            <a:r>
              <a:rPr lang="en-GB" sz="1400" dirty="0"/>
              <a:t> </a:t>
            </a:r>
            <a:r>
              <a:rPr lang="en-GB" sz="1400" dirty="0" err="1"/>
              <a:t>hasil</a:t>
            </a:r>
            <a:r>
              <a:rPr lang="en-GB" sz="1400" dirty="0"/>
              <a:t> </a:t>
            </a:r>
            <a:r>
              <a:rPr lang="en-GB" sz="1400" dirty="0" err="1"/>
              <a:t>tersebut</a:t>
            </a:r>
            <a:r>
              <a:rPr lang="en-GB" sz="1400" dirty="0"/>
              <a:t> </a:t>
            </a:r>
            <a:r>
              <a:rPr lang="en-GB" sz="1400" dirty="0" err="1"/>
              <a:t>dapat</a:t>
            </a:r>
            <a:r>
              <a:rPr lang="en-GB" sz="1400" dirty="0"/>
              <a:t> </a:t>
            </a:r>
            <a:r>
              <a:rPr lang="en-GB" sz="1400" dirty="0" err="1"/>
              <a:t>disimpulkkan</a:t>
            </a:r>
            <a:r>
              <a:rPr lang="en-GB" sz="1400" dirty="0"/>
              <a:t> </a:t>
            </a:r>
            <a:r>
              <a:rPr lang="en-GB" sz="1400" dirty="0" err="1"/>
              <a:t>bahwa</a:t>
            </a:r>
            <a:r>
              <a:rPr lang="en-GB" sz="1400" dirty="0"/>
              <a:t> model </a:t>
            </a:r>
            <a:r>
              <a:rPr lang="en-GB" sz="1400" dirty="0" err="1"/>
              <a:t>tersebut</a:t>
            </a:r>
            <a:r>
              <a:rPr lang="en-GB" sz="1400" dirty="0"/>
              <a:t> </a:t>
            </a:r>
            <a:r>
              <a:rPr lang="en-GB" sz="1400" dirty="0" err="1"/>
              <a:t>dapat</a:t>
            </a:r>
            <a:r>
              <a:rPr lang="en-GB" sz="1400" dirty="0"/>
              <a:t> </a:t>
            </a:r>
            <a:r>
              <a:rPr lang="en-GB" sz="1400" dirty="0" err="1"/>
              <a:t>mendukung</a:t>
            </a:r>
            <a:r>
              <a:rPr lang="en-GB" sz="1400" dirty="0"/>
              <a:t> </a:t>
            </a:r>
            <a:r>
              <a:rPr lang="en-GB" sz="1400" dirty="0" err="1"/>
              <a:t>perusahaan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mengklasifikasi</a:t>
            </a:r>
            <a:r>
              <a:rPr lang="en-GB" sz="1400" dirty="0"/>
              <a:t> customer yang </a:t>
            </a:r>
            <a:r>
              <a:rPr lang="en-GB" sz="1400" dirty="0" err="1"/>
              <a:t>melihat</a:t>
            </a:r>
            <a:r>
              <a:rPr lang="en-GB" sz="1400" dirty="0"/>
              <a:t> </a:t>
            </a:r>
            <a:r>
              <a:rPr lang="en-GB" sz="1400" dirty="0" err="1"/>
              <a:t>iklan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04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E335C-5320-431D-8FEC-53BAB6F95FFE}"/>
              </a:ext>
            </a:extLst>
          </p:cNvPr>
          <p:cNvSpPr txBox="1"/>
          <p:nvPr/>
        </p:nvSpPr>
        <p:spPr>
          <a:xfrm>
            <a:off x="-719645" y="544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r>
              <a:rPr lang="en-GB" sz="1800" b="1" i="1" dirty="0">
                <a:solidFill>
                  <a:schemeClr val="dk1"/>
                </a:solidFill>
              </a:rPr>
              <a:t>Feature Important</a:t>
            </a:r>
            <a:r>
              <a:rPr lang="en-GB" sz="1800" i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B765E0C5-1BBA-032D-EF07-870A0962E48D}"/>
              </a:ext>
            </a:extLst>
          </p:cNvPr>
          <p:cNvSpPr txBox="1"/>
          <p:nvPr/>
        </p:nvSpPr>
        <p:spPr>
          <a:xfrm>
            <a:off x="2711885" y="4578262"/>
            <a:ext cx="6471367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000000"/>
                </a:solidFill>
              </a:rPr>
              <a:t>Untuk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selengkapnya</a:t>
            </a:r>
            <a:r>
              <a:rPr lang="en-GB" sz="1100" dirty="0">
                <a:solidFill>
                  <a:srgbClr val="000000"/>
                </a:solidFill>
              </a:rPr>
              <a:t>, </a:t>
            </a:r>
            <a:r>
              <a:rPr lang="en-GB" sz="1100" dirty="0" err="1">
                <a:solidFill>
                  <a:srgbClr val="000000"/>
                </a:solidFill>
              </a:rPr>
              <a:t>dapat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melihat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  <a:r>
              <a:rPr lang="en-GB" sz="1100" dirty="0" err="1">
                <a:solidFill>
                  <a:srgbClr val="000000"/>
                </a:solidFill>
              </a:rPr>
              <a:t>jupyter</a:t>
            </a:r>
            <a:r>
              <a:rPr lang="en-GB" sz="1100" dirty="0">
                <a:solidFill>
                  <a:srgbClr val="000000"/>
                </a:solidFill>
              </a:rPr>
              <a:t> notebook </a:t>
            </a:r>
            <a:r>
              <a:rPr lang="en-GB" sz="1100" dirty="0" err="1"/>
              <a:t>disini</a:t>
            </a:r>
            <a:endParaRPr lang="en-GB" sz="11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</a:rPr>
              <a:t>https://drive.google.com/file/d/1SkaC9CiFfP43kMCzFDrfPQ-ds7VlAPAQ/view?usp=sharing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EAD45-8476-8890-2AD7-155F11198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648" y="913885"/>
            <a:ext cx="4227144" cy="28585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E04567-874A-A968-7BFC-8C7342887271}"/>
              </a:ext>
            </a:extLst>
          </p:cNvPr>
          <p:cNvSpPr txBox="1"/>
          <p:nvPr/>
        </p:nvSpPr>
        <p:spPr>
          <a:xfrm>
            <a:off x="100208" y="919457"/>
            <a:ext cx="49477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5 feature </a:t>
            </a:r>
            <a:r>
              <a:rPr lang="en-GB" dirty="0" err="1"/>
              <a:t>denagn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Feature importance </a:t>
            </a:r>
            <a:r>
              <a:rPr lang="en-GB" dirty="0" err="1"/>
              <a:t>tertinggi</a:t>
            </a:r>
            <a:r>
              <a:rPr lang="en-GB" dirty="0"/>
              <a:t> yang </a:t>
            </a:r>
            <a:r>
              <a:rPr lang="en-GB" dirty="0" err="1"/>
              <a:t>didapatkan</a:t>
            </a:r>
            <a:r>
              <a:rPr lang="en-GB" dirty="0"/>
              <a:t> pada </a:t>
            </a:r>
            <a:r>
              <a:rPr lang="en-GB" dirty="0" err="1"/>
              <a:t>experimen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: </a:t>
            </a:r>
          </a:p>
          <a:p>
            <a:r>
              <a:rPr lang="en-GB" dirty="0"/>
              <a:t>1. Daily Internet Usage</a:t>
            </a:r>
          </a:p>
          <a:p>
            <a:r>
              <a:rPr lang="en-GB" dirty="0"/>
              <a:t>2. Daily Time Spent on Site </a:t>
            </a:r>
          </a:p>
          <a:p>
            <a:r>
              <a:rPr lang="en-GB" dirty="0"/>
              <a:t>3. Age</a:t>
            </a:r>
          </a:p>
          <a:p>
            <a:r>
              <a:rPr lang="en-GB" dirty="0"/>
              <a:t>4. </a:t>
            </a:r>
            <a:r>
              <a:rPr lang="en-GB" dirty="0" err="1"/>
              <a:t>months_January</a:t>
            </a:r>
            <a:endParaRPr lang="en-GB" dirty="0"/>
          </a:p>
          <a:p>
            <a:r>
              <a:rPr lang="en-GB" dirty="0"/>
              <a:t>5. </a:t>
            </a:r>
            <a:r>
              <a:rPr lang="en-GB" dirty="0" err="1"/>
              <a:t>months_Februari</a:t>
            </a:r>
            <a:r>
              <a:rPr lang="en-GB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9009AA-4424-6065-E9F7-4012B3EA62C6}"/>
              </a:ext>
            </a:extLst>
          </p:cNvPr>
          <p:cNvSpPr txBox="1"/>
          <p:nvPr/>
        </p:nvSpPr>
        <p:spPr>
          <a:xfrm>
            <a:off x="100208" y="2740910"/>
            <a:ext cx="47164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Dari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berasumsi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Seberapa</a:t>
            </a:r>
            <a:r>
              <a:rPr lang="en-GB" dirty="0"/>
              <a:t> </a:t>
            </a:r>
            <a:r>
              <a:rPr lang="en-GB" dirty="0" err="1"/>
              <a:t>seringnya</a:t>
            </a:r>
            <a:r>
              <a:rPr lang="en-GB" dirty="0"/>
              <a:t> customer </a:t>
            </a:r>
            <a:r>
              <a:rPr lang="en-GB" dirty="0" err="1"/>
              <a:t>menggunakan</a:t>
            </a:r>
            <a:r>
              <a:rPr lang="en-GB" dirty="0"/>
              <a:t> internet </a:t>
            </a:r>
            <a:r>
              <a:rPr lang="en-GB" dirty="0" err="1"/>
              <a:t>sangatlah</a:t>
            </a:r>
            <a:r>
              <a:rPr lang="en-GB" dirty="0"/>
              <a:t> </a:t>
            </a:r>
            <a:r>
              <a:rPr lang="en-GB" dirty="0" err="1"/>
              <a:t>berpengaruh</a:t>
            </a:r>
            <a:r>
              <a:rPr lang="en-GB" dirty="0"/>
              <a:t> </a:t>
            </a:r>
            <a:r>
              <a:rPr lang="en-GB" dirty="0" err="1"/>
              <a:t>apakah</a:t>
            </a:r>
            <a:r>
              <a:rPr lang="en-GB" dirty="0"/>
              <a:t> customer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mengunjungi</a:t>
            </a:r>
            <a:r>
              <a:rPr lang="en-GB" dirty="0"/>
              <a:t> </a:t>
            </a:r>
            <a:r>
              <a:rPr lang="en-GB" dirty="0" err="1"/>
              <a:t>iklan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, yang </a:t>
            </a:r>
            <a:r>
              <a:rPr lang="en-GB" dirty="0" err="1"/>
              <a:t>pastinya</a:t>
            </a:r>
            <a:r>
              <a:rPr lang="en-GB" dirty="0"/>
              <a:t> </a:t>
            </a:r>
            <a:r>
              <a:rPr lang="en-GB" dirty="0" err="1"/>
              <a:t>dilanjutkan</a:t>
            </a:r>
            <a:r>
              <a:rPr lang="en-GB" dirty="0"/>
              <a:t> oleh </a:t>
            </a:r>
            <a:r>
              <a:rPr lang="en-GB" dirty="0" err="1"/>
              <a:t>bagaiman</a:t>
            </a:r>
            <a:r>
              <a:rPr lang="en-GB" dirty="0"/>
              <a:t> </a:t>
            </a:r>
            <a:r>
              <a:rPr lang="en-GB" dirty="0" err="1"/>
              <a:t>aseringnya</a:t>
            </a:r>
            <a:r>
              <a:rPr lang="en-GB" dirty="0"/>
              <a:t> customer </a:t>
            </a:r>
            <a:r>
              <a:rPr lang="en-GB" dirty="0" err="1"/>
              <a:t>mengunjungi</a:t>
            </a:r>
            <a:r>
              <a:rPr lang="en-GB" dirty="0"/>
              <a:t> website </a:t>
            </a:r>
            <a:r>
              <a:rPr lang="en-GB" dirty="0" err="1"/>
              <a:t>perusahaan</a:t>
            </a:r>
            <a:r>
              <a:rPr lang="en-GB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A19D9-88EC-9577-6B4F-A80F67081F42}"/>
              </a:ext>
            </a:extLst>
          </p:cNvPr>
          <p:cNvSpPr txBox="1"/>
          <p:nvPr/>
        </p:nvSpPr>
        <p:spPr>
          <a:xfrm>
            <a:off x="100208" y="4037163"/>
            <a:ext cx="89435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3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usia</a:t>
            </a:r>
            <a:r>
              <a:rPr lang="en-GB" dirty="0"/>
              <a:t> </a:t>
            </a:r>
            <a:r>
              <a:rPr lang="en-GB" dirty="0" err="1"/>
              <a:t>cukup</a:t>
            </a:r>
            <a:r>
              <a:rPr lang="en-GB" dirty="0"/>
              <a:t> </a:t>
            </a:r>
            <a:r>
              <a:rPr lang="en-GB" dirty="0" err="1"/>
              <a:t>mempengaruhi</a:t>
            </a:r>
            <a:r>
              <a:rPr lang="en-GB" dirty="0"/>
              <a:t> </a:t>
            </a:r>
            <a:r>
              <a:rPr lang="en-GB" dirty="0" err="1"/>
              <a:t>bagaimana</a:t>
            </a:r>
            <a:r>
              <a:rPr lang="en-GB" dirty="0"/>
              <a:t> customer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mengunjungi</a:t>
            </a:r>
            <a:r>
              <a:rPr lang="en-GB" dirty="0"/>
              <a:t> </a:t>
            </a:r>
            <a:r>
              <a:rPr lang="en-GB" dirty="0" err="1"/>
              <a:t>iklan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, dan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4, dan </a:t>
            </a:r>
            <a:r>
              <a:rPr lang="en-GB" dirty="0" err="1"/>
              <a:t>ke</a:t>
            </a:r>
            <a:r>
              <a:rPr lang="en-GB" dirty="0"/>
              <a:t> 5 </a:t>
            </a:r>
            <a:r>
              <a:rPr lang="en-GB" dirty="0" err="1"/>
              <a:t>menunjukkan</a:t>
            </a:r>
            <a:r>
              <a:rPr lang="en-GB" dirty="0"/>
              <a:t> </a:t>
            </a:r>
            <a:r>
              <a:rPr lang="en-GB" dirty="0" err="1"/>
              <a:t>spesifik</a:t>
            </a:r>
            <a:r>
              <a:rPr lang="en-GB" dirty="0"/>
              <a:t> </a:t>
            </a:r>
            <a:r>
              <a:rPr lang="en-GB" dirty="0" err="1"/>
              <a:t>bulan</a:t>
            </a:r>
            <a:r>
              <a:rPr lang="en-GB" dirty="0"/>
              <a:t> </a:t>
            </a:r>
            <a:r>
              <a:rPr lang="en-GB" dirty="0" err="1"/>
              <a:t>dimana</a:t>
            </a:r>
            <a:r>
              <a:rPr lang="en-GB" dirty="0"/>
              <a:t> customer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sering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mengunjungi</a:t>
            </a:r>
            <a:r>
              <a:rPr lang="en-GB" dirty="0"/>
              <a:t> </a:t>
            </a:r>
            <a:r>
              <a:rPr lang="en-GB" dirty="0" err="1"/>
              <a:t>iklan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857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527</Words>
  <Application>Microsoft Office PowerPoint</Application>
  <PresentationFormat>On-screen Show (16:9)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Roboto</vt:lpstr>
      <vt:lpstr>Arial</vt:lpstr>
      <vt:lpstr>Simple Light</vt:lpstr>
      <vt:lpstr>Data Modeling</vt:lpstr>
      <vt:lpstr>Data Modeling</vt:lpstr>
      <vt:lpstr>Data Modeling</vt:lpstr>
      <vt:lpstr>Data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Mohamad Reza Syah</dc:creator>
  <cp:lastModifiedBy>reza syahziar</cp:lastModifiedBy>
  <cp:revision>2</cp:revision>
  <dcterms:modified xsi:type="dcterms:W3CDTF">2022-08-06T11:14:38Z</dcterms:modified>
</cp:coreProperties>
</file>