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9" r:id="rId3"/>
    <p:sldId id="260" r:id="rId4"/>
    <p:sldId id="257" r:id="rId5"/>
    <p:sldId id="258" r:id="rId6"/>
    <p:sldId id="261" r:id="rId7"/>
    <p:sldId id="262"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0" y="11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40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826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916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538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504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9ac7da2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9ac7da2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050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3" name="TextBox 2">
            <a:extLst>
              <a:ext uri="{FF2B5EF4-FFF2-40B4-BE49-F238E27FC236}">
                <a16:creationId xmlns:a16="http://schemas.microsoft.com/office/drawing/2014/main" id="{ED0E6F34-7D35-6C95-3116-70EAE84027FB}"/>
              </a:ext>
            </a:extLst>
          </p:cNvPr>
          <p:cNvSpPr txBox="1"/>
          <p:nvPr/>
        </p:nvSpPr>
        <p:spPr>
          <a:xfrm>
            <a:off x="0" y="515998"/>
            <a:ext cx="6039134" cy="369332"/>
          </a:xfrm>
          <a:prstGeom prst="rect">
            <a:avLst/>
          </a:prstGeom>
          <a:noFill/>
        </p:spPr>
        <p:txBody>
          <a:bodyPr wrap="square">
            <a:spAutoFit/>
          </a:bodyPr>
          <a:lstStyle/>
          <a:p>
            <a:r>
              <a:rPr lang="en" sz="1800" b="1" dirty="0">
                <a:solidFill>
                  <a:schemeClr val="dk1"/>
                </a:solidFill>
              </a:rPr>
              <a:t>Data Preprocessing untuk Machine Learning</a:t>
            </a:r>
            <a:endParaRPr lang="en-GB" sz="1800" b="1" dirty="0"/>
          </a:p>
        </p:txBody>
      </p:sp>
      <p:sp>
        <p:nvSpPr>
          <p:cNvPr id="5" name="TextBox 4">
            <a:extLst>
              <a:ext uri="{FF2B5EF4-FFF2-40B4-BE49-F238E27FC236}">
                <a16:creationId xmlns:a16="http://schemas.microsoft.com/office/drawing/2014/main" id="{1414A79D-C32A-41E4-0452-F1F6AE624D2A}"/>
              </a:ext>
            </a:extLst>
          </p:cNvPr>
          <p:cNvSpPr txBox="1"/>
          <p:nvPr/>
        </p:nvSpPr>
        <p:spPr>
          <a:xfrm>
            <a:off x="87004" y="2048250"/>
            <a:ext cx="4595882" cy="307777"/>
          </a:xfrm>
          <a:prstGeom prst="rect">
            <a:avLst/>
          </a:prstGeom>
          <a:noFill/>
        </p:spPr>
        <p:txBody>
          <a:bodyPr wrap="square">
            <a:spAutoFit/>
          </a:bodyPr>
          <a:lstStyle/>
          <a:p>
            <a:r>
              <a:rPr lang="en" b="1">
                <a:solidFill>
                  <a:schemeClr val="dk1"/>
                </a:solidFill>
              </a:rPr>
              <a:t>Data O</a:t>
            </a:r>
            <a:r>
              <a:rPr lang="en" sz="1400" b="1">
                <a:solidFill>
                  <a:schemeClr val="dk1"/>
                </a:solidFill>
              </a:rPr>
              <a:t>utlier</a:t>
            </a:r>
            <a:endParaRPr lang="en-GB" b="1" dirty="0"/>
          </a:p>
        </p:txBody>
      </p:sp>
      <p:sp>
        <p:nvSpPr>
          <p:cNvPr id="9" name="TextBox 8">
            <a:extLst>
              <a:ext uri="{FF2B5EF4-FFF2-40B4-BE49-F238E27FC236}">
                <a16:creationId xmlns:a16="http://schemas.microsoft.com/office/drawing/2014/main" id="{DE149D05-384E-3B5E-966D-8497EBBF8CB7}"/>
              </a:ext>
            </a:extLst>
          </p:cNvPr>
          <p:cNvSpPr txBox="1"/>
          <p:nvPr/>
        </p:nvSpPr>
        <p:spPr>
          <a:xfrm>
            <a:off x="87004" y="890234"/>
            <a:ext cx="4595882" cy="307777"/>
          </a:xfrm>
          <a:prstGeom prst="rect">
            <a:avLst/>
          </a:prstGeom>
          <a:noFill/>
        </p:spPr>
        <p:txBody>
          <a:bodyPr wrap="square">
            <a:spAutoFit/>
          </a:bodyPr>
          <a:lstStyle/>
          <a:p>
            <a:r>
              <a:rPr lang="en-GB" sz="1400" b="1" dirty="0">
                <a:solidFill>
                  <a:schemeClr val="dk1"/>
                </a:solidFill>
              </a:rPr>
              <a:t>H</a:t>
            </a:r>
            <a:r>
              <a:rPr lang="en" sz="1400" b="1" dirty="0">
                <a:solidFill>
                  <a:schemeClr val="dk1"/>
                </a:solidFill>
              </a:rPr>
              <a:t>andling missing data dan duplikasi</a:t>
            </a:r>
            <a:endParaRPr lang="en-GB" b="1" dirty="0"/>
          </a:p>
        </p:txBody>
      </p:sp>
      <p:sp>
        <p:nvSpPr>
          <p:cNvPr id="22" name="TextBox 21">
            <a:extLst>
              <a:ext uri="{FF2B5EF4-FFF2-40B4-BE49-F238E27FC236}">
                <a16:creationId xmlns:a16="http://schemas.microsoft.com/office/drawing/2014/main" id="{2FD61176-B0B4-2DDE-1EFF-3D38DB785484}"/>
              </a:ext>
            </a:extLst>
          </p:cNvPr>
          <p:cNvSpPr txBox="1"/>
          <p:nvPr/>
        </p:nvSpPr>
        <p:spPr>
          <a:xfrm>
            <a:off x="87004" y="1176665"/>
            <a:ext cx="8856580" cy="523220"/>
          </a:xfrm>
          <a:prstGeom prst="rect">
            <a:avLst/>
          </a:prstGeom>
          <a:noFill/>
        </p:spPr>
        <p:txBody>
          <a:bodyPr wrap="square">
            <a:spAutoFit/>
          </a:bodyPr>
          <a:lstStyle/>
          <a:p>
            <a:r>
              <a:rPr lang="en-GB" sz="1400" dirty="0">
                <a:solidFill>
                  <a:schemeClr val="dk1"/>
                </a:solidFill>
              </a:rPr>
              <a:t>M</a:t>
            </a:r>
            <a:r>
              <a:rPr lang="en" sz="1400" dirty="0">
                <a:solidFill>
                  <a:schemeClr val="dk1"/>
                </a:solidFill>
              </a:rPr>
              <a:t>issing data pada data ini sudah diatasi pada proses preprocessing sebelumnya jadi tidak ada missing data untuk data duplikat dicek apakah ada data duplikat dan didapatkan hasil bahwa tidak ada data duplikat</a:t>
            </a:r>
            <a:endParaRPr lang="en-GB" dirty="0"/>
          </a:p>
        </p:txBody>
      </p:sp>
      <p:pic>
        <p:nvPicPr>
          <p:cNvPr id="24" name="Picture 23">
            <a:extLst>
              <a:ext uri="{FF2B5EF4-FFF2-40B4-BE49-F238E27FC236}">
                <a16:creationId xmlns:a16="http://schemas.microsoft.com/office/drawing/2014/main" id="{3B0827E8-7E97-D74F-64EC-85552F26272B}"/>
              </a:ext>
            </a:extLst>
          </p:cNvPr>
          <p:cNvPicPr>
            <a:picLocks noChangeAspect="1"/>
          </p:cNvPicPr>
          <p:nvPr/>
        </p:nvPicPr>
        <p:blipFill>
          <a:blip r:embed="rId3"/>
          <a:stretch>
            <a:fillRect/>
          </a:stretch>
        </p:blipFill>
        <p:spPr>
          <a:xfrm>
            <a:off x="5699342" y="2433219"/>
            <a:ext cx="3444658" cy="2020793"/>
          </a:xfrm>
          <a:prstGeom prst="rect">
            <a:avLst/>
          </a:prstGeom>
        </p:spPr>
      </p:pic>
      <p:sp>
        <p:nvSpPr>
          <p:cNvPr id="26" name="TextBox 25">
            <a:extLst>
              <a:ext uri="{FF2B5EF4-FFF2-40B4-BE49-F238E27FC236}">
                <a16:creationId xmlns:a16="http://schemas.microsoft.com/office/drawing/2014/main" id="{7A800567-551A-F691-4BCE-E2BB5C20FF3F}"/>
              </a:ext>
            </a:extLst>
          </p:cNvPr>
          <p:cNvSpPr txBox="1"/>
          <p:nvPr/>
        </p:nvSpPr>
        <p:spPr>
          <a:xfrm>
            <a:off x="5699342" y="2222592"/>
            <a:ext cx="983293" cy="261610"/>
          </a:xfrm>
          <a:prstGeom prst="rect">
            <a:avLst/>
          </a:prstGeom>
          <a:noFill/>
        </p:spPr>
        <p:txBody>
          <a:bodyPr wrap="square">
            <a:spAutoFit/>
          </a:bodyPr>
          <a:lstStyle/>
          <a:p>
            <a:r>
              <a:rPr lang="en" sz="1100" b="1" dirty="0">
                <a:solidFill>
                  <a:schemeClr val="dk1"/>
                </a:solidFill>
              </a:rPr>
              <a:t>Boxplot</a:t>
            </a:r>
            <a:endParaRPr lang="en-GB" sz="1100" b="1" dirty="0"/>
          </a:p>
        </p:txBody>
      </p:sp>
      <p:sp>
        <p:nvSpPr>
          <p:cNvPr id="27" name="TextBox 26">
            <a:extLst>
              <a:ext uri="{FF2B5EF4-FFF2-40B4-BE49-F238E27FC236}">
                <a16:creationId xmlns:a16="http://schemas.microsoft.com/office/drawing/2014/main" id="{DB08397C-2B71-B14A-665B-79EE32975A2F}"/>
              </a:ext>
            </a:extLst>
          </p:cNvPr>
          <p:cNvSpPr txBox="1"/>
          <p:nvPr/>
        </p:nvSpPr>
        <p:spPr>
          <a:xfrm>
            <a:off x="119429" y="2359252"/>
            <a:ext cx="5460483" cy="1384995"/>
          </a:xfrm>
          <a:prstGeom prst="rect">
            <a:avLst/>
          </a:prstGeom>
          <a:noFill/>
        </p:spPr>
        <p:txBody>
          <a:bodyPr wrap="square">
            <a:spAutoFit/>
          </a:bodyPr>
          <a:lstStyle/>
          <a:p>
            <a:pPr algn="just"/>
            <a:r>
              <a:rPr lang="en-GB" sz="1400" dirty="0">
                <a:solidFill>
                  <a:schemeClr val="dk1"/>
                </a:solidFill>
              </a:rPr>
              <a:t>P</a:t>
            </a:r>
            <a:r>
              <a:rPr lang="en" sz="1400" dirty="0">
                <a:solidFill>
                  <a:schemeClr val="dk1"/>
                </a:solidFill>
              </a:rPr>
              <a:t>ada boxplot ditemukan ada beberapa feature dengan data outlier yang setelah dianalisis bahwa feature </a:t>
            </a:r>
            <a:r>
              <a:rPr lang="en-GB" sz="1400" dirty="0" err="1">
                <a:solidFill>
                  <a:schemeClr val="dk1"/>
                </a:solidFill>
              </a:rPr>
              <a:t>JumlahKeikutsertaanProjek</a:t>
            </a:r>
            <a:r>
              <a:rPr lang="en-GB" dirty="0">
                <a:solidFill>
                  <a:schemeClr val="dk1"/>
                </a:solidFill>
              </a:rPr>
              <a:t> dan </a:t>
            </a:r>
            <a:r>
              <a:rPr lang="en-GB" sz="1400" dirty="0" err="1">
                <a:solidFill>
                  <a:schemeClr val="dk1"/>
                </a:solidFill>
              </a:rPr>
              <a:t>umur</a:t>
            </a:r>
            <a:r>
              <a:rPr lang="en-GB" dirty="0">
                <a:solidFill>
                  <a:schemeClr val="dk1"/>
                </a:solidFill>
              </a:rPr>
              <a:t> </a:t>
            </a:r>
            <a:r>
              <a:rPr lang="en-GB" dirty="0" err="1">
                <a:solidFill>
                  <a:schemeClr val="dk1"/>
                </a:solidFill>
              </a:rPr>
              <a:t>outliernya</a:t>
            </a:r>
            <a:r>
              <a:rPr lang="en-GB" dirty="0">
                <a:solidFill>
                  <a:schemeClr val="dk1"/>
                </a:solidFill>
              </a:rPr>
              <a:t> </a:t>
            </a:r>
            <a:r>
              <a:rPr lang="en-GB" dirty="0" err="1">
                <a:solidFill>
                  <a:schemeClr val="dk1"/>
                </a:solidFill>
              </a:rPr>
              <a:t>dianggap</a:t>
            </a:r>
            <a:r>
              <a:rPr lang="en-GB" dirty="0">
                <a:solidFill>
                  <a:schemeClr val="dk1"/>
                </a:solidFill>
              </a:rPr>
              <a:t> </a:t>
            </a:r>
            <a:r>
              <a:rPr lang="en-GB" dirty="0" err="1">
                <a:solidFill>
                  <a:schemeClr val="dk1"/>
                </a:solidFill>
              </a:rPr>
              <a:t>masih</a:t>
            </a:r>
            <a:r>
              <a:rPr lang="en-GB" dirty="0">
                <a:solidFill>
                  <a:schemeClr val="dk1"/>
                </a:solidFill>
              </a:rPr>
              <a:t> </a:t>
            </a:r>
            <a:r>
              <a:rPr lang="en-GB" dirty="0" err="1">
                <a:solidFill>
                  <a:schemeClr val="dk1"/>
                </a:solidFill>
              </a:rPr>
              <a:t>masuk</a:t>
            </a:r>
            <a:r>
              <a:rPr lang="en-GB" dirty="0">
                <a:solidFill>
                  <a:schemeClr val="dk1"/>
                </a:solidFill>
              </a:rPr>
              <a:t> </a:t>
            </a:r>
            <a:r>
              <a:rPr lang="en-GB" dirty="0" err="1">
                <a:solidFill>
                  <a:schemeClr val="dk1"/>
                </a:solidFill>
              </a:rPr>
              <a:t>logikanya</a:t>
            </a:r>
            <a:r>
              <a:rPr lang="en-GB" dirty="0">
                <a:solidFill>
                  <a:schemeClr val="dk1"/>
                </a:solidFill>
              </a:rPr>
              <a:t> </a:t>
            </a:r>
            <a:r>
              <a:rPr lang="en-GB" dirty="0" err="1">
                <a:solidFill>
                  <a:schemeClr val="dk1"/>
                </a:solidFill>
              </a:rPr>
              <a:t>sehingga</a:t>
            </a:r>
            <a:r>
              <a:rPr lang="en-GB" dirty="0">
                <a:solidFill>
                  <a:schemeClr val="dk1"/>
                </a:solidFill>
              </a:rPr>
              <a:t> </a:t>
            </a:r>
            <a:r>
              <a:rPr lang="en-GB" dirty="0" err="1">
                <a:solidFill>
                  <a:schemeClr val="dk1"/>
                </a:solidFill>
              </a:rPr>
              <a:t>tidak</a:t>
            </a:r>
            <a:r>
              <a:rPr lang="en-GB" dirty="0">
                <a:solidFill>
                  <a:schemeClr val="dk1"/>
                </a:solidFill>
              </a:rPr>
              <a:t> </a:t>
            </a:r>
            <a:r>
              <a:rPr lang="en-GB" dirty="0" err="1">
                <a:solidFill>
                  <a:schemeClr val="dk1"/>
                </a:solidFill>
              </a:rPr>
              <a:t>perlu</a:t>
            </a:r>
            <a:r>
              <a:rPr lang="en-GB" dirty="0">
                <a:solidFill>
                  <a:schemeClr val="dk1"/>
                </a:solidFill>
              </a:rPr>
              <a:t> </a:t>
            </a:r>
            <a:r>
              <a:rPr lang="en-GB" dirty="0" err="1">
                <a:solidFill>
                  <a:schemeClr val="dk1"/>
                </a:solidFill>
              </a:rPr>
              <a:t>diubah</a:t>
            </a:r>
            <a:r>
              <a:rPr lang="en-GB" dirty="0">
                <a:solidFill>
                  <a:schemeClr val="dk1"/>
                </a:solidFill>
              </a:rPr>
              <a:t>, </a:t>
            </a:r>
            <a:r>
              <a:rPr lang="en-GB" dirty="0" err="1">
                <a:solidFill>
                  <a:schemeClr val="dk1"/>
                </a:solidFill>
              </a:rPr>
              <a:t>sedangkan</a:t>
            </a:r>
            <a:r>
              <a:rPr lang="en-GB" dirty="0">
                <a:solidFill>
                  <a:schemeClr val="dk1"/>
                </a:solidFill>
              </a:rPr>
              <a:t> </a:t>
            </a:r>
            <a:r>
              <a:rPr lang="en-GB" dirty="0" err="1">
                <a:solidFill>
                  <a:schemeClr val="dk1"/>
                </a:solidFill>
              </a:rPr>
              <a:t>untuk</a:t>
            </a:r>
            <a:r>
              <a:rPr lang="en-GB" dirty="0">
                <a:solidFill>
                  <a:schemeClr val="dk1"/>
                </a:solidFill>
              </a:rPr>
              <a:t> Lama </a:t>
            </a:r>
            <a:r>
              <a:rPr lang="en-GB" dirty="0" err="1">
                <a:solidFill>
                  <a:schemeClr val="dk1"/>
                </a:solidFill>
              </a:rPr>
              <a:t>kerja</a:t>
            </a:r>
            <a:r>
              <a:rPr lang="en-GB" dirty="0">
                <a:solidFill>
                  <a:schemeClr val="dk1"/>
                </a:solidFill>
              </a:rPr>
              <a:t> outlier </a:t>
            </a:r>
            <a:r>
              <a:rPr lang="en-GB" dirty="0" err="1">
                <a:solidFill>
                  <a:schemeClr val="dk1"/>
                </a:solidFill>
              </a:rPr>
              <a:t>perlu</a:t>
            </a:r>
            <a:r>
              <a:rPr lang="en-GB" dirty="0">
                <a:solidFill>
                  <a:schemeClr val="dk1"/>
                </a:solidFill>
              </a:rPr>
              <a:t> </a:t>
            </a:r>
            <a:r>
              <a:rPr lang="en-GB" dirty="0" err="1">
                <a:solidFill>
                  <a:schemeClr val="dk1"/>
                </a:solidFill>
              </a:rPr>
              <a:t>didrop</a:t>
            </a:r>
            <a:r>
              <a:rPr lang="en-GB" dirty="0">
                <a:solidFill>
                  <a:schemeClr val="dk1"/>
                </a:solidFill>
              </a:rPr>
              <a:t> / </a:t>
            </a:r>
            <a:r>
              <a:rPr lang="en-GB" dirty="0" err="1">
                <a:solidFill>
                  <a:schemeClr val="dk1"/>
                </a:solidFill>
              </a:rPr>
              <a:t>dihapus</a:t>
            </a:r>
            <a:r>
              <a:rPr lang="en-GB" dirty="0">
                <a:solidFill>
                  <a:schemeClr val="dk1"/>
                </a:solidFill>
              </a:rPr>
              <a:t> </a:t>
            </a:r>
            <a:r>
              <a:rPr lang="en-GB" dirty="0" err="1">
                <a:solidFill>
                  <a:schemeClr val="dk1"/>
                </a:solidFill>
              </a:rPr>
              <a:t>dikarenakan</a:t>
            </a:r>
            <a:r>
              <a:rPr lang="en-GB" dirty="0">
                <a:solidFill>
                  <a:schemeClr val="dk1"/>
                </a:solidFill>
              </a:rPr>
              <a:t> data yang </a:t>
            </a:r>
            <a:r>
              <a:rPr lang="en-GB" dirty="0" err="1">
                <a:solidFill>
                  <a:schemeClr val="dk1"/>
                </a:solidFill>
              </a:rPr>
              <a:t>tidak</a:t>
            </a:r>
            <a:r>
              <a:rPr lang="en-GB" dirty="0">
                <a:solidFill>
                  <a:schemeClr val="dk1"/>
                </a:solidFill>
              </a:rPr>
              <a:t> </a:t>
            </a:r>
            <a:r>
              <a:rPr lang="en-GB" dirty="0" err="1">
                <a:solidFill>
                  <a:schemeClr val="dk1"/>
                </a:solidFill>
              </a:rPr>
              <a:t>sesuai</a:t>
            </a:r>
            <a:r>
              <a:rPr lang="en-GB" dirty="0">
                <a:solidFill>
                  <a:schemeClr val="dk1"/>
                </a:solidFill>
              </a:rPr>
              <a:t> </a:t>
            </a:r>
            <a:r>
              <a:rPr lang="en-GB" dirty="0" err="1">
                <a:solidFill>
                  <a:schemeClr val="dk1"/>
                </a:solidFill>
              </a:rPr>
              <a:t>yaitu</a:t>
            </a:r>
            <a:r>
              <a:rPr lang="en-GB" dirty="0">
                <a:solidFill>
                  <a:schemeClr val="dk1"/>
                </a:solidFill>
              </a:rPr>
              <a:t> </a:t>
            </a:r>
            <a:r>
              <a:rPr lang="en-GB" dirty="0" err="1">
                <a:solidFill>
                  <a:schemeClr val="dk1"/>
                </a:solidFill>
              </a:rPr>
              <a:t>tahun</a:t>
            </a:r>
            <a:r>
              <a:rPr lang="en-GB" dirty="0">
                <a:solidFill>
                  <a:schemeClr val="dk1"/>
                </a:solidFill>
              </a:rPr>
              <a:t> resign &lt; </a:t>
            </a:r>
            <a:r>
              <a:rPr lang="en-GB" dirty="0" err="1">
                <a:solidFill>
                  <a:schemeClr val="dk1"/>
                </a:solidFill>
              </a:rPr>
              <a:t>dari</a:t>
            </a:r>
            <a:r>
              <a:rPr lang="en-GB" dirty="0">
                <a:solidFill>
                  <a:schemeClr val="dk1"/>
                </a:solidFill>
              </a:rPr>
              <a:t> </a:t>
            </a:r>
            <a:r>
              <a:rPr lang="en-GB" dirty="0" err="1">
                <a:solidFill>
                  <a:schemeClr val="dk1"/>
                </a:solidFill>
              </a:rPr>
              <a:t>tahun</a:t>
            </a:r>
            <a:r>
              <a:rPr lang="en-GB" dirty="0">
                <a:solidFill>
                  <a:schemeClr val="dk1"/>
                </a:solidFill>
              </a:rPr>
              <a:t> hiring</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3" name="TextBox 2">
            <a:extLst>
              <a:ext uri="{FF2B5EF4-FFF2-40B4-BE49-F238E27FC236}">
                <a16:creationId xmlns:a16="http://schemas.microsoft.com/office/drawing/2014/main" id="{ED0E6F34-7D35-6C95-3116-70EAE84027FB}"/>
              </a:ext>
            </a:extLst>
          </p:cNvPr>
          <p:cNvSpPr txBox="1"/>
          <p:nvPr/>
        </p:nvSpPr>
        <p:spPr>
          <a:xfrm>
            <a:off x="0" y="515998"/>
            <a:ext cx="6039134" cy="369332"/>
          </a:xfrm>
          <a:prstGeom prst="rect">
            <a:avLst/>
          </a:prstGeom>
          <a:noFill/>
        </p:spPr>
        <p:txBody>
          <a:bodyPr wrap="square">
            <a:spAutoFit/>
          </a:bodyPr>
          <a:lstStyle/>
          <a:p>
            <a:r>
              <a:rPr lang="en" sz="1800" b="1" dirty="0">
                <a:solidFill>
                  <a:schemeClr val="dk1"/>
                </a:solidFill>
              </a:rPr>
              <a:t>Data Preprocessing Feature</a:t>
            </a:r>
            <a:endParaRPr lang="en-GB" sz="1800" b="1" dirty="0"/>
          </a:p>
        </p:txBody>
      </p:sp>
      <p:sp>
        <p:nvSpPr>
          <p:cNvPr id="9" name="TextBox 8">
            <a:extLst>
              <a:ext uri="{FF2B5EF4-FFF2-40B4-BE49-F238E27FC236}">
                <a16:creationId xmlns:a16="http://schemas.microsoft.com/office/drawing/2014/main" id="{DE149D05-384E-3B5E-966D-8497EBBF8CB7}"/>
              </a:ext>
            </a:extLst>
          </p:cNvPr>
          <p:cNvSpPr txBox="1"/>
          <p:nvPr/>
        </p:nvSpPr>
        <p:spPr>
          <a:xfrm>
            <a:off x="87004" y="890234"/>
            <a:ext cx="4595882" cy="307777"/>
          </a:xfrm>
          <a:prstGeom prst="rect">
            <a:avLst/>
          </a:prstGeom>
          <a:noFill/>
        </p:spPr>
        <p:txBody>
          <a:bodyPr wrap="square">
            <a:spAutoFit/>
          </a:bodyPr>
          <a:lstStyle/>
          <a:p>
            <a:r>
              <a:rPr lang="en-ID" sz="1400" b="1" dirty="0">
                <a:solidFill>
                  <a:schemeClr val="dk1"/>
                </a:solidFill>
              </a:rPr>
              <a:t>Feature selection</a:t>
            </a:r>
            <a:endParaRPr lang="en-GB" b="1" dirty="0"/>
          </a:p>
        </p:txBody>
      </p:sp>
      <p:sp>
        <p:nvSpPr>
          <p:cNvPr id="4" name="TextBox 3">
            <a:extLst>
              <a:ext uri="{FF2B5EF4-FFF2-40B4-BE49-F238E27FC236}">
                <a16:creationId xmlns:a16="http://schemas.microsoft.com/office/drawing/2014/main" id="{B2B46A9E-FE0D-910D-EFD5-C3DB646FFCA7}"/>
              </a:ext>
            </a:extLst>
          </p:cNvPr>
          <p:cNvSpPr txBox="1"/>
          <p:nvPr/>
        </p:nvSpPr>
        <p:spPr>
          <a:xfrm>
            <a:off x="87004" y="1198011"/>
            <a:ext cx="8918532" cy="2862322"/>
          </a:xfrm>
          <a:prstGeom prst="rect">
            <a:avLst/>
          </a:prstGeom>
          <a:noFill/>
        </p:spPr>
        <p:txBody>
          <a:bodyPr wrap="square">
            <a:spAutoFit/>
          </a:bodyPr>
          <a:lstStyle/>
          <a:p>
            <a:pPr algn="just"/>
            <a:r>
              <a:rPr lang="en-GB" sz="1200" dirty="0" err="1"/>
              <a:t>Menentukan</a:t>
            </a:r>
            <a:r>
              <a:rPr lang="en-GB" sz="1200" dirty="0"/>
              <a:t> feature </a:t>
            </a:r>
            <a:r>
              <a:rPr lang="en-GB" sz="1200" dirty="0" err="1"/>
              <a:t>apa</a:t>
            </a:r>
            <a:r>
              <a:rPr lang="en-GB" sz="1200" dirty="0"/>
              <a:t> </a:t>
            </a:r>
            <a:r>
              <a:rPr lang="en-GB" sz="1200" dirty="0" err="1"/>
              <a:t>saja</a:t>
            </a:r>
            <a:r>
              <a:rPr lang="en-GB" sz="1200" dirty="0"/>
              <a:t> yang </a:t>
            </a:r>
            <a:r>
              <a:rPr lang="en-GB" sz="1200" dirty="0" err="1"/>
              <a:t>akan</a:t>
            </a:r>
            <a:r>
              <a:rPr lang="en-GB" sz="1200" dirty="0"/>
              <a:t> </a:t>
            </a:r>
            <a:r>
              <a:rPr lang="en-GB" sz="1200" dirty="0" err="1"/>
              <a:t>digunakan</a:t>
            </a:r>
            <a:r>
              <a:rPr lang="en-GB" sz="1200" dirty="0"/>
              <a:t> </a:t>
            </a:r>
            <a:r>
              <a:rPr lang="en-GB" sz="1200" dirty="0" err="1"/>
              <a:t>untuk</a:t>
            </a:r>
            <a:r>
              <a:rPr lang="en-GB" sz="1200" dirty="0"/>
              <a:t> ml, </a:t>
            </a:r>
            <a:r>
              <a:rPr lang="en-GB" sz="1200" dirty="0" err="1"/>
              <a:t>yaitu</a:t>
            </a:r>
            <a:r>
              <a:rPr lang="en-GB" sz="1200" dirty="0"/>
              <a:t> </a:t>
            </a:r>
            <a:r>
              <a:rPr lang="en-GB" sz="1200" dirty="0" err="1"/>
              <a:t>untuk</a:t>
            </a:r>
            <a:r>
              <a:rPr lang="en-GB" sz="1200" dirty="0"/>
              <a:t> </a:t>
            </a:r>
            <a:r>
              <a:rPr lang="en-GB" sz="1200" dirty="0" err="1"/>
              <a:t>prediksi</a:t>
            </a:r>
            <a:r>
              <a:rPr lang="en-GB" sz="1200" dirty="0"/>
              <a:t> </a:t>
            </a:r>
            <a:r>
              <a:rPr lang="en-GB" sz="1200" dirty="0" err="1"/>
              <a:t>nilai</a:t>
            </a:r>
            <a:r>
              <a:rPr lang="en-GB" sz="1200" dirty="0"/>
              <a:t> survey Engagement </a:t>
            </a:r>
            <a:r>
              <a:rPr lang="en-GB" sz="1200" dirty="0" err="1"/>
              <a:t>menggunakan</a:t>
            </a:r>
            <a:r>
              <a:rPr lang="en-GB" sz="1200" dirty="0"/>
              <a:t> </a:t>
            </a:r>
            <a:r>
              <a:rPr lang="en-GB" sz="1200" dirty="0" err="1"/>
              <a:t>Klasifikasi</a:t>
            </a:r>
            <a:r>
              <a:rPr lang="en-GB" sz="1200" dirty="0"/>
              <a:t> </a:t>
            </a:r>
            <a:r>
              <a:rPr lang="en-GB" sz="1200" dirty="0" err="1"/>
              <a:t>dengan</a:t>
            </a:r>
            <a:r>
              <a:rPr lang="en-GB" sz="1200" dirty="0"/>
              <a:t> target is resign yang </a:t>
            </a:r>
            <a:r>
              <a:rPr lang="en-GB" sz="1200" dirty="0" err="1"/>
              <a:t>menunjukkan</a:t>
            </a:r>
            <a:r>
              <a:rPr lang="en-GB" sz="1200" dirty="0"/>
              <a:t> </a:t>
            </a:r>
            <a:r>
              <a:rPr lang="en-GB" sz="1200" dirty="0" err="1"/>
              <a:t>pegawai</a:t>
            </a:r>
            <a:r>
              <a:rPr lang="en-GB" sz="1200" dirty="0"/>
              <a:t> resign, </a:t>
            </a:r>
            <a:r>
              <a:rPr lang="en-GB" sz="1200" dirty="0" err="1"/>
              <a:t>berdasarkan</a:t>
            </a:r>
            <a:r>
              <a:rPr lang="en-GB" sz="1200" dirty="0"/>
              <a:t> </a:t>
            </a:r>
            <a:r>
              <a:rPr lang="en-GB" sz="1200" dirty="0" err="1"/>
              <a:t>nilai</a:t>
            </a:r>
            <a:r>
              <a:rPr lang="en-GB" sz="1200" dirty="0"/>
              <a:t> </a:t>
            </a:r>
            <a:r>
              <a:rPr lang="en-GB" sz="1200" dirty="0" err="1"/>
              <a:t>korelasi</a:t>
            </a:r>
            <a:r>
              <a:rPr lang="en-GB" sz="1200" dirty="0"/>
              <a:t> ((</a:t>
            </a:r>
            <a:r>
              <a:rPr lang="en-GB" sz="1200" dirty="0" err="1"/>
              <a:t>corr</a:t>
            </a:r>
            <a:r>
              <a:rPr lang="en-GB" sz="1200" dirty="0"/>
              <a:t> </a:t>
            </a:r>
            <a:r>
              <a:rPr lang="en-GB" sz="1200" dirty="0" err="1"/>
              <a:t>memiliki</a:t>
            </a:r>
            <a:r>
              <a:rPr lang="en-GB" sz="1200" dirty="0"/>
              <a:t> </a:t>
            </a:r>
            <a:r>
              <a:rPr lang="en-GB" sz="1200" dirty="0" err="1"/>
              <a:t>nilai</a:t>
            </a:r>
            <a:r>
              <a:rPr lang="en-GB" sz="1200" dirty="0"/>
              <a:t> +/-) &gt;= 0.05) dan agar </a:t>
            </a:r>
            <a:r>
              <a:rPr lang="en-GB" sz="1200" dirty="0" err="1"/>
              <a:t>hasil</a:t>
            </a:r>
            <a:r>
              <a:rPr lang="en-GB" sz="1200" dirty="0"/>
              <a:t> </a:t>
            </a:r>
            <a:r>
              <a:rPr lang="en-GB" sz="1200" dirty="0" err="1"/>
              <a:t>tidak</a:t>
            </a:r>
            <a:r>
              <a:rPr lang="en-GB" sz="1200" dirty="0"/>
              <a:t> </a:t>
            </a:r>
            <a:r>
              <a:rPr lang="en-GB" sz="1200" dirty="0" err="1"/>
              <a:t>diskriminikatif</a:t>
            </a:r>
            <a:r>
              <a:rPr lang="en-GB" sz="1200" dirty="0"/>
              <a:t> </a:t>
            </a:r>
            <a:r>
              <a:rPr lang="en-GB" sz="1200" dirty="0" err="1"/>
              <a:t>maka</a:t>
            </a:r>
            <a:r>
              <a:rPr lang="en-GB" sz="1200" dirty="0"/>
              <a:t> feature yang </a:t>
            </a:r>
            <a:r>
              <a:rPr lang="en-GB" sz="1200" dirty="0" err="1"/>
              <a:t>akan</a:t>
            </a:r>
            <a:r>
              <a:rPr lang="en-GB" sz="1200" dirty="0"/>
              <a:t> </a:t>
            </a:r>
            <a:r>
              <a:rPr lang="en-GB" sz="1200" dirty="0" err="1"/>
              <a:t>digunakan</a:t>
            </a:r>
            <a:r>
              <a:rPr lang="en-GB" sz="1200" dirty="0"/>
              <a:t> </a:t>
            </a:r>
            <a:r>
              <a:rPr lang="en-GB" sz="1200" dirty="0" err="1"/>
              <a:t>yaitu</a:t>
            </a:r>
            <a:r>
              <a:rPr lang="en-GB" sz="1200" dirty="0"/>
              <a:t>:</a:t>
            </a:r>
          </a:p>
          <a:p>
            <a:pPr marL="285750" indent="-285750" algn="just">
              <a:buFont typeface="Arial" panose="020B0604020202020204" pitchFamily="34" charset="0"/>
              <a:buChar char="•"/>
            </a:pPr>
            <a:r>
              <a:rPr lang="en-GB" sz="1200" dirty="0" err="1"/>
              <a:t>StatusKepegawaian</a:t>
            </a:r>
            <a:endParaRPr lang="en-GB" sz="1200" dirty="0"/>
          </a:p>
          <a:p>
            <a:pPr marL="285750" indent="-285750" algn="just">
              <a:buFont typeface="Arial" panose="020B0604020202020204" pitchFamily="34" charset="0"/>
              <a:buChar char="•"/>
            </a:pPr>
            <a:r>
              <a:rPr lang="en-GB" sz="1200" dirty="0" err="1"/>
              <a:t>Pekerjaan</a:t>
            </a:r>
            <a:endParaRPr lang="en-GB" sz="1200" dirty="0"/>
          </a:p>
          <a:p>
            <a:pPr marL="285750" indent="-285750" algn="just">
              <a:buFont typeface="Arial" panose="020B0604020202020204" pitchFamily="34" charset="0"/>
              <a:buChar char="•"/>
            </a:pPr>
            <a:r>
              <a:rPr lang="en-GB" sz="1200" dirty="0" err="1"/>
              <a:t>JenjangKarir</a:t>
            </a:r>
            <a:endParaRPr lang="en-GB" sz="1200" dirty="0"/>
          </a:p>
          <a:p>
            <a:pPr marL="285750" indent="-285750" algn="just">
              <a:buFont typeface="Arial" panose="020B0604020202020204" pitchFamily="34" charset="0"/>
              <a:buChar char="•"/>
            </a:pPr>
            <a:r>
              <a:rPr lang="en-GB" sz="1200" dirty="0" err="1"/>
              <a:t>PerformancePegawai</a:t>
            </a:r>
            <a:endParaRPr lang="en-GB" sz="1200" dirty="0"/>
          </a:p>
          <a:p>
            <a:pPr marL="285750" indent="-285750" algn="just">
              <a:buFont typeface="Arial" panose="020B0604020202020204" pitchFamily="34" charset="0"/>
              <a:buChar char="•"/>
            </a:pPr>
            <a:r>
              <a:rPr lang="en-GB" sz="1200" dirty="0" err="1"/>
              <a:t>HiringPlatform</a:t>
            </a:r>
            <a:endParaRPr lang="en-GB" sz="1200" dirty="0"/>
          </a:p>
          <a:p>
            <a:pPr marL="285750" indent="-285750" algn="just">
              <a:buFont typeface="Arial" panose="020B0604020202020204" pitchFamily="34" charset="0"/>
              <a:buChar char="•"/>
            </a:pPr>
            <a:r>
              <a:rPr lang="en-GB" sz="1200" dirty="0" err="1"/>
              <a:t>SkorKepuasanPegawai</a:t>
            </a:r>
            <a:endParaRPr lang="en-GB" sz="1200" dirty="0"/>
          </a:p>
          <a:p>
            <a:pPr marL="285750" indent="-285750" algn="just">
              <a:buFont typeface="Arial" panose="020B0604020202020204" pitchFamily="34" charset="0"/>
              <a:buChar char="•"/>
            </a:pPr>
            <a:r>
              <a:rPr lang="en-GB" sz="1200" dirty="0" err="1"/>
              <a:t>JumlahKeikutsertaanProjek</a:t>
            </a:r>
            <a:endParaRPr lang="en-GB" sz="1200" dirty="0"/>
          </a:p>
          <a:p>
            <a:pPr marL="285750" indent="-285750" algn="just">
              <a:buFont typeface="Arial" panose="020B0604020202020204" pitchFamily="34" charset="0"/>
              <a:buChar char="•"/>
            </a:pPr>
            <a:r>
              <a:rPr lang="en-GB" sz="1200" dirty="0" err="1"/>
              <a:t>TingkatPendidikan</a:t>
            </a:r>
            <a:endParaRPr lang="en-GB" sz="1200" dirty="0"/>
          </a:p>
          <a:p>
            <a:pPr marL="285750" indent="-285750" algn="just">
              <a:buFont typeface="Arial" panose="020B0604020202020204" pitchFamily="34" charset="0"/>
              <a:buChar char="•"/>
            </a:pPr>
            <a:r>
              <a:rPr lang="en-GB" sz="1200" dirty="0" err="1"/>
              <a:t>AlasanResign</a:t>
            </a:r>
            <a:endParaRPr lang="en-GB" sz="1200" dirty="0"/>
          </a:p>
          <a:p>
            <a:pPr marL="285750" indent="-285750" algn="just">
              <a:buFont typeface="Arial" panose="020B0604020202020204" pitchFamily="34" charset="0"/>
              <a:buChar char="•"/>
            </a:pPr>
            <a:r>
              <a:rPr lang="en-GB" sz="1200" dirty="0"/>
              <a:t> </a:t>
            </a:r>
            <a:r>
              <a:rPr lang="en-GB" sz="1200" dirty="0" err="1"/>
              <a:t>umur</a:t>
            </a:r>
            <a:endParaRPr lang="en-GB" sz="1200" dirty="0"/>
          </a:p>
          <a:p>
            <a:pPr marL="285750" indent="-285750" algn="just">
              <a:buFont typeface="Arial" panose="020B0604020202020204" pitchFamily="34" charset="0"/>
              <a:buChar char="•"/>
            </a:pPr>
            <a:r>
              <a:rPr lang="en-GB" sz="1200" dirty="0"/>
              <a:t> </a:t>
            </a:r>
            <a:r>
              <a:rPr lang="en-GB" sz="1200" dirty="0" err="1"/>
              <a:t>Lamakerja</a:t>
            </a:r>
            <a:endParaRPr lang="en-GB" sz="1200" dirty="0"/>
          </a:p>
          <a:p>
            <a:pPr marL="285750" indent="-285750" algn="just">
              <a:buFont typeface="Arial" panose="020B0604020202020204" pitchFamily="34" charset="0"/>
              <a:buChar char="•"/>
            </a:pPr>
            <a:r>
              <a:rPr lang="en-GB" sz="1200" dirty="0"/>
              <a:t> </a:t>
            </a:r>
            <a:r>
              <a:rPr lang="en-GB" sz="1200" dirty="0" err="1"/>
              <a:t>is_resign</a:t>
            </a:r>
            <a:endParaRPr lang="en-GB" sz="1200" dirty="0"/>
          </a:p>
        </p:txBody>
      </p:sp>
      <p:pic>
        <p:nvPicPr>
          <p:cNvPr id="7" name="Picture 6">
            <a:extLst>
              <a:ext uri="{FF2B5EF4-FFF2-40B4-BE49-F238E27FC236}">
                <a16:creationId xmlns:a16="http://schemas.microsoft.com/office/drawing/2014/main" id="{A32DC35E-9C36-A108-A6A0-4B9C569967B1}"/>
              </a:ext>
            </a:extLst>
          </p:cNvPr>
          <p:cNvPicPr>
            <a:picLocks noChangeAspect="1"/>
          </p:cNvPicPr>
          <p:nvPr/>
        </p:nvPicPr>
        <p:blipFill>
          <a:blip r:embed="rId3"/>
          <a:stretch>
            <a:fillRect/>
          </a:stretch>
        </p:blipFill>
        <p:spPr>
          <a:xfrm>
            <a:off x="5361139" y="1589616"/>
            <a:ext cx="3615659" cy="3553025"/>
          </a:xfrm>
          <a:prstGeom prst="rect">
            <a:avLst/>
          </a:prstGeom>
        </p:spPr>
      </p:pic>
    </p:spTree>
    <p:extLst>
      <p:ext uri="{BB962C8B-B14F-4D97-AF65-F5344CB8AC3E}">
        <p14:creationId xmlns:p14="http://schemas.microsoft.com/office/powerpoint/2010/main" val="191034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3" name="TextBox 2">
            <a:extLst>
              <a:ext uri="{FF2B5EF4-FFF2-40B4-BE49-F238E27FC236}">
                <a16:creationId xmlns:a16="http://schemas.microsoft.com/office/drawing/2014/main" id="{ED0E6F34-7D35-6C95-3116-70EAE84027FB}"/>
              </a:ext>
            </a:extLst>
          </p:cNvPr>
          <p:cNvSpPr txBox="1"/>
          <p:nvPr/>
        </p:nvSpPr>
        <p:spPr>
          <a:xfrm>
            <a:off x="0" y="515998"/>
            <a:ext cx="6039134" cy="369332"/>
          </a:xfrm>
          <a:prstGeom prst="rect">
            <a:avLst/>
          </a:prstGeom>
          <a:noFill/>
        </p:spPr>
        <p:txBody>
          <a:bodyPr wrap="square">
            <a:spAutoFit/>
          </a:bodyPr>
          <a:lstStyle/>
          <a:p>
            <a:r>
              <a:rPr lang="en" sz="1800" b="1" dirty="0">
                <a:solidFill>
                  <a:schemeClr val="dk1"/>
                </a:solidFill>
              </a:rPr>
              <a:t>Data Preprocessing Feature</a:t>
            </a:r>
            <a:endParaRPr lang="en-GB" sz="1800" b="1" dirty="0"/>
          </a:p>
        </p:txBody>
      </p:sp>
      <p:sp>
        <p:nvSpPr>
          <p:cNvPr id="11" name="TextBox 10">
            <a:extLst>
              <a:ext uri="{FF2B5EF4-FFF2-40B4-BE49-F238E27FC236}">
                <a16:creationId xmlns:a16="http://schemas.microsoft.com/office/drawing/2014/main" id="{09953157-BDD6-8FCA-4C06-258B6B887C98}"/>
              </a:ext>
            </a:extLst>
          </p:cNvPr>
          <p:cNvSpPr txBox="1"/>
          <p:nvPr/>
        </p:nvSpPr>
        <p:spPr>
          <a:xfrm>
            <a:off x="124582" y="878202"/>
            <a:ext cx="4595882" cy="307777"/>
          </a:xfrm>
          <a:prstGeom prst="rect">
            <a:avLst/>
          </a:prstGeom>
          <a:noFill/>
        </p:spPr>
        <p:txBody>
          <a:bodyPr wrap="square">
            <a:spAutoFit/>
          </a:bodyPr>
          <a:lstStyle/>
          <a:p>
            <a:r>
              <a:rPr lang="en" b="1" dirty="0">
                <a:solidFill>
                  <a:schemeClr val="dk1"/>
                </a:solidFill>
              </a:rPr>
              <a:t>F</a:t>
            </a:r>
            <a:r>
              <a:rPr lang="en" sz="1400" b="1" dirty="0">
                <a:solidFill>
                  <a:schemeClr val="dk1"/>
                </a:solidFill>
              </a:rPr>
              <a:t>eature </a:t>
            </a:r>
            <a:r>
              <a:rPr lang="en" b="1" dirty="0">
                <a:solidFill>
                  <a:schemeClr val="dk1"/>
                </a:solidFill>
              </a:rPr>
              <a:t>E</a:t>
            </a:r>
            <a:r>
              <a:rPr lang="en" sz="1400" b="1" dirty="0">
                <a:solidFill>
                  <a:schemeClr val="dk1"/>
                </a:solidFill>
              </a:rPr>
              <a:t>ngineering </a:t>
            </a:r>
            <a:endParaRPr lang="en-GB" b="1" dirty="0"/>
          </a:p>
        </p:txBody>
      </p:sp>
      <p:sp>
        <p:nvSpPr>
          <p:cNvPr id="13" name="TextBox 12">
            <a:extLst>
              <a:ext uri="{FF2B5EF4-FFF2-40B4-BE49-F238E27FC236}">
                <a16:creationId xmlns:a16="http://schemas.microsoft.com/office/drawing/2014/main" id="{FB76AA89-435B-FA31-5E4A-C0B215AFC205}"/>
              </a:ext>
            </a:extLst>
          </p:cNvPr>
          <p:cNvSpPr txBox="1"/>
          <p:nvPr/>
        </p:nvSpPr>
        <p:spPr>
          <a:xfrm>
            <a:off x="249166" y="2791930"/>
            <a:ext cx="2143306" cy="276999"/>
          </a:xfrm>
          <a:prstGeom prst="rect">
            <a:avLst/>
          </a:prstGeom>
          <a:noFill/>
        </p:spPr>
        <p:txBody>
          <a:bodyPr wrap="square">
            <a:spAutoFit/>
          </a:bodyPr>
          <a:lstStyle/>
          <a:p>
            <a:r>
              <a:rPr lang="en" sz="1200" b="1" dirty="0">
                <a:solidFill>
                  <a:schemeClr val="dk1"/>
                </a:solidFill>
              </a:rPr>
              <a:t>Label Encoder</a:t>
            </a:r>
          </a:p>
        </p:txBody>
      </p:sp>
      <p:sp>
        <p:nvSpPr>
          <p:cNvPr id="2" name="TextBox 1">
            <a:extLst>
              <a:ext uri="{FF2B5EF4-FFF2-40B4-BE49-F238E27FC236}">
                <a16:creationId xmlns:a16="http://schemas.microsoft.com/office/drawing/2014/main" id="{A67334EA-90DF-BAA3-07C0-1625D928A87F}"/>
              </a:ext>
            </a:extLst>
          </p:cNvPr>
          <p:cNvSpPr txBox="1"/>
          <p:nvPr/>
        </p:nvSpPr>
        <p:spPr>
          <a:xfrm>
            <a:off x="124582" y="1185979"/>
            <a:ext cx="8894836" cy="1200329"/>
          </a:xfrm>
          <a:prstGeom prst="rect">
            <a:avLst/>
          </a:prstGeom>
          <a:noFill/>
        </p:spPr>
        <p:txBody>
          <a:bodyPr wrap="square">
            <a:spAutoFit/>
          </a:bodyPr>
          <a:lstStyle/>
          <a:p>
            <a:r>
              <a:rPr lang="en-GB" sz="1200" dirty="0">
                <a:solidFill>
                  <a:schemeClr val="dk1"/>
                </a:solidFill>
              </a:rPr>
              <a:t>P</a:t>
            </a:r>
            <a:r>
              <a:rPr lang="en" sz="1200" dirty="0">
                <a:solidFill>
                  <a:schemeClr val="dk1"/>
                </a:solidFill>
              </a:rPr>
              <a:t>roses ini dilakukan pada feature </a:t>
            </a:r>
            <a:r>
              <a:rPr lang="en-GB" sz="1200" dirty="0" err="1">
                <a:solidFill>
                  <a:schemeClr val="dk1"/>
                </a:solidFill>
              </a:rPr>
              <a:t>Pekerjaan</a:t>
            </a:r>
            <a:r>
              <a:rPr lang="en-GB" sz="1200" dirty="0">
                <a:solidFill>
                  <a:schemeClr val="dk1"/>
                </a:solidFill>
              </a:rPr>
              <a:t>, </a:t>
            </a:r>
            <a:r>
              <a:rPr lang="en-GB" sz="1200" dirty="0" err="1">
                <a:solidFill>
                  <a:schemeClr val="dk1"/>
                </a:solidFill>
              </a:rPr>
              <a:t>HiringPlatform</a:t>
            </a:r>
            <a:r>
              <a:rPr lang="en-GB" sz="1200" dirty="0">
                <a:solidFill>
                  <a:schemeClr val="dk1"/>
                </a:solidFill>
              </a:rPr>
              <a:t>, dan </a:t>
            </a:r>
            <a:r>
              <a:rPr lang="en-GB" sz="1200" dirty="0" err="1">
                <a:solidFill>
                  <a:schemeClr val="dk1"/>
                </a:solidFill>
              </a:rPr>
              <a:t>AlasanResign</a:t>
            </a:r>
            <a:r>
              <a:rPr lang="en-GB" sz="1200" dirty="0">
                <a:solidFill>
                  <a:schemeClr val="dk1"/>
                </a:solidFill>
              </a:rPr>
              <a:t>, yang masing-masing feature </a:t>
            </a:r>
            <a:r>
              <a:rPr lang="en-GB" sz="1200" dirty="0" err="1">
                <a:solidFill>
                  <a:schemeClr val="dk1"/>
                </a:solidFill>
              </a:rPr>
              <a:t>diubah</a:t>
            </a:r>
            <a:r>
              <a:rPr lang="en-GB" sz="1200" dirty="0">
                <a:solidFill>
                  <a:schemeClr val="dk1"/>
                </a:solidFill>
              </a:rPr>
              <a:t> </a:t>
            </a:r>
            <a:r>
              <a:rPr lang="en-GB" sz="1200" dirty="0" err="1">
                <a:solidFill>
                  <a:schemeClr val="dk1"/>
                </a:solidFill>
              </a:rPr>
              <a:t>menjadi</a:t>
            </a:r>
            <a:r>
              <a:rPr lang="en-GB" sz="1200" dirty="0">
                <a:solidFill>
                  <a:schemeClr val="dk1"/>
                </a:solidFill>
              </a:rPr>
              <a:t> 3 group </a:t>
            </a:r>
            <a:r>
              <a:rPr lang="en-GB" sz="1200" dirty="0" err="1">
                <a:solidFill>
                  <a:schemeClr val="dk1"/>
                </a:solidFill>
              </a:rPr>
              <a:t>untuk</a:t>
            </a:r>
            <a:r>
              <a:rPr lang="en-GB" sz="1200" dirty="0">
                <a:solidFill>
                  <a:schemeClr val="dk1"/>
                </a:solidFill>
              </a:rPr>
              <a:t> </a:t>
            </a:r>
            <a:r>
              <a:rPr lang="en-GB" sz="1200" dirty="0" err="1">
                <a:solidFill>
                  <a:schemeClr val="dk1"/>
                </a:solidFill>
              </a:rPr>
              <a:t>mengurangi</a:t>
            </a:r>
            <a:r>
              <a:rPr lang="en-GB" sz="1200" dirty="0">
                <a:solidFill>
                  <a:schemeClr val="dk1"/>
                </a:solidFill>
              </a:rPr>
              <a:t> </a:t>
            </a:r>
            <a:r>
              <a:rPr lang="en-GB" sz="1200" dirty="0" err="1">
                <a:solidFill>
                  <a:schemeClr val="dk1"/>
                </a:solidFill>
              </a:rPr>
              <a:t>banyaknya</a:t>
            </a:r>
            <a:r>
              <a:rPr lang="en-GB" sz="1200" dirty="0">
                <a:solidFill>
                  <a:schemeClr val="dk1"/>
                </a:solidFill>
              </a:rPr>
              <a:t> </a:t>
            </a:r>
            <a:r>
              <a:rPr lang="en-GB" sz="1200" dirty="0" err="1">
                <a:solidFill>
                  <a:schemeClr val="dk1"/>
                </a:solidFill>
              </a:rPr>
              <a:t>fitur</a:t>
            </a:r>
            <a:r>
              <a:rPr lang="en-GB" sz="1200" dirty="0">
                <a:solidFill>
                  <a:schemeClr val="dk1"/>
                </a:solidFill>
              </a:rPr>
              <a:t> yang </a:t>
            </a:r>
            <a:r>
              <a:rPr lang="en-GB" sz="1200" dirty="0" err="1">
                <a:solidFill>
                  <a:schemeClr val="dk1"/>
                </a:solidFill>
              </a:rPr>
              <a:t>akan</a:t>
            </a:r>
            <a:r>
              <a:rPr lang="en-GB" sz="1200" dirty="0">
                <a:solidFill>
                  <a:schemeClr val="dk1"/>
                </a:solidFill>
              </a:rPr>
              <a:t> </a:t>
            </a:r>
            <a:r>
              <a:rPr lang="en-GB" sz="1200" dirty="0" err="1">
                <a:solidFill>
                  <a:schemeClr val="dk1"/>
                </a:solidFill>
              </a:rPr>
              <a:t>diolah</a:t>
            </a:r>
            <a:r>
              <a:rPr lang="en-GB" sz="1200" dirty="0">
                <a:solidFill>
                  <a:schemeClr val="dk1"/>
                </a:solidFill>
              </a:rPr>
              <a:t> pada machine learning:</a:t>
            </a:r>
          </a:p>
          <a:p>
            <a:pPr marL="342900" indent="-342900">
              <a:buAutoNum type="arabicPeriod"/>
            </a:pPr>
            <a:r>
              <a:rPr lang="en-GB" sz="1200" dirty="0" err="1">
                <a:solidFill>
                  <a:schemeClr val="dk1"/>
                </a:solidFill>
              </a:rPr>
              <a:t>Pekerjaan</a:t>
            </a:r>
            <a:r>
              <a:rPr lang="en-GB" sz="1200" dirty="0">
                <a:solidFill>
                  <a:schemeClr val="dk1"/>
                </a:solidFill>
              </a:rPr>
              <a:t> -&gt; </a:t>
            </a:r>
            <a:r>
              <a:rPr lang="en-GB" sz="1200" dirty="0" err="1">
                <a:solidFill>
                  <a:schemeClr val="dk1"/>
                </a:solidFill>
              </a:rPr>
              <a:t>DivisionPekrjaan</a:t>
            </a:r>
            <a:r>
              <a:rPr lang="en-GB" sz="1200" dirty="0">
                <a:solidFill>
                  <a:schemeClr val="dk1"/>
                </a:solidFill>
              </a:rPr>
              <a:t> : Software division, Data Division, dan Product Division</a:t>
            </a:r>
          </a:p>
          <a:p>
            <a:pPr marL="342900" indent="-342900">
              <a:buAutoNum type="arabicPeriod"/>
            </a:pPr>
            <a:r>
              <a:rPr lang="en-GB" sz="1200" dirty="0" err="1"/>
              <a:t>HiringPlatform</a:t>
            </a:r>
            <a:r>
              <a:rPr lang="en-GB" sz="1200" dirty="0">
                <a:solidFill>
                  <a:schemeClr val="dk1"/>
                </a:solidFill>
              </a:rPr>
              <a:t> -&gt; </a:t>
            </a:r>
            <a:r>
              <a:rPr lang="en-GB" sz="1200" dirty="0" err="1">
                <a:solidFill>
                  <a:schemeClr val="dk1"/>
                </a:solidFill>
              </a:rPr>
              <a:t>GroupPlatform</a:t>
            </a:r>
            <a:r>
              <a:rPr lang="en-GB" sz="1200" dirty="0">
                <a:solidFill>
                  <a:schemeClr val="dk1"/>
                </a:solidFill>
              </a:rPr>
              <a:t> : Indeed, LinkedIn, dan Others (Indeed dan </a:t>
            </a:r>
            <a:r>
              <a:rPr lang="en-GB" sz="1200" dirty="0" err="1">
                <a:solidFill>
                  <a:schemeClr val="dk1"/>
                </a:solidFill>
              </a:rPr>
              <a:t>Linkind</a:t>
            </a:r>
            <a:r>
              <a:rPr lang="en-GB" sz="1200" dirty="0">
                <a:solidFill>
                  <a:schemeClr val="dk1"/>
                </a:solidFill>
              </a:rPr>
              <a:t> </a:t>
            </a:r>
            <a:r>
              <a:rPr lang="en-GB" sz="1200" dirty="0" err="1">
                <a:solidFill>
                  <a:schemeClr val="dk1"/>
                </a:solidFill>
              </a:rPr>
              <a:t>merupakan</a:t>
            </a:r>
            <a:r>
              <a:rPr lang="en-GB" sz="1200" dirty="0">
                <a:solidFill>
                  <a:schemeClr val="dk1"/>
                </a:solidFill>
              </a:rPr>
              <a:t> platform </a:t>
            </a:r>
            <a:r>
              <a:rPr lang="en-GB" sz="1200" dirty="0" err="1">
                <a:solidFill>
                  <a:schemeClr val="dk1"/>
                </a:solidFill>
              </a:rPr>
              <a:t>palingbanyak</a:t>
            </a:r>
            <a:r>
              <a:rPr lang="en-GB" sz="1200" dirty="0">
                <a:solidFill>
                  <a:schemeClr val="dk1"/>
                </a:solidFill>
              </a:rPr>
              <a:t> </a:t>
            </a:r>
            <a:r>
              <a:rPr lang="en-GB" sz="1200" dirty="0" err="1">
                <a:solidFill>
                  <a:schemeClr val="dk1"/>
                </a:solidFill>
              </a:rPr>
              <a:t>digunakan</a:t>
            </a:r>
            <a:r>
              <a:rPr lang="en-GB" sz="1200" dirty="0">
                <a:solidFill>
                  <a:schemeClr val="dk1"/>
                </a:solidFill>
              </a:rPr>
              <a:t>)</a:t>
            </a:r>
          </a:p>
          <a:p>
            <a:pPr marL="342900" indent="-342900">
              <a:buAutoNum type="arabicPeriod"/>
            </a:pPr>
            <a:r>
              <a:rPr lang="en-GB" sz="1200" dirty="0" err="1"/>
              <a:t>AlasanResign</a:t>
            </a:r>
            <a:r>
              <a:rPr lang="en-GB" sz="1200" dirty="0">
                <a:solidFill>
                  <a:schemeClr val="dk1"/>
                </a:solidFill>
              </a:rPr>
              <a:t> -&gt; </a:t>
            </a:r>
            <a:r>
              <a:rPr lang="en-GB" sz="1200" dirty="0" err="1">
                <a:solidFill>
                  <a:schemeClr val="dk1"/>
                </a:solidFill>
              </a:rPr>
              <a:t>GroupAlasan</a:t>
            </a:r>
            <a:r>
              <a:rPr lang="en-GB" sz="1200" dirty="0">
                <a:solidFill>
                  <a:schemeClr val="dk1"/>
                </a:solidFill>
              </a:rPr>
              <a:t> : </a:t>
            </a:r>
            <a:r>
              <a:rPr lang="en-GB" sz="1200" dirty="0" err="1">
                <a:solidFill>
                  <a:schemeClr val="dk1"/>
                </a:solidFill>
              </a:rPr>
              <a:t>masih_bekerja</a:t>
            </a:r>
            <a:r>
              <a:rPr lang="en-GB" sz="1200" dirty="0">
                <a:solidFill>
                  <a:schemeClr val="dk1"/>
                </a:solidFill>
              </a:rPr>
              <a:t>, </a:t>
            </a:r>
            <a:r>
              <a:rPr lang="en-GB" sz="1200" dirty="0" err="1">
                <a:solidFill>
                  <a:schemeClr val="dk1"/>
                </a:solidFill>
              </a:rPr>
              <a:t>masalah_karir</a:t>
            </a:r>
            <a:r>
              <a:rPr lang="en-GB" sz="1200" dirty="0">
                <a:solidFill>
                  <a:schemeClr val="dk1"/>
                </a:solidFill>
              </a:rPr>
              <a:t>, </a:t>
            </a:r>
            <a:r>
              <a:rPr lang="en-GB" sz="1200" dirty="0" err="1">
                <a:solidFill>
                  <a:schemeClr val="dk1"/>
                </a:solidFill>
              </a:rPr>
              <a:t>masalah_kenyamanan</a:t>
            </a:r>
            <a:endParaRPr lang="en-GB" sz="1200" dirty="0"/>
          </a:p>
        </p:txBody>
      </p:sp>
      <p:sp>
        <p:nvSpPr>
          <p:cNvPr id="6" name="TextBox 5">
            <a:extLst>
              <a:ext uri="{FF2B5EF4-FFF2-40B4-BE49-F238E27FC236}">
                <a16:creationId xmlns:a16="http://schemas.microsoft.com/office/drawing/2014/main" id="{0A746D99-7876-DC2D-5811-B3138287C702}"/>
              </a:ext>
            </a:extLst>
          </p:cNvPr>
          <p:cNvSpPr txBox="1"/>
          <p:nvPr/>
        </p:nvSpPr>
        <p:spPr>
          <a:xfrm>
            <a:off x="124582" y="2484153"/>
            <a:ext cx="4595882" cy="307777"/>
          </a:xfrm>
          <a:prstGeom prst="rect">
            <a:avLst/>
          </a:prstGeom>
          <a:noFill/>
        </p:spPr>
        <p:txBody>
          <a:bodyPr wrap="square">
            <a:spAutoFit/>
          </a:bodyPr>
          <a:lstStyle/>
          <a:p>
            <a:r>
              <a:rPr lang="en" b="1" dirty="0">
                <a:solidFill>
                  <a:schemeClr val="dk1"/>
                </a:solidFill>
              </a:rPr>
              <a:t>F</a:t>
            </a:r>
            <a:r>
              <a:rPr lang="en" sz="1400" b="1" dirty="0">
                <a:solidFill>
                  <a:schemeClr val="dk1"/>
                </a:solidFill>
              </a:rPr>
              <a:t>eature </a:t>
            </a:r>
            <a:r>
              <a:rPr lang="en" b="1" dirty="0">
                <a:solidFill>
                  <a:schemeClr val="dk1"/>
                </a:solidFill>
              </a:rPr>
              <a:t>Encoding</a:t>
            </a:r>
            <a:endParaRPr lang="en-GB" b="1" dirty="0"/>
          </a:p>
        </p:txBody>
      </p:sp>
      <p:sp>
        <p:nvSpPr>
          <p:cNvPr id="10" name="TextBox 9">
            <a:extLst>
              <a:ext uri="{FF2B5EF4-FFF2-40B4-BE49-F238E27FC236}">
                <a16:creationId xmlns:a16="http://schemas.microsoft.com/office/drawing/2014/main" id="{896C67AE-9676-BECC-74BB-C909B8F29B1C}"/>
              </a:ext>
            </a:extLst>
          </p:cNvPr>
          <p:cNvSpPr txBox="1"/>
          <p:nvPr/>
        </p:nvSpPr>
        <p:spPr>
          <a:xfrm>
            <a:off x="249165" y="3062168"/>
            <a:ext cx="8645670" cy="646331"/>
          </a:xfrm>
          <a:prstGeom prst="rect">
            <a:avLst/>
          </a:prstGeom>
          <a:noFill/>
        </p:spPr>
        <p:txBody>
          <a:bodyPr wrap="square">
            <a:spAutoFit/>
          </a:bodyPr>
          <a:lstStyle/>
          <a:p>
            <a:r>
              <a:rPr lang="en-GB" sz="1200" dirty="0">
                <a:solidFill>
                  <a:schemeClr val="dk1"/>
                </a:solidFill>
              </a:rPr>
              <a:t>P</a:t>
            </a:r>
            <a:r>
              <a:rPr lang="en" sz="1200" dirty="0">
                <a:solidFill>
                  <a:schemeClr val="dk1"/>
                </a:solidFill>
              </a:rPr>
              <a:t>roses ini dilakukan pada feature </a:t>
            </a:r>
            <a:r>
              <a:rPr lang="en-GB" sz="1200" dirty="0" err="1">
                <a:solidFill>
                  <a:schemeClr val="dk1"/>
                </a:solidFill>
              </a:rPr>
              <a:t>StatusKepegawaian</a:t>
            </a:r>
            <a:r>
              <a:rPr lang="en-GB" sz="1200" dirty="0">
                <a:solidFill>
                  <a:schemeClr val="dk1"/>
                </a:solidFill>
              </a:rPr>
              <a:t>, </a:t>
            </a:r>
            <a:r>
              <a:rPr lang="en-GB" sz="1200" dirty="0" err="1">
                <a:solidFill>
                  <a:schemeClr val="dk1"/>
                </a:solidFill>
              </a:rPr>
              <a:t>JenjangKarir</a:t>
            </a:r>
            <a:r>
              <a:rPr lang="en-GB" sz="1200" dirty="0">
                <a:solidFill>
                  <a:schemeClr val="dk1"/>
                </a:solidFill>
              </a:rPr>
              <a:t>, </a:t>
            </a:r>
            <a:r>
              <a:rPr lang="en-GB" sz="1200" dirty="0" err="1">
                <a:solidFill>
                  <a:schemeClr val="dk1"/>
                </a:solidFill>
              </a:rPr>
              <a:t>PrformancePegawai</a:t>
            </a:r>
            <a:r>
              <a:rPr lang="en-GB" sz="1200" dirty="0">
                <a:solidFill>
                  <a:schemeClr val="dk1"/>
                </a:solidFill>
              </a:rPr>
              <a:t>, dan </a:t>
            </a:r>
            <a:r>
              <a:rPr lang="en-GB" sz="1200" dirty="0" err="1">
                <a:solidFill>
                  <a:schemeClr val="dk1"/>
                </a:solidFill>
              </a:rPr>
              <a:t>TingkatPendidikan</a:t>
            </a:r>
            <a:r>
              <a:rPr lang="en-GB" sz="1200" dirty="0">
                <a:solidFill>
                  <a:schemeClr val="dk1"/>
                </a:solidFill>
              </a:rPr>
              <a:t> yang feature </a:t>
            </a:r>
            <a:r>
              <a:rPr lang="en-GB" sz="1200" dirty="0" err="1">
                <a:solidFill>
                  <a:schemeClr val="dk1"/>
                </a:solidFill>
              </a:rPr>
              <a:t>tersebut</a:t>
            </a:r>
            <a:r>
              <a:rPr lang="en-GB" sz="1200" dirty="0">
                <a:solidFill>
                  <a:schemeClr val="dk1"/>
                </a:solidFill>
              </a:rPr>
              <a:t> </a:t>
            </a:r>
            <a:r>
              <a:rPr lang="en-GB" sz="1200" dirty="0" err="1">
                <a:solidFill>
                  <a:schemeClr val="dk1"/>
                </a:solidFill>
              </a:rPr>
              <a:t>diurutkan</a:t>
            </a:r>
            <a:r>
              <a:rPr lang="en-GB" sz="1200" dirty="0">
                <a:solidFill>
                  <a:schemeClr val="dk1"/>
                </a:solidFill>
              </a:rPr>
              <a:t> </a:t>
            </a:r>
            <a:r>
              <a:rPr lang="en-GB" sz="1200" dirty="0" err="1">
                <a:solidFill>
                  <a:schemeClr val="dk1"/>
                </a:solidFill>
              </a:rPr>
              <a:t>sesuai</a:t>
            </a:r>
            <a:r>
              <a:rPr lang="en-GB" sz="1200" dirty="0">
                <a:solidFill>
                  <a:schemeClr val="dk1"/>
                </a:solidFill>
              </a:rPr>
              <a:t> </a:t>
            </a:r>
            <a:r>
              <a:rPr lang="en-GB" sz="1200" dirty="0" err="1">
                <a:solidFill>
                  <a:schemeClr val="dk1"/>
                </a:solidFill>
              </a:rPr>
              <a:t>urutan</a:t>
            </a:r>
            <a:r>
              <a:rPr lang="en-GB" sz="1200" dirty="0">
                <a:solidFill>
                  <a:schemeClr val="dk1"/>
                </a:solidFill>
              </a:rPr>
              <a:t> </a:t>
            </a:r>
            <a:r>
              <a:rPr lang="en-GB" sz="1200" dirty="0" err="1">
                <a:solidFill>
                  <a:schemeClr val="dk1"/>
                </a:solidFill>
              </a:rPr>
              <a:t>dari</a:t>
            </a:r>
            <a:r>
              <a:rPr lang="en-GB" sz="1200" dirty="0">
                <a:solidFill>
                  <a:schemeClr val="dk1"/>
                </a:solidFill>
              </a:rPr>
              <a:t> </a:t>
            </a:r>
            <a:r>
              <a:rPr lang="en-GB" sz="1200" dirty="0" err="1">
                <a:solidFill>
                  <a:schemeClr val="dk1"/>
                </a:solidFill>
              </a:rPr>
              <a:t>tingkat</a:t>
            </a:r>
            <a:r>
              <a:rPr lang="en-GB" sz="1200" dirty="0">
                <a:solidFill>
                  <a:schemeClr val="dk1"/>
                </a:solidFill>
              </a:rPr>
              <a:t> </a:t>
            </a:r>
            <a:r>
              <a:rPr lang="en-GB" sz="1200" dirty="0" err="1">
                <a:solidFill>
                  <a:schemeClr val="dk1"/>
                </a:solidFill>
              </a:rPr>
              <a:t>terkecil</a:t>
            </a:r>
            <a:r>
              <a:rPr lang="en-GB" sz="1200" dirty="0">
                <a:solidFill>
                  <a:schemeClr val="dk1"/>
                </a:solidFill>
              </a:rPr>
              <a:t> </a:t>
            </a:r>
            <a:r>
              <a:rPr lang="en-GB" sz="1200" dirty="0" err="1">
                <a:solidFill>
                  <a:schemeClr val="dk1"/>
                </a:solidFill>
              </a:rPr>
              <a:t>sampai</a:t>
            </a:r>
            <a:r>
              <a:rPr lang="en-GB" sz="1200" dirty="0">
                <a:solidFill>
                  <a:schemeClr val="dk1"/>
                </a:solidFill>
              </a:rPr>
              <a:t> </a:t>
            </a:r>
            <a:r>
              <a:rPr lang="en-GB" sz="1200" dirty="0" err="1">
                <a:solidFill>
                  <a:schemeClr val="dk1"/>
                </a:solidFill>
              </a:rPr>
              <a:t>tingkat</a:t>
            </a:r>
            <a:r>
              <a:rPr lang="en-GB" sz="1200" dirty="0">
                <a:solidFill>
                  <a:schemeClr val="dk1"/>
                </a:solidFill>
              </a:rPr>
              <a:t> </a:t>
            </a:r>
            <a:r>
              <a:rPr lang="en-GB" sz="1200" dirty="0" err="1">
                <a:solidFill>
                  <a:schemeClr val="dk1"/>
                </a:solidFill>
              </a:rPr>
              <a:t>terbesat</a:t>
            </a:r>
            <a:r>
              <a:rPr lang="en-GB" sz="1200" dirty="0">
                <a:solidFill>
                  <a:schemeClr val="dk1"/>
                </a:solidFill>
              </a:rPr>
              <a:t> yang </a:t>
            </a:r>
            <a:r>
              <a:rPr lang="en-GB" sz="1200" dirty="0" err="1">
                <a:solidFill>
                  <a:schemeClr val="dk1"/>
                </a:solidFill>
              </a:rPr>
              <a:t>dimulai</a:t>
            </a:r>
            <a:r>
              <a:rPr lang="en-GB" sz="1200" dirty="0">
                <a:solidFill>
                  <a:schemeClr val="dk1"/>
                </a:solidFill>
              </a:rPr>
              <a:t> </a:t>
            </a:r>
            <a:r>
              <a:rPr lang="en-GB" sz="1200" dirty="0" err="1">
                <a:solidFill>
                  <a:schemeClr val="dk1"/>
                </a:solidFill>
              </a:rPr>
              <a:t>dengan</a:t>
            </a:r>
            <a:r>
              <a:rPr lang="en-GB" sz="1200" dirty="0">
                <a:solidFill>
                  <a:schemeClr val="dk1"/>
                </a:solidFill>
              </a:rPr>
              <a:t> label 0 -&gt; 4(max) </a:t>
            </a:r>
            <a:r>
              <a:rPr lang="en-GB" sz="1200" dirty="0" err="1">
                <a:solidFill>
                  <a:schemeClr val="dk1"/>
                </a:solidFill>
              </a:rPr>
              <a:t>sesuai</a:t>
            </a:r>
            <a:r>
              <a:rPr lang="en-GB" sz="1200" dirty="0">
                <a:solidFill>
                  <a:schemeClr val="dk1"/>
                </a:solidFill>
              </a:rPr>
              <a:t> </a:t>
            </a:r>
            <a:r>
              <a:rPr lang="en-GB" sz="1200" dirty="0" err="1">
                <a:solidFill>
                  <a:schemeClr val="dk1"/>
                </a:solidFill>
              </a:rPr>
              <a:t>tingkatan</a:t>
            </a:r>
            <a:r>
              <a:rPr lang="en-GB" sz="1200" dirty="0">
                <a:solidFill>
                  <a:schemeClr val="dk1"/>
                </a:solidFill>
              </a:rPr>
              <a:t> yang </a:t>
            </a:r>
            <a:r>
              <a:rPr lang="en-GB" sz="1200" dirty="0" err="1">
                <a:solidFill>
                  <a:schemeClr val="dk1"/>
                </a:solidFill>
              </a:rPr>
              <a:t>ada</a:t>
            </a:r>
            <a:r>
              <a:rPr lang="en-GB" sz="1200" dirty="0">
                <a:solidFill>
                  <a:schemeClr val="dk1"/>
                </a:solidFill>
              </a:rPr>
              <a:t> </a:t>
            </a:r>
            <a:endParaRPr lang="en-GB" sz="1200" dirty="0"/>
          </a:p>
        </p:txBody>
      </p:sp>
      <p:sp>
        <p:nvSpPr>
          <p:cNvPr id="12" name="TextBox 11">
            <a:extLst>
              <a:ext uri="{FF2B5EF4-FFF2-40B4-BE49-F238E27FC236}">
                <a16:creationId xmlns:a16="http://schemas.microsoft.com/office/drawing/2014/main" id="{A8D54A6C-9623-5F5E-92F5-749A1C3EE6D7}"/>
              </a:ext>
            </a:extLst>
          </p:cNvPr>
          <p:cNvSpPr txBox="1"/>
          <p:nvPr/>
        </p:nvSpPr>
        <p:spPr>
          <a:xfrm>
            <a:off x="249165" y="3862875"/>
            <a:ext cx="2143306" cy="276999"/>
          </a:xfrm>
          <a:prstGeom prst="rect">
            <a:avLst/>
          </a:prstGeom>
          <a:noFill/>
        </p:spPr>
        <p:txBody>
          <a:bodyPr wrap="square">
            <a:spAutoFit/>
          </a:bodyPr>
          <a:lstStyle/>
          <a:p>
            <a:r>
              <a:rPr lang="en" sz="1200" b="1" dirty="0">
                <a:solidFill>
                  <a:schemeClr val="dk1"/>
                </a:solidFill>
              </a:rPr>
              <a:t>Onehot Encoder </a:t>
            </a:r>
          </a:p>
        </p:txBody>
      </p:sp>
      <p:sp>
        <p:nvSpPr>
          <p:cNvPr id="14" name="TextBox 13">
            <a:extLst>
              <a:ext uri="{FF2B5EF4-FFF2-40B4-BE49-F238E27FC236}">
                <a16:creationId xmlns:a16="http://schemas.microsoft.com/office/drawing/2014/main" id="{6CB93E73-8B9C-39E8-49F7-80873D7AAF90}"/>
              </a:ext>
            </a:extLst>
          </p:cNvPr>
          <p:cNvSpPr txBox="1"/>
          <p:nvPr/>
        </p:nvSpPr>
        <p:spPr>
          <a:xfrm>
            <a:off x="249165" y="4139874"/>
            <a:ext cx="8645670" cy="461665"/>
          </a:xfrm>
          <a:prstGeom prst="rect">
            <a:avLst/>
          </a:prstGeom>
          <a:noFill/>
        </p:spPr>
        <p:txBody>
          <a:bodyPr wrap="square">
            <a:spAutoFit/>
          </a:bodyPr>
          <a:lstStyle/>
          <a:p>
            <a:r>
              <a:rPr lang="en-GB" sz="1200" dirty="0">
                <a:solidFill>
                  <a:schemeClr val="dk1"/>
                </a:solidFill>
              </a:rPr>
              <a:t>P</a:t>
            </a:r>
            <a:r>
              <a:rPr lang="en" sz="1200" dirty="0">
                <a:solidFill>
                  <a:schemeClr val="dk1"/>
                </a:solidFill>
              </a:rPr>
              <a:t>roses ini dilakukan pada feature </a:t>
            </a:r>
            <a:r>
              <a:rPr lang="en-GB" sz="1200" dirty="0">
                <a:solidFill>
                  <a:schemeClr val="dk1"/>
                </a:solidFill>
              </a:rPr>
              <a:t>yang </a:t>
            </a:r>
            <a:r>
              <a:rPr lang="en-GB" sz="1200" dirty="0" err="1">
                <a:solidFill>
                  <a:schemeClr val="dk1"/>
                </a:solidFill>
              </a:rPr>
              <a:t>telah</a:t>
            </a:r>
            <a:r>
              <a:rPr lang="en-GB" sz="1200" dirty="0">
                <a:solidFill>
                  <a:schemeClr val="dk1"/>
                </a:solidFill>
              </a:rPr>
              <a:t> </a:t>
            </a:r>
            <a:r>
              <a:rPr lang="en-GB" sz="1200" dirty="0" err="1">
                <a:solidFill>
                  <a:schemeClr val="dk1"/>
                </a:solidFill>
              </a:rPr>
              <a:t>melakukan</a:t>
            </a:r>
            <a:r>
              <a:rPr lang="en-GB" sz="1200" dirty="0">
                <a:solidFill>
                  <a:schemeClr val="dk1"/>
                </a:solidFill>
              </a:rPr>
              <a:t> proses </a:t>
            </a:r>
            <a:r>
              <a:rPr lang="en-GB" sz="1200" dirty="0" err="1">
                <a:solidFill>
                  <a:schemeClr val="dk1"/>
                </a:solidFill>
              </a:rPr>
              <a:t>feture</a:t>
            </a:r>
            <a:r>
              <a:rPr lang="en-GB" sz="1200" dirty="0">
                <a:solidFill>
                  <a:schemeClr val="dk1"/>
                </a:solidFill>
              </a:rPr>
              <a:t> engineer </a:t>
            </a:r>
            <a:r>
              <a:rPr lang="en-GB" sz="1200" dirty="0" err="1">
                <a:solidFill>
                  <a:schemeClr val="dk1"/>
                </a:solidFill>
              </a:rPr>
              <a:t>yaitu</a:t>
            </a:r>
            <a:r>
              <a:rPr lang="en-GB" sz="1200" dirty="0">
                <a:solidFill>
                  <a:schemeClr val="dk1"/>
                </a:solidFill>
              </a:rPr>
              <a:t> pada </a:t>
            </a:r>
            <a:r>
              <a:rPr lang="en-GB" sz="1200" dirty="0" err="1">
                <a:solidFill>
                  <a:schemeClr val="dk1"/>
                </a:solidFill>
              </a:rPr>
              <a:t>fitur</a:t>
            </a:r>
            <a:r>
              <a:rPr lang="en-GB" sz="1200" dirty="0">
                <a:solidFill>
                  <a:schemeClr val="dk1"/>
                </a:solidFill>
              </a:rPr>
              <a:t> </a:t>
            </a:r>
            <a:r>
              <a:rPr lang="en-GB" sz="1200" dirty="0" err="1">
                <a:solidFill>
                  <a:schemeClr val="dk1"/>
                </a:solidFill>
              </a:rPr>
              <a:t>Pekerjaan</a:t>
            </a:r>
            <a:r>
              <a:rPr lang="en-GB" sz="1200" dirty="0">
                <a:solidFill>
                  <a:schemeClr val="dk1"/>
                </a:solidFill>
              </a:rPr>
              <a:t>, </a:t>
            </a:r>
            <a:r>
              <a:rPr lang="en-GB" sz="1200" dirty="0" err="1">
                <a:solidFill>
                  <a:schemeClr val="dk1"/>
                </a:solidFill>
              </a:rPr>
              <a:t>HiringPlatform</a:t>
            </a:r>
            <a:r>
              <a:rPr lang="en-GB" sz="1200" dirty="0">
                <a:solidFill>
                  <a:schemeClr val="dk1"/>
                </a:solidFill>
              </a:rPr>
              <a:t>, dan </a:t>
            </a:r>
            <a:r>
              <a:rPr lang="en-GB" sz="1200" dirty="0" err="1">
                <a:solidFill>
                  <a:schemeClr val="dk1"/>
                </a:solidFill>
              </a:rPr>
              <a:t>AlasanResign</a:t>
            </a:r>
            <a:r>
              <a:rPr lang="en-GB" sz="1200" dirty="0">
                <a:solidFill>
                  <a:schemeClr val="dk1"/>
                </a:solidFill>
              </a:rPr>
              <a:t> yang </a:t>
            </a:r>
            <a:r>
              <a:rPr lang="en-GB" sz="1200" dirty="0" err="1">
                <a:solidFill>
                  <a:schemeClr val="dk1"/>
                </a:solidFill>
              </a:rPr>
              <a:t>nilai</a:t>
            </a:r>
            <a:r>
              <a:rPr lang="en-GB" sz="1200" dirty="0">
                <a:solidFill>
                  <a:schemeClr val="dk1"/>
                </a:solidFill>
              </a:rPr>
              <a:t> group yang </a:t>
            </a:r>
            <a:r>
              <a:rPr lang="en-GB" sz="1200" dirty="0" err="1">
                <a:solidFill>
                  <a:schemeClr val="dk1"/>
                </a:solidFill>
              </a:rPr>
              <a:t>ada</a:t>
            </a:r>
            <a:r>
              <a:rPr lang="en-GB" sz="1200" dirty="0">
                <a:solidFill>
                  <a:schemeClr val="dk1"/>
                </a:solidFill>
              </a:rPr>
              <a:t> </a:t>
            </a:r>
            <a:r>
              <a:rPr lang="en-GB" sz="1200" dirty="0" err="1">
                <a:solidFill>
                  <a:schemeClr val="dk1"/>
                </a:solidFill>
              </a:rPr>
              <a:t>akan</a:t>
            </a:r>
            <a:r>
              <a:rPr lang="en-GB" sz="1200" dirty="0">
                <a:solidFill>
                  <a:schemeClr val="dk1"/>
                </a:solidFill>
              </a:rPr>
              <a:t> </a:t>
            </a:r>
            <a:r>
              <a:rPr lang="en-GB" sz="1200" dirty="0" err="1">
                <a:solidFill>
                  <a:schemeClr val="dk1"/>
                </a:solidFill>
              </a:rPr>
              <a:t>berubah</a:t>
            </a:r>
            <a:r>
              <a:rPr lang="en-GB" sz="1200" dirty="0">
                <a:solidFill>
                  <a:schemeClr val="dk1"/>
                </a:solidFill>
              </a:rPr>
              <a:t> </a:t>
            </a:r>
            <a:r>
              <a:rPr lang="en-GB" sz="1200" dirty="0" err="1">
                <a:solidFill>
                  <a:schemeClr val="dk1"/>
                </a:solidFill>
              </a:rPr>
              <a:t>menjadi</a:t>
            </a:r>
            <a:r>
              <a:rPr lang="en-GB" sz="1200" dirty="0">
                <a:solidFill>
                  <a:schemeClr val="dk1"/>
                </a:solidFill>
              </a:rPr>
              <a:t> </a:t>
            </a:r>
            <a:r>
              <a:rPr lang="en-GB" sz="1200" dirty="0" err="1">
                <a:solidFill>
                  <a:schemeClr val="dk1"/>
                </a:solidFill>
              </a:rPr>
              <a:t>nilai</a:t>
            </a:r>
            <a:r>
              <a:rPr lang="en-GB" sz="1200" dirty="0">
                <a:solidFill>
                  <a:schemeClr val="dk1"/>
                </a:solidFill>
              </a:rPr>
              <a:t> 1 </a:t>
            </a:r>
            <a:r>
              <a:rPr lang="en-GB" sz="1200" dirty="0" err="1">
                <a:solidFill>
                  <a:schemeClr val="dk1"/>
                </a:solidFill>
              </a:rPr>
              <a:t>atau</a:t>
            </a:r>
            <a:r>
              <a:rPr lang="en-GB" sz="1200" dirty="0">
                <a:solidFill>
                  <a:schemeClr val="dk1"/>
                </a:solidFill>
              </a:rPr>
              <a:t> 0 </a:t>
            </a:r>
            <a:r>
              <a:rPr lang="en-GB" sz="1200" dirty="0" err="1">
                <a:solidFill>
                  <a:schemeClr val="dk1"/>
                </a:solidFill>
              </a:rPr>
              <a:t>sesuai</a:t>
            </a:r>
            <a:r>
              <a:rPr lang="en-GB" sz="1200" dirty="0">
                <a:solidFill>
                  <a:schemeClr val="dk1"/>
                </a:solidFill>
              </a:rPr>
              <a:t> </a:t>
            </a:r>
            <a:r>
              <a:rPr lang="en-GB" sz="1200" dirty="0" err="1">
                <a:solidFill>
                  <a:schemeClr val="dk1"/>
                </a:solidFill>
              </a:rPr>
              <a:t>dengan</a:t>
            </a:r>
            <a:r>
              <a:rPr lang="en-GB" sz="1200" dirty="0">
                <a:solidFill>
                  <a:schemeClr val="dk1"/>
                </a:solidFill>
              </a:rPr>
              <a:t> </a:t>
            </a:r>
            <a:r>
              <a:rPr lang="en-GB" sz="1200" dirty="0" err="1">
                <a:solidFill>
                  <a:schemeClr val="dk1"/>
                </a:solidFill>
              </a:rPr>
              <a:t>nilai</a:t>
            </a:r>
            <a:r>
              <a:rPr lang="en-GB" sz="1200" dirty="0">
                <a:solidFill>
                  <a:schemeClr val="dk1"/>
                </a:solidFill>
              </a:rPr>
              <a:t> yang </a:t>
            </a:r>
            <a:r>
              <a:rPr lang="en-GB" sz="1200" dirty="0" err="1">
                <a:solidFill>
                  <a:schemeClr val="dk1"/>
                </a:solidFill>
              </a:rPr>
              <a:t>dimiliki</a:t>
            </a:r>
            <a:r>
              <a:rPr lang="en-GB" sz="1200" dirty="0">
                <a:solidFill>
                  <a:schemeClr val="dk1"/>
                </a:solidFill>
              </a:rPr>
              <a:t>  </a:t>
            </a:r>
            <a:endParaRPr lang="en-GB" sz="1200" dirty="0"/>
          </a:p>
        </p:txBody>
      </p:sp>
    </p:spTree>
    <p:extLst>
      <p:ext uri="{BB962C8B-B14F-4D97-AF65-F5344CB8AC3E}">
        <p14:creationId xmlns:p14="http://schemas.microsoft.com/office/powerpoint/2010/main" val="302017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15" name="TextBox 14">
            <a:extLst>
              <a:ext uri="{FF2B5EF4-FFF2-40B4-BE49-F238E27FC236}">
                <a16:creationId xmlns:a16="http://schemas.microsoft.com/office/drawing/2014/main" id="{0A7720E8-E511-48A3-EB72-F3B1783F8D84}"/>
              </a:ext>
            </a:extLst>
          </p:cNvPr>
          <p:cNvSpPr txBox="1"/>
          <p:nvPr/>
        </p:nvSpPr>
        <p:spPr>
          <a:xfrm>
            <a:off x="1706" y="547245"/>
            <a:ext cx="4595882" cy="369332"/>
          </a:xfrm>
          <a:prstGeom prst="rect">
            <a:avLst/>
          </a:prstGeom>
          <a:noFill/>
        </p:spPr>
        <p:txBody>
          <a:bodyPr wrap="square">
            <a:spAutoFit/>
          </a:bodyPr>
          <a:lstStyle/>
          <a:p>
            <a:r>
              <a:rPr lang="en" sz="1800" b="1" dirty="0">
                <a:solidFill>
                  <a:schemeClr val="dk1"/>
                </a:solidFill>
              </a:rPr>
              <a:t>Modelling Machine Learning</a:t>
            </a:r>
            <a:endParaRPr lang="en-GB" sz="1800" b="1" dirty="0"/>
          </a:p>
        </p:txBody>
      </p:sp>
      <p:sp>
        <p:nvSpPr>
          <p:cNvPr id="17" name="TextBox 16">
            <a:extLst>
              <a:ext uri="{FF2B5EF4-FFF2-40B4-BE49-F238E27FC236}">
                <a16:creationId xmlns:a16="http://schemas.microsoft.com/office/drawing/2014/main" id="{54C0D66F-DFE2-4BB8-84F6-93AA9B0EF935}"/>
              </a:ext>
            </a:extLst>
          </p:cNvPr>
          <p:cNvSpPr txBox="1"/>
          <p:nvPr/>
        </p:nvSpPr>
        <p:spPr>
          <a:xfrm>
            <a:off x="80182" y="916577"/>
            <a:ext cx="4595882" cy="307777"/>
          </a:xfrm>
          <a:prstGeom prst="rect">
            <a:avLst/>
          </a:prstGeom>
          <a:noFill/>
        </p:spPr>
        <p:txBody>
          <a:bodyPr wrap="square">
            <a:spAutoFit/>
          </a:bodyPr>
          <a:lstStyle/>
          <a:p>
            <a:r>
              <a:rPr lang="en" sz="1400" b="1" dirty="0">
                <a:solidFill>
                  <a:schemeClr val="dk1"/>
                </a:solidFill>
              </a:rPr>
              <a:t>Split data train dan testing </a:t>
            </a:r>
            <a:endParaRPr lang="en-GB" b="1" dirty="0"/>
          </a:p>
        </p:txBody>
      </p:sp>
      <p:sp>
        <p:nvSpPr>
          <p:cNvPr id="4" name="TextBox 3">
            <a:extLst>
              <a:ext uri="{FF2B5EF4-FFF2-40B4-BE49-F238E27FC236}">
                <a16:creationId xmlns:a16="http://schemas.microsoft.com/office/drawing/2014/main" id="{5DF2E228-A503-D288-C52B-C191863BC209}"/>
              </a:ext>
            </a:extLst>
          </p:cNvPr>
          <p:cNvSpPr txBox="1"/>
          <p:nvPr/>
        </p:nvSpPr>
        <p:spPr>
          <a:xfrm>
            <a:off x="162068" y="4312911"/>
            <a:ext cx="4592470" cy="307777"/>
          </a:xfrm>
          <a:prstGeom prst="rect">
            <a:avLst/>
          </a:prstGeom>
          <a:noFill/>
        </p:spPr>
        <p:txBody>
          <a:bodyPr wrap="square">
            <a:spAutoFit/>
          </a:bodyPr>
          <a:lstStyle/>
          <a:p>
            <a:r>
              <a:rPr lang="en" sz="1400" b="1" dirty="0">
                <a:solidFill>
                  <a:schemeClr val="dk1"/>
                </a:solidFill>
              </a:rPr>
              <a:t>Hyperparameter tuning</a:t>
            </a:r>
            <a:endParaRPr lang="en-GB" b="1" dirty="0"/>
          </a:p>
        </p:txBody>
      </p:sp>
      <p:sp>
        <p:nvSpPr>
          <p:cNvPr id="8" name="TextBox 7">
            <a:extLst>
              <a:ext uri="{FF2B5EF4-FFF2-40B4-BE49-F238E27FC236}">
                <a16:creationId xmlns:a16="http://schemas.microsoft.com/office/drawing/2014/main" id="{9F6EA4EE-C93C-BF5E-A185-CBC113600D2D}"/>
              </a:ext>
            </a:extLst>
          </p:cNvPr>
          <p:cNvSpPr txBox="1"/>
          <p:nvPr/>
        </p:nvSpPr>
        <p:spPr>
          <a:xfrm>
            <a:off x="172303" y="2073221"/>
            <a:ext cx="4582236" cy="307777"/>
          </a:xfrm>
          <a:prstGeom prst="rect">
            <a:avLst/>
          </a:prstGeom>
          <a:noFill/>
        </p:spPr>
        <p:txBody>
          <a:bodyPr wrap="square">
            <a:spAutoFit/>
          </a:bodyPr>
          <a:lstStyle/>
          <a:p>
            <a:r>
              <a:rPr lang="en" b="1" dirty="0">
                <a:solidFill>
                  <a:schemeClr val="dk1"/>
                </a:solidFill>
              </a:rPr>
              <a:t>M</a:t>
            </a:r>
            <a:r>
              <a:rPr lang="en" sz="1400" b="1" dirty="0">
                <a:solidFill>
                  <a:schemeClr val="dk1"/>
                </a:solidFill>
              </a:rPr>
              <a:t>odelling</a:t>
            </a:r>
            <a:endParaRPr lang="en-GB" b="1" dirty="0"/>
          </a:p>
        </p:txBody>
      </p:sp>
      <p:sp>
        <p:nvSpPr>
          <p:cNvPr id="10" name="TextBox 9">
            <a:extLst>
              <a:ext uri="{FF2B5EF4-FFF2-40B4-BE49-F238E27FC236}">
                <a16:creationId xmlns:a16="http://schemas.microsoft.com/office/drawing/2014/main" id="{43809545-1E49-88D5-159F-EAD0249B3A82}"/>
              </a:ext>
            </a:extLst>
          </p:cNvPr>
          <p:cNvSpPr txBox="1"/>
          <p:nvPr/>
        </p:nvSpPr>
        <p:spPr>
          <a:xfrm>
            <a:off x="172303" y="1187436"/>
            <a:ext cx="8658545" cy="307777"/>
          </a:xfrm>
          <a:prstGeom prst="rect">
            <a:avLst/>
          </a:prstGeom>
          <a:noFill/>
        </p:spPr>
        <p:txBody>
          <a:bodyPr wrap="square">
            <a:spAutoFit/>
          </a:bodyPr>
          <a:lstStyle/>
          <a:p>
            <a:r>
              <a:rPr lang="en" dirty="0">
                <a:solidFill>
                  <a:schemeClr val="dk1"/>
                </a:solidFill>
              </a:rPr>
              <a:t>M</a:t>
            </a:r>
            <a:r>
              <a:rPr lang="en" sz="1400" dirty="0">
                <a:solidFill>
                  <a:schemeClr val="dk1"/>
                </a:solidFill>
              </a:rPr>
              <a:t>odelling yang akan dilakukan pada projek ini yaitu modeling klasifikasi dengan split data test yaitu 30:70</a:t>
            </a:r>
            <a:endParaRPr lang="en-GB" dirty="0"/>
          </a:p>
        </p:txBody>
      </p:sp>
      <p:pic>
        <p:nvPicPr>
          <p:cNvPr id="14" name="Picture 13">
            <a:extLst>
              <a:ext uri="{FF2B5EF4-FFF2-40B4-BE49-F238E27FC236}">
                <a16:creationId xmlns:a16="http://schemas.microsoft.com/office/drawing/2014/main" id="{25FF5795-B10A-B191-D909-79029BE56C00}"/>
              </a:ext>
            </a:extLst>
          </p:cNvPr>
          <p:cNvPicPr>
            <a:picLocks noChangeAspect="1"/>
          </p:cNvPicPr>
          <p:nvPr/>
        </p:nvPicPr>
        <p:blipFill>
          <a:blip r:embed="rId3"/>
          <a:stretch>
            <a:fillRect/>
          </a:stretch>
        </p:blipFill>
        <p:spPr>
          <a:xfrm>
            <a:off x="172303" y="1476530"/>
            <a:ext cx="5334170" cy="556609"/>
          </a:xfrm>
          <a:prstGeom prst="rect">
            <a:avLst/>
          </a:prstGeom>
        </p:spPr>
      </p:pic>
      <p:sp>
        <p:nvSpPr>
          <p:cNvPr id="16" name="TextBox 15">
            <a:extLst>
              <a:ext uri="{FF2B5EF4-FFF2-40B4-BE49-F238E27FC236}">
                <a16:creationId xmlns:a16="http://schemas.microsoft.com/office/drawing/2014/main" id="{E16C12BA-5546-6A0A-B4F9-5D3F9931F15F}"/>
              </a:ext>
            </a:extLst>
          </p:cNvPr>
          <p:cNvSpPr txBox="1"/>
          <p:nvPr/>
        </p:nvSpPr>
        <p:spPr>
          <a:xfrm>
            <a:off x="162068" y="2359953"/>
            <a:ext cx="8981931" cy="738664"/>
          </a:xfrm>
          <a:prstGeom prst="rect">
            <a:avLst/>
          </a:prstGeom>
          <a:noFill/>
        </p:spPr>
        <p:txBody>
          <a:bodyPr wrap="square">
            <a:spAutoFit/>
          </a:bodyPr>
          <a:lstStyle/>
          <a:p>
            <a:r>
              <a:rPr lang="en" sz="1400" dirty="0">
                <a:solidFill>
                  <a:schemeClr val="dk1"/>
                </a:solidFill>
              </a:rPr>
              <a:t>Modeling Klasifikasi yang dilakukan pada projek ini menggunakan algoritma K-Nearest Neighbor, Logistic Regression, D</a:t>
            </a:r>
            <a:r>
              <a:rPr lang="en-GB" sz="1400" dirty="0">
                <a:solidFill>
                  <a:schemeClr val="dk1"/>
                </a:solidFill>
              </a:rPr>
              <a:t>e</a:t>
            </a:r>
            <a:r>
              <a:rPr lang="en" sz="1400" dirty="0">
                <a:solidFill>
                  <a:schemeClr val="dk1"/>
                </a:solidFill>
              </a:rPr>
              <a:t>cision Tree, Random Forest, dan Gradient Boosting, yang hasil dari Accuracy dan Precision terbaik yaitu menggunakan algoritma Logistic Regresion yaitu Acc = 98,84 % dan Prec = 98,33 %</a:t>
            </a:r>
            <a:endParaRPr lang="en-GB" dirty="0"/>
          </a:p>
        </p:txBody>
      </p:sp>
      <p:sp>
        <p:nvSpPr>
          <p:cNvPr id="21" name="TextBox 20">
            <a:extLst>
              <a:ext uri="{FF2B5EF4-FFF2-40B4-BE49-F238E27FC236}">
                <a16:creationId xmlns:a16="http://schemas.microsoft.com/office/drawing/2014/main" id="{B6BFF6D8-0C6A-46C4-697A-AC7D69CEC75E}"/>
              </a:ext>
            </a:extLst>
          </p:cNvPr>
          <p:cNvSpPr txBox="1"/>
          <p:nvPr/>
        </p:nvSpPr>
        <p:spPr>
          <a:xfrm>
            <a:off x="111740" y="4596255"/>
            <a:ext cx="8971696" cy="523220"/>
          </a:xfrm>
          <a:prstGeom prst="rect">
            <a:avLst/>
          </a:prstGeom>
          <a:noFill/>
        </p:spPr>
        <p:txBody>
          <a:bodyPr wrap="square">
            <a:spAutoFit/>
          </a:bodyPr>
          <a:lstStyle/>
          <a:p>
            <a:r>
              <a:rPr lang="en" sz="1400" dirty="0">
                <a:solidFill>
                  <a:schemeClr val="dk1"/>
                </a:solidFill>
              </a:rPr>
              <a:t>Dicoba hyperparameter tuning pada algoritma terbaik yaitu Logistic regresion tetapi hasilnya turun untuk Acc = 71 % dan Prec = 71% yang berarti cara yang terbaik model yaitu tanpa menggunakan Hyperparameter</a:t>
            </a:r>
            <a:endParaRPr lang="en-GB" dirty="0"/>
          </a:p>
        </p:txBody>
      </p:sp>
      <p:pic>
        <p:nvPicPr>
          <p:cNvPr id="23" name="Picture 22">
            <a:extLst>
              <a:ext uri="{FF2B5EF4-FFF2-40B4-BE49-F238E27FC236}">
                <a16:creationId xmlns:a16="http://schemas.microsoft.com/office/drawing/2014/main" id="{B61A820F-E7B3-DAE3-24BA-D55BC304768D}"/>
              </a:ext>
            </a:extLst>
          </p:cNvPr>
          <p:cNvPicPr>
            <a:picLocks noChangeAspect="1"/>
          </p:cNvPicPr>
          <p:nvPr/>
        </p:nvPicPr>
        <p:blipFill>
          <a:blip r:embed="rId4"/>
          <a:stretch>
            <a:fillRect/>
          </a:stretch>
        </p:blipFill>
        <p:spPr>
          <a:xfrm>
            <a:off x="162068" y="3051901"/>
            <a:ext cx="5199811" cy="1261010"/>
          </a:xfrm>
          <a:prstGeom prst="rect">
            <a:avLst/>
          </a:prstGeom>
        </p:spPr>
      </p:pic>
    </p:spTree>
    <p:extLst>
      <p:ext uri="{BB962C8B-B14F-4D97-AF65-F5344CB8AC3E}">
        <p14:creationId xmlns:p14="http://schemas.microsoft.com/office/powerpoint/2010/main" val="4096301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19" name="TextBox 18">
            <a:extLst>
              <a:ext uri="{FF2B5EF4-FFF2-40B4-BE49-F238E27FC236}">
                <a16:creationId xmlns:a16="http://schemas.microsoft.com/office/drawing/2014/main" id="{BF21A018-BF66-620C-5EB0-677D699F5BD6}"/>
              </a:ext>
            </a:extLst>
          </p:cNvPr>
          <p:cNvSpPr txBox="1"/>
          <p:nvPr/>
        </p:nvSpPr>
        <p:spPr>
          <a:xfrm>
            <a:off x="0" y="618439"/>
            <a:ext cx="4595882" cy="369332"/>
          </a:xfrm>
          <a:prstGeom prst="rect">
            <a:avLst/>
          </a:prstGeom>
          <a:noFill/>
        </p:spPr>
        <p:txBody>
          <a:bodyPr wrap="square">
            <a:spAutoFit/>
          </a:bodyPr>
          <a:lstStyle/>
          <a:p>
            <a:r>
              <a:rPr lang="en" sz="1800" b="1" dirty="0">
                <a:solidFill>
                  <a:schemeClr val="dk1"/>
                </a:solidFill>
              </a:rPr>
              <a:t>Evaluation Model </a:t>
            </a:r>
            <a:endParaRPr lang="en-GB" sz="1800" b="1" dirty="0"/>
          </a:p>
        </p:txBody>
      </p:sp>
      <p:sp>
        <p:nvSpPr>
          <p:cNvPr id="2" name="TextBox 1">
            <a:extLst>
              <a:ext uri="{FF2B5EF4-FFF2-40B4-BE49-F238E27FC236}">
                <a16:creationId xmlns:a16="http://schemas.microsoft.com/office/drawing/2014/main" id="{9C9658D8-822E-0F3D-AE0E-7FC84180F24D}"/>
              </a:ext>
            </a:extLst>
          </p:cNvPr>
          <p:cNvSpPr txBox="1"/>
          <p:nvPr/>
        </p:nvSpPr>
        <p:spPr>
          <a:xfrm>
            <a:off x="68807" y="977937"/>
            <a:ext cx="4595882" cy="307777"/>
          </a:xfrm>
          <a:prstGeom prst="rect">
            <a:avLst/>
          </a:prstGeom>
          <a:noFill/>
        </p:spPr>
        <p:txBody>
          <a:bodyPr wrap="square">
            <a:spAutoFit/>
          </a:bodyPr>
          <a:lstStyle/>
          <a:p>
            <a:r>
              <a:rPr lang="en" sz="1400" b="1" dirty="0">
                <a:solidFill>
                  <a:schemeClr val="dk1"/>
                </a:solidFill>
              </a:rPr>
              <a:t>Confusion Matrix </a:t>
            </a:r>
            <a:endParaRPr lang="en-GB" b="1" dirty="0"/>
          </a:p>
        </p:txBody>
      </p:sp>
      <p:sp>
        <p:nvSpPr>
          <p:cNvPr id="10" name="TextBox 9">
            <a:extLst>
              <a:ext uri="{FF2B5EF4-FFF2-40B4-BE49-F238E27FC236}">
                <a16:creationId xmlns:a16="http://schemas.microsoft.com/office/drawing/2014/main" id="{505BFCC5-6B82-DE5F-9C61-F667155F33D9}"/>
              </a:ext>
            </a:extLst>
          </p:cNvPr>
          <p:cNvSpPr txBox="1"/>
          <p:nvPr/>
        </p:nvSpPr>
        <p:spPr>
          <a:xfrm>
            <a:off x="68807" y="1210896"/>
            <a:ext cx="9075193" cy="1200329"/>
          </a:xfrm>
          <a:prstGeom prst="rect">
            <a:avLst/>
          </a:prstGeom>
          <a:noFill/>
        </p:spPr>
        <p:txBody>
          <a:bodyPr wrap="square">
            <a:spAutoFit/>
          </a:bodyPr>
          <a:lstStyle/>
          <a:p>
            <a:r>
              <a:rPr lang="en-GB" sz="1200" dirty="0" err="1"/>
              <a:t>Dapat</a:t>
            </a:r>
            <a:r>
              <a:rPr lang="en-GB" sz="1200" dirty="0"/>
              <a:t> </a:t>
            </a:r>
            <a:r>
              <a:rPr lang="en-GB" sz="1200" dirty="0" err="1"/>
              <a:t>dilihat</a:t>
            </a:r>
            <a:r>
              <a:rPr lang="en-GB" sz="1200" dirty="0"/>
              <a:t> pada </a:t>
            </a:r>
            <a:r>
              <a:rPr lang="en-GB" sz="1200" dirty="0" err="1"/>
              <a:t>hasil</a:t>
            </a:r>
            <a:r>
              <a:rPr lang="en-GB" sz="1200" dirty="0"/>
              <a:t> </a:t>
            </a:r>
            <a:r>
              <a:rPr lang="en-GB" sz="1200" dirty="0" err="1"/>
              <a:t>is_resign</a:t>
            </a:r>
            <a:r>
              <a:rPr lang="en-GB" sz="1200" dirty="0"/>
              <a:t> Confusion Matrix </a:t>
            </a:r>
            <a:r>
              <a:rPr lang="en-GB" sz="1200" dirty="0" err="1"/>
              <a:t>yaitu</a:t>
            </a:r>
            <a:r>
              <a:rPr lang="en-GB" sz="1200" dirty="0"/>
              <a:t> :</a:t>
            </a:r>
          </a:p>
          <a:p>
            <a:r>
              <a:rPr lang="en-GB" sz="1200" dirty="0"/>
              <a:t>(Predicted label, True Label)</a:t>
            </a:r>
          </a:p>
          <a:p>
            <a:pPr marL="171450" indent="-171450">
              <a:buFont typeface="Arial" panose="020B0604020202020204" pitchFamily="34" charset="0"/>
              <a:buChar char="•"/>
            </a:pPr>
            <a:r>
              <a:rPr lang="en-GB" sz="1200" dirty="0"/>
              <a:t>True </a:t>
            </a:r>
            <a:r>
              <a:rPr lang="en-GB" sz="1200" dirty="0" err="1"/>
              <a:t>True</a:t>
            </a:r>
            <a:r>
              <a:rPr lang="en-GB" sz="1200" dirty="0"/>
              <a:t> (TT) : </a:t>
            </a:r>
            <a:r>
              <a:rPr lang="en-GB" sz="1200" dirty="0" err="1"/>
              <a:t>merupakan</a:t>
            </a:r>
            <a:r>
              <a:rPr lang="en-GB" sz="1200" dirty="0"/>
              <a:t> </a:t>
            </a:r>
            <a:r>
              <a:rPr lang="en-GB" sz="1200" dirty="0" err="1"/>
              <a:t>prediksi</a:t>
            </a:r>
            <a:r>
              <a:rPr lang="en-GB" sz="1200" dirty="0"/>
              <a:t> </a:t>
            </a:r>
            <a:r>
              <a:rPr lang="en-GB" sz="1200" dirty="0" err="1"/>
              <a:t>benar</a:t>
            </a:r>
            <a:r>
              <a:rPr lang="en-GB" sz="1200" dirty="0"/>
              <a:t> model </a:t>
            </a:r>
            <a:r>
              <a:rPr lang="en-GB" sz="1200" dirty="0" err="1"/>
              <a:t>bahwa</a:t>
            </a:r>
            <a:r>
              <a:rPr lang="en-GB" sz="1200" dirty="0"/>
              <a:t> </a:t>
            </a:r>
            <a:r>
              <a:rPr lang="en-GB" sz="1200" dirty="0" err="1"/>
              <a:t>Karyawan</a:t>
            </a:r>
            <a:r>
              <a:rPr lang="en-GB" sz="1200" dirty="0"/>
              <a:t> Resign (59)</a:t>
            </a:r>
          </a:p>
          <a:p>
            <a:pPr marL="171450" indent="-171450">
              <a:buFont typeface="Arial" panose="020B0604020202020204" pitchFamily="34" charset="0"/>
              <a:buChar char="•"/>
            </a:pPr>
            <a:r>
              <a:rPr lang="en-GB" sz="1200" dirty="0"/>
              <a:t>False </a:t>
            </a:r>
            <a:r>
              <a:rPr lang="en-GB" sz="1200" dirty="0" err="1"/>
              <a:t>False</a:t>
            </a:r>
            <a:r>
              <a:rPr lang="en-GB" sz="1200" dirty="0"/>
              <a:t> (FF) : </a:t>
            </a:r>
            <a:r>
              <a:rPr lang="en-GB" sz="1200" dirty="0" err="1"/>
              <a:t>merupakan</a:t>
            </a:r>
            <a:r>
              <a:rPr lang="en-GB" sz="1200" dirty="0"/>
              <a:t> </a:t>
            </a:r>
            <a:r>
              <a:rPr lang="en-GB" sz="1200" dirty="0" err="1"/>
              <a:t>prediksi</a:t>
            </a:r>
            <a:r>
              <a:rPr lang="en-GB" sz="1200" dirty="0"/>
              <a:t> </a:t>
            </a:r>
            <a:r>
              <a:rPr lang="en-GB" sz="1200" dirty="0" err="1"/>
              <a:t>benar</a:t>
            </a:r>
            <a:r>
              <a:rPr lang="en-GB" sz="1200" dirty="0"/>
              <a:t> model </a:t>
            </a:r>
            <a:r>
              <a:rPr lang="en-GB" sz="1200" dirty="0" err="1"/>
              <a:t>bahwa</a:t>
            </a:r>
            <a:r>
              <a:rPr lang="en-GB" sz="1200" dirty="0"/>
              <a:t> </a:t>
            </a:r>
            <a:r>
              <a:rPr lang="en-GB" sz="1200" dirty="0" err="1"/>
              <a:t>Karyawan</a:t>
            </a:r>
            <a:r>
              <a:rPr lang="en-GB" sz="1200" dirty="0"/>
              <a:t> </a:t>
            </a:r>
            <a:r>
              <a:rPr lang="en-GB" sz="1200" dirty="0" err="1"/>
              <a:t>tidak</a:t>
            </a:r>
            <a:r>
              <a:rPr lang="en-GB" sz="1200" dirty="0"/>
              <a:t> Resign (26)</a:t>
            </a:r>
          </a:p>
          <a:p>
            <a:pPr marL="171450" indent="-171450">
              <a:buFont typeface="Arial" panose="020B0604020202020204" pitchFamily="34" charset="0"/>
              <a:buChar char="•"/>
            </a:pPr>
            <a:r>
              <a:rPr lang="en-GB" sz="1200" dirty="0"/>
              <a:t>False True (FT) : </a:t>
            </a:r>
            <a:r>
              <a:rPr lang="en-GB" sz="1200" dirty="0" err="1"/>
              <a:t>merupakan</a:t>
            </a:r>
            <a:r>
              <a:rPr lang="en-GB" sz="1200" dirty="0"/>
              <a:t> </a:t>
            </a:r>
            <a:r>
              <a:rPr lang="en-GB" sz="1200" dirty="0" err="1"/>
              <a:t>predisksi</a:t>
            </a:r>
            <a:r>
              <a:rPr lang="en-GB" sz="1200" dirty="0"/>
              <a:t> salah model </a:t>
            </a:r>
            <a:r>
              <a:rPr lang="en-GB" sz="1200" dirty="0" err="1"/>
              <a:t>bahwa</a:t>
            </a:r>
            <a:r>
              <a:rPr lang="en-GB" sz="1200" dirty="0"/>
              <a:t> </a:t>
            </a:r>
            <a:r>
              <a:rPr lang="en-GB" sz="1200" dirty="0" err="1"/>
              <a:t>Karyawan</a:t>
            </a:r>
            <a:r>
              <a:rPr lang="en-GB" sz="1200" dirty="0"/>
              <a:t> </a:t>
            </a:r>
            <a:r>
              <a:rPr lang="en-GB" sz="1200" dirty="0" err="1"/>
              <a:t>tidak</a:t>
            </a:r>
            <a:r>
              <a:rPr lang="en-GB" sz="1200" dirty="0"/>
              <a:t> Resign </a:t>
            </a:r>
            <a:r>
              <a:rPr lang="en-GB" sz="1200" dirty="0" err="1"/>
              <a:t>tetapi</a:t>
            </a:r>
            <a:r>
              <a:rPr lang="en-GB" sz="1200" dirty="0"/>
              <a:t> </a:t>
            </a:r>
            <a:r>
              <a:rPr lang="en-GB" sz="1200" dirty="0" err="1"/>
              <a:t>sebenarnya</a:t>
            </a:r>
            <a:r>
              <a:rPr lang="en-GB" sz="1200" dirty="0"/>
              <a:t> </a:t>
            </a:r>
            <a:r>
              <a:rPr lang="en-GB" sz="1200" dirty="0" err="1"/>
              <a:t>iya</a:t>
            </a:r>
            <a:r>
              <a:rPr lang="en-GB" sz="1200" dirty="0"/>
              <a:t> (0)</a:t>
            </a:r>
          </a:p>
          <a:p>
            <a:pPr marL="171450" indent="-171450">
              <a:buFont typeface="Arial" panose="020B0604020202020204" pitchFamily="34" charset="0"/>
              <a:buChar char="•"/>
            </a:pPr>
            <a:r>
              <a:rPr lang="en-GB" sz="1200" dirty="0"/>
              <a:t>True False (TF) : </a:t>
            </a:r>
            <a:r>
              <a:rPr lang="en-GB" sz="1200" dirty="0" err="1"/>
              <a:t>merupakan</a:t>
            </a:r>
            <a:r>
              <a:rPr lang="en-GB" sz="1200" dirty="0"/>
              <a:t> </a:t>
            </a:r>
            <a:r>
              <a:rPr lang="en-GB" sz="1200" dirty="0" err="1"/>
              <a:t>predisksi</a:t>
            </a:r>
            <a:r>
              <a:rPr lang="en-GB" sz="1200" dirty="0"/>
              <a:t> salah model </a:t>
            </a:r>
            <a:r>
              <a:rPr lang="en-GB" sz="1200" dirty="0" err="1"/>
              <a:t>bahwa</a:t>
            </a:r>
            <a:r>
              <a:rPr lang="en-GB" sz="1200" dirty="0"/>
              <a:t> </a:t>
            </a:r>
            <a:r>
              <a:rPr lang="en-GB" sz="1200" dirty="0" err="1"/>
              <a:t>Karyawan</a:t>
            </a:r>
            <a:r>
              <a:rPr lang="en-GB" sz="1200" dirty="0"/>
              <a:t> Resign </a:t>
            </a:r>
            <a:r>
              <a:rPr lang="en-GB" sz="1200" dirty="0" err="1"/>
              <a:t>tetapi</a:t>
            </a:r>
            <a:r>
              <a:rPr lang="en-GB" sz="1200" dirty="0"/>
              <a:t> </a:t>
            </a:r>
            <a:r>
              <a:rPr lang="en-GB" sz="1200" dirty="0" err="1"/>
              <a:t>sebenarnya</a:t>
            </a:r>
            <a:r>
              <a:rPr lang="en-GB" sz="1200" dirty="0"/>
              <a:t> </a:t>
            </a:r>
            <a:r>
              <a:rPr lang="en-GB" sz="1200" dirty="0" err="1"/>
              <a:t>tidak</a:t>
            </a:r>
            <a:r>
              <a:rPr lang="en-GB" sz="1200" dirty="0"/>
              <a:t> (1)</a:t>
            </a:r>
          </a:p>
        </p:txBody>
      </p:sp>
      <p:sp>
        <p:nvSpPr>
          <p:cNvPr id="14" name="TextBox 13">
            <a:extLst>
              <a:ext uri="{FF2B5EF4-FFF2-40B4-BE49-F238E27FC236}">
                <a16:creationId xmlns:a16="http://schemas.microsoft.com/office/drawing/2014/main" id="{FCAB0909-9544-AD43-42EA-A1B41ACA55DD}"/>
              </a:ext>
            </a:extLst>
          </p:cNvPr>
          <p:cNvSpPr txBox="1"/>
          <p:nvPr/>
        </p:nvSpPr>
        <p:spPr>
          <a:xfrm>
            <a:off x="68807" y="2578694"/>
            <a:ext cx="5618009" cy="1015663"/>
          </a:xfrm>
          <a:prstGeom prst="rect">
            <a:avLst/>
          </a:prstGeom>
          <a:noFill/>
        </p:spPr>
        <p:txBody>
          <a:bodyPr wrap="square">
            <a:spAutoFit/>
          </a:bodyPr>
          <a:lstStyle/>
          <a:p>
            <a:r>
              <a:rPr lang="en-GB" sz="1200" dirty="0"/>
              <a:t>Jadi </a:t>
            </a:r>
            <a:r>
              <a:rPr lang="en-GB" sz="1200" dirty="0" err="1"/>
              <a:t>hasil</a:t>
            </a:r>
            <a:r>
              <a:rPr lang="en-GB" sz="1200" dirty="0"/>
              <a:t> </a:t>
            </a:r>
            <a:r>
              <a:rPr lang="en-GB" sz="1200" dirty="0" err="1"/>
              <a:t>akurasi</a:t>
            </a:r>
            <a:r>
              <a:rPr lang="en-GB" sz="1200" dirty="0"/>
              <a:t> </a:t>
            </a:r>
            <a:r>
              <a:rPr lang="en-GB" sz="1200" dirty="0" err="1"/>
              <a:t>dari</a:t>
            </a:r>
            <a:r>
              <a:rPr lang="en-GB" sz="1200" dirty="0"/>
              <a:t> model </a:t>
            </a:r>
            <a:r>
              <a:rPr lang="en-GB" sz="1200" dirty="0" err="1"/>
              <a:t>menggunakan</a:t>
            </a:r>
            <a:r>
              <a:rPr lang="en-GB" sz="1200" dirty="0"/>
              <a:t> </a:t>
            </a:r>
            <a:r>
              <a:rPr lang="en-GB" sz="1200" dirty="0" err="1"/>
              <a:t>algoritma</a:t>
            </a:r>
            <a:r>
              <a:rPr lang="en-GB" sz="1200" dirty="0"/>
              <a:t> Logistic Regression </a:t>
            </a:r>
            <a:r>
              <a:rPr lang="en-GB" sz="1200" dirty="0" err="1"/>
              <a:t>yaitu</a:t>
            </a:r>
            <a:r>
              <a:rPr lang="en-GB" sz="1200" dirty="0"/>
              <a:t> :</a:t>
            </a:r>
          </a:p>
          <a:p>
            <a:r>
              <a:rPr lang="en-GB" sz="1200" dirty="0" err="1"/>
              <a:t>Accurasi</a:t>
            </a:r>
            <a:r>
              <a:rPr lang="en-GB" sz="1200" dirty="0"/>
              <a:t> = TT + FF / </a:t>
            </a:r>
            <a:r>
              <a:rPr lang="en-GB" sz="1200" dirty="0" err="1"/>
              <a:t>n_data</a:t>
            </a:r>
            <a:r>
              <a:rPr lang="en-GB" sz="1200" dirty="0"/>
              <a:t> = 59 + 26 /86 = 98,84%</a:t>
            </a:r>
          </a:p>
          <a:p>
            <a:endParaRPr lang="en-GB" sz="1200" dirty="0"/>
          </a:p>
          <a:p>
            <a:r>
              <a:rPr lang="en-GB" sz="1200" dirty="0" err="1"/>
              <a:t>dari</a:t>
            </a:r>
            <a:r>
              <a:rPr lang="en-GB" sz="1200" dirty="0"/>
              <a:t> </a:t>
            </a:r>
            <a:r>
              <a:rPr lang="en-GB" sz="1200" dirty="0" err="1"/>
              <a:t>hasil</a:t>
            </a:r>
            <a:r>
              <a:rPr lang="en-GB" sz="1200" dirty="0"/>
              <a:t> </a:t>
            </a:r>
            <a:r>
              <a:rPr lang="en-GB" sz="1200" dirty="0" err="1"/>
              <a:t>tersebut</a:t>
            </a:r>
            <a:r>
              <a:rPr lang="en-GB" sz="1200" dirty="0"/>
              <a:t> </a:t>
            </a:r>
            <a:r>
              <a:rPr lang="en-GB" sz="1200" dirty="0" err="1"/>
              <a:t>dapat</a:t>
            </a:r>
            <a:r>
              <a:rPr lang="en-GB" sz="1200" dirty="0"/>
              <a:t> </a:t>
            </a:r>
            <a:r>
              <a:rPr lang="en-GB" sz="1200" dirty="0" err="1"/>
              <a:t>disimpulkkan</a:t>
            </a:r>
            <a:r>
              <a:rPr lang="en-GB" sz="1200" dirty="0"/>
              <a:t> </a:t>
            </a:r>
            <a:r>
              <a:rPr lang="en-GB" sz="1200" dirty="0" err="1"/>
              <a:t>bahwa</a:t>
            </a:r>
            <a:r>
              <a:rPr lang="en-GB" sz="1200" dirty="0"/>
              <a:t> model </a:t>
            </a:r>
            <a:r>
              <a:rPr lang="en-GB" sz="1200" dirty="0" err="1"/>
              <a:t>tersebut</a:t>
            </a:r>
            <a:r>
              <a:rPr lang="en-GB" sz="1200" dirty="0"/>
              <a:t> </a:t>
            </a:r>
            <a:r>
              <a:rPr lang="en-GB" sz="1200" dirty="0" err="1"/>
              <a:t>dapat</a:t>
            </a:r>
            <a:r>
              <a:rPr lang="en-GB" sz="1200" dirty="0"/>
              <a:t> </a:t>
            </a:r>
            <a:r>
              <a:rPr lang="en-GB" sz="1200" dirty="0" err="1"/>
              <a:t>mendukung</a:t>
            </a:r>
            <a:r>
              <a:rPr lang="en-GB" sz="1200" dirty="0"/>
              <a:t> </a:t>
            </a:r>
            <a:r>
              <a:rPr lang="en-GB" sz="1200" dirty="0" err="1"/>
              <a:t>perusahaan</a:t>
            </a:r>
            <a:r>
              <a:rPr lang="en-GB" sz="1200" dirty="0"/>
              <a:t> </a:t>
            </a:r>
            <a:r>
              <a:rPr lang="en-GB" sz="1200" dirty="0" err="1"/>
              <a:t>untuk</a:t>
            </a:r>
            <a:r>
              <a:rPr lang="en-GB" sz="1200" dirty="0"/>
              <a:t> </a:t>
            </a:r>
            <a:r>
              <a:rPr lang="en-GB" sz="1200" dirty="0" err="1"/>
              <a:t>mengklasifikasi</a:t>
            </a:r>
            <a:r>
              <a:rPr lang="en-GB" sz="1200" dirty="0"/>
              <a:t> </a:t>
            </a:r>
            <a:r>
              <a:rPr lang="en-GB" sz="1200" dirty="0" err="1"/>
              <a:t>Karyawan</a:t>
            </a:r>
            <a:r>
              <a:rPr lang="en-GB" sz="1200" dirty="0"/>
              <a:t> yang </a:t>
            </a:r>
            <a:r>
              <a:rPr lang="en-GB" sz="1200" dirty="0" err="1"/>
              <a:t>kemungkinan</a:t>
            </a:r>
            <a:r>
              <a:rPr lang="en-GB" sz="1200" dirty="0"/>
              <a:t> resign</a:t>
            </a:r>
          </a:p>
        </p:txBody>
      </p:sp>
      <p:pic>
        <p:nvPicPr>
          <p:cNvPr id="18" name="Picture 17">
            <a:extLst>
              <a:ext uri="{FF2B5EF4-FFF2-40B4-BE49-F238E27FC236}">
                <a16:creationId xmlns:a16="http://schemas.microsoft.com/office/drawing/2014/main" id="{F7E57A34-71BA-32F9-CC15-9559BD73FBAD}"/>
              </a:ext>
            </a:extLst>
          </p:cNvPr>
          <p:cNvPicPr>
            <a:picLocks noChangeAspect="1"/>
          </p:cNvPicPr>
          <p:nvPr/>
        </p:nvPicPr>
        <p:blipFill>
          <a:blip r:embed="rId3"/>
          <a:stretch>
            <a:fillRect/>
          </a:stretch>
        </p:blipFill>
        <p:spPr>
          <a:xfrm>
            <a:off x="5586608" y="2432338"/>
            <a:ext cx="3488585" cy="2702224"/>
          </a:xfrm>
          <a:prstGeom prst="rect">
            <a:avLst/>
          </a:prstGeom>
        </p:spPr>
      </p:pic>
    </p:spTree>
    <p:extLst>
      <p:ext uri="{BB962C8B-B14F-4D97-AF65-F5344CB8AC3E}">
        <p14:creationId xmlns:p14="http://schemas.microsoft.com/office/powerpoint/2010/main" val="1948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19" name="TextBox 18">
            <a:extLst>
              <a:ext uri="{FF2B5EF4-FFF2-40B4-BE49-F238E27FC236}">
                <a16:creationId xmlns:a16="http://schemas.microsoft.com/office/drawing/2014/main" id="{BF21A018-BF66-620C-5EB0-677D699F5BD6}"/>
              </a:ext>
            </a:extLst>
          </p:cNvPr>
          <p:cNvSpPr txBox="1"/>
          <p:nvPr/>
        </p:nvSpPr>
        <p:spPr>
          <a:xfrm>
            <a:off x="0" y="548387"/>
            <a:ext cx="4595882" cy="369332"/>
          </a:xfrm>
          <a:prstGeom prst="rect">
            <a:avLst/>
          </a:prstGeom>
          <a:noFill/>
        </p:spPr>
        <p:txBody>
          <a:bodyPr wrap="square">
            <a:spAutoFit/>
          </a:bodyPr>
          <a:lstStyle/>
          <a:p>
            <a:r>
              <a:rPr lang="en" sz="1800" b="1" dirty="0">
                <a:solidFill>
                  <a:schemeClr val="dk1"/>
                </a:solidFill>
              </a:rPr>
              <a:t>Evaluation Model </a:t>
            </a:r>
            <a:endParaRPr lang="en-GB" sz="1800" b="1" dirty="0"/>
          </a:p>
        </p:txBody>
      </p:sp>
      <p:sp>
        <p:nvSpPr>
          <p:cNvPr id="4" name="TextBox 3">
            <a:extLst>
              <a:ext uri="{FF2B5EF4-FFF2-40B4-BE49-F238E27FC236}">
                <a16:creationId xmlns:a16="http://schemas.microsoft.com/office/drawing/2014/main" id="{FBB4E762-71B6-CB4F-F2C5-D7375C0E805A}"/>
              </a:ext>
            </a:extLst>
          </p:cNvPr>
          <p:cNvSpPr txBox="1"/>
          <p:nvPr/>
        </p:nvSpPr>
        <p:spPr>
          <a:xfrm>
            <a:off x="54728" y="814162"/>
            <a:ext cx="4595882" cy="307777"/>
          </a:xfrm>
          <a:prstGeom prst="rect">
            <a:avLst/>
          </a:prstGeom>
          <a:noFill/>
        </p:spPr>
        <p:txBody>
          <a:bodyPr wrap="square">
            <a:spAutoFit/>
          </a:bodyPr>
          <a:lstStyle/>
          <a:p>
            <a:r>
              <a:rPr lang="en" sz="1400" b="1" dirty="0">
                <a:solidFill>
                  <a:schemeClr val="dk1"/>
                </a:solidFill>
              </a:rPr>
              <a:t>Feature Importance</a:t>
            </a:r>
            <a:endParaRPr lang="en-GB" b="1" dirty="0"/>
          </a:p>
        </p:txBody>
      </p:sp>
      <p:sp>
        <p:nvSpPr>
          <p:cNvPr id="6" name="TextBox 5">
            <a:extLst>
              <a:ext uri="{FF2B5EF4-FFF2-40B4-BE49-F238E27FC236}">
                <a16:creationId xmlns:a16="http://schemas.microsoft.com/office/drawing/2014/main" id="{E8C0DA8A-2C41-3C63-A318-D5A009A78220}"/>
              </a:ext>
            </a:extLst>
          </p:cNvPr>
          <p:cNvSpPr txBox="1"/>
          <p:nvPr/>
        </p:nvSpPr>
        <p:spPr>
          <a:xfrm>
            <a:off x="117668" y="1061814"/>
            <a:ext cx="4981062" cy="1754326"/>
          </a:xfrm>
          <a:prstGeom prst="rect">
            <a:avLst/>
          </a:prstGeom>
          <a:noFill/>
        </p:spPr>
        <p:txBody>
          <a:bodyPr wrap="square">
            <a:spAutoFit/>
          </a:bodyPr>
          <a:lstStyle/>
          <a:p>
            <a:r>
              <a:rPr lang="en" sz="1200" dirty="0">
                <a:solidFill>
                  <a:schemeClr val="dk1"/>
                </a:solidFill>
              </a:rPr>
              <a:t>Dapat dilihat pada grafik feature Importance bahwa fitur-fitur yang paling berpengaruh 7 terbesar pada model yaitu:</a:t>
            </a:r>
          </a:p>
          <a:p>
            <a:pPr marL="228600" indent="-228600">
              <a:buAutoNum type="arabicPeriod"/>
            </a:pPr>
            <a:r>
              <a:rPr lang="en" sz="1200" dirty="0">
                <a:solidFill>
                  <a:schemeClr val="dk1"/>
                </a:solidFill>
              </a:rPr>
              <a:t>GroupAlasan_masih_bekerja</a:t>
            </a:r>
          </a:p>
          <a:p>
            <a:pPr marL="228600" indent="-228600">
              <a:buAutoNum type="arabicPeriod"/>
            </a:pPr>
            <a:r>
              <a:rPr lang="en" sz="1200" dirty="0">
                <a:solidFill>
                  <a:schemeClr val="dk1"/>
                </a:solidFill>
              </a:rPr>
              <a:t>GroupAlasan_masalah_kenyamanan </a:t>
            </a:r>
          </a:p>
          <a:p>
            <a:pPr marL="228600" indent="-228600">
              <a:buAutoNum type="arabicPeriod"/>
            </a:pPr>
            <a:r>
              <a:rPr lang="en" sz="1200" dirty="0">
                <a:solidFill>
                  <a:schemeClr val="dk1"/>
                </a:solidFill>
              </a:rPr>
              <a:t>LamaBekerja</a:t>
            </a:r>
          </a:p>
          <a:p>
            <a:pPr marL="228600" indent="-228600">
              <a:buAutoNum type="arabicPeriod"/>
            </a:pPr>
            <a:r>
              <a:rPr lang="en" sz="1200" dirty="0">
                <a:solidFill>
                  <a:schemeClr val="dk1"/>
                </a:solidFill>
              </a:rPr>
              <a:t>GroupAlasan_masalah_karir</a:t>
            </a:r>
          </a:p>
          <a:p>
            <a:pPr marL="228600" indent="-228600">
              <a:buAutoNum type="arabicPeriod"/>
            </a:pPr>
            <a:r>
              <a:rPr lang="en" sz="1200" dirty="0">
                <a:solidFill>
                  <a:schemeClr val="dk1"/>
                </a:solidFill>
              </a:rPr>
              <a:t>Umur</a:t>
            </a:r>
          </a:p>
          <a:p>
            <a:pPr marL="228600" indent="-228600">
              <a:buAutoNum type="arabicPeriod"/>
            </a:pPr>
            <a:r>
              <a:rPr lang="en" sz="1200" dirty="0">
                <a:solidFill>
                  <a:schemeClr val="dk1"/>
                </a:solidFill>
              </a:rPr>
              <a:t>Performance_mapped</a:t>
            </a:r>
          </a:p>
          <a:p>
            <a:pPr marL="228600" indent="-228600">
              <a:buAutoNum type="arabicPeriod"/>
            </a:pPr>
            <a:r>
              <a:rPr lang="en" sz="1200" dirty="0">
                <a:solidFill>
                  <a:schemeClr val="dk1"/>
                </a:solidFill>
              </a:rPr>
              <a:t>Kepegawaian_mapped</a:t>
            </a:r>
          </a:p>
        </p:txBody>
      </p:sp>
      <p:pic>
        <p:nvPicPr>
          <p:cNvPr id="7" name="Picture 6">
            <a:extLst>
              <a:ext uri="{FF2B5EF4-FFF2-40B4-BE49-F238E27FC236}">
                <a16:creationId xmlns:a16="http://schemas.microsoft.com/office/drawing/2014/main" id="{2869934F-9416-21C6-BAA7-D480FBF8EF9C}"/>
              </a:ext>
            </a:extLst>
          </p:cNvPr>
          <p:cNvPicPr>
            <a:picLocks noChangeAspect="1"/>
          </p:cNvPicPr>
          <p:nvPr/>
        </p:nvPicPr>
        <p:blipFill>
          <a:blip r:embed="rId3"/>
          <a:stretch>
            <a:fillRect/>
          </a:stretch>
        </p:blipFill>
        <p:spPr>
          <a:xfrm>
            <a:off x="5098730" y="1266373"/>
            <a:ext cx="4045270" cy="2979653"/>
          </a:xfrm>
          <a:prstGeom prst="rect">
            <a:avLst/>
          </a:prstGeom>
        </p:spPr>
      </p:pic>
      <p:sp>
        <p:nvSpPr>
          <p:cNvPr id="9" name="TextBox 8">
            <a:extLst>
              <a:ext uri="{FF2B5EF4-FFF2-40B4-BE49-F238E27FC236}">
                <a16:creationId xmlns:a16="http://schemas.microsoft.com/office/drawing/2014/main" id="{9C06C61B-FAFD-C2ED-B5C4-566E7F6EF7D8}"/>
              </a:ext>
            </a:extLst>
          </p:cNvPr>
          <p:cNvSpPr txBox="1"/>
          <p:nvPr/>
        </p:nvSpPr>
        <p:spPr>
          <a:xfrm>
            <a:off x="117667" y="2760278"/>
            <a:ext cx="4596430" cy="830997"/>
          </a:xfrm>
          <a:prstGeom prst="rect">
            <a:avLst/>
          </a:prstGeom>
          <a:noFill/>
        </p:spPr>
        <p:txBody>
          <a:bodyPr wrap="square">
            <a:spAutoFit/>
          </a:bodyPr>
          <a:lstStyle/>
          <a:p>
            <a:r>
              <a:rPr lang="en" sz="1200" dirty="0">
                <a:solidFill>
                  <a:schemeClr val="dk1"/>
                </a:solidFill>
              </a:rPr>
              <a:t>Dari hasil tersebut dapat dilihat bahwa feature paling penting yaitu GroupAlasan_masih_bekerja merupakan feature yang berpengaruh terbalik dengan target yaitu is_resign karena jika nilai 1 berarti nilai dari is_resign pasti 0</a:t>
            </a:r>
          </a:p>
        </p:txBody>
      </p:sp>
      <p:sp>
        <p:nvSpPr>
          <p:cNvPr id="11" name="TextBox 10">
            <a:extLst>
              <a:ext uri="{FF2B5EF4-FFF2-40B4-BE49-F238E27FC236}">
                <a16:creationId xmlns:a16="http://schemas.microsoft.com/office/drawing/2014/main" id="{8AE532A1-1B91-CE13-6908-093064CA199E}"/>
              </a:ext>
            </a:extLst>
          </p:cNvPr>
          <p:cNvSpPr txBox="1"/>
          <p:nvPr/>
        </p:nvSpPr>
        <p:spPr>
          <a:xfrm>
            <a:off x="117667" y="4430779"/>
            <a:ext cx="8802967" cy="276999"/>
          </a:xfrm>
          <a:prstGeom prst="rect">
            <a:avLst/>
          </a:prstGeom>
          <a:noFill/>
        </p:spPr>
        <p:txBody>
          <a:bodyPr wrap="square">
            <a:spAutoFit/>
          </a:bodyPr>
          <a:lstStyle/>
          <a:p>
            <a:r>
              <a:rPr lang="en" sz="1200" dirty="0">
                <a:solidFill>
                  <a:schemeClr val="dk1"/>
                </a:solidFill>
              </a:rPr>
              <a:t>Untuk feature yang berpengaruh yang selanjutnya yang saling berhubungan yaitu no 3 Lama bekerja dengan no 5 Umur  </a:t>
            </a:r>
          </a:p>
        </p:txBody>
      </p:sp>
      <p:sp>
        <p:nvSpPr>
          <p:cNvPr id="13" name="TextBox 12">
            <a:extLst>
              <a:ext uri="{FF2B5EF4-FFF2-40B4-BE49-F238E27FC236}">
                <a16:creationId xmlns:a16="http://schemas.microsoft.com/office/drawing/2014/main" id="{4A0382E7-0552-62D3-6D7F-9EDCAABC7728}"/>
              </a:ext>
            </a:extLst>
          </p:cNvPr>
          <p:cNvSpPr txBox="1"/>
          <p:nvPr/>
        </p:nvSpPr>
        <p:spPr>
          <a:xfrm>
            <a:off x="117667" y="3583741"/>
            <a:ext cx="4596430" cy="830997"/>
          </a:xfrm>
          <a:prstGeom prst="rect">
            <a:avLst/>
          </a:prstGeom>
          <a:noFill/>
        </p:spPr>
        <p:txBody>
          <a:bodyPr wrap="square">
            <a:spAutoFit/>
          </a:bodyPr>
          <a:lstStyle/>
          <a:p>
            <a:r>
              <a:rPr lang="en-GB" sz="1200" dirty="0">
                <a:solidFill>
                  <a:schemeClr val="dk1"/>
                </a:solidFill>
              </a:rPr>
              <a:t>F</a:t>
            </a:r>
            <a:r>
              <a:rPr lang="en" sz="1200" dirty="0">
                <a:solidFill>
                  <a:schemeClr val="dk1"/>
                </a:solidFill>
              </a:rPr>
              <a:t>eature selanjutnya yaitu GroupAlasan_masalah_kenyamanan, </a:t>
            </a:r>
          </a:p>
          <a:p>
            <a:r>
              <a:rPr lang="en-GB" sz="1200" dirty="0">
                <a:solidFill>
                  <a:schemeClr val="dk1"/>
                </a:solidFill>
              </a:rPr>
              <a:t>y</a:t>
            </a:r>
            <a:r>
              <a:rPr lang="en" sz="1200" dirty="0">
                <a:solidFill>
                  <a:schemeClr val="dk1"/>
                </a:solidFill>
              </a:rPr>
              <a:t>ang berarti penyebab dari banyaknya karyawan resign adalah masalah kenyamanan dari lingkungan kerja dan pada nomor 4 yaitu masalah karir </a:t>
            </a:r>
          </a:p>
        </p:txBody>
      </p:sp>
      <p:sp>
        <p:nvSpPr>
          <p:cNvPr id="14" name="TextBox 13">
            <a:extLst>
              <a:ext uri="{FF2B5EF4-FFF2-40B4-BE49-F238E27FC236}">
                <a16:creationId xmlns:a16="http://schemas.microsoft.com/office/drawing/2014/main" id="{6A623F4B-DBBB-75C3-C0E0-5B0A79EFD93D}"/>
              </a:ext>
            </a:extLst>
          </p:cNvPr>
          <p:cNvSpPr txBox="1"/>
          <p:nvPr/>
        </p:nvSpPr>
        <p:spPr>
          <a:xfrm>
            <a:off x="117666" y="4681835"/>
            <a:ext cx="8802967" cy="461665"/>
          </a:xfrm>
          <a:prstGeom prst="rect">
            <a:avLst/>
          </a:prstGeom>
          <a:noFill/>
        </p:spPr>
        <p:txBody>
          <a:bodyPr wrap="square">
            <a:spAutoFit/>
          </a:bodyPr>
          <a:lstStyle/>
          <a:p>
            <a:r>
              <a:rPr lang="en" sz="1200" dirty="0">
                <a:solidFill>
                  <a:schemeClr val="dk1"/>
                </a:solidFill>
              </a:rPr>
              <a:t>Untuk feature sisanya untuk 7 terbesar no 6 dan no 7 yaitu Performance dan kepegawaian yang berhubungan dengan kinerja dan tingkatan karyawan dalam posisi pekerjaan </a:t>
            </a:r>
          </a:p>
        </p:txBody>
      </p:sp>
    </p:spTree>
    <p:extLst>
      <p:ext uri="{BB962C8B-B14F-4D97-AF65-F5344CB8AC3E}">
        <p14:creationId xmlns:p14="http://schemas.microsoft.com/office/powerpoint/2010/main" val="82420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1798" b="1">
                <a:latin typeface="Roboto"/>
                <a:ea typeface="Roboto"/>
                <a:cs typeface="Roboto"/>
                <a:sym typeface="Roboto"/>
              </a:rPr>
              <a:t>Build an Automated Resignation Behavior Prediction using Machine Learning</a:t>
            </a:r>
            <a:endParaRPr sz="1798" b="1">
              <a:latin typeface="Roboto"/>
              <a:ea typeface="Roboto"/>
              <a:cs typeface="Roboto"/>
              <a:sym typeface="Roboto"/>
            </a:endParaRPr>
          </a:p>
          <a:p>
            <a:pPr marL="0" lvl="0" indent="0" algn="ctr" rtl="0">
              <a:spcBef>
                <a:spcPts val="0"/>
              </a:spcBef>
              <a:spcAft>
                <a:spcPts val="0"/>
              </a:spcAft>
              <a:buSzPts val="990"/>
              <a:buNone/>
            </a:pPr>
            <a:endParaRPr sz="1798" b="1">
              <a:latin typeface="Roboto"/>
              <a:ea typeface="Roboto"/>
              <a:cs typeface="Roboto"/>
              <a:sym typeface="Roboto"/>
            </a:endParaRPr>
          </a:p>
        </p:txBody>
      </p:sp>
      <p:sp>
        <p:nvSpPr>
          <p:cNvPr id="19" name="TextBox 18">
            <a:extLst>
              <a:ext uri="{FF2B5EF4-FFF2-40B4-BE49-F238E27FC236}">
                <a16:creationId xmlns:a16="http://schemas.microsoft.com/office/drawing/2014/main" id="{BF21A018-BF66-620C-5EB0-677D699F5BD6}"/>
              </a:ext>
            </a:extLst>
          </p:cNvPr>
          <p:cNvSpPr txBox="1"/>
          <p:nvPr/>
        </p:nvSpPr>
        <p:spPr>
          <a:xfrm>
            <a:off x="0" y="618439"/>
            <a:ext cx="4595882" cy="369332"/>
          </a:xfrm>
          <a:prstGeom prst="rect">
            <a:avLst/>
          </a:prstGeom>
          <a:noFill/>
        </p:spPr>
        <p:txBody>
          <a:bodyPr wrap="square">
            <a:spAutoFit/>
          </a:bodyPr>
          <a:lstStyle/>
          <a:p>
            <a:r>
              <a:rPr lang="en" sz="1800" b="1" dirty="0">
                <a:solidFill>
                  <a:schemeClr val="dk1"/>
                </a:solidFill>
              </a:rPr>
              <a:t>Evaluation Model </a:t>
            </a:r>
            <a:endParaRPr lang="en-GB" sz="1800" b="1" dirty="0"/>
          </a:p>
        </p:txBody>
      </p:sp>
      <p:sp>
        <p:nvSpPr>
          <p:cNvPr id="6" name="TextBox 5">
            <a:extLst>
              <a:ext uri="{FF2B5EF4-FFF2-40B4-BE49-F238E27FC236}">
                <a16:creationId xmlns:a16="http://schemas.microsoft.com/office/drawing/2014/main" id="{E8C0DA8A-2C41-3C63-A318-D5A009A78220}"/>
              </a:ext>
            </a:extLst>
          </p:cNvPr>
          <p:cNvSpPr txBox="1"/>
          <p:nvPr/>
        </p:nvSpPr>
        <p:spPr>
          <a:xfrm>
            <a:off x="137614" y="934711"/>
            <a:ext cx="4595882" cy="307777"/>
          </a:xfrm>
          <a:prstGeom prst="rect">
            <a:avLst/>
          </a:prstGeom>
          <a:noFill/>
        </p:spPr>
        <p:txBody>
          <a:bodyPr wrap="square">
            <a:spAutoFit/>
          </a:bodyPr>
          <a:lstStyle/>
          <a:p>
            <a:r>
              <a:rPr lang="en" sz="1400" b="1" dirty="0">
                <a:solidFill>
                  <a:schemeClr val="dk1"/>
                </a:solidFill>
              </a:rPr>
              <a:t>Partial Depedence Score</a:t>
            </a:r>
            <a:endParaRPr lang="en-GB" b="1" dirty="0"/>
          </a:p>
        </p:txBody>
      </p:sp>
      <p:sp>
        <p:nvSpPr>
          <p:cNvPr id="3" name="TextBox 2">
            <a:extLst>
              <a:ext uri="{FF2B5EF4-FFF2-40B4-BE49-F238E27FC236}">
                <a16:creationId xmlns:a16="http://schemas.microsoft.com/office/drawing/2014/main" id="{1F9BFA58-E055-74A8-BCB1-DC62FFEF7237}"/>
              </a:ext>
            </a:extLst>
          </p:cNvPr>
          <p:cNvSpPr txBox="1"/>
          <p:nvPr/>
        </p:nvSpPr>
        <p:spPr>
          <a:xfrm>
            <a:off x="137614" y="3512117"/>
            <a:ext cx="8908664" cy="1384995"/>
          </a:xfrm>
          <a:prstGeom prst="rect">
            <a:avLst/>
          </a:prstGeom>
          <a:noFill/>
        </p:spPr>
        <p:txBody>
          <a:bodyPr wrap="square">
            <a:spAutoFit/>
          </a:bodyPr>
          <a:lstStyle/>
          <a:p>
            <a:r>
              <a:rPr lang="en" sz="1200" dirty="0">
                <a:solidFill>
                  <a:schemeClr val="dk1"/>
                </a:solidFill>
              </a:rPr>
              <a:t>Pada plot partial Depedance score memperlihatkan hubungan antara probabilitas karyawan resign dengan fitur-fitur sebagai berikut :</a:t>
            </a:r>
          </a:p>
          <a:p>
            <a:pPr marL="228600" indent="-228600">
              <a:buAutoNum type="arabicPeriod"/>
            </a:pPr>
            <a:r>
              <a:rPr lang="en" sz="1200" dirty="0">
                <a:solidFill>
                  <a:schemeClr val="dk1"/>
                </a:solidFill>
              </a:rPr>
              <a:t>Lama Kerja : Semakin lama karyawan bekerja pada perusahaan semakin besar kemungkinan untuk resign</a:t>
            </a:r>
          </a:p>
          <a:p>
            <a:pPr marL="228600" indent="-228600">
              <a:buAutoNum type="arabicPeriod"/>
            </a:pPr>
            <a:r>
              <a:rPr lang="en" sz="1200" dirty="0">
                <a:solidFill>
                  <a:schemeClr val="dk1"/>
                </a:solidFill>
              </a:rPr>
              <a:t>Umur : Semakin tua karyawan maka akan semakin besar kemungkinan untuk resign</a:t>
            </a:r>
          </a:p>
          <a:p>
            <a:pPr marL="228600" indent="-228600">
              <a:buAutoNum type="arabicPeriod"/>
            </a:pPr>
            <a:r>
              <a:rPr lang="en-GB" sz="1200" dirty="0" err="1"/>
              <a:t>SkorKepuasanPegawai</a:t>
            </a:r>
            <a:r>
              <a:rPr lang="en-GB" sz="1200" dirty="0"/>
              <a:t> : </a:t>
            </a:r>
            <a:r>
              <a:rPr lang="en-GB" sz="1200" dirty="0" err="1"/>
              <a:t>Semakin</a:t>
            </a:r>
            <a:r>
              <a:rPr lang="en-GB" sz="1200" dirty="0"/>
              <a:t> </a:t>
            </a:r>
            <a:r>
              <a:rPr lang="en-GB" sz="1200" dirty="0" err="1"/>
              <a:t>besar</a:t>
            </a:r>
            <a:r>
              <a:rPr lang="en-GB" sz="1200" dirty="0"/>
              <a:t> </a:t>
            </a:r>
            <a:r>
              <a:rPr lang="en-GB" sz="1200" dirty="0" err="1"/>
              <a:t>nilai</a:t>
            </a:r>
            <a:r>
              <a:rPr lang="en-GB" sz="1200" dirty="0"/>
              <a:t> </a:t>
            </a:r>
            <a:r>
              <a:rPr lang="en-GB" sz="1200" dirty="0" err="1"/>
              <a:t>kepuasan</a:t>
            </a:r>
            <a:r>
              <a:rPr lang="en-GB" sz="1200" dirty="0"/>
              <a:t> </a:t>
            </a:r>
            <a:r>
              <a:rPr lang="en-GB" sz="1200" dirty="0" err="1"/>
              <a:t>karyawan</a:t>
            </a:r>
            <a:r>
              <a:rPr lang="en-GB" sz="1200" dirty="0"/>
              <a:t> </a:t>
            </a:r>
            <a:r>
              <a:rPr lang="en-GB" sz="1200" dirty="0" err="1"/>
              <a:t>maka</a:t>
            </a:r>
            <a:r>
              <a:rPr lang="en-GB" sz="1200" dirty="0"/>
              <a:t> </a:t>
            </a:r>
            <a:r>
              <a:rPr lang="en-GB" sz="1200" dirty="0" err="1"/>
              <a:t>akan</a:t>
            </a:r>
            <a:r>
              <a:rPr lang="en-GB" sz="1200" dirty="0"/>
              <a:t> </a:t>
            </a:r>
            <a:r>
              <a:rPr lang="en-GB" sz="1200" dirty="0" err="1"/>
              <a:t>semakin</a:t>
            </a:r>
            <a:r>
              <a:rPr lang="en-GB" sz="1200" dirty="0"/>
              <a:t> </a:t>
            </a:r>
            <a:r>
              <a:rPr lang="en-GB" sz="1200" dirty="0" err="1"/>
              <a:t>kecil</a:t>
            </a:r>
            <a:r>
              <a:rPr lang="en-GB" sz="1200" dirty="0"/>
              <a:t> </a:t>
            </a:r>
            <a:r>
              <a:rPr lang="en-GB" sz="1200" dirty="0" err="1"/>
              <a:t>kemungkinan</a:t>
            </a:r>
            <a:r>
              <a:rPr lang="en-GB" sz="1200" dirty="0"/>
              <a:t> resign</a:t>
            </a:r>
            <a:endParaRPr lang="en" sz="1200" dirty="0">
              <a:solidFill>
                <a:schemeClr val="dk1"/>
              </a:solidFill>
            </a:endParaRPr>
          </a:p>
          <a:p>
            <a:pPr marL="228600" indent="-228600">
              <a:buAutoNum type="arabicPeriod"/>
            </a:pPr>
            <a:r>
              <a:rPr lang="en-GB" sz="1200" dirty="0" err="1"/>
              <a:t>JumlahKeikutsertaanProjek</a:t>
            </a:r>
            <a:r>
              <a:rPr lang="en-GB" sz="1200" dirty="0"/>
              <a:t> : </a:t>
            </a:r>
            <a:r>
              <a:rPr lang="en-GB" sz="1200" dirty="0" err="1"/>
              <a:t>Semakin</a:t>
            </a:r>
            <a:r>
              <a:rPr lang="en-GB" sz="1200" dirty="0"/>
              <a:t> </a:t>
            </a:r>
            <a:r>
              <a:rPr lang="en-GB" sz="1200" dirty="0" err="1"/>
              <a:t>banyak</a:t>
            </a:r>
            <a:r>
              <a:rPr lang="en-GB" sz="1200" dirty="0"/>
              <a:t> </a:t>
            </a:r>
            <a:r>
              <a:rPr lang="en-GB" sz="1200" dirty="0" err="1"/>
              <a:t>proyek</a:t>
            </a:r>
            <a:r>
              <a:rPr lang="en-GB" sz="1200" dirty="0"/>
              <a:t> yang </a:t>
            </a:r>
            <a:r>
              <a:rPr lang="en-GB" sz="1200" dirty="0" err="1"/>
              <a:t>dikerjakan</a:t>
            </a:r>
            <a:r>
              <a:rPr lang="en-GB" sz="1200" dirty="0"/>
              <a:t> </a:t>
            </a:r>
            <a:r>
              <a:rPr lang="en-GB" sz="1200" dirty="0" err="1"/>
              <a:t>karyawan</a:t>
            </a:r>
            <a:r>
              <a:rPr lang="en-GB" sz="1200" dirty="0"/>
              <a:t> </a:t>
            </a:r>
            <a:r>
              <a:rPr lang="en-GB" sz="1200" dirty="0" err="1"/>
              <a:t>maka</a:t>
            </a:r>
            <a:r>
              <a:rPr lang="en-GB" sz="1200" dirty="0"/>
              <a:t> </a:t>
            </a:r>
            <a:r>
              <a:rPr lang="en-GB" sz="1200" dirty="0" err="1"/>
              <a:t>akan</a:t>
            </a:r>
            <a:r>
              <a:rPr lang="en-GB" sz="1200" dirty="0"/>
              <a:t> </a:t>
            </a:r>
            <a:r>
              <a:rPr lang="en-GB" sz="1200" dirty="0" err="1"/>
              <a:t>semakin</a:t>
            </a:r>
            <a:r>
              <a:rPr lang="en-GB" sz="1200" dirty="0"/>
              <a:t> </a:t>
            </a:r>
            <a:r>
              <a:rPr lang="en-GB" sz="1200" dirty="0" err="1"/>
              <a:t>besar</a:t>
            </a:r>
            <a:r>
              <a:rPr lang="en-GB" sz="1200" dirty="0"/>
              <a:t> </a:t>
            </a:r>
            <a:r>
              <a:rPr lang="en-GB" sz="1200" dirty="0" err="1"/>
              <a:t>kemungkinan</a:t>
            </a:r>
            <a:r>
              <a:rPr lang="en-GB" sz="1200" dirty="0"/>
              <a:t> </a:t>
            </a:r>
            <a:r>
              <a:rPr lang="en-GB" sz="1200" dirty="0" err="1"/>
              <a:t>untuk</a:t>
            </a:r>
            <a:r>
              <a:rPr lang="en-GB" sz="1200" dirty="0"/>
              <a:t> resign</a:t>
            </a:r>
          </a:p>
        </p:txBody>
      </p:sp>
      <p:pic>
        <p:nvPicPr>
          <p:cNvPr id="5" name="Picture 4">
            <a:extLst>
              <a:ext uri="{FF2B5EF4-FFF2-40B4-BE49-F238E27FC236}">
                <a16:creationId xmlns:a16="http://schemas.microsoft.com/office/drawing/2014/main" id="{A9A1AB4A-5D67-D9D8-3815-F8AB7487A4A8}"/>
              </a:ext>
            </a:extLst>
          </p:cNvPr>
          <p:cNvPicPr>
            <a:picLocks noChangeAspect="1"/>
          </p:cNvPicPr>
          <p:nvPr/>
        </p:nvPicPr>
        <p:blipFill>
          <a:blip r:embed="rId3"/>
          <a:stretch>
            <a:fillRect/>
          </a:stretch>
        </p:blipFill>
        <p:spPr>
          <a:xfrm>
            <a:off x="0" y="1242488"/>
            <a:ext cx="6463621" cy="2100352"/>
          </a:xfrm>
          <a:prstGeom prst="rect">
            <a:avLst/>
          </a:prstGeom>
        </p:spPr>
      </p:pic>
    </p:spTree>
    <p:extLst>
      <p:ext uri="{BB962C8B-B14F-4D97-AF65-F5344CB8AC3E}">
        <p14:creationId xmlns:p14="http://schemas.microsoft.com/office/powerpoint/2010/main" val="38375528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877</Words>
  <Application>Microsoft Office PowerPoint</Application>
  <PresentationFormat>On-screen Show (16:9)</PresentationFormat>
  <Paragraphs>80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Roboto</vt:lpstr>
      <vt:lpstr>Simple Light</vt:lpstr>
      <vt:lpstr>Build an Automated Resignation Behavior Prediction using Machine Learning </vt:lpstr>
      <vt:lpstr>Build an Automated Resignation Behavior Prediction using Machine Learning </vt:lpstr>
      <vt:lpstr>Build an Automated Resignation Behavior Prediction using Machine Learning </vt:lpstr>
      <vt:lpstr>Build an Automated Resignation Behavior Prediction using Machine Learning </vt:lpstr>
      <vt:lpstr>Build an Automated Resignation Behavior Prediction using Machine Learning </vt:lpstr>
      <vt:lpstr>Build an Automated Resignation Behavior Prediction using Machine Learning </vt:lpstr>
      <vt:lpstr>Build an Automated Resignation Behavior Prediction using Machine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Automated Resignation Behavior Prediction using Machine Learning </dc:title>
  <cp:lastModifiedBy>reza syahziar</cp:lastModifiedBy>
  <cp:revision>6</cp:revision>
  <dcterms:modified xsi:type="dcterms:W3CDTF">2022-08-13T10:18:33Z</dcterms:modified>
</cp:coreProperties>
</file>