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Roboto" panose="02000000000000000000" pitchFamily="2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696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9baabb6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9baabb65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9baabb6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9baabb65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2408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5" y="744575"/>
            <a:ext cx="38523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980000" y="2834125"/>
            <a:ext cx="3852300" cy="17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-12175"/>
            <a:ext cx="763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0" y="-14775"/>
            <a:ext cx="8180700" cy="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98" b="1" dirty="0">
                <a:latin typeface="Roboto"/>
                <a:ea typeface="Roboto"/>
                <a:cs typeface="Roboto"/>
                <a:sym typeface="Roboto"/>
              </a:rPr>
              <a:t>Resign Reason Analysis for Employee Attrition Management Strategy</a:t>
            </a:r>
            <a:endParaRPr sz="1798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2B6A73-F16E-2254-BD30-ABA01EC88BEE}"/>
              </a:ext>
            </a:extLst>
          </p:cNvPr>
          <p:cNvSpPr txBox="1"/>
          <p:nvPr/>
        </p:nvSpPr>
        <p:spPr>
          <a:xfrm>
            <a:off x="0" y="50842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b="1" dirty="0">
                <a:solidFill>
                  <a:schemeClr val="dk1"/>
                </a:solidFill>
              </a:rPr>
              <a:t>Grafik Visualisasi </a:t>
            </a:r>
            <a:endParaRPr lang="en-GB" sz="18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05297C-D5A4-0E74-B42B-6DD2D9E94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877758"/>
            <a:ext cx="6551112" cy="37425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F50E92-4D99-EE04-FD47-8A8FA96DEA11}"/>
              </a:ext>
            </a:extLst>
          </p:cNvPr>
          <p:cNvSpPr txBox="1"/>
          <p:nvPr/>
        </p:nvSpPr>
        <p:spPr>
          <a:xfrm>
            <a:off x="6560667" y="877757"/>
            <a:ext cx="16200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b="1" dirty="0">
                <a:solidFill>
                  <a:schemeClr val="dk1"/>
                </a:solidFill>
              </a:rPr>
              <a:t>Analisis</a:t>
            </a:r>
            <a:endParaRPr lang="en-GB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8B34EE-6861-0702-6444-7727F4CE8218}"/>
              </a:ext>
            </a:extLst>
          </p:cNvPr>
          <p:cNvSpPr txBox="1"/>
          <p:nvPr/>
        </p:nvSpPr>
        <p:spPr>
          <a:xfrm>
            <a:off x="6450903" y="1185534"/>
            <a:ext cx="269309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" sz="1200" dirty="0">
                <a:solidFill>
                  <a:schemeClr val="dk1"/>
                </a:solidFill>
              </a:rPr>
              <a:t>Dari visualisasi tersebut dapat dilihat bahwa:</a:t>
            </a:r>
          </a:p>
          <a:p>
            <a:pPr marL="342900" indent="-342900" algn="just">
              <a:buAutoNum type="arabicPeriod"/>
            </a:pPr>
            <a:r>
              <a:rPr lang="en-ID" sz="1200" dirty="0">
                <a:solidFill>
                  <a:schemeClr val="dk1"/>
                </a:solidFill>
              </a:rPr>
              <a:t>Paling </a:t>
            </a:r>
            <a:r>
              <a:rPr lang="en-ID" sz="1200" dirty="0" err="1">
                <a:solidFill>
                  <a:schemeClr val="dk1"/>
                </a:solidFill>
              </a:rPr>
              <a:t>banyak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persentase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karyawan</a:t>
            </a:r>
            <a:r>
              <a:rPr lang="en-ID" sz="1200" dirty="0">
                <a:solidFill>
                  <a:schemeClr val="dk1"/>
                </a:solidFill>
              </a:rPr>
              <a:t> yang resign </a:t>
            </a:r>
            <a:r>
              <a:rPr lang="en-ID" sz="1200" dirty="0" err="1">
                <a:solidFill>
                  <a:schemeClr val="dk1"/>
                </a:solidFill>
              </a:rPr>
              <a:t>berada</a:t>
            </a:r>
            <a:r>
              <a:rPr lang="en-ID" sz="1200" dirty="0">
                <a:solidFill>
                  <a:schemeClr val="dk1"/>
                </a:solidFill>
              </a:rPr>
              <a:t> pada </a:t>
            </a:r>
            <a:r>
              <a:rPr lang="en-ID" sz="1200" dirty="0" err="1">
                <a:solidFill>
                  <a:schemeClr val="dk1"/>
                </a:solidFill>
              </a:rPr>
              <a:t>pekerjaan</a:t>
            </a:r>
            <a:r>
              <a:rPr lang="en-ID" sz="1200" dirty="0">
                <a:solidFill>
                  <a:schemeClr val="dk1"/>
                </a:solidFill>
              </a:rPr>
              <a:t> Data Analyst</a:t>
            </a:r>
            <a:endParaRPr lang="en" sz="1200" dirty="0">
              <a:solidFill>
                <a:schemeClr val="dk1"/>
              </a:solidFill>
            </a:endParaRPr>
          </a:p>
          <a:p>
            <a:pPr marL="342900" indent="-342900" algn="just">
              <a:buAutoNum type="arabicPeriod"/>
            </a:pPr>
            <a:r>
              <a:rPr lang="en-GB" sz="1200" dirty="0" err="1">
                <a:solidFill>
                  <a:schemeClr val="dk1"/>
                </a:solidFill>
              </a:rPr>
              <a:t>Disusul</a:t>
            </a:r>
            <a:r>
              <a:rPr lang="en-GB" sz="1200" dirty="0">
                <a:solidFill>
                  <a:schemeClr val="dk1"/>
                </a:solidFill>
              </a:rPr>
              <a:t> </a:t>
            </a:r>
            <a:r>
              <a:rPr lang="en-GB" sz="1200" dirty="0" err="1">
                <a:solidFill>
                  <a:schemeClr val="dk1"/>
                </a:solidFill>
              </a:rPr>
              <a:t>dengan</a:t>
            </a:r>
            <a:r>
              <a:rPr lang="en-GB" sz="1200" dirty="0">
                <a:solidFill>
                  <a:schemeClr val="dk1"/>
                </a:solidFill>
              </a:rPr>
              <a:t> </a:t>
            </a:r>
            <a:r>
              <a:rPr lang="en-GB" sz="1200" dirty="0" err="1">
                <a:solidFill>
                  <a:schemeClr val="dk1"/>
                </a:solidFill>
              </a:rPr>
              <a:t>pekerjaan</a:t>
            </a:r>
            <a:r>
              <a:rPr lang="en-GB" sz="1200" dirty="0">
                <a:solidFill>
                  <a:schemeClr val="dk1"/>
                </a:solidFill>
              </a:rPr>
              <a:t> pada </a:t>
            </a:r>
            <a:r>
              <a:rPr lang="en-GB" sz="1200" dirty="0" err="1">
                <a:solidFill>
                  <a:schemeClr val="dk1"/>
                </a:solidFill>
              </a:rPr>
              <a:t>disvisi</a:t>
            </a:r>
            <a:r>
              <a:rPr lang="en-GB" sz="1200" dirty="0">
                <a:solidFill>
                  <a:schemeClr val="dk1"/>
                </a:solidFill>
              </a:rPr>
              <a:t> Software </a:t>
            </a:r>
            <a:r>
              <a:rPr lang="en-GB" sz="1200" dirty="0" err="1">
                <a:solidFill>
                  <a:schemeClr val="dk1"/>
                </a:solidFill>
              </a:rPr>
              <a:t>seperti</a:t>
            </a:r>
            <a:r>
              <a:rPr lang="en-GB" sz="1200" dirty="0">
                <a:solidFill>
                  <a:schemeClr val="dk1"/>
                </a:solidFill>
              </a:rPr>
              <a:t>, </a:t>
            </a:r>
            <a:r>
              <a:rPr lang="en-GB" sz="1200" dirty="0" err="1">
                <a:solidFill>
                  <a:schemeClr val="dk1"/>
                </a:solidFill>
              </a:rPr>
              <a:t>dimana</a:t>
            </a:r>
            <a:r>
              <a:rPr lang="en-GB" sz="1200" dirty="0">
                <a:solidFill>
                  <a:schemeClr val="dk1"/>
                </a:solidFill>
              </a:rPr>
              <a:t> </a:t>
            </a:r>
            <a:r>
              <a:rPr lang="en-GB" sz="1200" dirty="0" err="1">
                <a:solidFill>
                  <a:schemeClr val="dk1"/>
                </a:solidFill>
              </a:rPr>
              <a:t>persentase</a:t>
            </a:r>
            <a:r>
              <a:rPr lang="en-GB" sz="1200" dirty="0">
                <a:solidFill>
                  <a:schemeClr val="dk1"/>
                </a:solidFill>
              </a:rPr>
              <a:t> </a:t>
            </a:r>
            <a:r>
              <a:rPr lang="en-GB" sz="1200" dirty="0" err="1">
                <a:solidFill>
                  <a:schemeClr val="dk1"/>
                </a:solidFill>
              </a:rPr>
              <a:t>karyawan</a:t>
            </a:r>
            <a:r>
              <a:rPr lang="en-GB" sz="1200" dirty="0">
                <a:solidFill>
                  <a:schemeClr val="dk1"/>
                </a:solidFill>
              </a:rPr>
              <a:t> </a:t>
            </a:r>
            <a:r>
              <a:rPr lang="en-GB" sz="1200" dirty="0" err="1">
                <a:solidFill>
                  <a:schemeClr val="dk1"/>
                </a:solidFill>
              </a:rPr>
              <a:t>tetap</a:t>
            </a:r>
            <a:r>
              <a:rPr lang="en-GB" sz="1200" dirty="0">
                <a:solidFill>
                  <a:schemeClr val="dk1"/>
                </a:solidFill>
              </a:rPr>
              <a:t> Software Engineer (Back end) 61.11% and (front end) 70%</a:t>
            </a:r>
            <a:endParaRPr lang="en" sz="1200" dirty="0">
              <a:solidFill>
                <a:schemeClr val="dk1"/>
              </a:solidFill>
            </a:endParaRPr>
          </a:p>
          <a:p>
            <a:pPr marL="342900" indent="-342900" algn="just">
              <a:buAutoNum type="arabicPeriod"/>
            </a:pPr>
            <a:r>
              <a:rPr lang="en-GB" sz="1200" dirty="0" err="1">
                <a:solidFill>
                  <a:schemeClr val="dk1"/>
                </a:solidFill>
              </a:rPr>
              <a:t>Untuk</a:t>
            </a:r>
            <a:r>
              <a:rPr lang="en-GB" sz="1200" dirty="0">
                <a:solidFill>
                  <a:schemeClr val="dk1"/>
                </a:solidFill>
              </a:rPr>
              <a:t> </a:t>
            </a:r>
            <a:r>
              <a:rPr lang="en-GB" sz="1200" dirty="0" err="1">
                <a:solidFill>
                  <a:schemeClr val="dk1"/>
                </a:solidFill>
              </a:rPr>
              <a:t>sisanya</a:t>
            </a:r>
            <a:r>
              <a:rPr lang="en-GB" sz="1200" dirty="0">
                <a:solidFill>
                  <a:schemeClr val="dk1"/>
                </a:solidFill>
              </a:rPr>
              <a:t> </a:t>
            </a:r>
            <a:r>
              <a:rPr lang="en-GB" sz="1200" dirty="0" err="1">
                <a:solidFill>
                  <a:schemeClr val="dk1"/>
                </a:solidFill>
              </a:rPr>
              <a:t>selain</a:t>
            </a:r>
            <a:r>
              <a:rPr lang="en-GB" sz="1200" dirty="0">
                <a:solidFill>
                  <a:schemeClr val="dk1"/>
                </a:solidFill>
              </a:rPr>
              <a:t> divisi data dan software </a:t>
            </a:r>
            <a:r>
              <a:rPr lang="en-GB" sz="1200" dirty="0" err="1">
                <a:solidFill>
                  <a:schemeClr val="dk1"/>
                </a:solidFill>
              </a:rPr>
              <a:t>adalah</a:t>
            </a:r>
            <a:r>
              <a:rPr lang="en-GB" sz="1200" dirty="0">
                <a:solidFill>
                  <a:schemeClr val="dk1"/>
                </a:solidFill>
              </a:rPr>
              <a:t> divisi </a:t>
            </a:r>
            <a:r>
              <a:rPr lang="en-GB" sz="1200" dirty="0" err="1">
                <a:solidFill>
                  <a:schemeClr val="dk1"/>
                </a:solidFill>
              </a:rPr>
              <a:t>produk</a:t>
            </a:r>
            <a:r>
              <a:rPr lang="en-GB" sz="1200" dirty="0">
                <a:solidFill>
                  <a:schemeClr val="dk1"/>
                </a:solidFill>
              </a:rPr>
              <a:t> </a:t>
            </a:r>
            <a:r>
              <a:rPr lang="en-GB" sz="1200" dirty="0" err="1">
                <a:solidFill>
                  <a:schemeClr val="dk1"/>
                </a:solidFill>
              </a:rPr>
              <a:t>seperti</a:t>
            </a:r>
            <a:r>
              <a:rPr lang="en-GB" sz="1200" dirty="0">
                <a:solidFill>
                  <a:schemeClr val="dk1"/>
                </a:solidFill>
              </a:rPr>
              <a:t>  product design [UI &amp; </a:t>
            </a:r>
            <a:r>
              <a:rPr lang="en-GB" sz="1200" dirty="0" err="1">
                <a:solidFill>
                  <a:schemeClr val="dk1"/>
                </a:solidFill>
              </a:rPr>
              <a:t>Ux</a:t>
            </a:r>
            <a:r>
              <a:rPr lang="en-GB" sz="1200" dirty="0">
                <a:solidFill>
                  <a:schemeClr val="dk1"/>
                </a:solidFill>
              </a:rPr>
              <a:t>] 62.5% and product Manager 64.71%</a:t>
            </a:r>
          </a:p>
          <a:p>
            <a:pPr marL="342900" indent="-342900" algn="just">
              <a:buAutoNum type="arabicPeriod"/>
            </a:pPr>
            <a:r>
              <a:rPr lang="en-GB" sz="1200" dirty="0" err="1">
                <a:solidFill>
                  <a:schemeClr val="dk1"/>
                </a:solidFill>
              </a:rPr>
              <a:t>Untuk</a:t>
            </a:r>
            <a:r>
              <a:rPr lang="en-GB" sz="1200" dirty="0">
                <a:solidFill>
                  <a:schemeClr val="dk1"/>
                </a:solidFill>
              </a:rPr>
              <a:t> insight yang </a:t>
            </a:r>
            <a:r>
              <a:rPr lang="en-GB" sz="1200" dirty="0" err="1">
                <a:solidFill>
                  <a:schemeClr val="dk1"/>
                </a:solidFill>
              </a:rPr>
              <a:t>bisa</a:t>
            </a:r>
            <a:r>
              <a:rPr lang="en-GB" sz="1200" dirty="0">
                <a:solidFill>
                  <a:schemeClr val="dk1"/>
                </a:solidFill>
              </a:rPr>
              <a:t> </a:t>
            </a:r>
            <a:r>
              <a:rPr lang="en-GB" sz="1200" dirty="0" err="1">
                <a:solidFill>
                  <a:schemeClr val="dk1"/>
                </a:solidFill>
              </a:rPr>
              <a:t>lebih</a:t>
            </a:r>
            <a:r>
              <a:rPr lang="en-GB" sz="1200" dirty="0">
                <a:solidFill>
                  <a:schemeClr val="dk1"/>
                </a:solidFill>
              </a:rPr>
              <a:t> </a:t>
            </a:r>
            <a:r>
              <a:rPr lang="en-GB" sz="1200" dirty="0" err="1">
                <a:solidFill>
                  <a:schemeClr val="dk1"/>
                </a:solidFill>
              </a:rPr>
              <a:t>dalam</a:t>
            </a:r>
            <a:r>
              <a:rPr lang="en-GB" sz="1200" dirty="0">
                <a:solidFill>
                  <a:schemeClr val="dk1"/>
                </a:solidFill>
              </a:rPr>
              <a:t> </a:t>
            </a:r>
            <a:r>
              <a:rPr lang="en-GB" sz="1200" dirty="0" err="1">
                <a:solidFill>
                  <a:schemeClr val="dk1"/>
                </a:solidFill>
              </a:rPr>
              <a:t>dilakukan</a:t>
            </a:r>
            <a:r>
              <a:rPr lang="en-GB" sz="1200" dirty="0">
                <a:solidFill>
                  <a:schemeClr val="dk1"/>
                </a:solidFill>
              </a:rPr>
              <a:t> </a:t>
            </a:r>
            <a:r>
              <a:rPr lang="en-GB" sz="1200" dirty="0" err="1">
                <a:solidFill>
                  <a:schemeClr val="dk1"/>
                </a:solidFill>
              </a:rPr>
              <a:t>visualisasi</a:t>
            </a:r>
            <a:r>
              <a:rPr lang="en-GB" sz="1200" dirty="0">
                <a:solidFill>
                  <a:schemeClr val="dk1"/>
                </a:solidFill>
              </a:rPr>
              <a:t> sunburn </a:t>
            </a:r>
            <a:r>
              <a:rPr lang="en-GB" sz="1200" dirty="0" err="1">
                <a:solidFill>
                  <a:schemeClr val="dk1"/>
                </a:solidFill>
              </a:rPr>
              <a:t>untuk</a:t>
            </a:r>
            <a:r>
              <a:rPr lang="en-GB" sz="1200" dirty="0">
                <a:solidFill>
                  <a:schemeClr val="dk1"/>
                </a:solidFill>
              </a:rPr>
              <a:t> </a:t>
            </a:r>
            <a:r>
              <a:rPr lang="en-GB" sz="1200" dirty="0" err="1">
                <a:solidFill>
                  <a:schemeClr val="dk1"/>
                </a:solidFill>
              </a:rPr>
              <a:t>pekerjaan</a:t>
            </a:r>
            <a:r>
              <a:rPr lang="en-GB" sz="1200" dirty="0">
                <a:solidFill>
                  <a:schemeClr val="dk1"/>
                </a:solidFill>
              </a:rPr>
              <a:t> </a:t>
            </a:r>
            <a:r>
              <a:rPr lang="en-GB" sz="1200" dirty="0" err="1">
                <a:solidFill>
                  <a:schemeClr val="dk1"/>
                </a:solidFill>
              </a:rPr>
              <a:t>dengan</a:t>
            </a:r>
            <a:r>
              <a:rPr lang="en-GB" sz="1200" dirty="0">
                <a:solidFill>
                  <a:schemeClr val="dk1"/>
                </a:solidFill>
              </a:rPr>
              <a:t> </a:t>
            </a:r>
            <a:r>
              <a:rPr lang="en-GB" sz="1200" dirty="0" err="1">
                <a:solidFill>
                  <a:schemeClr val="dk1"/>
                </a:solidFill>
              </a:rPr>
              <a:t>persentase</a:t>
            </a:r>
            <a:r>
              <a:rPr lang="en-GB" sz="1200" dirty="0">
                <a:solidFill>
                  <a:schemeClr val="dk1"/>
                </a:solidFill>
              </a:rPr>
              <a:t> </a:t>
            </a:r>
            <a:r>
              <a:rPr lang="en-GB" sz="1200" dirty="0" err="1">
                <a:solidFill>
                  <a:schemeClr val="dk1"/>
                </a:solidFill>
              </a:rPr>
              <a:t>terendah</a:t>
            </a:r>
            <a:r>
              <a:rPr lang="en-GB" sz="1200" dirty="0">
                <a:solidFill>
                  <a:schemeClr val="dk1"/>
                </a:solidFill>
              </a:rPr>
              <a:t> </a:t>
            </a:r>
            <a:r>
              <a:rPr lang="en-GB" sz="1200" dirty="0" err="1">
                <a:solidFill>
                  <a:schemeClr val="dk1"/>
                </a:solidFill>
              </a:rPr>
              <a:t>yaitu</a:t>
            </a:r>
            <a:r>
              <a:rPr lang="en-GB" sz="1200" dirty="0">
                <a:solidFill>
                  <a:schemeClr val="dk1"/>
                </a:solidFill>
              </a:rPr>
              <a:t> Data Analyst</a:t>
            </a:r>
            <a:endParaRPr lang="en-GB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0" y="-14775"/>
            <a:ext cx="8180700" cy="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98" b="1" dirty="0">
                <a:latin typeface="Roboto"/>
                <a:ea typeface="Roboto"/>
                <a:cs typeface="Roboto"/>
                <a:sym typeface="Roboto"/>
              </a:rPr>
              <a:t>Resign Reason Analysis for Employee Attrition Management Strategy</a:t>
            </a:r>
            <a:endParaRPr sz="1798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2B6A73-F16E-2254-BD30-ABA01EC88BEE}"/>
              </a:ext>
            </a:extLst>
          </p:cNvPr>
          <p:cNvSpPr txBox="1"/>
          <p:nvPr/>
        </p:nvSpPr>
        <p:spPr>
          <a:xfrm>
            <a:off x="0" y="50842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b="1" dirty="0">
                <a:solidFill>
                  <a:schemeClr val="dk1"/>
                </a:solidFill>
              </a:rPr>
              <a:t>Grafik Visualisasi </a:t>
            </a:r>
            <a:endParaRPr lang="en-GB" sz="1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F50E92-4D99-EE04-FD47-8A8FA96DEA11}"/>
              </a:ext>
            </a:extLst>
          </p:cNvPr>
          <p:cNvSpPr txBox="1"/>
          <p:nvPr/>
        </p:nvSpPr>
        <p:spPr>
          <a:xfrm>
            <a:off x="4090350" y="877757"/>
            <a:ext cx="16200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b="1" dirty="0">
                <a:solidFill>
                  <a:schemeClr val="dk1"/>
                </a:solidFill>
              </a:rPr>
              <a:t>Analisis</a:t>
            </a:r>
            <a:endParaRPr lang="en-GB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8B34EE-6861-0702-6444-7727F4CE8218}"/>
              </a:ext>
            </a:extLst>
          </p:cNvPr>
          <p:cNvSpPr txBox="1"/>
          <p:nvPr/>
        </p:nvSpPr>
        <p:spPr>
          <a:xfrm>
            <a:off x="4114800" y="1185534"/>
            <a:ext cx="502919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" sz="1200" dirty="0">
                <a:solidFill>
                  <a:schemeClr val="dk1"/>
                </a:solidFill>
              </a:rPr>
              <a:t>Dari visualisasi tersebut untuk pekerja Data Analyst dapat dilihat bahwa:</a:t>
            </a:r>
          </a:p>
          <a:p>
            <a:pPr marL="342900" indent="-342900" algn="just">
              <a:buAutoNum type="arabicPeriod"/>
            </a:pPr>
            <a:r>
              <a:rPr lang="en-ID" sz="1200" dirty="0" err="1">
                <a:solidFill>
                  <a:schemeClr val="dk1"/>
                </a:solidFill>
              </a:rPr>
              <a:t>Terdapat</a:t>
            </a:r>
            <a:r>
              <a:rPr lang="en-ID" sz="1200" dirty="0">
                <a:solidFill>
                  <a:schemeClr val="dk1"/>
                </a:solidFill>
              </a:rPr>
              <a:t> 2 </a:t>
            </a:r>
            <a:r>
              <a:rPr lang="en-ID" sz="1200" dirty="0" err="1">
                <a:solidFill>
                  <a:schemeClr val="dk1"/>
                </a:solidFill>
              </a:rPr>
              <a:t>jenis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karir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yaitu</a:t>
            </a:r>
            <a:r>
              <a:rPr lang="en-ID" sz="1200" dirty="0">
                <a:solidFill>
                  <a:schemeClr val="dk1"/>
                </a:solidFill>
              </a:rPr>
              <a:t> Fresh graduate dan </a:t>
            </a:r>
            <a:r>
              <a:rPr lang="en-ID" sz="1200" dirty="0" err="1">
                <a:solidFill>
                  <a:schemeClr val="dk1"/>
                </a:solidFill>
              </a:rPr>
              <a:t>Mid_level</a:t>
            </a:r>
            <a:r>
              <a:rPr lang="en-ID" sz="1200" dirty="0">
                <a:solidFill>
                  <a:schemeClr val="dk1"/>
                </a:solidFill>
              </a:rPr>
              <a:t>,</a:t>
            </a:r>
            <a:endParaRPr lang="en" sz="1200" dirty="0">
              <a:solidFill>
                <a:schemeClr val="dk1"/>
              </a:solidFill>
            </a:endParaRPr>
          </a:p>
          <a:p>
            <a:pPr marL="342900" indent="-342900" algn="just">
              <a:buAutoNum type="arabicPeriod"/>
            </a:pPr>
            <a:r>
              <a:rPr lang="en-ID" sz="1200" dirty="0" err="1">
                <a:solidFill>
                  <a:schemeClr val="dk1"/>
                </a:solidFill>
              </a:rPr>
              <a:t>Untuk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Mid_level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dapat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terlihat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bahwa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performa</a:t>
            </a:r>
            <a:r>
              <a:rPr lang="en-ID" sz="1200" dirty="0">
                <a:solidFill>
                  <a:schemeClr val="dk1"/>
                </a:solidFill>
              </a:rPr>
              <a:t> yang </a:t>
            </a:r>
            <a:r>
              <a:rPr lang="en-ID" sz="1200" dirty="0" err="1">
                <a:solidFill>
                  <a:schemeClr val="dk1"/>
                </a:solidFill>
              </a:rPr>
              <a:t>diberikan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kebanyak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berada</a:t>
            </a:r>
            <a:r>
              <a:rPr lang="en-ID" sz="1200" dirty="0">
                <a:solidFill>
                  <a:schemeClr val="dk1"/>
                </a:solidFill>
              </a:rPr>
              <a:t> pada </a:t>
            </a:r>
            <a:r>
              <a:rPr lang="en-ID" sz="1200" dirty="0" err="1">
                <a:solidFill>
                  <a:schemeClr val="dk1"/>
                </a:solidFill>
              </a:rPr>
              <a:t>nilai</a:t>
            </a:r>
            <a:r>
              <a:rPr lang="en-ID" sz="1200" dirty="0">
                <a:solidFill>
                  <a:schemeClr val="dk1"/>
                </a:solidFill>
              </a:rPr>
              <a:t> sangat </a:t>
            </a:r>
            <a:r>
              <a:rPr lang="en-ID" sz="1200" dirty="0" err="1">
                <a:solidFill>
                  <a:schemeClr val="dk1"/>
                </a:solidFill>
              </a:rPr>
              <a:t>bagus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dengan</a:t>
            </a:r>
            <a:r>
              <a:rPr lang="en-ID" sz="1200" dirty="0">
                <a:solidFill>
                  <a:schemeClr val="dk1"/>
                </a:solidFill>
              </a:rPr>
              <a:t> 1 </a:t>
            </a:r>
            <a:r>
              <a:rPr lang="en-ID" sz="1200" dirty="0" err="1">
                <a:solidFill>
                  <a:schemeClr val="dk1"/>
                </a:solidFill>
              </a:rPr>
              <a:t>bagus</a:t>
            </a:r>
            <a:r>
              <a:rPr lang="en-ID" sz="1200" dirty="0">
                <a:solidFill>
                  <a:schemeClr val="dk1"/>
                </a:solidFill>
              </a:rPr>
              <a:t> dan 1 </a:t>
            </a:r>
            <a:r>
              <a:rPr lang="en-ID" sz="1200" dirty="0" err="1">
                <a:solidFill>
                  <a:schemeClr val="dk1"/>
                </a:solidFill>
              </a:rPr>
              <a:t>kurang</a:t>
            </a:r>
            <a:r>
              <a:rPr lang="en-ID" sz="1200" dirty="0">
                <a:solidFill>
                  <a:schemeClr val="dk1"/>
                </a:solidFill>
              </a:rPr>
              <a:t> dan </a:t>
            </a:r>
            <a:r>
              <a:rPr lang="en-ID" sz="1200" dirty="0" err="1">
                <a:solidFill>
                  <a:schemeClr val="dk1"/>
                </a:solidFill>
              </a:rPr>
              <a:t>keseluruhan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nilainya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masih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bekerja</a:t>
            </a:r>
            <a:r>
              <a:rPr lang="en-ID" sz="1200" dirty="0">
                <a:solidFill>
                  <a:schemeClr val="dk1"/>
                </a:solidFill>
              </a:rPr>
              <a:t> yang </a:t>
            </a:r>
            <a:r>
              <a:rPr lang="en-ID" sz="1200" dirty="0" err="1">
                <a:solidFill>
                  <a:schemeClr val="dk1"/>
                </a:solidFill>
              </a:rPr>
              <a:t>bisa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dibilang</a:t>
            </a:r>
            <a:r>
              <a:rPr lang="en-ID" sz="1200" dirty="0">
                <a:solidFill>
                  <a:schemeClr val="dk1"/>
                </a:solidFill>
              </a:rPr>
              <a:t> Data Analyst yang </a:t>
            </a:r>
            <a:r>
              <a:rPr lang="en-ID" sz="1200" dirty="0" err="1">
                <a:solidFill>
                  <a:schemeClr val="dk1"/>
                </a:solidFill>
              </a:rPr>
              <a:t>memasuki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Mid_level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masih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nyaman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untuk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tetap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menjadi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karyawan</a:t>
            </a:r>
            <a:endParaRPr lang="en" sz="1200" dirty="0">
              <a:solidFill>
                <a:schemeClr val="dk1"/>
              </a:solidFill>
            </a:endParaRPr>
          </a:p>
          <a:p>
            <a:pPr marL="342900" indent="-342900" algn="just">
              <a:buAutoNum type="arabicPeriod"/>
            </a:pPr>
            <a:r>
              <a:rPr lang="en-GB" sz="1200" dirty="0" err="1">
                <a:solidFill>
                  <a:schemeClr val="dk1"/>
                </a:solidFill>
              </a:rPr>
              <a:t>Untuk</a:t>
            </a:r>
            <a:r>
              <a:rPr lang="en-GB" sz="1200" dirty="0">
                <a:solidFill>
                  <a:schemeClr val="dk1"/>
                </a:solidFill>
              </a:rPr>
              <a:t> Fresh Graduate, </a:t>
            </a:r>
            <a:r>
              <a:rPr lang="en-GB" sz="1200" dirty="0" err="1">
                <a:solidFill>
                  <a:schemeClr val="dk1"/>
                </a:solidFill>
              </a:rPr>
              <a:t>karyawan</a:t>
            </a:r>
            <a:r>
              <a:rPr lang="en-GB" sz="1200" dirty="0">
                <a:solidFill>
                  <a:schemeClr val="dk1"/>
                </a:solidFill>
              </a:rPr>
              <a:t> yang </a:t>
            </a:r>
            <a:r>
              <a:rPr lang="en-GB" sz="1200" dirty="0" err="1">
                <a:solidFill>
                  <a:schemeClr val="dk1"/>
                </a:solidFill>
              </a:rPr>
              <a:t>masih</a:t>
            </a:r>
            <a:r>
              <a:rPr lang="en-GB" sz="1200" dirty="0">
                <a:solidFill>
                  <a:schemeClr val="dk1"/>
                </a:solidFill>
              </a:rPr>
              <a:t> </a:t>
            </a:r>
            <a:r>
              <a:rPr lang="en-GB" sz="1200" dirty="0" err="1">
                <a:solidFill>
                  <a:schemeClr val="dk1"/>
                </a:solidFill>
              </a:rPr>
              <a:t>bekerja</a:t>
            </a:r>
            <a:r>
              <a:rPr lang="en-GB" sz="1200" dirty="0">
                <a:solidFill>
                  <a:schemeClr val="dk1"/>
                </a:solidFill>
              </a:rPr>
              <a:t> </a:t>
            </a:r>
            <a:r>
              <a:rPr lang="en-GB" sz="1200" dirty="0" err="1">
                <a:solidFill>
                  <a:schemeClr val="dk1"/>
                </a:solidFill>
              </a:rPr>
              <a:t>memiliki</a:t>
            </a:r>
            <a:r>
              <a:rPr lang="en-GB" sz="1200" dirty="0">
                <a:solidFill>
                  <a:schemeClr val="dk1"/>
                </a:solidFill>
              </a:rPr>
              <a:t> </a:t>
            </a:r>
            <a:r>
              <a:rPr lang="en-GB" sz="1200" dirty="0" err="1">
                <a:solidFill>
                  <a:schemeClr val="dk1"/>
                </a:solidFill>
              </a:rPr>
              <a:t>performa</a:t>
            </a:r>
            <a:r>
              <a:rPr lang="en-GB" sz="1200" dirty="0">
                <a:solidFill>
                  <a:schemeClr val="dk1"/>
                </a:solidFill>
              </a:rPr>
              <a:t> pada </a:t>
            </a:r>
            <a:r>
              <a:rPr lang="en-GB" sz="1200" dirty="0" err="1">
                <a:solidFill>
                  <a:schemeClr val="dk1"/>
                </a:solidFill>
              </a:rPr>
              <a:t>Bagus</a:t>
            </a:r>
            <a:r>
              <a:rPr lang="en-GB" sz="1200" dirty="0">
                <a:solidFill>
                  <a:schemeClr val="dk1"/>
                </a:solidFill>
              </a:rPr>
              <a:t> dan </a:t>
            </a:r>
            <a:r>
              <a:rPr lang="en-GB" sz="1200" dirty="0" err="1">
                <a:solidFill>
                  <a:schemeClr val="dk1"/>
                </a:solidFill>
              </a:rPr>
              <a:t>biasa</a:t>
            </a:r>
            <a:r>
              <a:rPr lang="en-GB" sz="1200" dirty="0">
                <a:solidFill>
                  <a:schemeClr val="dk1"/>
                </a:solidFill>
              </a:rPr>
              <a:t>, </a:t>
            </a:r>
            <a:r>
              <a:rPr lang="en-GB" sz="1200" dirty="0" err="1">
                <a:solidFill>
                  <a:schemeClr val="dk1"/>
                </a:solidFill>
              </a:rPr>
              <a:t>sedangkan</a:t>
            </a:r>
            <a:r>
              <a:rPr lang="en-GB" sz="1200" dirty="0">
                <a:solidFill>
                  <a:schemeClr val="dk1"/>
                </a:solidFill>
              </a:rPr>
              <a:t> fresh graduate </a:t>
            </a:r>
            <a:r>
              <a:rPr lang="en-GB" sz="1200" dirty="0" err="1">
                <a:solidFill>
                  <a:schemeClr val="dk1"/>
                </a:solidFill>
              </a:rPr>
              <a:t>dengan</a:t>
            </a:r>
            <a:r>
              <a:rPr lang="en-GB" sz="1200" dirty="0">
                <a:solidFill>
                  <a:schemeClr val="dk1"/>
                </a:solidFill>
              </a:rPr>
              <a:t> </a:t>
            </a:r>
            <a:r>
              <a:rPr lang="en-GB" sz="1200" dirty="0" err="1">
                <a:solidFill>
                  <a:schemeClr val="dk1"/>
                </a:solidFill>
              </a:rPr>
              <a:t>performa</a:t>
            </a:r>
            <a:r>
              <a:rPr lang="en-GB" sz="1200" dirty="0">
                <a:solidFill>
                  <a:schemeClr val="dk1"/>
                </a:solidFill>
              </a:rPr>
              <a:t> </a:t>
            </a:r>
            <a:r>
              <a:rPr lang="en-GB" sz="1200" dirty="0" err="1">
                <a:solidFill>
                  <a:schemeClr val="dk1"/>
                </a:solidFill>
              </a:rPr>
              <a:t>Sangat_bagus</a:t>
            </a:r>
            <a:r>
              <a:rPr lang="en-GB" sz="1200" dirty="0">
                <a:solidFill>
                  <a:schemeClr val="dk1"/>
                </a:solidFill>
              </a:rPr>
              <a:t> resign </a:t>
            </a:r>
            <a:r>
              <a:rPr lang="en-GB" sz="1200" dirty="0" err="1">
                <a:solidFill>
                  <a:schemeClr val="dk1"/>
                </a:solidFill>
              </a:rPr>
              <a:t>dikarenakan</a:t>
            </a:r>
            <a:r>
              <a:rPr lang="en-GB" sz="1200" dirty="0">
                <a:solidFill>
                  <a:schemeClr val="dk1"/>
                </a:solidFill>
              </a:rPr>
              <a:t> </a:t>
            </a:r>
            <a:r>
              <a:rPr lang="en-GB" sz="1200" dirty="0" err="1">
                <a:solidFill>
                  <a:schemeClr val="dk1"/>
                </a:solidFill>
              </a:rPr>
              <a:t>toxic_culture</a:t>
            </a:r>
            <a:r>
              <a:rPr lang="en-GB" sz="1200" dirty="0">
                <a:solidFill>
                  <a:schemeClr val="dk1"/>
                </a:solidFill>
              </a:rPr>
              <a:t> dan </a:t>
            </a:r>
            <a:r>
              <a:rPr lang="en-GB" sz="1200" dirty="0" err="1">
                <a:solidFill>
                  <a:schemeClr val="dk1"/>
                </a:solidFill>
              </a:rPr>
              <a:t>internal_conflict</a:t>
            </a:r>
            <a:r>
              <a:rPr lang="en-GB" sz="1200" dirty="0">
                <a:solidFill>
                  <a:schemeClr val="dk1"/>
                </a:solidFill>
              </a:rPr>
              <a:t>, fresh graduate </a:t>
            </a:r>
            <a:r>
              <a:rPr lang="en-GB" sz="1200" dirty="0" err="1">
                <a:solidFill>
                  <a:schemeClr val="dk1"/>
                </a:solidFill>
              </a:rPr>
              <a:t>dengan</a:t>
            </a:r>
            <a:r>
              <a:rPr lang="en-GB" sz="1200" dirty="0">
                <a:solidFill>
                  <a:schemeClr val="dk1"/>
                </a:solidFill>
              </a:rPr>
              <a:t> </a:t>
            </a:r>
            <a:r>
              <a:rPr lang="en-GB" sz="1200" dirty="0" err="1">
                <a:solidFill>
                  <a:schemeClr val="dk1"/>
                </a:solidFill>
              </a:rPr>
              <a:t>performa</a:t>
            </a:r>
            <a:r>
              <a:rPr lang="en-GB" sz="1200" dirty="0">
                <a:solidFill>
                  <a:schemeClr val="dk1"/>
                </a:solidFill>
              </a:rPr>
              <a:t> </a:t>
            </a:r>
            <a:r>
              <a:rPr lang="en-GB" sz="1200" dirty="0" err="1">
                <a:solidFill>
                  <a:schemeClr val="dk1"/>
                </a:solidFill>
              </a:rPr>
              <a:t>bagus</a:t>
            </a:r>
            <a:r>
              <a:rPr lang="en-GB" sz="1200" dirty="0">
                <a:solidFill>
                  <a:schemeClr val="dk1"/>
                </a:solidFill>
              </a:rPr>
              <a:t> dan </a:t>
            </a:r>
            <a:r>
              <a:rPr lang="en-GB" sz="1200" dirty="0" err="1">
                <a:solidFill>
                  <a:schemeClr val="dk1"/>
                </a:solidFill>
              </a:rPr>
              <a:t>Biasa</a:t>
            </a:r>
            <a:r>
              <a:rPr lang="en-GB" sz="1200" dirty="0">
                <a:solidFill>
                  <a:schemeClr val="dk1"/>
                </a:solidFill>
              </a:rPr>
              <a:t> masing-masing </a:t>
            </a:r>
            <a:r>
              <a:rPr lang="en-GB" sz="1200" dirty="0" err="1">
                <a:solidFill>
                  <a:schemeClr val="dk1"/>
                </a:solidFill>
              </a:rPr>
              <a:t>hanya</a:t>
            </a:r>
            <a:r>
              <a:rPr lang="en-GB" sz="1200" dirty="0">
                <a:solidFill>
                  <a:schemeClr val="dk1"/>
                </a:solidFill>
              </a:rPr>
              <a:t> </a:t>
            </a:r>
            <a:r>
              <a:rPr lang="en-GB" sz="1200" dirty="0" err="1">
                <a:solidFill>
                  <a:schemeClr val="dk1"/>
                </a:solidFill>
              </a:rPr>
              <a:t>tersisa</a:t>
            </a:r>
            <a:r>
              <a:rPr lang="en-GB" sz="1200" dirty="0">
                <a:solidFill>
                  <a:schemeClr val="dk1"/>
                </a:solidFill>
              </a:rPr>
              <a:t> 1 yang </a:t>
            </a:r>
            <a:r>
              <a:rPr lang="en-GB" sz="1200" dirty="0" err="1">
                <a:solidFill>
                  <a:schemeClr val="dk1"/>
                </a:solidFill>
              </a:rPr>
              <a:t>masih</a:t>
            </a:r>
            <a:r>
              <a:rPr lang="en-GB" sz="1200" dirty="0">
                <a:solidFill>
                  <a:schemeClr val="dk1"/>
                </a:solidFill>
              </a:rPr>
              <a:t> </a:t>
            </a:r>
            <a:r>
              <a:rPr lang="en-GB" sz="1200" dirty="0" err="1">
                <a:solidFill>
                  <a:schemeClr val="dk1"/>
                </a:solidFill>
              </a:rPr>
              <a:t>bekerja</a:t>
            </a:r>
            <a:r>
              <a:rPr lang="en-GB" sz="1200" dirty="0">
                <a:solidFill>
                  <a:schemeClr val="dk1"/>
                </a:solidFill>
              </a:rPr>
              <a:t>, </a:t>
            </a:r>
            <a:r>
              <a:rPr lang="en-GB" sz="1200" dirty="0" err="1">
                <a:solidFill>
                  <a:schemeClr val="dk1"/>
                </a:solidFill>
              </a:rPr>
              <a:t>untuk</a:t>
            </a:r>
            <a:r>
              <a:rPr lang="en-GB" sz="1200" dirty="0">
                <a:solidFill>
                  <a:schemeClr val="dk1"/>
                </a:solidFill>
              </a:rPr>
              <a:t> </a:t>
            </a:r>
            <a:r>
              <a:rPr lang="en-GB" sz="1200" dirty="0" err="1">
                <a:solidFill>
                  <a:schemeClr val="dk1"/>
                </a:solidFill>
              </a:rPr>
              <a:t>sisanya</a:t>
            </a:r>
            <a:r>
              <a:rPr lang="en-GB" sz="1200" dirty="0">
                <a:solidFill>
                  <a:schemeClr val="dk1"/>
                </a:solidFill>
              </a:rPr>
              <a:t> resign </a:t>
            </a:r>
            <a:r>
              <a:rPr lang="en-GB" sz="1200" dirty="0" err="1">
                <a:solidFill>
                  <a:schemeClr val="dk1"/>
                </a:solidFill>
              </a:rPr>
              <a:t>dengan</a:t>
            </a:r>
            <a:r>
              <a:rPr lang="en-GB" sz="1200" dirty="0">
                <a:solidFill>
                  <a:schemeClr val="dk1"/>
                </a:solidFill>
              </a:rPr>
              <a:t> alas an yang </a:t>
            </a:r>
            <a:r>
              <a:rPr lang="en-GB" sz="1200" dirty="0" err="1">
                <a:solidFill>
                  <a:schemeClr val="dk1"/>
                </a:solidFill>
              </a:rPr>
              <a:t>sama</a:t>
            </a:r>
            <a:r>
              <a:rPr lang="en-GB" sz="1200" dirty="0">
                <a:solidFill>
                  <a:schemeClr val="dk1"/>
                </a:solidFill>
              </a:rPr>
              <a:t> </a:t>
            </a:r>
            <a:r>
              <a:rPr lang="en-GB" sz="1200" dirty="0" err="1">
                <a:solidFill>
                  <a:schemeClr val="dk1"/>
                </a:solidFill>
              </a:rPr>
              <a:t>yaitu</a:t>
            </a:r>
            <a:r>
              <a:rPr lang="en-GB" sz="1200" dirty="0">
                <a:solidFill>
                  <a:schemeClr val="dk1"/>
                </a:solidFill>
              </a:rPr>
              <a:t> </a:t>
            </a:r>
            <a:r>
              <a:rPr lang="en-GB" sz="1200" dirty="0" err="1">
                <a:solidFill>
                  <a:schemeClr val="dk1"/>
                </a:solidFill>
              </a:rPr>
              <a:t>toxic_culture</a:t>
            </a:r>
            <a:r>
              <a:rPr lang="en-GB" sz="1200" dirty="0">
                <a:solidFill>
                  <a:schemeClr val="dk1"/>
                </a:solidFill>
              </a:rPr>
              <a:t> dan internal conflict</a:t>
            </a:r>
          </a:p>
          <a:p>
            <a:pPr marL="342900" indent="-342900" algn="just">
              <a:buAutoNum type="arabicPeriod"/>
            </a:pPr>
            <a:r>
              <a:rPr lang="en-GB" sz="1200" dirty="0">
                <a:solidFill>
                  <a:schemeClr val="dk1"/>
                </a:solidFill>
              </a:rPr>
              <a:t>Insight : </a:t>
            </a:r>
            <a:r>
              <a:rPr lang="en-GB" sz="1200" dirty="0" err="1">
                <a:solidFill>
                  <a:schemeClr val="dk1"/>
                </a:solidFill>
              </a:rPr>
              <a:t>dari</a:t>
            </a:r>
            <a:r>
              <a:rPr lang="en-GB" sz="1200" dirty="0">
                <a:solidFill>
                  <a:schemeClr val="dk1"/>
                </a:solidFill>
              </a:rPr>
              <a:t> data </a:t>
            </a:r>
            <a:r>
              <a:rPr lang="en-GB" sz="1200" dirty="0" err="1">
                <a:solidFill>
                  <a:schemeClr val="dk1"/>
                </a:solidFill>
              </a:rPr>
              <a:t>tersebut</a:t>
            </a:r>
            <a:r>
              <a:rPr lang="en-GB" sz="1200" dirty="0">
                <a:solidFill>
                  <a:schemeClr val="dk1"/>
                </a:solidFill>
              </a:rPr>
              <a:t> </a:t>
            </a:r>
            <a:r>
              <a:rPr lang="en-GB" sz="1200" dirty="0" err="1">
                <a:solidFill>
                  <a:schemeClr val="dk1"/>
                </a:solidFill>
              </a:rPr>
              <a:t>kita</a:t>
            </a:r>
            <a:r>
              <a:rPr lang="en-GB" sz="1200" dirty="0">
                <a:solidFill>
                  <a:schemeClr val="dk1"/>
                </a:solidFill>
              </a:rPr>
              <a:t> </a:t>
            </a:r>
            <a:r>
              <a:rPr lang="en-GB" sz="1200" dirty="0" err="1">
                <a:solidFill>
                  <a:schemeClr val="dk1"/>
                </a:solidFill>
              </a:rPr>
              <a:t>dapat</a:t>
            </a:r>
            <a:r>
              <a:rPr lang="en-GB" sz="1200" dirty="0">
                <a:solidFill>
                  <a:schemeClr val="dk1"/>
                </a:solidFill>
              </a:rPr>
              <a:t> </a:t>
            </a:r>
            <a:r>
              <a:rPr lang="en-GB" sz="1200" dirty="0" err="1">
                <a:solidFill>
                  <a:schemeClr val="dk1"/>
                </a:solidFill>
              </a:rPr>
              <a:t>berkata</a:t>
            </a:r>
            <a:r>
              <a:rPr lang="en-GB" sz="1200" dirty="0">
                <a:solidFill>
                  <a:schemeClr val="dk1"/>
                </a:solidFill>
              </a:rPr>
              <a:t> </a:t>
            </a:r>
            <a:r>
              <a:rPr lang="en-GB" sz="1200" dirty="0" err="1">
                <a:solidFill>
                  <a:schemeClr val="dk1"/>
                </a:solidFill>
              </a:rPr>
              <a:t>bahwa</a:t>
            </a:r>
            <a:r>
              <a:rPr lang="en-GB" sz="1200" dirty="0">
                <a:solidFill>
                  <a:schemeClr val="dk1"/>
                </a:solidFill>
              </a:rPr>
              <a:t> </a:t>
            </a:r>
            <a:r>
              <a:rPr lang="en-GB" sz="1200" dirty="0" err="1">
                <a:solidFill>
                  <a:schemeClr val="dk1"/>
                </a:solidFill>
              </a:rPr>
              <a:t>untuk</a:t>
            </a:r>
            <a:r>
              <a:rPr lang="en-GB" sz="1200" dirty="0">
                <a:solidFill>
                  <a:schemeClr val="dk1"/>
                </a:solidFill>
              </a:rPr>
              <a:t> </a:t>
            </a:r>
            <a:r>
              <a:rPr lang="en-GB" sz="1200" dirty="0" err="1">
                <a:solidFill>
                  <a:schemeClr val="dk1"/>
                </a:solidFill>
              </a:rPr>
              <a:t>karyawan</a:t>
            </a:r>
            <a:r>
              <a:rPr lang="en-GB" sz="1200" dirty="0">
                <a:solidFill>
                  <a:schemeClr val="dk1"/>
                </a:solidFill>
              </a:rPr>
              <a:t> </a:t>
            </a:r>
            <a:r>
              <a:rPr lang="en-GB" sz="1200" dirty="0" err="1">
                <a:solidFill>
                  <a:schemeClr val="dk1"/>
                </a:solidFill>
              </a:rPr>
              <a:t>Freshgraduate</a:t>
            </a:r>
            <a:r>
              <a:rPr lang="en-GB" sz="1200" dirty="0">
                <a:solidFill>
                  <a:schemeClr val="dk1"/>
                </a:solidFill>
              </a:rPr>
              <a:t> yang </a:t>
            </a:r>
            <a:r>
              <a:rPr lang="en-GB" sz="1200" dirty="0" err="1">
                <a:solidFill>
                  <a:schemeClr val="dk1"/>
                </a:solidFill>
              </a:rPr>
              <a:t>baru</a:t>
            </a:r>
            <a:r>
              <a:rPr lang="en-GB" sz="1200" dirty="0">
                <a:solidFill>
                  <a:schemeClr val="dk1"/>
                </a:solidFill>
              </a:rPr>
              <a:t> </a:t>
            </a:r>
            <a:r>
              <a:rPr lang="en-GB" sz="1200" dirty="0" err="1">
                <a:solidFill>
                  <a:schemeClr val="dk1"/>
                </a:solidFill>
              </a:rPr>
              <a:t>memasuki</a:t>
            </a:r>
            <a:r>
              <a:rPr lang="en-GB" sz="1200" dirty="0">
                <a:solidFill>
                  <a:schemeClr val="dk1"/>
                </a:solidFill>
              </a:rPr>
              <a:t> dunia </a:t>
            </a:r>
            <a:r>
              <a:rPr lang="en-GB" sz="1200" dirty="0" err="1">
                <a:solidFill>
                  <a:schemeClr val="dk1"/>
                </a:solidFill>
              </a:rPr>
              <a:t>kerja</a:t>
            </a:r>
            <a:r>
              <a:rPr lang="en-GB" sz="1200" dirty="0">
                <a:solidFill>
                  <a:schemeClr val="dk1"/>
                </a:solidFill>
              </a:rPr>
              <a:t> </a:t>
            </a:r>
            <a:r>
              <a:rPr lang="en-GB" sz="1200" dirty="0" err="1">
                <a:solidFill>
                  <a:schemeClr val="dk1"/>
                </a:solidFill>
              </a:rPr>
              <a:t>masih</a:t>
            </a:r>
            <a:r>
              <a:rPr lang="en-GB" sz="1200" dirty="0">
                <a:solidFill>
                  <a:schemeClr val="dk1"/>
                </a:solidFill>
              </a:rPr>
              <a:t> </a:t>
            </a:r>
            <a:r>
              <a:rPr lang="en-GB" sz="1200" dirty="0" err="1">
                <a:solidFill>
                  <a:schemeClr val="dk1"/>
                </a:solidFill>
              </a:rPr>
              <a:t>sulit</a:t>
            </a:r>
            <a:r>
              <a:rPr lang="en-GB" sz="1200" dirty="0">
                <a:solidFill>
                  <a:schemeClr val="dk1"/>
                </a:solidFill>
              </a:rPr>
              <a:t> </a:t>
            </a:r>
            <a:r>
              <a:rPr lang="en-GB" sz="1200" dirty="0" err="1">
                <a:solidFill>
                  <a:schemeClr val="dk1"/>
                </a:solidFill>
              </a:rPr>
              <a:t>untuk</a:t>
            </a:r>
            <a:r>
              <a:rPr lang="en-GB" sz="1200" dirty="0">
                <a:solidFill>
                  <a:schemeClr val="dk1"/>
                </a:solidFill>
              </a:rPr>
              <a:t> </a:t>
            </a:r>
            <a:r>
              <a:rPr lang="en-GB" sz="1200" dirty="0" err="1">
                <a:solidFill>
                  <a:schemeClr val="dk1"/>
                </a:solidFill>
              </a:rPr>
              <a:t>beradaptasi</a:t>
            </a:r>
            <a:r>
              <a:rPr lang="en-GB" sz="1200" dirty="0">
                <a:solidFill>
                  <a:schemeClr val="dk1"/>
                </a:solidFill>
              </a:rPr>
              <a:t> </a:t>
            </a:r>
            <a:r>
              <a:rPr lang="en-GB" sz="1200" dirty="0" err="1">
                <a:solidFill>
                  <a:schemeClr val="dk1"/>
                </a:solidFill>
              </a:rPr>
              <a:t>dengan</a:t>
            </a:r>
            <a:r>
              <a:rPr lang="en-GB" sz="1200" dirty="0">
                <a:solidFill>
                  <a:schemeClr val="dk1"/>
                </a:solidFill>
              </a:rPr>
              <a:t> </a:t>
            </a:r>
            <a:r>
              <a:rPr lang="en-GB" sz="1200" dirty="0" err="1">
                <a:solidFill>
                  <a:schemeClr val="dk1"/>
                </a:solidFill>
              </a:rPr>
              <a:t>lingkungan</a:t>
            </a:r>
            <a:r>
              <a:rPr lang="en-GB" sz="1200" dirty="0">
                <a:solidFill>
                  <a:schemeClr val="dk1"/>
                </a:solidFill>
              </a:rPr>
              <a:t> </a:t>
            </a:r>
            <a:r>
              <a:rPr lang="en-GB" sz="1200" dirty="0" err="1">
                <a:solidFill>
                  <a:schemeClr val="dk1"/>
                </a:solidFill>
              </a:rPr>
              <a:t>kerja</a:t>
            </a:r>
            <a:r>
              <a:rPr lang="en-GB" sz="1200" dirty="0">
                <a:solidFill>
                  <a:schemeClr val="dk1"/>
                </a:solidFill>
              </a:rPr>
              <a:t> yang </a:t>
            </a:r>
            <a:r>
              <a:rPr lang="en-GB" sz="1200" dirty="0" err="1">
                <a:solidFill>
                  <a:schemeClr val="dk1"/>
                </a:solidFill>
              </a:rPr>
              <a:t>diberikan</a:t>
            </a:r>
            <a:r>
              <a:rPr lang="en-GB" sz="1200" dirty="0">
                <a:solidFill>
                  <a:schemeClr val="dk1"/>
                </a:solidFill>
              </a:rPr>
              <a:t>, </a:t>
            </a:r>
            <a:r>
              <a:rPr lang="en-GB" sz="1200" dirty="0" err="1">
                <a:solidFill>
                  <a:schemeClr val="dk1"/>
                </a:solidFill>
              </a:rPr>
              <a:t>jadi</a:t>
            </a:r>
            <a:r>
              <a:rPr lang="en-GB" sz="1200" dirty="0">
                <a:solidFill>
                  <a:schemeClr val="dk1"/>
                </a:solidFill>
              </a:rPr>
              <a:t> </a:t>
            </a:r>
            <a:r>
              <a:rPr lang="en-GB" sz="1200" dirty="0" err="1">
                <a:solidFill>
                  <a:schemeClr val="dk1"/>
                </a:solidFill>
              </a:rPr>
              <a:t>diperlukan</a:t>
            </a:r>
            <a:r>
              <a:rPr lang="en-GB" sz="1200" dirty="0">
                <a:solidFill>
                  <a:schemeClr val="dk1"/>
                </a:solidFill>
              </a:rPr>
              <a:t> </a:t>
            </a:r>
            <a:r>
              <a:rPr lang="en-GB" sz="1200" dirty="0" err="1">
                <a:solidFill>
                  <a:schemeClr val="dk1"/>
                </a:solidFill>
              </a:rPr>
              <a:t>penyesuaian</a:t>
            </a:r>
            <a:r>
              <a:rPr lang="en-GB" sz="1200" dirty="0">
                <a:solidFill>
                  <a:schemeClr val="dk1"/>
                </a:solidFill>
              </a:rPr>
              <a:t> </a:t>
            </a:r>
            <a:r>
              <a:rPr lang="en-GB" sz="1200" dirty="0" err="1">
                <a:solidFill>
                  <a:schemeClr val="dk1"/>
                </a:solidFill>
              </a:rPr>
              <a:t>lingkungan</a:t>
            </a:r>
            <a:r>
              <a:rPr lang="en-GB" sz="1200" dirty="0">
                <a:solidFill>
                  <a:schemeClr val="dk1"/>
                </a:solidFill>
              </a:rPr>
              <a:t> </a:t>
            </a:r>
            <a:r>
              <a:rPr lang="en-GB" sz="1200" dirty="0" err="1">
                <a:solidFill>
                  <a:schemeClr val="dk1"/>
                </a:solidFill>
              </a:rPr>
              <a:t>pekerjaan</a:t>
            </a:r>
            <a:r>
              <a:rPr lang="en-GB" sz="1200" dirty="0">
                <a:solidFill>
                  <a:schemeClr val="dk1"/>
                </a:solidFill>
              </a:rPr>
              <a:t> </a:t>
            </a:r>
            <a:r>
              <a:rPr lang="en-GB" sz="1200" dirty="0" err="1">
                <a:solidFill>
                  <a:schemeClr val="dk1"/>
                </a:solidFill>
              </a:rPr>
              <a:t>untuk</a:t>
            </a:r>
            <a:r>
              <a:rPr lang="en-GB" sz="1200" dirty="0">
                <a:solidFill>
                  <a:schemeClr val="dk1"/>
                </a:solidFill>
              </a:rPr>
              <a:t> fresh graduate yang </a:t>
            </a:r>
            <a:r>
              <a:rPr lang="en-GB" sz="1200" dirty="0" err="1">
                <a:solidFill>
                  <a:schemeClr val="dk1"/>
                </a:solidFill>
              </a:rPr>
              <a:t>bekerja</a:t>
            </a:r>
            <a:r>
              <a:rPr lang="en-GB" sz="1200" dirty="0">
                <a:solidFill>
                  <a:schemeClr val="dk1"/>
                </a:solidFill>
              </a:rPr>
              <a:t> pada Data analyst, yang </a:t>
            </a:r>
            <a:r>
              <a:rPr lang="en-GB" sz="1200" dirty="0" err="1">
                <a:solidFill>
                  <a:schemeClr val="dk1"/>
                </a:solidFill>
              </a:rPr>
              <a:t>kemungkinan</a:t>
            </a:r>
            <a:r>
              <a:rPr lang="en-GB" sz="1200" dirty="0">
                <a:solidFill>
                  <a:schemeClr val="dk1"/>
                </a:solidFill>
              </a:rPr>
              <a:t> </a:t>
            </a:r>
            <a:r>
              <a:rPr lang="en-GB" sz="1200" dirty="0" err="1">
                <a:solidFill>
                  <a:schemeClr val="dk1"/>
                </a:solidFill>
              </a:rPr>
              <a:t>jika</a:t>
            </a:r>
            <a:r>
              <a:rPr lang="en-GB" sz="1200" dirty="0">
                <a:solidFill>
                  <a:schemeClr val="dk1"/>
                </a:solidFill>
              </a:rPr>
              <a:t> </a:t>
            </a:r>
            <a:r>
              <a:rPr lang="en-GB" sz="1200" dirty="0" err="1">
                <a:solidFill>
                  <a:schemeClr val="dk1"/>
                </a:solidFill>
              </a:rPr>
              <a:t>memasuki</a:t>
            </a:r>
            <a:r>
              <a:rPr lang="en-GB" sz="1200" dirty="0">
                <a:solidFill>
                  <a:schemeClr val="dk1"/>
                </a:solidFill>
              </a:rPr>
              <a:t> Mid level </a:t>
            </a:r>
            <a:r>
              <a:rPr lang="en-GB" sz="1200" dirty="0" err="1">
                <a:solidFill>
                  <a:schemeClr val="dk1"/>
                </a:solidFill>
              </a:rPr>
              <a:t>karyawan</a:t>
            </a:r>
            <a:r>
              <a:rPr lang="en-GB" sz="1200" dirty="0">
                <a:solidFill>
                  <a:schemeClr val="dk1"/>
                </a:solidFill>
              </a:rPr>
              <a:t> </a:t>
            </a:r>
            <a:r>
              <a:rPr lang="en-GB" sz="1200" dirty="0" err="1">
                <a:solidFill>
                  <a:schemeClr val="dk1"/>
                </a:solidFill>
              </a:rPr>
              <a:t>sudah</a:t>
            </a:r>
            <a:r>
              <a:rPr lang="en-GB" sz="1200" dirty="0">
                <a:solidFill>
                  <a:schemeClr val="dk1"/>
                </a:solidFill>
              </a:rPr>
              <a:t> </a:t>
            </a:r>
            <a:r>
              <a:rPr lang="en-GB" sz="1200" dirty="0" err="1">
                <a:solidFill>
                  <a:schemeClr val="dk1"/>
                </a:solidFill>
              </a:rPr>
              <a:t>dapat</a:t>
            </a:r>
            <a:r>
              <a:rPr lang="en-GB" sz="1200" dirty="0">
                <a:solidFill>
                  <a:schemeClr val="dk1"/>
                </a:solidFill>
              </a:rPr>
              <a:t> </a:t>
            </a:r>
            <a:r>
              <a:rPr lang="en-GB" sz="1200" dirty="0" err="1">
                <a:solidFill>
                  <a:schemeClr val="dk1"/>
                </a:solidFill>
              </a:rPr>
              <a:t>beradaptasi</a:t>
            </a:r>
            <a:endParaRPr lang="en-GB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9FD078-5F3A-F4F2-1A81-C692D2D05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29" y="999541"/>
            <a:ext cx="3224673" cy="32176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1F73E0-3E22-FBE1-CCDB-18AE9445C0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129" y="4235235"/>
            <a:ext cx="2256288" cy="86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54375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289</Words>
  <Application>Microsoft Office PowerPoint</Application>
  <PresentationFormat>On-screen Show (16:9)</PresentationFormat>
  <Paragraphs>16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Roboto</vt:lpstr>
      <vt:lpstr>Simple Light</vt:lpstr>
      <vt:lpstr>Resign Reason Analysis for Employee Attrition Management Strategy</vt:lpstr>
      <vt:lpstr>Resign Reason Analysis for Employee Attrition Management Strategy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Resign Reason Analysis for Employee Attrition Management Strategy</dc:title>
  <cp:lastModifiedBy>reza syahziar</cp:lastModifiedBy>
  <cp:revision>1</cp:revision>
  <dcterms:modified xsi:type="dcterms:W3CDTF">2022-08-13T10:18:27Z</dcterms:modified>
</cp:coreProperties>
</file>