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7472-673E-4693-AB08-CA860C299801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CD13-7055-4082-8963-C077CA24C68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60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7472-673E-4693-AB08-CA860C299801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CD13-7055-4082-8963-C077CA24C6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25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7472-673E-4693-AB08-CA860C299801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CD13-7055-4082-8963-C077CA24C6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61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7472-673E-4693-AB08-CA860C299801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CD13-7055-4082-8963-C077CA24C6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77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7472-673E-4693-AB08-CA860C299801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CD13-7055-4082-8963-C077CA24C68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3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7472-673E-4693-AB08-CA860C299801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CD13-7055-4082-8963-C077CA24C6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77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7472-673E-4693-AB08-CA860C299801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CD13-7055-4082-8963-C077CA24C6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4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7472-673E-4693-AB08-CA860C299801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CD13-7055-4082-8963-C077CA24C6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20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7472-673E-4693-AB08-CA860C299801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CD13-7055-4082-8963-C077CA24C6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8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BC7472-673E-4693-AB08-CA860C299801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5FCD13-7055-4082-8963-C077CA24C6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54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7472-673E-4693-AB08-CA860C299801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CD13-7055-4082-8963-C077CA24C6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63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BC7472-673E-4693-AB08-CA860C299801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5FCD13-7055-4082-8963-C077CA24C68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10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D2DC-DBBB-EF93-2959-73A3FDB96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Predict customers in lending credit to improve customer selection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24E3F-BD39-6E4B-9F1E-FAC55ED77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Mohamad Reza Syahziar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AE49A-3E46-093B-A834-C07C08895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203574" cy="1259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25059-F99F-5CDD-61E9-B58061773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141" y="0"/>
            <a:ext cx="2775857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1718-FB3F-10C6-C7EB-FF75FD0365EE}"/>
              </a:ext>
            </a:extLst>
          </p:cNvPr>
          <p:cNvSpPr txBox="1">
            <a:spLocks/>
          </p:cNvSpPr>
          <p:nvPr/>
        </p:nvSpPr>
        <p:spPr>
          <a:xfrm>
            <a:off x="541867" y="23313"/>
            <a:ext cx="11089638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400" dirty="0" err="1"/>
              <a:t>Rekomendasi</a:t>
            </a:r>
            <a:r>
              <a:rPr lang="en-ID" sz="4400" dirty="0"/>
              <a:t> and Impact of </a:t>
            </a:r>
            <a:r>
              <a:rPr lang="en-ID" sz="4400" dirty="0" err="1"/>
              <a:t>Modeling</a:t>
            </a:r>
            <a:r>
              <a:rPr lang="en-ID" sz="4400" dirty="0"/>
              <a:t> 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D5C6-10AA-4FDF-DAEE-C1FDC0FE2FBA}"/>
              </a:ext>
            </a:extLst>
          </p:cNvPr>
          <p:cNvSpPr txBox="1">
            <a:spLocks/>
          </p:cNvSpPr>
          <p:nvPr/>
        </p:nvSpPr>
        <p:spPr>
          <a:xfrm>
            <a:off x="245533" y="748691"/>
            <a:ext cx="11682306" cy="12191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800" b="1" dirty="0" err="1"/>
              <a:t>Rekomendasi</a:t>
            </a:r>
            <a:r>
              <a:rPr lang="en-GB" sz="1800" dirty="0"/>
              <a:t> Dari </a:t>
            </a:r>
            <a:r>
              <a:rPr lang="en-GB" sz="1800" dirty="0" err="1"/>
              <a:t>dari</a:t>
            </a:r>
            <a:r>
              <a:rPr lang="en-GB" sz="1800" dirty="0"/>
              <a:t> </a:t>
            </a:r>
            <a:r>
              <a:rPr lang="en-GB" sz="1800" dirty="0" err="1"/>
              <a:t>hasil</a:t>
            </a:r>
            <a:r>
              <a:rPr lang="en-GB" sz="1800" dirty="0"/>
              <a:t> </a:t>
            </a:r>
            <a:r>
              <a:rPr lang="en-GB" sz="1800" dirty="0" err="1"/>
              <a:t>evaluasi</a:t>
            </a:r>
            <a:r>
              <a:rPr lang="en-GB" sz="1800" dirty="0"/>
              <a:t> </a:t>
            </a:r>
            <a:r>
              <a:rPr lang="en-GB" sz="1800" dirty="0" err="1"/>
              <a:t>bahwa</a:t>
            </a:r>
            <a:r>
              <a:rPr lang="en-GB" sz="1800" dirty="0"/>
              <a:t> </a:t>
            </a:r>
            <a:r>
              <a:rPr lang="en-GB" sz="1800" dirty="0" err="1"/>
              <a:t>penting</a:t>
            </a:r>
            <a:r>
              <a:rPr lang="en-GB" sz="1800" dirty="0"/>
              <a:t> </a:t>
            </a:r>
            <a:r>
              <a:rPr lang="en-GB" sz="1800" dirty="0" err="1"/>
              <a:t>dalam</a:t>
            </a:r>
            <a:r>
              <a:rPr lang="en-GB" sz="1800" dirty="0"/>
              <a:t> </a:t>
            </a:r>
            <a:r>
              <a:rPr lang="en-GB" sz="1800" b="1" dirty="0" err="1"/>
              <a:t>memperhatikan</a:t>
            </a:r>
            <a:r>
              <a:rPr lang="en-GB" sz="1800" b="1" dirty="0"/>
              <a:t> </a:t>
            </a:r>
            <a:r>
              <a:rPr lang="en-GB" sz="1800" b="1" dirty="0" err="1"/>
              <a:t>tingkat</a:t>
            </a:r>
            <a:r>
              <a:rPr lang="en-GB" sz="1800" b="1" dirty="0"/>
              <a:t> </a:t>
            </a:r>
            <a:r>
              <a:rPr lang="en-GB" sz="1800" b="1" dirty="0" err="1"/>
              <a:t>populasi</a:t>
            </a:r>
            <a:r>
              <a:rPr lang="en-GB" sz="1800" b="1" dirty="0"/>
              <a:t> </a:t>
            </a:r>
            <a:r>
              <a:rPr lang="en-GB" sz="1800" dirty="0"/>
              <a:t>yang </a:t>
            </a:r>
            <a:r>
              <a:rPr lang="en-GB" sz="1800" dirty="0" err="1"/>
              <a:t>akan</a:t>
            </a:r>
            <a:r>
              <a:rPr lang="en-GB" sz="1800" dirty="0"/>
              <a:t> </a:t>
            </a:r>
            <a:r>
              <a:rPr lang="en-GB" sz="1800" dirty="0" err="1"/>
              <a:t>dijadikan</a:t>
            </a:r>
            <a:r>
              <a:rPr lang="en-GB" sz="1800" dirty="0"/>
              <a:t> </a:t>
            </a:r>
            <a:r>
              <a:rPr lang="en-GB" sz="1800" dirty="0" err="1"/>
              <a:t>cabang</a:t>
            </a:r>
            <a:r>
              <a:rPr lang="en-GB" sz="1800" dirty="0"/>
              <a:t> target home credit,  yang </a:t>
            </a:r>
            <a:r>
              <a:rPr lang="en-GB" sz="1800" dirty="0" err="1"/>
              <a:t>nantinya</a:t>
            </a:r>
            <a:r>
              <a:rPr lang="en-GB" sz="1800" dirty="0"/>
              <a:t> </a:t>
            </a:r>
            <a:r>
              <a:rPr lang="en-GB" sz="1800" b="1" dirty="0"/>
              <a:t>data Credit, Income dan Annuity </a:t>
            </a:r>
            <a:r>
              <a:rPr lang="en-GB" sz="1800" b="1" dirty="0" err="1"/>
              <a:t>dari</a:t>
            </a:r>
            <a:r>
              <a:rPr lang="en-GB" sz="1800" b="1" dirty="0"/>
              <a:t> Customer </a:t>
            </a:r>
            <a:r>
              <a:rPr lang="en-GB" sz="1800" dirty="0" err="1"/>
              <a:t>dapat</a:t>
            </a:r>
            <a:r>
              <a:rPr lang="en-GB" sz="1800" dirty="0"/>
              <a:t> </a:t>
            </a:r>
            <a:r>
              <a:rPr lang="en-GB" sz="1800" b="1" dirty="0" err="1"/>
              <a:t>dipertimbangkan</a:t>
            </a:r>
            <a:r>
              <a:rPr lang="en-GB" sz="1800" b="1" dirty="0"/>
              <a:t> </a:t>
            </a:r>
            <a:r>
              <a:rPr lang="en-GB" sz="1800" b="1" dirty="0" err="1"/>
              <a:t>apakah</a:t>
            </a:r>
            <a:r>
              <a:rPr lang="en-GB" sz="1800" b="1" dirty="0"/>
              <a:t> customer good </a:t>
            </a:r>
            <a:r>
              <a:rPr lang="en-GB" sz="1800" b="1" dirty="0" err="1"/>
              <a:t>atau</a:t>
            </a:r>
            <a:r>
              <a:rPr lang="en-GB" sz="1800" b="1" dirty="0"/>
              <a:t> Bad </a:t>
            </a:r>
            <a:r>
              <a:rPr lang="en-GB" sz="1800" dirty="0"/>
              <a:t>dan </a:t>
            </a:r>
            <a:r>
              <a:rPr lang="en-GB" sz="1800" dirty="0" err="1"/>
              <a:t>sebagai</a:t>
            </a:r>
            <a:r>
              <a:rPr lang="en-GB" sz="1800" dirty="0"/>
              <a:t> </a:t>
            </a:r>
            <a:r>
              <a:rPr lang="en-GB" sz="1800" dirty="0" err="1"/>
              <a:t>pertimbangan</a:t>
            </a:r>
            <a:r>
              <a:rPr lang="en-GB" sz="1800" dirty="0"/>
              <a:t> </a:t>
            </a:r>
            <a:r>
              <a:rPr lang="en-GB" sz="1800" b="1" dirty="0" err="1"/>
              <a:t>selanjutnya</a:t>
            </a:r>
            <a:r>
              <a:rPr lang="en-GB" sz="1800" b="1" dirty="0"/>
              <a:t> </a:t>
            </a:r>
            <a:r>
              <a:rPr lang="en-GB" sz="1800" b="1" dirty="0" err="1"/>
              <a:t>dapat</a:t>
            </a:r>
            <a:r>
              <a:rPr lang="en-GB" sz="1800" b="1" dirty="0"/>
              <a:t> pada status Type </a:t>
            </a:r>
            <a:r>
              <a:rPr lang="en-GB" sz="1800" b="1" dirty="0" err="1"/>
              <a:t>Keluarga</a:t>
            </a:r>
            <a:r>
              <a:rPr lang="en-GB" sz="1800" b="1" dirty="0"/>
              <a:t> </a:t>
            </a:r>
            <a:r>
              <a:rPr lang="en-GB" sz="1800" dirty="0"/>
              <a:t>Dari Customer yang </a:t>
            </a:r>
            <a:r>
              <a:rPr lang="en-GB" sz="1800" dirty="0" err="1"/>
              <a:t>jika</a:t>
            </a:r>
            <a:r>
              <a:rPr lang="en-GB" sz="1800" dirty="0"/>
              <a:t> </a:t>
            </a:r>
            <a:r>
              <a:rPr lang="en-GB" sz="1800" b="1" dirty="0"/>
              <a:t>Married</a:t>
            </a:r>
            <a:r>
              <a:rPr lang="en-GB" sz="1800" dirty="0"/>
              <a:t> </a:t>
            </a:r>
            <a:r>
              <a:rPr lang="en-GB" sz="1800" dirty="0" err="1"/>
              <a:t>bisa</a:t>
            </a:r>
            <a:r>
              <a:rPr lang="en-GB" sz="1800" dirty="0"/>
              <a:t> </a:t>
            </a:r>
            <a:r>
              <a:rPr lang="en-GB" sz="1800" dirty="0" err="1"/>
              <a:t>diberikan</a:t>
            </a:r>
            <a:r>
              <a:rPr lang="en-GB" sz="1800" dirty="0"/>
              <a:t> </a:t>
            </a:r>
            <a:r>
              <a:rPr lang="en-GB" sz="1800" dirty="0" err="1"/>
              <a:t>sebuah</a:t>
            </a:r>
            <a:r>
              <a:rPr lang="en-GB" sz="1800" dirty="0"/>
              <a:t> </a:t>
            </a:r>
            <a:r>
              <a:rPr lang="en-GB" sz="1800" b="1" dirty="0"/>
              <a:t>promo agar customer </a:t>
            </a:r>
            <a:r>
              <a:rPr lang="en-GB" sz="1800" b="1" dirty="0" err="1"/>
              <a:t>lebih</a:t>
            </a:r>
            <a:r>
              <a:rPr lang="en-GB" sz="1800" b="1" dirty="0"/>
              <a:t> </a:t>
            </a:r>
            <a:r>
              <a:rPr lang="en-GB" sz="1800" b="1" dirty="0" err="1"/>
              <a:t>senang</a:t>
            </a:r>
            <a:r>
              <a:rPr lang="en-GB" sz="1800" b="1" dirty="0"/>
              <a:t> </a:t>
            </a:r>
            <a:r>
              <a:rPr lang="en-GB" sz="1800" b="1" dirty="0" err="1"/>
              <a:t>dalam</a:t>
            </a:r>
            <a:r>
              <a:rPr lang="en-GB" sz="1800" b="1" dirty="0"/>
              <a:t> </a:t>
            </a:r>
            <a:r>
              <a:rPr lang="en-GB" sz="1800" b="1" dirty="0" err="1"/>
              <a:t>menggunakan</a:t>
            </a:r>
            <a:r>
              <a:rPr lang="en-GB" sz="1800" b="1" dirty="0"/>
              <a:t> </a:t>
            </a:r>
            <a:r>
              <a:rPr lang="en-GB" sz="1800" b="1" dirty="0" err="1"/>
              <a:t>pelayanan</a:t>
            </a:r>
            <a:r>
              <a:rPr lang="en-GB" sz="1800" b="1" dirty="0"/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3411D9-11ED-2FBB-C1F3-9C84D9A04CB4}"/>
              </a:ext>
            </a:extLst>
          </p:cNvPr>
          <p:cNvCxnSpPr>
            <a:cxnSpLocks/>
          </p:cNvCxnSpPr>
          <p:nvPr/>
        </p:nvCxnSpPr>
        <p:spPr>
          <a:xfrm>
            <a:off x="551180" y="680960"/>
            <a:ext cx="10675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5CAEBC-8526-DB4F-303C-13B1ABC39A2A}"/>
              </a:ext>
            </a:extLst>
          </p:cNvPr>
          <p:cNvSpPr txBox="1"/>
          <p:nvPr/>
        </p:nvSpPr>
        <p:spPr>
          <a:xfrm>
            <a:off x="245533" y="2035620"/>
            <a:ext cx="3135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dirty="0"/>
              <a:t>Impact of </a:t>
            </a:r>
            <a:r>
              <a:rPr lang="en-ID" sz="1800" b="1" dirty="0" err="1"/>
              <a:t>Modeling</a:t>
            </a:r>
            <a:r>
              <a:rPr lang="en-ID" sz="1800" b="1" dirty="0"/>
              <a:t> </a:t>
            </a:r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4F9AE2-3FB6-1B77-3556-C15846710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" y="2472682"/>
            <a:ext cx="3135040" cy="275926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75231D0-8D95-6B61-CDFE-90B40188AD4B}"/>
              </a:ext>
            </a:extLst>
          </p:cNvPr>
          <p:cNvSpPr txBox="1">
            <a:spLocks/>
          </p:cNvSpPr>
          <p:nvPr/>
        </p:nvSpPr>
        <p:spPr>
          <a:xfrm>
            <a:off x="3587324" y="2574098"/>
            <a:ext cx="8340515" cy="12191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800" dirty="0" err="1"/>
              <a:t>Dalam</a:t>
            </a:r>
            <a:r>
              <a:rPr lang="en-GB" sz="1800" dirty="0"/>
              <a:t> </a:t>
            </a:r>
            <a:r>
              <a:rPr lang="en-GB" sz="1800" dirty="0" err="1"/>
              <a:t>memberikan</a:t>
            </a:r>
            <a:r>
              <a:rPr lang="en-GB" sz="1800" dirty="0"/>
              <a:t> </a:t>
            </a:r>
            <a:r>
              <a:rPr lang="en-GB" sz="1800" dirty="0" err="1"/>
              <a:t>iklan</a:t>
            </a:r>
            <a:r>
              <a:rPr lang="en-GB" sz="1800" dirty="0"/>
              <a:t> </a:t>
            </a:r>
            <a:r>
              <a:rPr lang="en-GB" sz="1800" dirty="0" err="1"/>
              <a:t>untuk</a:t>
            </a:r>
            <a:r>
              <a:rPr lang="en-GB" sz="1800" dirty="0"/>
              <a:t> 1 customer </a:t>
            </a:r>
            <a:r>
              <a:rPr lang="en-GB" sz="1800" dirty="0" err="1"/>
              <a:t>diasumsikan</a:t>
            </a:r>
            <a:r>
              <a:rPr lang="en-GB" sz="1800" dirty="0"/>
              <a:t> </a:t>
            </a:r>
            <a:r>
              <a:rPr lang="en-GB" sz="1800" dirty="0" err="1"/>
              <a:t>menggunakn</a:t>
            </a:r>
            <a:r>
              <a:rPr lang="en-GB" sz="1800" dirty="0"/>
              <a:t> </a:t>
            </a:r>
            <a:r>
              <a:rPr lang="en-GB" sz="1800" dirty="0" err="1"/>
              <a:t>buget</a:t>
            </a:r>
            <a:r>
              <a:rPr lang="en-GB" sz="1800" dirty="0"/>
              <a:t> 10rb rupiah. </a:t>
            </a:r>
            <a:r>
              <a:rPr lang="en-GB" sz="1800" dirty="0" err="1"/>
              <a:t>Untuk</a:t>
            </a:r>
            <a:r>
              <a:rPr lang="en-GB" sz="1800" dirty="0"/>
              <a:t> user yang convert di </a:t>
            </a:r>
            <a:r>
              <a:rPr lang="en-GB" sz="1800" dirty="0" err="1"/>
              <a:t>asumsikan</a:t>
            </a:r>
            <a:r>
              <a:rPr lang="en-GB" sz="1800" dirty="0"/>
              <a:t> </a:t>
            </a:r>
            <a:r>
              <a:rPr lang="en-GB" sz="1800" dirty="0" err="1"/>
              <a:t>mendapatkan</a:t>
            </a:r>
            <a:r>
              <a:rPr lang="en-GB" sz="1800" dirty="0"/>
              <a:t> </a:t>
            </a:r>
            <a:r>
              <a:rPr lang="en-GB" sz="1800" dirty="0" err="1"/>
              <a:t>keuntungan</a:t>
            </a:r>
            <a:r>
              <a:rPr lang="en-GB" sz="1800" dirty="0"/>
              <a:t> </a:t>
            </a:r>
            <a:r>
              <a:rPr lang="en-GB" sz="1800" dirty="0" err="1"/>
              <a:t>sebesar</a:t>
            </a:r>
            <a:r>
              <a:rPr lang="en-GB" sz="1800" dirty="0"/>
              <a:t> 12rb. Jika </a:t>
            </a:r>
            <a:r>
              <a:rPr lang="en-GB" sz="1800" dirty="0" err="1"/>
              <a:t>menggunakan</a:t>
            </a:r>
            <a:r>
              <a:rPr lang="en-GB" sz="1800" dirty="0"/>
              <a:t> modelling </a:t>
            </a:r>
            <a:r>
              <a:rPr lang="en-GB" sz="1800" dirty="0" err="1"/>
              <a:t>maka</a:t>
            </a:r>
            <a:r>
              <a:rPr lang="en-GB" sz="1800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02694-4C4F-E88F-7873-48629FB33CA8}"/>
              </a:ext>
            </a:extLst>
          </p:cNvPr>
          <p:cNvSpPr txBox="1"/>
          <p:nvPr/>
        </p:nvSpPr>
        <p:spPr>
          <a:xfrm>
            <a:off x="3705857" y="2204766"/>
            <a:ext cx="3135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dirty="0" err="1"/>
              <a:t>Asumsi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EE9B9E-E481-A2A2-0DC9-37726FA93E2A}"/>
              </a:ext>
            </a:extLst>
          </p:cNvPr>
          <p:cNvSpPr txBox="1"/>
          <p:nvPr/>
        </p:nvSpPr>
        <p:spPr>
          <a:xfrm>
            <a:off x="3705857" y="3383842"/>
            <a:ext cx="82406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/>
              <a:t>Di </a:t>
            </a:r>
            <a:r>
              <a:rPr lang="en-ID" sz="1800" dirty="0" err="1"/>
              <a:t>gunakan</a:t>
            </a:r>
            <a:r>
              <a:rPr lang="en-ID" sz="1800" dirty="0"/>
              <a:t> budget </a:t>
            </a:r>
            <a:r>
              <a:rPr lang="en-ID" sz="1800" dirty="0" err="1"/>
              <a:t>sekitar</a:t>
            </a:r>
            <a:r>
              <a:rPr lang="en-ID" sz="1800" dirty="0"/>
              <a:t> 33.733 * 10rb = Rp 337.330.000 ( </a:t>
            </a:r>
            <a:r>
              <a:rPr lang="en-ID" sz="1800" dirty="0" err="1"/>
              <a:t>tiga</a:t>
            </a:r>
            <a:r>
              <a:rPr lang="en-ID" sz="1800" dirty="0"/>
              <a:t> ratus </a:t>
            </a:r>
            <a:r>
              <a:rPr lang="en-ID" sz="1800" dirty="0" err="1"/>
              <a:t>tiga</a:t>
            </a:r>
            <a:r>
              <a:rPr lang="en-ID" sz="1800" dirty="0"/>
              <a:t> </a:t>
            </a:r>
            <a:r>
              <a:rPr lang="en-ID" sz="1800" dirty="0" err="1"/>
              <a:t>puluh</a:t>
            </a:r>
            <a:r>
              <a:rPr lang="en-ID" sz="1800" dirty="0"/>
              <a:t> </a:t>
            </a:r>
            <a:r>
              <a:rPr lang="en-ID" sz="1800" dirty="0" err="1"/>
              <a:t>tujuh</a:t>
            </a:r>
            <a:r>
              <a:rPr lang="en-ID" sz="1800" dirty="0"/>
              <a:t> </a:t>
            </a:r>
            <a:r>
              <a:rPr lang="en-ID" sz="1800" dirty="0" err="1"/>
              <a:t>juta</a:t>
            </a:r>
            <a:r>
              <a:rPr lang="en-ID" sz="1800" dirty="0"/>
              <a:t> </a:t>
            </a:r>
            <a:r>
              <a:rPr lang="en-ID" sz="1800" dirty="0" err="1"/>
              <a:t>tiga</a:t>
            </a:r>
            <a:r>
              <a:rPr lang="en-ID" sz="1800" dirty="0"/>
              <a:t> ratus </a:t>
            </a:r>
            <a:r>
              <a:rPr lang="en-ID" sz="1800" dirty="0" err="1"/>
              <a:t>tiga</a:t>
            </a:r>
            <a:r>
              <a:rPr lang="en-ID" sz="1800" dirty="0"/>
              <a:t> </a:t>
            </a:r>
            <a:r>
              <a:rPr lang="en-ID" sz="1800" dirty="0" err="1"/>
              <a:t>puluh</a:t>
            </a:r>
            <a:r>
              <a:rPr lang="en-ID" sz="1800" dirty="0"/>
              <a:t> </a:t>
            </a:r>
            <a:r>
              <a:rPr lang="en-ID" sz="1800" dirty="0" err="1"/>
              <a:t>ribu</a:t>
            </a:r>
            <a:r>
              <a:rPr lang="en-ID" sz="1800" dirty="0"/>
              <a:t> )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advertisement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Sedangkan</a:t>
            </a:r>
            <a:r>
              <a:rPr lang="en-ID" dirty="0"/>
              <a:t> Conversion Rate yang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sebanyak</a:t>
            </a:r>
            <a:r>
              <a:rPr lang="en-ID" dirty="0"/>
              <a:t> 33.374/33.733 = 92.74%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/>
              <a:t>Dari 33.733 </a:t>
            </a:r>
            <a:r>
              <a:rPr lang="en-ID" sz="1800" dirty="0" err="1"/>
              <a:t>ysng</a:t>
            </a:r>
            <a:r>
              <a:rPr lang="en-ID" sz="1800" dirty="0"/>
              <a:t> </a:t>
            </a:r>
            <a:r>
              <a:rPr lang="en-ID" sz="1800" dirty="0" err="1"/>
              <a:t>fiprediksi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33.374 yang convert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mendapat</a:t>
            </a:r>
            <a:r>
              <a:rPr lang="en-ID" dirty="0"/>
              <a:t> 33.374 * 12rb = RP 400.488.000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 err="1"/>
              <a:t>Provit</a:t>
            </a:r>
            <a:r>
              <a:rPr lang="en-ID" sz="1800" dirty="0"/>
              <a:t> = </a:t>
            </a:r>
            <a:r>
              <a:rPr lang="en-ID" dirty="0"/>
              <a:t>400.488.000  - </a:t>
            </a:r>
            <a:r>
              <a:rPr lang="en-ID" sz="1800" dirty="0"/>
              <a:t>337.330.000 = 63.158.000</a:t>
            </a:r>
            <a:endParaRPr lang="en-ID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60AB12E-1A42-F12D-94BF-CE5AAAAA6624}"/>
              </a:ext>
            </a:extLst>
          </p:cNvPr>
          <p:cNvSpPr txBox="1">
            <a:spLocks/>
          </p:cNvSpPr>
          <p:nvPr/>
        </p:nvSpPr>
        <p:spPr>
          <a:xfrm>
            <a:off x="3696034" y="5209249"/>
            <a:ext cx="8340515" cy="6773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800" dirty="0" err="1"/>
              <a:t>Berdasarkan</a:t>
            </a:r>
            <a:r>
              <a:rPr lang="en-GB" sz="1800" dirty="0"/>
              <a:t> </a:t>
            </a:r>
            <a:r>
              <a:rPr lang="en-GB" sz="1800" dirty="0" err="1"/>
              <a:t>simulasi</a:t>
            </a:r>
            <a:r>
              <a:rPr lang="en-GB" sz="1800" dirty="0"/>
              <a:t> </a:t>
            </a:r>
            <a:r>
              <a:rPr lang="en-GB" sz="1800" dirty="0" err="1"/>
              <a:t>diatas</a:t>
            </a:r>
            <a:r>
              <a:rPr lang="en-GB" sz="1800" dirty="0"/>
              <a:t> </a:t>
            </a:r>
            <a:r>
              <a:rPr lang="en-GB" sz="1800" dirty="0" err="1"/>
              <a:t>jika</a:t>
            </a:r>
            <a:r>
              <a:rPr lang="en-GB" sz="1800" dirty="0"/>
              <a:t> </a:t>
            </a:r>
            <a:r>
              <a:rPr lang="en-GB" sz="1800" dirty="0" err="1"/>
              <a:t>menggunakan</a:t>
            </a:r>
            <a:r>
              <a:rPr lang="en-GB" sz="1800" dirty="0"/>
              <a:t> machine learning </a:t>
            </a:r>
            <a:r>
              <a:rPr lang="en-GB" sz="1800" dirty="0" err="1"/>
              <a:t>maka</a:t>
            </a:r>
            <a:r>
              <a:rPr lang="en-GB" sz="1800" dirty="0"/>
              <a:t> </a:t>
            </a:r>
            <a:r>
              <a:rPr lang="en-GB" sz="1800" dirty="0" err="1"/>
              <a:t>kita</a:t>
            </a:r>
            <a:r>
              <a:rPr lang="en-GB" sz="1800" dirty="0"/>
              <a:t> </a:t>
            </a:r>
            <a:r>
              <a:rPr lang="en-GB" sz="1800" dirty="0" err="1"/>
              <a:t>akan</a:t>
            </a:r>
            <a:r>
              <a:rPr lang="en-GB" sz="1800" dirty="0"/>
              <a:t> </a:t>
            </a:r>
            <a:r>
              <a:rPr lang="en-GB" sz="1800" dirty="0" err="1"/>
              <a:t>mendapatkan</a:t>
            </a:r>
            <a:r>
              <a:rPr lang="en-GB" sz="1800" dirty="0"/>
              <a:t> </a:t>
            </a:r>
            <a:r>
              <a:rPr lang="en-GB" sz="1800" dirty="0" err="1"/>
              <a:t>potensi</a:t>
            </a:r>
            <a:r>
              <a:rPr lang="en-GB" sz="1800" dirty="0"/>
              <a:t> revenue </a:t>
            </a:r>
            <a:r>
              <a:rPr lang="en-GB" sz="1800" dirty="0" err="1"/>
              <a:t>sebesar</a:t>
            </a:r>
            <a:r>
              <a:rPr lang="en-GB" sz="1800" dirty="0"/>
              <a:t> </a:t>
            </a:r>
            <a:r>
              <a:rPr lang="en-ID" sz="1800" dirty="0"/>
              <a:t>63.158.000 Rupiah</a:t>
            </a:r>
            <a:endParaRPr lang="en-ID" sz="1600" dirty="0"/>
          </a:p>
          <a:p>
            <a:pPr algn="just"/>
            <a:endParaRPr lang="en-GB" sz="1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7195E10-604F-38DF-DA15-82FB2DAE0385}"/>
              </a:ext>
            </a:extLst>
          </p:cNvPr>
          <p:cNvSpPr txBox="1">
            <a:spLocks/>
          </p:cNvSpPr>
          <p:nvPr/>
        </p:nvSpPr>
        <p:spPr>
          <a:xfrm>
            <a:off x="3636009" y="5838375"/>
            <a:ext cx="8340515" cy="6773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1800" dirty="0"/>
              <a:t>Kesimpulan ML, ML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bekerja</a:t>
            </a:r>
            <a:r>
              <a:rPr lang="en-ID" sz="1800" dirty="0"/>
              <a:t> </a:t>
            </a:r>
            <a:r>
              <a:rPr lang="en-ID" sz="1800" dirty="0" err="1"/>
              <a:t>baik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mengantisipasi</a:t>
            </a:r>
            <a:r>
              <a:rPr lang="en-ID" sz="1800" dirty="0"/>
              <a:t> potential loss </a:t>
            </a:r>
            <a:r>
              <a:rPr lang="en-ID" sz="1800" dirty="0" err="1"/>
              <a:t>menjadi</a:t>
            </a:r>
            <a:r>
              <a:rPr lang="en-ID" sz="1800" dirty="0"/>
              <a:t> revenue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6540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9DE4-40A1-1118-F85E-54A42662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Background, Problem, &amp; 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7AAA-7127-F079-F130-9A92491E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37360"/>
            <a:ext cx="10058400" cy="507999"/>
          </a:xfrm>
        </p:spPr>
        <p:txBody>
          <a:bodyPr/>
          <a:lstStyle/>
          <a:p>
            <a:r>
              <a:rPr lang="en-ID" b="1" dirty="0"/>
              <a:t>Background </a:t>
            </a:r>
            <a:endParaRPr lang="en-GB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FDF386-8C93-3876-D1C5-05473028736D}"/>
              </a:ext>
            </a:extLst>
          </p:cNvPr>
          <p:cNvSpPr txBox="1">
            <a:spLocks/>
          </p:cNvSpPr>
          <p:nvPr/>
        </p:nvSpPr>
        <p:spPr>
          <a:xfrm>
            <a:off x="1097280" y="3514090"/>
            <a:ext cx="10058400" cy="5079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b="1" dirty="0"/>
              <a:t>Problem </a:t>
            </a:r>
            <a:endParaRPr lang="en-GB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73AF99-07CF-FF61-4C9D-6E674E3B5990}"/>
              </a:ext>
            </a:extLst>
          </p:cNvPr>
          <p:cNvSpPr txBox="1">
            <a:spLocks/>
          </p:cNvSpPr>
          <p:nvPr/>
        </p:nvSpPr>
        <p:spPr>
          <a:xfrm>
            <a:off x="1097280" y="4823357"/>
            <a:ext cx="10058400" cy="5079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b="1" dirty="0"/>
              <a:t>Goals </a:t>
            </a:r>
            <a:endParaRPr lang="en-GB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45984E-788F-C54A-542C-C1556A678724}"/>
              </a:ext>
            </a:extLst>
          </p:cNvPr>
          <p:cNvSpPr txBox="1">
            <a:spLocks/>
          </p:cNvSpPr>
          <p:nvPr/>
        </p:nvSpPr>
        <p:spPr>
          <a:xfrm>
            <a:off x="1036320" y="2178472"/>
            <a:ext cx="10058400" cy="5079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1800" dirty="0"/>
              <a:t>Pada </a:t>
            </a:r>
            <a:r>
              <a:rPr lang="en-ID" sz="1800" dirty="0" err="1"/>
              <a:t>projek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kita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pemodelan</a:t>
            </a:r>
            <a:r>
              <a:rPr lang="en-ID" sz="1800" dirty="0"/>
              <a:t> machine learning,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memprediksi</a:t>
            </a:r>
            <a:r>
              <a:rPr lang="en-ID" sz="1800" dirty="0"/>
              <a:t> </a:t>
            </a:r>
            <a:r>
              <a:rPr lang="en-ID" sz="1800" dirty="0" err="1"/>
              <a:t>apakah</a:t>
            </a:r>
            <a:r>
              <a:rPr lang="en-ID" sz="1800" dirty="0"/>
              <a:t> customer Target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masalah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peminjaman</a:t>
            </a:r>
            <a:r>
              <a:rPr lang="en-ID" sz="1800" dirty="0"/>
              <a:t> </a:t>
            </a:r>
            <a:r>
              <a:rPr lang="en-ID" sz="1800" dirty="0" err="1"/>
              <a:t>kredit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meningkatkan</a:t>
            </a:r>
            <a:r>
              <a:rPr lang="en-ID" sz="1800" dirty="0"/>
              <a:t> </a:t>
            </a:r>
            <a:r>
              <a:rPr lang="en-ID" sz="1800" dirty="0" err="1"/>
              <a:t>pemilihan</a:t>
            </a:r>
            <a:r>
              <a:rPr lang="en-ID" sz="1800" dirty="0"/>
              <a:t> </a:t>
            </a:r>
            <a:r>
              <a:rPr lang="en-ID" sz="1800" dirty="0" err="1"/>
              <a:t>kustomer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peminjaman</a:t>
            </a:r>
            <a:r>
              <a:rPr lang="en-ID" sz="1800" dirty="0"/>
              <a:t> </a:t>
            </a:r>
            <a:r>
              <a:rPr lang="en-ID" sz="1800" dirty="0" err="1"/>
              <a:t>kredit</a:t>
            </a:r>
            <a:r>
              <a:rPr lang="en-ID" sz="1800" dirty="0"/>
              <a:t>. Kata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berasusmsi</a:t>
            </a:r>
            <a:r>
              <a:rPr lang="en-ID" sz="1800" dirty="0"/>
              <a:t> </a:t>
            </a:r>
            <a:r>
              <a:rPr lang="en-ID" sz="1800" dirty="0" err="1"/>
              <a:t>bahwa</a:t>
            </a:r>
            <a:r>
              <a:rPr lang="en-ID" sz="1800" dirty="0"/>
              <a:t> </a:t>
            </a:r>
            <a:r>
              <a:rPr lang="en-ID" sz="1800" dirty="0" err="1"/>
              <a:t>diri</a:t>
            </a:r>
            <a:r>
              <a:rPr lang="en-ID" sz="1800" dirty="0"/>
              <a:t> </a:t>
            </a:r>
            <a:r>
              <a:rPr lang="en-ID" sz="1800" dirty="0" err="1"/>
              <a:t>kita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Data Scientist pada </a:t>
            </a:r>
            <a:r>
              <a:rPr lang="en-ID" sz="1800" dirty="0" err="1"/>
              <a:t>perusahaan</a:t>
            </a:r>
            <a:r>
              <a:rPr lang="en-ID" sz="1800" dirty="0"/>
              <a:t> di </a:t>
            </a:r>
            <a:r>
              <a:rPr lang="en-ID" sz="1800" dirty="0" err="1"/>
              <a:t>bidang</a:t>
            </a:r>
            <a:r>
              <a:rPr lang="en-ID" sz="1800" dirty="0"/>
              <a:t> consultant digital marketing.</a:t>
            </a:r>
            <a:endParaRPr lang="en-GB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1959C-991A-A2CB-1159-50B444231AE0}"/>
              </a:ext>
            </a:extLst>
          </p:cNvPr>
          <p:cNvSpPr txBox="1"/>
          <p:nvPr/>
        </p:nvSpPr>
        <p:spPr>
          <a:xfrm>
            <a:off x="1097280" y="3845558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Tim </a:t>
            </a:r>
            <a:r>
              <a:rPr lang="en-GB" dirty="0" err="1"/>
              <a:t>bisnis</a:t>
            </a:r>
            <a:r>
              <a:rPr lang="en-GB" dirty="0"/>
              <a:t> </a:t>
            </a:r>
            <a:r>
              <a:rPr lang="en-GB" dirty="0" err="1"/>
              <a:t>ingin</a:t>
            </a:r>
            <a:r>
              <a:rPr lang="en-GB" dirty="0"/>
              <a:t> </a:t>
            </a:r>
            <a:r>
              <a:rPr lang="en-GB" dirty="0" err="1"/>
              <a:t>mengoptimalkan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menentukan</a:t>
            </a:r>
            <a:r>
              <a:rPr lang="en-GB" dirty="0"/>
              <a:t> customer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diberikan</a:t>
            </a:r>
            <a:r>
              <a:rPr lang="en-GB" dirty="0"/>
              <a:t> </a:t>
            </a:r>
            <a:r>
              <a:rPr lang="en-GB" dirty="0" err="1"/>
              <a:t>pinjaman</a:t>
            </a:r>
            <a:r>
              <a:rPr lang="en-GB" dirty="0"/>
              <a:t> </a:t>
            </a:r>
            <a:r>
              <a:rPr lang="en-GB" dirty="0" err="1"/>
              <a:t>kredit</a:t>
            </a:r>
            <a:r>
              <a:rPr lang="en-GB" dirty="0"/>
              <a:t>. Agar cost dan </a:t>
            </a:r>
            <a:r>
              <a:rPr lang="en-GB" dirty="0" err="1"/>
              <a:t>resiko</a:t>
            </a:r>
            <a:r>
              <a:rPr lang="en-GB" dirty="0"/>
              <a:t>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dikeluarkan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terlalu</a:t>
            </a:r>
            <a:r>
              <a:rPr lang="en-GB" dirty="0"/>
              <a:t> </a:t>
            </a:r>
            <a:r>
              <a:rPr lang="en-GB" dirty="0" err="1"/>
              <a:t>besar</a:t>
            </a:r>
            <a:r>
              <a:rPr lang="en-GB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B91D0-093C-7D08-FB78-DED1BF9325D7}"/>
              </a:ext>
            </a:extLst>
          </p:cNvPr>
          <p:cNvSpPr txBox="1"/>
          <p:nvPr/>
        </p:nvSpPr>
        <p:spPr>
          <a:xfrm>
            <a:off x="1097280" y="4875489"/>
            <a:ext cx="106205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dirty="0"/>
          </a:p>
          <a:p>
            <a:pPr algn="just"/>
            <a:r>
              <a:rPr lang="en-GB" dirty="0" err="1"/>
              <a:t>Membuat</a:t>
            </a:r>
            <a:r>
              <a:rPr lang="en-GB" dirty="0"/>
              <a:t> machine learning model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mendeteksi</a:t>
            </a:r>
            <a:r>
              <a:rPr lang="en-GB" dirty="0"/>
              <a:t> potential customer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diberikan</a:t>
            </a:r>
            <a:r>
              <a:rPr lang="en-GB" dirty="0"/>
              <a:t> </a:t>
            </a:r>
            <a:r>
              <a:rPr lang="en-GB" dirty="0" err="1"/>
              <a:t>pinjaman</a:t>
            </a:r>
            <a:r>
              <a:rPr lang="en-GB" dirty="0"/>
              <a:t> </a:t>
            </a:r>
            <a:r>
              <a:rPr lang="en-GB" dirty="0" err="1"/>
              <a:t>kredit</a:t>
            </a:r>
            <a:r>
              <a:rPr lang="en-GB" dirty="0"/>
              <a:t>.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mengoptimalkan</a:t>
            </a:r>
            <a:r>
              <a:rPr lang="en-GB" dirty="0"/>
              <a:t> cost dan </a:t>
            </a:r>
            <a:r>
              <a:rPr lang="en-GB" dirty="0" err="1"/>
              <a:t>mengurangi</a:t>
            </a:r>
            <a:r>
              <a:rPr lang="en-GB" dirty="0"/>
              <a:t> </a:t>
            </a:r>
            <a:r>
              <a:rPr lang="en-GB" dirty="0" err="1"/>
              <a:t>resiko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dikembalikannya</a:t>
            </a:r>
            <a:r>
              <a:rPr lang="en-GB" dirty="0"/>
              <a:t> </a:t>
            </a:r>
            <a:r>
              <a:rPr lang="en-GB" dirty="0" err="1"/>
              <a:t>pinjaman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62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FD03-82BA-0534-F61B-860E0874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Awal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6C12-50B6-47D4-023A-48BD637D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97787" cy="4023360"/>
          </a:xfrm>
        </p:spPr>
        <p:txBody>
          <a:bodyPr/>
          <a:lstStyle/>
          <a:p>
            <a:pPr algn="just"/>
            <a:r>
              <a:rPr lang="en-GB" dirty="0" err="1"/>
              <a:t>Diketahui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info </a:t>
            </a:r>
            <a:r>
              <a:rPr lang="en-GB" dirty="0" err="1"/>
              <a:t>diatas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dirty="0" err="1"/>
              <a:t>jumlah</a:t>
            </a:r>
            <a:r>
              <a:rPr lang="en-GB" dirty="0"/>
              <a:t> data </a:t>
            </a:r>
            <a:r>
              <a:rPr lang="en-GB" dirty="0" err="1"/>
              <a:t>terdapat</a:t>
            </a:r>
            <a:r>
              <a:rPr lang="en-GB" dirty="0"/>
              <a:t> 307511 baris </a:t>
            </a:r>
            <a:r>
              <a:rPr lang="en-GB" dirty="0" err="1"/>
              <a:t>dengan</a:t>
            </a:r>
            <a:r>
              <a:rPr lang="en-GB" dirty="0"/>
              <a:t> 122 </a:t>
            </a:r>
            <a:r>
              <a:rPr lang="en-GB" dirty="0" err="1"/>
              <a:t>coloumns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data </a:t>
            </a:r>
            <a:r>
              <a:rPr lang="en-GB" dirty="0" err="1"/>
              <a:t>typenya</a:t>
            </a:r>
            <a:r>
              <a:rPr lang="en-GB" dirty="0"/>
              <a:t> </a:t>
            </a:r>
            <a:r>
              <a:rPr lang="en-GB" dirty="0" err="1"/>
              <a:t>yaitu</a:t>
            </a:r>
            <a:r>
              <a:rPr lang="en-GB" dirty="0"/>
              <a:t> Float, Int dan object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kondisi</a:t>
            </a:r>
            <a:r>
              <a:rPr lang="en-GB" dirty="0"/>
              <a:t> missing value dan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dipilih</a:t>
            </a:r>
            <a:r>
              <a:rPr lang="en-GB" dirty="0"/>
              <a:t> </a:t>
            </a:r>
            <a:r>
              <a:rPr lang="en-GB" dirty="0" err="1"/>
              <a:t>coloumn</a:t>
            </a:r>
            <a:r>
              <a:rPr lang="en-GB" dirty="0"/>
              <a:t>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dijadikan</a:t>
            </a:r>
            <a:r>
              <a:rPr lang="en-GB" dirty="0"/>
              <a:t> feature </a:t>
            </a:r>
          </a:p>
          <a:p>
            <a:pPr algn="just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BEC47-11F0-79DE-0D9E-14186AE8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942" y="1845734"/>
            <a:ext cx="4818592" cy="2334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2AC2D-7394-94FA-FFC3-3DB2D81A7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079" y="4288348"/>
            <a:ext cx="4396317" cy="178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4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88C9-B722-3E22-DE59-5EA38C845CA4}"/>
              </a:ext>
            </a:extLst>
          </p:cNvPr>
          <p:cNvSpPr txBox="1">
            <a:spLocks/>
          </p:cNvSpPr>
          <p:nvPr/>
        </p:nvSpPr>
        <p:spPr>
          <a:xfrm>
            <a:off x="541867" y="2331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Data Feature 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1E073-02BA-4B94-35A5-077BF24E31A9}"/>
              </a:ext>
            </a:extLst>
          </p:cNvPr>
          <p:cNvSpPr txBox="1">
            <a:spLocks/>
          </p:cNvSpPr>
          <p:nvPr/>
        </p:nvSpPr>
        <p:spPr>
          <a:xfrm>
            <a:off x="551180" y="854725"/>
            <a:ext cx="11089639" cy="12191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dirty="0"/>
              <a:t>Data di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Info() dan juga Description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aneh</a:t>
            </a:r>
            <a:r>
              <a:rPr lang="en-ID" dirty="0"/>
              <a:t>, </a:t>
            </a:r>
            <a:r>
              <a:rPr lang="en-ID" dirty="0" err="1"/>
              <a:t>jumlah</a:t>
            </a:r>
            <a:r>
              <a:rPr lang="en-ID" dirty="0"/>
              <a:t> unique </a:t>
            </a:r>
            <a:r>
              <a:rPr lang="en-ID" dirty="0" err="1"/>
              <a:t>vakluenya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,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kuartilnya</a:t>
            </a:r>
            <a:r>
              <a:rPr lang="en-ID" dirty="0"/>
              <a:t> dan </a:t>
            </a:r>
            <a:r>
              <a:rPr lang="en-ID" dirty="0" err="1"/>
              <a:t>disaring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berikut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300C9A-F4F4-B4E8-7AD8-C7109FEB2FEE}"/>
              </a:ext>
            </a:extLst>
          </p:cNvPr>
          <p:cNvSpPr txBox="1">
            <a:spLocks/>
          </p:cNvSpPr>
          <p:nvPr/>
        </p:nvSpPr>
        <p:spPr>
          <a:xfrm>
            <a:off x="551180" y="1942894"/>
            <a:ext cx="5942753" cy="12191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err="1"/>
              <a:t>Berikut</a:t>
            </a:r>
            <a:r>
              <a:rPr lang="en-GB" sz="1600" dirty="0"/>
              <a:t> </a:t>
            </a:r>
            <a:r>
              <a:rPr lang="en-GB" sz="1600" dirty="0" err="1"/>
              <a:t>merupakan</a:t>
            </a:r>
            <a:r>
              <a:rPr lang="en-GB" sz="1600" dirty="0"/>
              <a:t> </a:t>
            </a:r>
            <a:r>
              <a:rPr lang="en-GB" sz="1600" dirty="0" err="1"/>
              <a:t>coloumn</a:t>
            </a:r>
            <a:r>
              <a:rPr lang="en-GB" sz="1600" dirty="0"/>
              <a:t> yang </a:t>
            </a:r>
            <a:r>
              <a:rPr lang="en-GB" sz="1600" dirty="0" err="1"/>
              <a:t>akan</a:t>
            </a:r>
            <a:r>
              <a:rPr lang="en-GB" sz="1600" dirty="0"/>
              <a:t> </a:t>
            </a:r>
            <a:r>
              <a:rPr lang="en-GB" sz="1600" dirty="0" err="1"/>
              <a:t>digunakan</a:t>
            </a:r>
            <a:r>
              <a:rPr lang="en-GB" sz="1600" dirty="0"/>
              <a:t> </a:t>
            </a:r>
            <a:r>
              <a:rPr lang="en-GB" sz="1600" dirty="0" err="1"/>
              <a:t>untuk</a:t>
            </a:r>
            <a:r>
              <a:rPr lang="en-GB" sz="1600" dirty="0"/>
              <a:t> proses machine learning: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SK_ID_CURR: Akan </a:t>
            </a:r>
            <a:r>
              <a:rPr lang="en-GB" sz="1600" dirty="0" err="1"/>
              <a:t>dihapus</a:t>
            </a:r>
            <a:r>
              <a:rPr lang="en-GB" sz="1600" dirty="0"/>
              <a:t> </a:t>
            </a:r>
            <a:r>
              <a:rPr lang="en-GB" sz="1600" dirty="0" err="1"/>
              <a:t>karena</a:t>
            </a:r>
            <a:r>
              <a:rPr lang="en-GB" sz="1600" dirty="0"/>
              <a:t> ID </a:t>
            </a:r>
            <a:r>
              <a:rPr lang="en-GB" sz="1600" dirty="0" err="1"/>
              <a:t>memiliki</a:t>
            </a:r>
            <a:r>
              <a:rPr lang="en-GB" sz="1600" dirty="0"/>
              <a:t> Unique value yang </a:t>
            </a:r>
            <a:r>
              <a:rPr lang="en-GB" sz="1600" dirty="0" err="1"/>
              <a:t>terlalu</a:t>
            </a:r>
            <a:r>
              <a:rPr lang="en-GB" sz="1600" dirty="0"/>
              <a:t> </a:t>
            </a:r>
            <a:r>
              <a:rPr lang="en-GB" sz="1600" dirty="0" err="1"/>
              <a:t>banyak</a:t>
            </a:r>
            <a:r>
              <a:rPr lang="en-GB" sz="1600" dirty="0"/>
              <a:t> </a:t>
            </a:r>
            <a:r>
              <a:rPr lang="en-GB" sz="1600" dirty="0" err="1"/>
              <a:t>hanya</a:t>
            </a:r>
            <a:r>
              <a:rPr lang="en-GB" sz="1600" dirty="0"/>
              <a:t> </a:t>
            </a:r>
            <a:r>
              <a:rPr lang="en-GB" sz="1600" dirty="0" err="1"/>
              <a:t>digunakan</a:t>
            </a:r>
            <a:r>
              <a:rPr lang="en-GB" sz="1600" dirty="0"/>
              <a:t> </a:t>
            </a:r>
            <a:r>
              <a:rPr lang="en-GB" sz="1600" dirty="0" err="1"/>
              <a:t>untuk</a:t>
            </a:r>
            <a:r>
              <a:rPr lang="en-GB" sz="1600" dirty="0"/>
              <a:t> </a:t>
            </a:r>
            <a:r>
              <a:rPr lang="en-GB" sz="1600" dirty="0" err="1"/>
              <a:t>analisis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TARGET: Target </a:t>
            </a:r>
            <a:r>
              <a:rPr lang="en-GB" sz="1600" dirty="0" err="1"/>
              <a:t>dari</a:t>
            </a:r>
            <a:r>
              <a:rPr lang="en-GB" sz="1600" dirty="0"/>
              <a:t> Machine learning 1 = </a:t>
            </a:r>
            <a:r>
              <a:rPr lang="en-GB" sz="1600" dirty="0" err="1"/>
              <a:t>memiliki</a:t>
            </a:r>
            <a:r>
              <a:rPr lang="en-GB" sz="1600" dirty="0"/>
              <a:t> problem bad customer, 0 = </a:t>
            </a:r>
            <a:r>
              <a:rPr lang="en-GB" sz="1600" dirty="0" err="1"/>
              <a:t>tidak</a:t>
            </a:r>
            <a:r>
              <a:rPr lang="en-GB" sz="1600" dirty="0"/>
              <a:t> </a:t>
            </a:r>
            <a:r>
              <a:rPr lang="en-GB" sz="1600" dirty="0" err="1"/>
              <a:t>ada</a:t>
            </a:r>
            <a:r>
              <a:rPr lang="en-GB" sz="1600" dirty="0"/>
              <a:t> problem good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CNT_CHILDREN: </a:t>
            </a:r>
            <a:r>
              <a:rPr lang="en-GB" sz="1600" dirty="0" err="1"/>
              <a:t>Jumlah</a:t>
            </a:r>
            <a:r>
              <a:rPr lang="en-GB" sz="1600" dirty="0"/>
              <a:t> </a:t>
            </a:r>
            <a:r>
              <a:rPr lang="en-GB" sz="1600" dirty="0" err="1"/>
              <a:t>anak</a:t>
            </a:r>
            <a:r>
              <a:rPr lang="en-GB" sz="1600" dirty="0"/>
              <a:t> yang </a:t>
            </a:r>
            <a:r>
              <a:rPr lang="en-GB" sz="1600" dirty="0" err="1"/>
              <a:t>dimiliki</a:t>
            </a:r>
            <a:r>
              <a:rPr lang="en-GB" sz="1600" dirty="0"/>
              <a:t>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FLAG_PHONE: </a:t>
            </a:r>
            <a:r>
              <a:rPr lang="en-GB" sz="1600" dirty="0" err="1"/>
              <a:t>Keterangan</a:t>
            </a:r>
            <a:r>
              <a:rPr lang="en-GB" sz="1600" dirty="0"/>
              <a:t> </a:t>
            </a:r>
            <a:r>
              <a:rPr lang="en-GB" sz="1600" dirty="0" err="1"/>
              <a:t>memiliki</a:t>
            </a:r>
            <a:r>
              <a:rPr lang="en-GB" sz="1600" dirty="0"/>
              <a:t> Phone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HOUR_APPR_PROCESS_START: </a:t>
            </a:r>
            <a:r>
              <a:rPr lang="en-GB" sz="1600" dirty="0" err="1"/>
              <a:t>Keterangan</a:t>
            </a:r>
            <a:r>
              <a:rPr lang="en-GB" sz="1600" dirty="0"/>
              <a:t> </a:t>
            </a:r>
            <a:r>
              <a:rPr lang="en-GB" sz="1600" dirty="0" err="1"/>
              <a:t>penggunaan</a:t>
            </a:r>
            <a:r>
              <a:rPr lang="en-GB" sz="1600" dirty="0"/>
              <a:t> App 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AMT_INCOME_TOTAL: </a:t>
            </a:r>
            <a:r>
              <a:rPr lang="en-GB" sz="1600" dirty="0" err="1"/>
              <a:t>Jumlah</a:t>
            </a:r>
            <a:r>
              <a:rPr lang="en-GB" sz="1600" dirty="0"/>
              <a:t> </a:t>
            </a:r>
            <a:r>
              <a:rPr lang="en-GB" sz="1600" dirty="0" err="1"/>
              <a:t>Inncome</a:t>
            </a:r>
            <a:r>
              <a:rPr lang="en-GB" sz="16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AMT_CREDIT: </a:t>
            </a:r>
            <a:r>
              <a:rPr lang="en-GB" sz="1600" dirty="0" err="1"/>
              <a:t>Jumlah</a:t>
            </a:r>
            <a:r>
              <a:rPr lang="en-GB" sz="1600" dirty="0"/>
              <a:t> Credit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720FA-64EA-D984-64B5-1554A10D8FE4}"/>
              </a:ext>
            </a:extLst>
          </p:cNvPr>
          <p:cNvSpPr txBox="1"/>
          <p:nvPr/>
        </p:nvSpPr>
        <p:spPr>
          <a:xfrm>
            <a:off x="6493933" y="2443807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AMT_ANNUITY: </a:t>
            </a:r>
            <a:r>
              <a:rPr lang="en-GB" sz="1600" dirty="0" err="1"/>
              <a:t>Jumlah</a:t>
            </a:r>
            <a:r>
              <a:rPr lang="en-GB" sz="1600" dirty="0"/>
              <a:t> Annuity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AMT_GOODS_PRICE: </a:t>
            </a:r>
            <a:r>
              <a:rPr lang="en-GB" sz="1600" dirty="0" err="1"/>
              <a:t>Jumlah</a:t>
            </a:r>
            <a:r>
              <a:rPr lang="en-GB" sz="1600" dirty="0"/>
              <a:t> Price Good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REGION_POPULATION_RELATIVE: </a:t>
            </a:r>
            <a:r>
              <a:rPr lang="en-GB" sz="1600" dirty="0" err="1"/>
              <a:t>Populasi</a:t>
            </a:r>
            <a:r>
              <a:rPr lang="en-GB" sz="1600" dirty="0"/>
              <a:t>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NAME_TYPE_SUITE: Type Suite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NAME_INCOME_TYPE: Type Income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NAME_EDUCATION_TYPE : Type Education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NAME_FAMILY_STATUS: Type Status </a:t>
            </a:r>
            <a:r>
              <a:rPr lang="en-GB" sz="1600" dirty="0" err="1"/>
              <a:t>Keluarga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NAME_HOUSING_TYPE : Type Housing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44FDAA-03E1-A790-BCC4-C61FD3790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752" y="4505910"/>
            <a:ext cx="3193438" cy="235209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7CF94B-720F-567D-5BDE-D2E166E4D35E}"/>
              </a:ext>
            </a:extLst>
          </p:cNvPr>
          <p:cNvCxnSpPr>
            <a:cxnSpLocks/>
          </p:cNvCxnSpPr>
          <p:nvPr/>
        </p:nvCxnSpPr>
        <p:spPr>
          <a:xfrm>
            <a:off x="551180" y="680960"/>
            <a:ext cx="10675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1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1718-FB3F-10C6-C7EB-FF75FD0365EE}"/>
              </a:ext>
            </a:extLst>
          </p:cNvPr>
          <p:cNvSpPr txBox="1">
            <a:spLocks/>
          </p:cNvSpPr>
          <p:nvPr/>
        </p:nvSpPr>
        <p:spPr>
          <a:xfrm>
            <a:off x="541867" y="2331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Bussiness</a:t>
            </a:r>
            <a:r>
              <a:rPr lang="en-ID" dirty="0"/>
              <a:t> Insight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D5C6-10AA-4FDF-DAEE-C1FDC0FE2FBA}"/>
              </a:ext>
            </a:extLst>
          </p:cNvPr>
          <p:cNvSpPr txBox="1">
            <a:spLocks/>
          </p:cNvSpPr>
          <p:nvPr/>
        </p:nvSpPr>
        <p:spPr>
          <a:xfrm>
            <a:off x="551180" y="5516641"/>
            <a:ext cx="11089639" cy="12191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Persentase</a:t>
            </a:r>
            <a:r>
              <a:rPr lang="en-GB" dirty="0"/>
              <a:t> yang </a:t>
            </a:r>
            <a:r>
              <a:rPr lang="en-GB" dirty="0" err="1"/>
              <a:t>ditunjukkan</a:t>
            </a:r>
            <a:r>
              <a:rPr lang="en-GB" dirty="0"/>
              <a:t>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persentase</a:t>
            </a:r>
            <a:r>
              <a:rPr lang="en-GB" dirty="0"/>
              <a:t> Customer yang </a:t>
            </a:r>
            <a:r>
              <a:rPr lang="en-GB" dirty="0" err="1"/>
              <a:t>buruk</a:t>
            </a:r>
            <a:r>
              <a:rPr lang="en-GB" dirty="0"/>
              <a:t>, </a:t>
            </a:r>
            <a:r>
              <a:rPr lang="en-GB" dirty="0" err="1"/>
              <a:t>dari</a:t>
            </a:r>
            <a:r>
              <a:rPr lang="en-GB" dirty="0"/>
              <a:t> plot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diperlihatkan</a:t>
            </a:r>
            <a:r>
              <a:rPr lang="en-GB" dirty="0"/>
              <a:t> paling </a:t>
            </a:r>
            <a:r>
              <a:rPr lang="en-GB" dirty="0" err="1"/>
              <a:t>besar</a:t>
            </a:r>
            <a:r>
              <a:rPr lang="en-GB" dirty="0"/>
              <a:t> </a:t>
            </a:r>
            <a:r>
              <a:rPr lang="en-GB" dirty="0" err="1"/>
              <a:t>persentase</a:t>
            </a:r>
            <a:r>
              <a:rPr lang="en-GB" dirty="0"/>
              <a:t> </a:t>
            </a:r>
            <a:r>
              <a:rPr lang="en-GB" dirty="0" err="1"/>
              <a:t>kustomer</a:t>
            </a:r>
            <a:r>
              <a:rPr lang="en-GB" dirty="0"/>
              <a:t> </a:t>
            </a:r>
            <a:r>
              <a:rPr lang="en-GB" dirty="0" err="1"/>
              <a:t>buruk</a:t>
            </a:r>
            <a:r>
              <a:rPr lang="en-GB" dirty="0"/>
              <a:t>(Bad) </a:t>
            </a:r>
            <a:r>
              <a:rPr lang="en-GB" dirty="0" err="1"/>
              <a:t>yaitu</a:t>
            </a:r>
            <a:r>
              <a:rPr lang="en-GB" dirty="0"/>
              <a:t> pada Family Status Civil </a:t>
            </a:r>
            <a:r>
              <a:rPr lang="en-GB" dirty="0" err="1"/>
              <a:t>Mariage</a:t>
            </a:r>
            <a:r>
              <a:rPr lang="en-GB" dirty="0"/>
              <a:t> </a:t>
            </a:r>
            <a:r>
              <a:rPr lang="en-GB" dirty="0" err="1"/>
              <a:t>sebesar</a:t>
            </a:r>
            <a:r>
              <a:rPr lang="en-GB" dirty="0"/>
              <a:t> 9.95%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3411D9-11ED-2FBB-C1F3-9C84D9A04CB4}"/>
              </a:ext>
            </a:extLst>
          </p:cNvPr>
          <p:cNvCxnSpPr>
            <a:cxnSpLocks/>
          </p:cNvCxnSpPr>
          <p:nvPr/>
        </p:nvCxnSpPr>
        <p:spPr>
          <a:xfrm>
            <a:off x="551180" y="680960"/>
            <a:ext cx="10675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7D71C76-8084-5C1E-6954-CEC623A96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70" y="731760"/>
            <a:ext cx="9217385" cy="47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8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1718-FB3F-10C6-C7EB-FF75FD0365EE}"/>
              </a:ext>
            </a:extLst>
          </p:cNvPr>
          <p:cNvSpPr txBox="1">
            <a:spLocks/>
          </p:cNvSpPr>
          <p:nvPr/>
        </p:nvSpPr>
        <p:spPr>
          <a:xfrm>
            <a:off x="541867" y="2331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Bussiness</a:t>
            </a:r>
            <a:r>
              <a:rPr lang="en-ID" dirty="0"/>
              <a:t> Insight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D5C6-10AA-4FDF-DAEE-C1FDC0FE2FBA}"/>
              </a:ext>
            </a:extLst>
          </p:cNvPr>
          <p:cNvSpPr txBox="1">
            <a:spLocks/>
          </p:cNvSpPr>
          <p:nvPr/>
        </p:nvSpPr>
        <p:spPr>
          <a:xfrm>
            <a:off x="541867" y="5177974"/>
            <a:ext cx="11089639" cy="12191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Kedua</a:t>
            </a:r>
            <a:r>
              <a:rPr lang="en-GB" sz="1800" dirty="0"/>
              <a:t> plot </a:t>
            </a:r>
            <a:r>
              <a:rPr lang="en-GB" sz="1800" dirty="0" err="1"/>
              <a:t>diatas</a:t>
            </a:r>
            <a:r>
              <a:rPr lang="en-GB" sz="1800" dirty="0"/>
              <a:t> </a:t>
            </a:r>
            <a:r>
              <a:rPr lang="en-GB" sz="1800" dirty="0" err="1"/>
              <a:t>menunjukkan</a:t>
            </a:r>
            <a:r>
              <a:rPr lang="en-GB" sz="1800" dirty="0"/>
              <a:t> </a:t>
            </a:r>
            <a:r>
              <a:rPr lang="en-GB" sz="1800" dirty="0" err="1"/>
              <a:t>bagaimana</a:t>
            </a:r>
            <a:r>
              <a:rPr lang="en-GB" sz="1800" dirty="0"/>
              <a:t> </a:t>
            </a:r>
            <a:r>
              <a:rPr lang="en-GB" sz="1800" dirty="0" err="1"/>
              <a:t>pengaruh</a:t>
            </a:r>
            <a:r>
              <a:rPr lang="en-GB" sz="1800" dirty="0"/>
              <a:t> </a:t>
            </a:r>
            <a:r>
              <a:rPr lang="en-GB" sz="1800" dirty="0" err="1"/>
              <a:t>kolom</a:t>
            </a:r>
            <a:r>
              <a:rPr lang="en-GB" sz="1800" dirty="0"/>
              <a:t> Income Type dan Home ownership </a:t>
            </a:r>
            <a:r>
              <a:rPr lang="en-GB" sz="1800" dirty="0" err="1"/>
              <a:t>terhadap</a:t>
            </a:r>
            <a:r>
              <a:rPr lang="en-GB" sz="1800" dirty="0"/>
              <a:t> </a:t>
            </a:r>
            <a:r>
              <a:rPr lang="en-GB" sz="1800" dirty="0" err="1"/>
              <a:t>jumlah</a:t>
            </a:r>
            <a:r>
              <a:rPr lang="en-GB" sz="1800" dirty="0"/>
              <a:t> customer yang </a:t>
            </a:r>
            <a:r>
              <a:rPr lang="en-GB" sz="1800" dirty="0" err="1"/>
              <a:t>ada</a:t>
            </a:r>
            <a:r>
              <a:rPr lang="en-GB" sz="1800" dirty="0"/>
              <a:t>, dan </a:t>
            </a:r>
            <a:r>
              <a:rPr lang="en-GB" sz="1800" dirty="0" err="1"/>
              <a:t>dapat</a:t>
            </a:r>
            <a:r>
              <a:rPr lang="en-GB" sz="1800" dirty="0"/>
              <a:t> </a:t>
            </a:r>
            <a:r>
              <a:rPr lang="en-GB" sz="1800" dirty="0" err="1"/>
              <a:t>dilihat</a:t>
            </a:r>
            <a:r>
              <a:rPr lang="en-GB" sz="1800" dirty="0"/>
              <a:t> </a:t>
            </a:r>
            <a:r>
              <a:rPr lang="en-GB" sz="1800" dirty="0" err="1"/>
              <a:t>bahwa</a:t>
            </a:r>
            <a:r>
              <a:rPr lang="en-GB" sz="1800" dirty="0"/>
              <a:t> pada Income Type </a:t>
            </a:r>
            <a:r>
              <a:rPr lang="en-GB" sz="1800" dirty="0" err="1"/>
              <a:t>banyak</a:t>
            </a:r>
            <a:r>
              <a:rPr lang="en-GB" sz="1800" dirty="0"/>
              <a:t> customer pada Working </a:t>
            </a:r>
            <a:r>
              <a:rPr lang="en-GB" sz="1800" dirty="0" err="1"/>
              <a:t>danCommercial</a:t>
            </a:r>
            <a:r>
              <a:rPr lang="en-GB" sz="1800" dirty="0"/>
              <a:t> associate </a:t>
            </a:r>
            <a:r>
              <a:rPr lang="en-GB" sz="1800" dirty="0" err="1"/>
              <a:t>sedangkan</a:t>
            </a:r>
            <a:r>
              <a:rPr lang="en-GB" sz="1800" dirty="0"/>
              <a:t> </a:t>
            </a:r>
            <a:r>
              <a:rPr lang="en-GB" sz="1800" dirty="0" err="1"/>
              <a:t>untuk</a:t>
            </a:r>
            <a:r>
              <a:rPr lang="en-GB" sz="1800" dirty="0"/>
              <a:t> Home ownership </a:t>
            </a:r>
            <a:r>
              <a:rPr lang="en-GB" sz="1800" dirty="0" err="1"/>
              <a:t>banyak</a:t>
            </a:r>
            <a:r>
              <a:rPr lang="en-GB" sz="1800" dirty="0"/>
              <a:t> pada House / apartment dan With parents yang </a:t>
            </a:r>
            <a:r>
              <a:rPr lang="en-GB" sz="1800" dirty="0" err="1"/>
              <a:t>menunjukkan</a:t>
            </a:r>
            <a:r>
              <a:rPr lang="en-GB" sz="1800" dirty="0"/>
              <a:t> </a:t>
            </a:r>
            <a:r>
              <a:rPr lang="en-GB" sz="1800" dirty="0" err="1"/>
              <a:t>tingkatan</a:t>
            </a:r>
            <a:r>
              <a:rPr lang="en-GB" sz="1800" dirty="0"/>
              <a:t> </a:t>
            </a:r>
            <a:r>
              <a:rPr lang="en-GB" sz="1800" dirty="0" err="1"/>
              <a:t>dari</a:t>
            </a:r>
            <a:r>
              <a:rPr lang="en-GB" sz="1800" dirty="0"/>
              <a:t> </a:t>
            </a:r>
            <a:r>
              <a:rPr lang="en-GB" sz="1800" dirty="0" err="1"/>
              <a:t>kustomer</a:t>
            </a:r>
            <a:r>
              <a:rPr lang="en-GB" sz="1800" dirty="0"/>
              <a:t> dan </a:t>
            </a:r>
            <a:r>
              <a:rPr lang="en-GB" sz="1800" dirty="0" err="1"/>
              <a:t>kebutuhan</a:t>
            </a:r>
            <a:r>
              <a:rPr lang="en-GB" sz="1800" dirty="0"/>
              <a:t> </a:t>
            </a:r>
            <a:r>
              <a:rPr lang="en-GB" sz="1800" dirty="0" err="1"/>
              <a:t>kredit</a:t>
            </a:r>
            <a:r>
              <a:rPr lang="en-GB" sz="1800" dirty="0"/>
              <a:t> </a:t>
            </a:r>
            <a:r>
              <a:rPr lang="en-GB" sz="1800" dirty="0" err="1"/>
              <a:t>berdasarkan</a:t>
            </a:r>
            <a:r>
              <a:rPr lang="en-GB" sz="1800" dirty="0"/>
              <a:t> </a:t>
            </a:r>
            <a:r>
              <a:rPr lang="en-GB" sz="1800" dirty="0" err="1"/>
              <a:t>jenis</a:t>
            </a:r>
            <a:r>
              <a:rPr lang="en-GB" sz="1800" dirty="0"/>
              <a:t> </a:t>
            </a:r>
            <a:r>
              <a:rPr lang="en-GB" sz="1800" dirty="0" err="1"/>
              <a:t>Pendapatan</a:t>
            </a:r>
            <a:r>
              <a:rPr lang="en-GB" sz="1800" dirty="0"/>
              <a:t> dan </a:t>
            </a:r>
            <a:r>
              <a:rPr lang="en-GB" sz="1800" dirty="0" err="1"/>
              <a:t>jenis</a:t>
            </a:r>
            <a:r>
              <a:rPr lang="en-GB" sz="1800" dirty="0"/>
              <a:t> </a:t>
            </a:r>
            <a:r>
              <a:rPr lang="en-GB" sz="1800" dirty="0" err="1"/>
              <a:t>tempat</a:t>
            </a:r>
            <a:r>
              <a:rPr lang="en-GB" sz="1800" dirty="0"/>
              <a:t> </a:t>
            </a:r>
            <a:r>
              <a:rPr lang="en-GB" sz="1800" dirty="0" err="1"/>
              <a:t>tinggal</a:t>
            </a:r>
            <a:endParaRPr lang="en-GB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3411D9-11ED-2FBB-C1F3-9C84D9A04CB4}"/>
              </a:ext>
            </a:extLst>
          </p:cNvPr>
          <p:cNvCxnSpPr>
            <a:cxnSpLocks/>
          </p:cNvCxnSpPr>
          <p:nvPr/>
        </p:nvCxnSpPr>
        <p:spPr>
          <a:xfrm>
            <a:off x="551180" y="680960"/>
            <a:ext cx="10675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3C8318B-5094-B61C-2E6E-F7EAA528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58" y="812799"/>
            <a:ext cx="8721753" cy="43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1718-FB3F-10C6-C7EB-FF75FD0365EE}"/>
              </a:ext>
            </a:extLst>
          </p:cNvPr>
          <p:cNvSpPr txBox="1">
            <a:spLocks/>
          </p:cNvSpPr>
          <p:nvPr/>
        </p:nvSpPr>
        <p:spPr>
          <a:xfrm>
            <a:off x="541867" y="169094"/>
            <a:ext cx="10058400" cy="7859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Data </a:t>
            </a:r>
            <a:r>
              <a:rPr lang="en-ID" dirty="0" err="1"/>
              <a:t>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D5C6-10AA-4FDF-DAEE-C1FDC0FE2FBA}"/>
              </a:ext>
            </a:extLst>
          </p:cNvPr>
          <p:cNvSpPr txBox="1">
            <a:spLocks/>
          </p:cNvSpPr>
          <p:nvPr/>
        </p:nvSpPr>
        <p:spPr>
          <a:xfrm>
            <a:off x="392641" y="1001897"/>
            <a:ext cx="11089639" cy="12191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dirty="0" err="1"/>
              <a:t>Dilakukan</a:t>
            </a:r>
            <a:r>
              <a:rPr lang="en-ID" sz="1800" dirty="0"/>
              <a:t> Proses </a:t>
            </a:r>
            <a:r>
              <a:rPr lang="en-ID" sz="1800" dirty="0" err="1"/>
              <a:t>Preprocessing</a:t>
            </a:r>
            <a:r>
              <a:rPr lang="en-ID" sz="1800" dirty="0"/>
              <a:t> pada data </a:t>
            </a:r>
            <a:r>
              <a:rPr lang="en-ID" sz="1800" dirty="0" err="1"/>
              <a:t>seperti</a:t>
            </a:r>
            <a:r>
              <a:rPr lang="en-ID" sz="1800" dirty="0"/>
              <a:t>, </a:t>
            </a:r>
            <a:r>
              <a:rPr lang="en-ID" sz="1800" dirty="0" err="1"/>
              <a:t>menghilangkan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Nan/ Missing Value pada Data, </a:t>
            </a:r>
            <a:r>
              <a:rPr lang="en-ID" sz="1800" dirty="0" err="1"/>
              <a:t>mencari</a:t>
            </a:r>
            <a:r>
              <a:rPr lang="en-ID" sz="1800" dirty="0"/>
              <a:t> </a:t>
            </a:r>
            <a:r>
              <a:rPr lang="en-ID" sz="1800" dirty="0" err="1"/>
              <a:t>duplikat</a:t>
            </a:r>
            <a:r>
              <a:rPr lang="en-ID" sz="1800" dirty="0"/>
              <a:t>, </a:t>
            </a:r>
            <a:r>
              <a:rPr lang="en-ID" sz="1800" dirty="0" err="1"/>
              <a:t>menghilangkan</a:t>
            </a:r>
            <a:r>
              <a:rPr lang="en-ID" sz="1800" dirty="0"/>
              <a:t> Outlier dan </a:t>
            </a:r>
            <a:r>
              <a:rPr lang="en-ID" sz="1800" dirty="0" err="1"/>
              <a:t>menghapus</a:t>
            </a:r>
            <a:r>
              <a:rPr lang="en-ID" sz="1800" dirty="0"/>
              <a:t> </a:t>
            </a:r>
            <a:r>
              <a:rPr lang="en-ID" sz="1800" dirty="0" err="1"/>
              <a:t>kolom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korelasi</a:t>
            </a:r>
            <a:r>
              <a:rPr lang="en-ID" sz="1800" dirty="0"/>
              <a:t> yang </a:t>
            </a:r>
            <a:r>
              <a:rPr lang="en-ID" sz="1800" dirty="0" err="1"/>
              <a:t>terlalu</a:t>
            </a:r>
            <a:r>
              <a:rPr lang="en-ID" sz="1800" dirty="0"/>
              <a:t> </a:t>
            </a:r>
            <a:r>
              <a:rPr lang="en-ID" sz="1800" dirty="0" err="1"/>
              <a:t>tinggi</a:t>
            </a:r>
            <a:r>
              <a:rPr lang="en-ID" sz="1800" dirty="0"/>
              <a:t> </a:t>
            </a:r>
            <a:endParaRPr lang="en-GB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3411D9-11ED-2FBB-C1F3-9C84D9A04CB4}"/>
              </a:ext>
            </a:extLst>
          </p:cNvPr>
          <p:cNvCxnSpPr>
            <a:cxnSpLocks/>
          </p:cNvCxnSpPr>
          <p:nvPr/>
        </p:nvCxnSpPr>
        <p:spPr>
          <a:xfrm>
            <a:off x="541867" y="955003"/>
            <a:ext cx="10675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B60D989-C41B-CD95-5890-250422E3D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8" y="4503756"/>
            <a:ext cx="2162175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D93015-800B-607D-ABE8-644AD337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739" y="2478104"/>
            <a:ext cx="5456767" cy="3377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314472-B617-F403-56C9-836ABED04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41" y="5757181"/>
            <a:ext cx="3895725" cy="54292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4D6C89A-BE79-E6AE-A5D2-813243E39650}"/>
              </a:ext>
            </a:extLst>
          </p:cNvPr>
          <p:cNvSpPr txBox="1">
            <a:spLocks/>
          </p:cNvSpPr>
          <p:nvPr/>
        </p:nvSpPr>
        <p:spPr>
          <a:xfrm>
            <a:off x="420688" y="4142913"/>
            <a:ext cx="4368800" cy="5429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/>
              <a:t>Nilai </a:t>
            </a:r>
            <a:r>
              <a:rPr lang="en-ID" sz="1800" dirty="0" err="1"/>
              <a:t>Duplikat</a:t>
            </a:r>
            <a:endParaRPr lang="en-GB" sz="1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D265AE6-49AE-7A52-9685-6DB03C362B17}"/>
              </a:ext>
            </a:extLst>
          </p:cNvPr>
          <p:cNvSpPr txBox="1">
            <a:spLocks/>
          </p:cNvSpPr>
          <p:nvPr/>
        </p:nvSpPr>
        <p:spPr>
          <a:xfrm>
            <a:off x="420688" y="5238114"/>
            <a:ext cx="4368800" cy="5429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 err="1"/>
              <a:t>Menghilaangkan</a:t>
            </a:r>
            <a:r>
              <a:rPr lang="en-ID" sz="1800" dirty="0"/>
              <a:t> </a:t>
            </a:r>
            <a:r>
              <a:rPr lang="en-ID" sz="1800" dirty="0" err="1"/>
              <a:t>Otlier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z-score</a:t>
            </a:r>
            <a:endParaRPr lang="en-GB" sz="18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1972BF8-9F3C-9FF6-6F65-D047EC6826C5}"/>
              </a:ext>
            </a:extLst>
          </p:cNvPr>
          <p:cNvSpPr txBox="1">
            <a:spLocks/>
          </p:cNvSpPr>
          <p:nvPr/>
        </p:nvSpPr>
        <p:spPr>
          <a:xfrm>
            <a:off x="6350952" y="2081903"/>
            <a:ext cx="4368800" cy="5429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/>
              <a:t>Heatmap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Correlasi</a:t>
            </a:r>
            <a:r>
              <a:rPr lang="en-ID" sz="1800" dirty="0"/>
              <a:t> </a:t>
            </a:r>
            <a:endParaRPr lang="en-GB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875C85-370B-6D1F-C1E0-685806F76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7" y="2063646"/>
            <a:ext cx="2602807" cy="198899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01DBECD-9D84-C317-B036-999D9BE5B4D7}"/>
              </a:ext>
            </a:extLst>
          </p:cNvPr>
          <p:cNvSpPr txBox="1">
            <a:spLocks/>
          </p:cNvSpPr>
          <p:nvPr/>
        </p:nvSpPr>
        <p:spPr>
          <a:xfrm>
            <a:off x="530648" y="1723308"/>
            <a:ext cx="4908550" cy="5429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/>
              <a:t>Nilai Missing Value di handle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dropna</a:t>
            </a:r>
            <a:r>
              <a:rPr lang="en-ID" sz="1800" dirty="0"/>
              <a:t> dan </a:t>
            </a:r>
            <a:r>
              <a:rPr lang="en-ID" sz="1800" dirty="0" err="1"/>
              <a:t>fillna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31749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1718-FB3F-10C6-C7EB-FF75FD0365EE}"/>
              </a:ext>
            </a:extLst>
          </p:cNvPr>
          <p:cNvSpPr txBox="1">
            <a:spLocks/>
          </p:cNvSpPr>
          <p:nvPr/>
        </p:nvSpPr>
        <p:spPr>
          <a:xfrm>
            <a:off x="541867" y="23313"/>
            <a:ext cx="11089638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Machine Learning Modelling Classification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3411D9-11ED-2FBB-C1F3-9C84D9A04CB4}"/>
              </a:ext>
            </a:extLst>
          </p:cNvPr>
          <p:cNvCxnSpPr>
            <a:cxnSpLocks/>
          </p:cNvCxnSpPr>
          <p:nvPr/>
        </p:nvCxnSpPr>
        <p:spPr>
          <a:xfrm>
            <a:off x="551180" y="680960"/>
            <a:ext cx="10675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D92CA0-CDF2-1CBC-E532-F22F04FDFAF9}"/>
              </a:ext>
            </a:extLst>
          </p:cNvPr>
          <p:cNvSpPr txBox="1">
            <a:spLocks/>
          </p:cNvSpPr>
          <p:nvPr/>
        </p:nvSpPr>
        <p:spPr>
          <a:xfrm>
            <a:off x="344170" y="864470"/>
            <a:ext cx="11089639" cy="12191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dirty="0"/>
              <a:t>Data yang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dipreprocessing</a:t>
            </a:r>
            <a:r>
              <a:rPr lang="en-ID" sz="1800" dirty="0"/>
              <a:t> </a:t>
            </a:r>
            <a:r>
              <a:rPr lang="en-ID" sz="1800" dirty="0" err="1"/>
              <a:t>diprocessing</a:t>
            </a:r>
            <a:r>
              <a:rPr lang="en-ID" sz="1800" dirty="0"/>
              <a:t> encode </a:t>
            </a:r>
            <a:r>
              <a:rPr lang="en-ID" sz="1800" dirty="0" err="1"/>
              <a:t>dengan</a:t>
            </a:r>
            <a:r>
              <a:rPr lang="en-ID" sz="1800" dirty="0"/>
              <a:t> labelling dan </a:t>
            </a:r>
            <a:r>
              <a:rPr lang="en-ID" sz="1800" dirty="0" err="1"/>
              <a:t>onehot</a:t>
            </a:r>
            <a:r>
              <a:rPr lang="en-ID" sz="1800" dirty="0"/>
              <a:t> encoding </a:t>
            </a:r>
            <a:r>
              <a:rPr lang="en-ID" sz="1800" dirty="0" err="1"/>
              <a:t>uutnuk</a:t>
            </a:r>
            <a:r>
              <a:rPr lang="en-ID" sz="1800" dirty="0"/>
              <a:t> di </a:t>
            </a:r>
            <a:r>
              <a:rPr lang="en-ID" sz="1800" dirty="0" err="1"/>
              <a:t>lanjutkan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proses modelling, dan data </a:t>
            </a:r>
            <a:r>
              <a:rPr lang="en-ID" sz="1800" dirty="0" err="1"/>
              <a:t>dislpit</a:t>
            </a:r>
            <a:r>
              <a:rPr lang="en-ID" sz="1800" dirty="0"/>
              <a:t> </a:t>
            </a:r>
            <a:r>
              <a:rPr lang="en-ID" sz="1800" dirty="0" err="1"/>
              <a:t>menjadi</a:t>
            </a:r>
            <a:r>
              <a:rPr lang="en-ID" sz="1800" dirty="0"/>
              <a:t> 30:70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pembuatan</a:t>
            </a:r>
            <a:r>
              <a:rPr lang="en-ID" sz="1800" dirty="0"/>
              <a:t> model </a:t>
            </a:r>
            <a:r>
              <a:rPr lang="en-ID" sz="1800" dirty="0" err="1"/>
              <a:t>Classifikasi</a:t>
            </a:r>
            <a:r>
              <a:rPr lang="en-ID" sz="1800" dirty="0"/>
              <a:t> </a:t>
            </a:r>
            <a:endParaRPr lang="en-GB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226CC1-8285-8D71-E63F-A85230ED1B8D}"/>
              </a:ext>
            </a:extLst>
          </p:cNvPr>
          <p:cNvSpPr txBox="1">
            <a:spLocks/>
          </p:cNvSpPr>
          <p:nvPr/>
        </p:nvSpPr>
        <p:spPr>
          <a:xfrm>
            <a:off x="541867" y="1585881"/>
            <a:ext cx="4908550" cy="5429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/>
              <a:t>Split  Data dan </a:t>
            </a:r>
            <a:r>
              <a:rPr lang="en-ID" sz="1800" dirty="0" err="1"/>
              <a:t>digunakan</a:t>
            </a:r>
            <a:r>
              <a:rPr lang="en-ID" sz="1800" dirty="0"/>
              <a:t> split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SMOTE</a:t>
            </a:r>
            <a:endParaRPr lang="en-GB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76A7A-2D83-D144-1DB9-A6FD28B2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1886602"/>
            <a:ext cx="2333625" cy="857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6DE514-D4FC-57A7-3642-98AE46716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" y="3025775"/>
            <a:ext cx="6972300" cy="2105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C0C18C-5BC9-2C36-DE05-4A50F4D0F8FF}"/>
              </a:ext>
            </a:extLst>
          </p:cNvPr>
          <p:cNvSpPr txBox="1"/>
          <p:nvPr/>
        </p:nvSpPr>
        <p:spPr>
          <a:xfrm>
            <a:off x="551181" y="5272119"/>
            <a:ext cx="11089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modeling</a:t>
            </a:r>
            <a:r>
              <a:rPr lang="en-GB" dirty="0"/>
              <a:t> yang </a:t>
            </a:r>
            <a:r>
              <a:rPr lang="en-GB" dirty="0" err="1"/>
              <a:t>didapat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dirty="0" err="1"/>
              <a:t>algoritma</a:t>
            </a:r>
            <a:r>
              <a:rPr lang="en-GB" dirty="0"/>
              <a:t>, </a:t>
            </a:r>
            <a:r>
              <a:rPr lang="en-GB" dirty="0" err="1"/>
              <a:t>hasil</a:t>
            </a:r>
            <a:r>
              <a:rPr lang="en-GB" dirty="0"/>
              <a:t> model paling </a:t>
            </a:r>
            <a:r>
              <a:rPr lang="en-GB" dirty="0" err="1"/>
              <a:t>baik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precission</a:t>
            </a:r>
            <a:r>
              <a:rPr lang="en-GB" dirty="0"/>
              <a:t> </a:t>
            </a:r>
            <a:r>
              <a:rPr lang="en-GB" dirty="0" err="1"/>
              <a:t>terbaik</a:t>
            </a:r>
            <a:r>
              <a:rPr lang="en-GB" dirty="0"/>
              <a:t>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GB" b="1" dirty="0"/>
              <a:t>Random Forest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preccision</a:t>
            </a:r>
            <a:r>
              <a:rPr lang="en-GB" dirty="0"/>
              <a:t> paling </a:t>
            </a:r>
            <a:r>
              <a:rPr lang="en-GB" dirty="0" err="1"/>
              <a:t>tinggi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b="1" dirty="0" err="1"/>
              <a:t>nilai</a:t>
            </a:r>
            <a:r>
              <a:rPr lang="en-GB" b="1" dirty="0"/>
              <a:t> 0.927397 </a:t>
            </a:r>
            <a:r>
              <a:rPr lang="en-GB" b="1" dirty="0" err="1"/>
              <a:t>atau</a:t>
            </a:r>
            <a:r>
              <a:rPr lang="en-GB" b="1" dirty="0"/>
              <a:t> 92.74% </a:t>
            </a:r>
          </a:p>
        </p:txBody>
      </p:sp>
    </p:spTree>
    <p:extLst>
      <p:ext uri="{BB962C8B-B14F-4D97-AF65-F5344CB8AC3E}">
        <p14:creationId xmlns:p14="http://schemas.microsoft.com/office/powerpoint/2010/main" val="340571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1718-FB3F-10C6-C7EB-FF75FD0365EE}"/>
              </a:ext>
            </a:extLst>
          </p:cNvPr>
          <p:cNvSpPr txBox="1">
            <a:spLocks/>
          </p:cNvSpPr>
          <p:nvPr/>
        </p:nvSpPr>
        <p:spPr>
          <a:xfrm>
            <a:off x="541867" y="23313"/>
            <a:ext cx="11089638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Evaluation 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3411D9-11ED-2FBB-C1F3-9C84D9A04CB4}"/>
              </a:ext>
            </a:extLst>
          </p:cNvPr>
          <p:cNvCxnSpPr>
            <a:cxnSpLocks/>
          </p:cNvCxnSpPr>
          <p:nvPr/>
        </p:nvCxnSpPr>
        <p:spPr>
          <a:xfrm>
            <a:off x="551180" y="680960"/>
            <a:ext cx="10675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81F7B73-9D59-24D9-9C6C-34E68078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1012676"/>
            <a:ext cx="3895689" cy="27929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E2AE5C-20B2-30EF-8053-D2457BC55805}"/>
              </a:ext>
            </a:extLst>
          </p:cNvPr>
          <p:cNvSpPr txBox="1"/>
          <p:nvPr/>
        </p:nvSpPr>
        <p:spPr>
          <a:xfrm>
            <a:off x="4512908" y="84772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Algoritma</a:t>
            </a:r>
            <a:r>
              <a:rPr lang="en-GB" dirty="0"/>
              <a:t> model </a:t>
            </a:r>
            <a:r>
              <a:rPr lang="en-GB" dirty="0" err="1"/>
              <a:t>terbaik</a:t>
            </a:r>
            <a:r>
              <a:rPr lang="en-GB" dirty="0"/>
              <a:t> </a:t>
            </a:r>
            <a:r>
              <a:rPr lang="en-GB" dirty="0" err="1"/>
              <a:t>yaitu</a:t>
            </a:r>
            <a:r>
              <a:rPr lang="en-GB" dirty="0"/>
              <a:t> Random Forest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perhitungan</a:t>
            </a:r>
            <a:r>
              <a:rPr lang="en-GB" dirty="0"/>
              <a:t> </a:t>
            </a:r>
            <a:r>
              <a:rPr lang="en-GB" dirty="0" err="1"/>
              <a:t>precission</a:t>
            </a:r>
            <a:r>
              <a:rPr lang="en-GB" dirty="0"/>
              <a:t> </a:t>
            </a:r>
            <a:r>
              <a:rPr lang="en-GB" dirty="0" err="1"/>
              <a:t>yaitu</a:t>
            </a:r>
            <a:r>
              <a:rPr lang="en-GB" dirty="0"/>
              <a:t> :</a:t>
            </a:r>
          </a:p>
          <a:p>
            <a:endParaRPr lang="en-GB" dirty="0"/>
          </a:p>
          <a:p>
            <a:r>
              <a:rPr lang="en-GB" dirty="0"/>
              <a:t>* </a:t>
            </a:r>
            <a:r>
              <a:rPr lang="en-GB" dirty="0" err="1"/>
              <a:t>Precission</a:t>
            </a:r>
            <a:r>
              <a:rPr lang="en-GB" dirty="0"/>
              <a:t> = True </a:t>
            </a:r>
            <a:r>
              <a:rPr lang="en-GB" dirty="0" err="1"/>
              <a:t>Positif</a:t>
            </a:r>
            <a:r>
              <a:rPr lang="en-GB" dirty="0"/>
              <a:t> / (True </a:t>
            </a:r>
            <a:r>
              <a:rPr lang="en-GB" dirty="0" err="1"/>
              <a:t>Positif</a:t>
            </a:r>
            <a:r>
              <a:rPr lang="en-GB" dirty="0"/>
              <a:t> + False </a:t>
            </a:r>
            <a:r>
              <a:rPr lang="en-GB" dirty="0" err="1"/>
              <a:t>Positif</a:t>
            </a:r>
            <a:r>
              <a:rPr lang="en-GB" dirty="0"/>
              <a:t>) = 33374 /(33374+359) = 92.7%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47E5D0-B1E0-2291-C25F-E8ED14A93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03" y="4160308"/>
            <a:ext cx="6000750" cy="22288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265E24A-79C6-2B01-84B9-E0A421EB6297}"/>
              </a:ext>
            </a:extLst>
          </p:cNvPr>
          <p:cNvSpPr txBox="1">
            <a:spLocks/>
          </p:cNvSpPr>
          <p:nvPr/>
        </p:nvSpPr>
        <p:spPr>
          <a:xfrm>
            <a:off x="541867" y="743065"/>
            <a:ext cx="4368800" cy="5429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Confusion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B7F90-7782-716A-06F5-F430B90ACF12}"/>
              </a:ext>
            </a:extLst>
          </p:cNvPr>
          <p:cNvSpPr txBox="1"/>
          <p:nvPr/>
        </p:nvSpPr>
        <p:spPr>
          <a:xfrm>
            <a:off x="585047" y="385183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Feature Importance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3090C4-0E17-6E50-B7BE-F75774B6DD2F}"/>
              </a:ext>
            </a:extLst>
          </p:cNvPr>
          <p:cNvSpPr txBox="1"/>
          <p:nvPr/>
        </p:nvSpPr>
        <p:spPr>
          <a:xfrm>
            <a:off x="6171353" y="4120571"/>
            <a:ext cx="60007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feature importance yang </a:t>
            </a:r>
            <a:r>
              <a:rPr lang="en-GB" dirty="0" err="1"/>
              <a:t>didapatkan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model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algoritma</a:t>
            </a:r>
            <a:r>
              <a:rPr lang="en-GB" dirty="0"/>
              <a:t> Decision Tree, 5 feature </a:t>
            </a:r>
            <a:r>
              <a:rPr lang="en-GB" dirty="0" err="1"/>
              <a:t>tertinggi</a:t>
            </a:r>
            <a:r>
              <a:rPr lang="en-GB" dirty="0"/>
              <a:t> </a:t>
            </a:r>
            <a:r>
              <a:rPr lang="en-GB" dirty="0" err="1"/>
              <a:t>yaitu</a:t>
            </a:r>
            <a:r>
              <a:rPr lang="en-GB" dirty="0"/>
              <a:t> :</a:t>
            </a:r>
          </a:p>
          <a:p>
            <a:r>
              <a:rPr lang="en-GB" dirty="0"/>
              <a:t>1. Region </a:t>
            </a:r>
            <a:r>
              <a:rPr lang="en-GB" dirty="0" err="1"/>
              <a:t>Pupulation</a:t>
            </a:r>
            <a:r>
              <a:rPr lang="en-GB" dirty="0"/>
              <a:t> Relative = </a:t>
            </a:r>
            <a:r>
              <a:rPr lang="en-GB" dirty="0" err="1"/>
              <a:t>jumlah</a:t>
            </a:r>
            <a:r>
              <a:rPr lang="en-GB" dirty="0"/>
              <a:t> </a:t>
            </a:r>
            <a:r>
              <a:rPr lang="en-GB" dirty="0" err="1"/>
              <a:t>Populasi</a:t>
            </a:r>
            <a:r>
              <a:rPr lang="en-GB" dirty="0"/>
              <a:t> di wilayah</a:t>
            </a:r>
          </a:p>
          <a:p>
            <a:r>
              <a:rPr lang="en-GB" dirty="0"/>
              <a:t>2. AMT_ANNUITY = </a:t>
            </a:r>
            <a:r>
              <a:rPr lang="en-GB" dirty="0" err="1"/>
              <a:t>Jumlah</a:t>
            </a:r>
            <a:r>
              <a:rPr lang="en-GB" dirty="0"/>
              <a:t> ANNUITY</a:t>
            </a:r>
          </a:p>
          <a:p>
            <a:r>
              <a:rPr lang="en-GB" dirty="0"/>
              <a:t>3. AMT_CREDIT= </a:t>
            </a:r>
            <a:r>
              <a:rPr lang="en-GB" dirty="0" err="1"/>
              <a:t>Jumlah</a:t>
            </a:r>
            <a:r>
              <a:rPr lang="en-GB" dirty="0"/>
              <a:t> Credit</a:t>
            </a:r>
          </a:p>
          <a:p>
            <a:r>
              <a:rPr lang="en-GB" dirty="0"/>
              <a:t>4. AMT_INCOME_TOTAL = </a:t>
            </a:r>
            <a:r>
              <a:rPr lang="en-GB" dirty="0" err="1"/>
              <a:t>Jumlah</a:t>
            </a:r>
            <a:r>
              <a:rPr lang="en-GB" dirty="0"/>
              <a:t> Total </a:t>
            </a:r>
            <a:r>
              <a:rPr lang="en-GB" dirty="0" err="1"/>
              <a:t>Pendapatan</a:t>
            </a:r>
            <a:endParaRPr lang="en-GB" dirty="0"/>
          </a:p>
          <a:p>
            <a:r>
              <a:rPr lang="en-GB" dirty="0"/>
              <a:t>5. </a:t>
            </a:r>
            <a:r>
              <a:rPr lang="en-GB" dirty="0" err="1"/>
              <a:t>NAME_FAMILY_STATUS_Married</a:t>
            </a:r>
            <a:r>
              <a:rPr lang="en-GB" dirty="0"/>
              <a:t> = Customer yang </a:t>
            </a:r>
            <a:r>
              <a:rPr lang="en-GB" dirty="0" err="1"/>
              <a:t>memiliki</a:t>
            </a:r>
            <a:r>
              <a:rPr lang="en-GB" dirty="0"/>
              <a:t> Family Status Married</a:t>
            </a:r>
          </a:p>
        </p:txBody>
      </p:sp>
    </p:spTree>
    <p:extLst>
      <p:ext uri="{BB962C8B-B14F-4D97-AF65-F5344CB8AC3E}">
        <p14:creationId xmlns:p14="http://schemas.microsoft.com/office/powerpoint/2010/main" val="33910396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863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Predict customers in lending credit to improve customer selection using Machine Learning</vt:lpstr>
      <vt:lpstr>Background, Problem, &amp; Goals</vt:lpstr>
      <vt:lpstr>Data Awal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customers in lending credit to improve customer selection</dc:title>
  <dc:creator>reza syahziar</dc:creator>
  <cp:lastModifiedBy>reza syahziar</cp:lastModifiedBy>
  <cp:revision>5</cp:revision>
  <dcterms:created xsi:type="dcterms:W3CDTF">2022-12-04T10:26:18Z</dcterms:created>
  <dcterms:modified xsi:type="dcterms:W3CDTF">2022-12-04T11:24:54Z</dcterms:modified>
</cp:coreProperties>
</file>