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2"/>
    <p:sldId id="258" r:id="rId3"/>
    <p:sldId id="260" r:id="rId4"/>
    <p:sldId id="261"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85812-88C4-456A-8BA4-FADD7AEEAF92}" type="datetimeFigureOut">
              <a:rPr lang="en-US" smtClean="0"/>
              <a:t>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E4C90-0685-4FE8-B797-A5656EAD384E}" type="slidenum">
              <a:rPr lang="en-US" smtClean="0"/>
              <a:t>‹#›</a:t>
            </a:fld>
            <a:endParaRPr lang="en-US"/>
          </a:p>
        </p:txBody>
      </p:sp>
    </p:spTree>
    <p:extLst>
      <p:ext uri="{BB962C8B-B14F-4D97-AF65-F5344CB8AC3E}">
        <p14:creationId xmlns:p14="http://schemas.microsoft.com/office/powerpoint/2010/main" val="2970181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E4C90-0685-4FE8-B797-A5656EAD384E}" type="slidenum">
              <a:rPr lang="en-US" smtClean="0"/>
              <a:t>6</a:t>
            </a:fld>
            <a:endParaRPr lang="en-US"/>
          </a:p>
        </p:txBody>
      </p:sp>
    </p:spTree>
    <p:extLst>
      <p:ext uri="{BB962C8B-B14F-4D97-AF65-F5344CB8AC3E}">
        <p14:creationId xmlns:p14="http://schemas.microsoft.com/office/powerpoint/2010/main" val="2961904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08B9-A4A5-8312-47D5-9D79EFDBAA75}"/>
              </a:ext>
            </a:extLst>
          </p:cNvPr>
          <p:cNvSpPr>
            <a:spLocks noGrp="1"/>
          </p:cNvSpPr>
          <p:nvPr>
            <p:ph type="title"/>
          </p:nvPr>
        </p:nvSpPr>
        <p:spPr>
          <a:xfrm>
            <a:off x="1141413" y="609600"/>
            <a:ext cx="5934508" cy="3769360"/>
          </a:xfrm>
        </p:spPr>
        <p:txBody>
          <a:bodyPr/>
          <a:lstStyle/>
          <a:p>
            <a:r>
              <a:rPr lang="en-US" b="1" u="sng" dirty="0">
                <a:solidFill>
                  <a:schemeClr val="tx2">
                    <a:lumMod val="75000"/>
                  </a:schemeClr>
                </a:solidFill>
                <a:latin typeface="Algerian" panose="04020705040A02060702" pitchFamily="82" charset="0"/>
              </a:rPr>
              <a:t>Embedded System</a:t>
            </a:r>
          </a:p>
        </p:txBody>
      </p:sp>
      <p:sp>
        <p:nvSpPr>
          <p:cNvPr id="4" name="Text Placeholder 3">
            <a:extLst>
              <a:ext uri="{FF2B5EF4-FFF2-40B4-BE49-F238E27FC236}">
                <a16:creationId xmlns:a16="http://schemas.microsoft.com/office/drawing/2014/main" id="{FF0BEEF5-D47F-C287-984A-3112FD49E41C}"/>
              </a:ext>
            </a:extLst>
          </p:cNvPr>
          <p:cNvSpPr>
            <a:spLocks noGrp="1"/>
          </p:cNvSpPr>
          <p:nvPr>
            <p:ph type="body" sz="half" idx="2"/>
          </p:nvPr>
        </p:nvSpPr>
        <p:spPr>
          <a:xfrm>
            <a:off x="1141410" y="4608514"/>
            <a:ext cx="5934511" cy="1182685"/>
          </a:xfrm>
        </p:spPr>
        <p:txBody>
          <a:bodyPr>
            <a:noAutofit/>
          </a:bodyPr>
          <a:lstStyle/>
          <a:p>
            <a:pPr marL="285750" indent="-285750">
              <a:buFont typeface="Arial" panose="020B0604020202020204" pitchFamily="34" charset="0"/>
              <a:buChar char="•"/>
            </a:pPr>
            <a:r>
              <a:rPr lang="en-US" sz="2400" dirty="0">
                <a:solidFill>
                  <a:schemeClr val="bg1"/>
                </a:solidFill>
              </a:rPr>
              <a:t>Mohammad Baher</a:t>
            </a:r>
          </a:p>
          <a:p>
            <a:pPr marL="285750" indent="-285750">
              <a:buFont typeface="Arial" panose="020B0604020202020204" pitchFamily="34" charset="0"/>
              <a:buChar char="•"/>
            </a:pPr>
            <a:r>
              <a:rPr lang="en-US" sz="2400" dirty="0">
                <a:solidFill>
                  <a:schemeClr val="bg1"/>
                </a:solidFill>
              </a:rPr>
              <a:t>Hussien Rida</a:t>
            </a:r>
          </a:p>
          <a:p>
            <a:pPr marL="285750" indent="-285750">
              <a:buFont typeface="Arial" panose="020B0604020202020204" pitchFamily="34" charset="0"/>
              <a:buChar char="•"/>
            </a:pPr>
            <a:r>
              <a:rPr lang="en-US" sz="2400" dirty="0">
                <a:solidFill>
                  <a:schemeClr val="bg1"/>
                </a:solidFill>
              </a:rPr>
              <a:t>Mohammad Jawad Rmeity</a:t>
            </a:r>
          </a:p>
        </p:txBody>
      </p:sp>
      <p:pic>
        <p:nvPicPr>
          <p:cNvPr id="1026" name="Picture 2" descr="5 Myths about Embedded Systems Development - Cprime">
            <a:extLst>
              <a:ext uri="{FF2B5EF4-FFF2-40B4-BE49-F238E27FC236}">
                <a16:creationId xmlns:a16="http://schemas.microsoft.com/office/drawing/2014/main" id="{640871BC-D5B5-3A35-F0B8-BC9F24E5969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307" r="32307"/>
          <a:stretch>
            <a:fillRect/>
          </a:stretch>
        </p:blipFill>
        <p:spPr bwMode="auto">
          <a:xfrm>
            <a:off x="7000240" y="243841"/>
            <a:ext cx="4128451" cy="5834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1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1FB7-F962-6435-2FB2-C8A77CAD4811}"/>
              </a:ext>
            </a:extLst>
          </p:cNvPr>
          <p:cNvSpPr>
            <a:spLocks noGrp="1"/>
          </p:cNvSpPr>
          <p:nvPr>
            <p:ph type="title"/>
          </p:nvPr>
        </p:nvSpPr>
        <p:spPr>
          <a:xfrm>
            <a:off x="1012319" y="0"/>
            <a:ext cx="9906000" cy="1477961"/>
          </a:xfrm>
        </p:spPr>
        <p:txBody>
          <a:bodyPr/>
          <a:lstStyle/>
          <a:p>
            <a:pPr algn="ctr"/>
            <a:r>
              <a:rPr lang="en-US" b="1" u="sng" dirty="0">
                <a:solidFill>
                  <a:schemeClr val="tx2">
                    <a:lumMod val="75000"/>
                  </a:schemeClr>
                </a:solidFill>
              </a:rPr>
              <a:t>Arduino Code</a:t>
            </a:r>
            <a:endParaRPr lang="en-US" dirty="0"/>
          </a:p>
        </p:txBody>
      </p:sp>
      <p:pic>
        <p:nvPicPr>
          <p:cNvPr id="9" name="Content Placeholder 8">
            <a:extLst>
              <a:ext uri="{FF2B5EF4-FFF2-40B4-BE49-F238E27FC236}">
                <a16:creationId xmlns:a16="http://schemas.microsoft.com/office/drawing/2014/main" id="{B71D2FA2-06BE-F9B6-85BD-B28D71660BCD}"/>
              </a:ext>
            </a:extLst>
          </p:cNvPr>
          <p:cNvPicPr>
            <a:picLocks noGrp="1" noChangeAspect="1"/>
          </p:cNvPicPr>
          <p:nvPr>
            <p:ph sz="half" idx="2"/>
          </p:nvPr>
        </p:nvPicPr>
        <p:blipFill>
          <a:blip r:embed="rId2"/>
          <a:stretch>
            <a:fillRect/>
          </a:stretch>
        </p:blipFill>
        <p:spPr>
          <a:xfrm>
            <a:off x="344245" y="1366221"/>
            <a:ext cx="5529429" cy="5002306"/>
          </a:xfrm>
        </p:spPr>
      </p:pic>
      <p:pic>
        <p:nvPicPr>
          <p:cNvPr id="11" name="Content Placeholder 10">
            <a:extLst>
              <a:ext uri="{FF2B5EF4-FFF2-40B4-BE49-F238E27FC236}">
                <a16:creationId xmlns:a16="http://schemas.microsoft.com/office/drawing/2014/main" id="{D6E2C29B-86EC-F6A0-D7AC-789E24612178}"/>
              </a:ext>
            </a:extLst>
          </p:cNvPr>
          <p:cNvPicPr>
            <a:picLocks noGrp="1" noChangeAspect="1"/>
          </p:cNvPicPr>
          <p:nvPr>
            <p:ph sz="quarter" idx="4"/>
          </p:nvPr>
        </p:nvPicPr>
        <p:blipFill>
          <a:blip r:embed="rId3"/>
          <a:stretch>
            <a:fillRect/>
          </a:stretch>
        </p:blipFill>
        <p:spPr>
          <a:xfrm>
            <a:off x="5992009" y="1355463"/>
            <a:ext cx="5411097" cy="5002306"/>
          </a:xfrm>
        </p:spPr>
      </p:pic>
    </p:spTree>
    <p:extLst>
      <p:ext uri="{BB962C8B-B14F-4D97-AF65-F5344CB8AC3E}">
        <p14:creationId xmlns:p14="http://schemas.microsoft.com/office/powerpoint/2010/main" val="166762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88D6-7F46-5BDF-9764-83C19EA85B58}"/>
              </a:ext>
            </a:extLst>
          </p:cNvPr>
          <p:cNvSpPr>
            <a:spLocks noGrp="1"/>
          </p:cNvSpPr>
          <p:nvPr>
            <p:ph type="title"/>
          </p:nvPr>
        </p:nvSpPr>
        <p:spPr/>
        <p:txBody>
          <a:bodyPr/>
          <a:lstStyle/>
          <a:p>
            <a:r>
              <a:rPr lang="en-US" dirty="0"/>
              <a:t>        </a:t>
            </a:r>
            <a:r>
              <a:rPr lang="en-US" b="1" u="sng" dirty="0">
                <a:solidFill>
                  <a:schemeClr val="tx2">
                    <a:lumMod val="75000"/>
                  </a:schemeClr>
                </a:solidFill>
                <a:latin typeface="Algerian" panose="04020705040A02060702" pitchFamily="82" charset="0"/>
              </a:rPr>
              <a:t>Introduction</a:t>
            </a:r>
          </a:p>
        </p:txBody>
      </p:sp>
      <p:pic>
        <p:nvPicPr>
          <p:cNvPr id="4" name="Content Placeholder 3">
            <a:extLst>
              <a:ext uri="{FF2B5EF4-FFF2-40B4-BE49-F238E27FC236}">
                <a16:creationId xmlns:a16="http://schemas.microsoft.com/office/drawing/2014/main" id="{AF040032-2C50-4A91-A8A9-750A9E1CA9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38073" y="2249488"/>
            <a:ext cx="2655454" cy="3541712"/>
          </a:xfrm>
          <a:custGeom>
            <a:avLst/>
            <a:gdLst>
              <a:gd name="connsiteX0" fmla="*/ 0 w 1588691"/>
              <a:gd name="connsiteY0" fmla="*/ 0 h 5824901"/>
              <a:gd name="connsiteX1" fmla="*/ 103414 w 1588691"/>
              <a:gd name="connsiteY1" fmla="*/ 24689 h 5824901"/>
              <a:gd name="connsiteX2" fmla="*/ 1566944 w 1588691"/>
              <a:gd name="connsiteY2" fmla="*/ 1831178 h 5824901"/>
              <a:gd name="connsiteX3" fmla="*/ 1239184 w 1588691"/>
              <a:gd name="connsiteY3" fmla="*/ 4894084 h 5824901"/>
              <a:gd name="connsiteX4" fmla="*/ 1161636 w 1588691"/>
              <a:gd name="connsiteY4" fmla="*/ 5234403 h 5824901"/>
              <a:gd name="connsiteX5" fmla="*/ 1036423 w 1588691"/>
              <a:gd name="connsiteY5" fmla="*/ 5540389 h 5824901"/>
              <a:gd name="connsiteX6" fmla="*/ 693532 w 1588691"/>
              <a:gd name="connsiteY6" fmla="*/ 5797870 h 5824901"/>
              <a:gd name="connsiteX7" fmla="*/ 66690 w 1588691"/>
              <a:gd name="connsiteY7" fmla="*/ 5718123 h 5824901"/>
              <a:gd name="connsiteX8" fmla="*/ 0 w 1588691"/>
              <a:gd name="connsiteY8" fmla="*/ 5671830 h 58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691" h="5824901">
                <a:moveTo>
                  <a:pt x="0" y="0"/>
                </a:moveTo>
                <a:lnTo>
                  <a:pt x="103414" y="24689"/>
                </a:lnTo>
                <a:cubicBezTo>
                  <a:pt x="796911" y="207091"/>
                  <a:pt x="1441617" y="614618"/>
                  <a:pt x="1566944" y="1831178"/>
                </a:cubicBezTo>
                <a:cubicBezTo>
                  <a:pt x="1657898" y="2711366"/>
                  <a:pt x="1447138" y="3830385"/>
                  <a:pt x="1239184" y="4894084"/>
                </a:cubicBezTo>
                <a:cubicBezTo>
                  <a:pt x="1217336" y="5005703"/>
                  <a:pt x="1193458" y="5122919"/>
                  <a:pt x="1161636" y="5234403"/>
                </a:cubicBezTo>
                <a:cubicBezTo>
                  <a:pt x="1129815" y="5345896"/>
                  <a:pt x="1090045" y="5451664"/>
                  <a:pt x="1036423" y="5540389"/>
                </a:cubicBezTo>
                <a:cubicBezTo>
                  <a:pt x="931907" y="5713703"/>
                  <a:pt x="805230" y="5770918"/>
                  <a:pt x="693532" y="5797870"/>
                </a:cubicBezTo>
                <a:cubicBezTo>
                  <a:pt x="465914" y="5852471"/>
                  <a:pt x="252946" y="5823597"/>
                  <a:pt x="66690" y="5718123"/>
                </a:cubicBezTo>
                <a:lnTo>
                  <a:pt x="0" y="5671830"/>
                </a:lnTo>
                <a:close/>
              </a:path>
            </a:pathLst>
          </a:custGeom>
          <a:solidFill>
            <a:schemeClr val="accent3"/>
          </a:solidFill>
        </p:spPr>
      </p:pic>
      <p:sp>
        <p:nvSpPr>
          <p:cNvPr id="6" name="Content Placeholder 5">
            <a:extLst>
              <a:ext uri="{FF2B5EF4-FFF2-40B4-BE49-F238E27FC236}">
                <a16:creationId xmlns:a16="http://schemas.microsoft.com/office/drawing/2014/main" id="{B64D86A2-A77C-22D9-E749-16EFE442574F}"/>
              </a:ext>
            </a:extLst>
          </p:cNvPr>
          <p:cNvSpPr>
            <a:spLocks noGrp="1"/>
          </p:cNvSpPr>
          <p:nvPr>
            <p:ph sz="half" idx="2"/>
          </p:nvPr>
        </p:nvSpPr>
        <p:spPr/>
        <p:txBody>
          <a:bodyPr>
            <a:normAutofit fontScale="70000" lnSpcReduction="20000"/>
          </a:bodyPr>
          <a:lstStyle/>
          <a:p>
            <a:r>
              <a:rPr lang="en-US" dirty="0">
                <a:solidFill>
                  <a:schemeClr val="bg1"/>
                </a:solidFill>
              </a:rPr>
              <a:t>Drowsy driving is one of the leading causes of road accidents worldwide. Long hours behind the wheel can cause fatigue, reducing a driver's alertness and reaction time. To help prevent accidents caused by sleepiness, an </a:t>
            </a:r>
            <a:r>
              <a:rPr lang="en-US" b="1" dirty="0">
                <a:solidFill>
                  <a:schemeClr val="bg1"/>
                </a:solidFill>
              </a:rPr>
              <a:t>Anti-Sleep Alarm Detector</a:t>
            </a:r>
            <a:r>
              <a:rPr lang="en-US" dirty="0">
                <a:solidFill>
                  <a:schemeClr val="bg1"/>
                </a:solidFill>
              </a:rPr>
              <a:t> is designed to monitor signs of drowsiness and alert the driver before they fall asleep. These systems typically use sensors to detect head movements, eye closure, or changes in driving patterns, and trigger an alarm or vibration to wake the driver up. By providing timely alerts, this device enhances road safety and can potentially save lives.</a:t>
            </a:r>
          </a:p>
        </p:txBody>
      </p:sp>
      <p:pic>
        <p:nvPicPr>
          <p:cNvPr id="5" name="Picture 4">
            <a:extLst>
              <a:ext uri="{FF2B5EF4-FFF2-40B4-BE49-F238E27FC236}">
                <a16:creationId xmlns:a16="http://schemas.microsoft.com/office/drawing/2014/main" id="{730189FF-93BC-4663-B776-E572DC6C0E4E}"/>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8704162" y="1"/>
            <a:ext cx="3243645" cy="2206700"/>
          </a:xfrm>
          <a:custGeom>
            <a:avLst/>
            <a:gdLst>
              <a:gd name="connsiteX0" fmla="*/ 5820495 w 5820495"/>
              <a:gd name="connsiteY0" fmla="*/ 0 h 2302951"/>
              <a:gd name="connsiteX1" fmla="*/ 5709901 w 5820495"/>
              <a:gd name="connsiteY1" fmla="*/ 213767 h 2302951"/>
              <a:gd name="connsiteX2" fmla="*/ 4932484 w 5820495"/>
              <a:gd name="connsiteY2" fmla="*/ 1340037 h 2302951"/>
              <a:gd name="connsiteX3" fmla="*/ 3361812 w 5820495"/>
              <a:gd name="connsiteY3" fmla="*/ 2268288 h 2302951"/>
              <a:gd name="connsiteX4" fmla="*/ 286590 w 5820495"/>
              <a:gd name="connsiteY4" fmla="*/ 1322723 h 2302951"/>
              <a:gd name="connsiteX5" fmla="*/ 251827 w 5820495"/>
              <a:gd name="connsiteY5" fmla="*/ 87954 h 2302951"/>
              <a:gd name="connsiteX6" fmla="*/ 331088 w 5820495"/>
              <a:gd name="connsiteY6" fmla="*/ 1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5" h="2302951">
                <a:moveTo>
                  <a:pt x="5820495" y="0"/>
                </a:moveTo>
                <a:lnTo>
                  <a:pt x="5709901" y="213767"/>
                </a:lnTo>
                <a:cubicBezTo>
                  <a:pt x="5432870" y="711271"/>
                  <a:pt x="5095501" y="1152644"/>
                  <a:pt x="4932484" y="1340037"/>
                </a:cubicBezTo>
                <a:cubicBezTo>
                  <a:pt x="4535941" y="1795563"/>
                  <a:pt x="3997054" y="2167493"/>
                  <a:pt x="3361812" y="2268288"/>
                </a:cubicBezTo>
                <a:cubicBezTo>
                  <a:pt x="2395335" y="2421964"/>
                  <a:pt x="953448" y="2057186"/>
                  <a:pt x="286590" y="1322723"/>
                </a:cubicBezTo>
                <a:cubicBezTo>
                  <a:pt x="-136160" y="857206"/>
                  <a:pt x="-42091" y="443734"/>
                  <a:pt x="251827" y="87954"/>
                </a:cubicBezTo>
                <a:lnTo>
                  <a:pt x="331088" y="1"/>
                </a:lnTo>
                <a:close/>
              </a:path>
            </a:pathLst>
          </a:custGeom>
          <a:solidFill>
            <a:schemeClr val="accent3"/>
          </a:solidFill>
        </p:spPr>
      </p:pic>
    </p:spTree>
    <p:extLst>
      <p:ext uri="{BB962C8B-B14F-4D97-AF65-F5344CB8AC3E}">
        <p14:creationId xmlns:p14="http://schemas.microsoft.com/office/powerpoint/2010/main" val="64552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7A0C-F9E7-6DBE-4FE3-2466D77BE5F4}"/>
              </a:ext>
            </a:extLst>
          </p:cNvPr>
          <p:cNvSpPr>
            <a:spLocks noGrp="1"/>
          </p:cNvSpPr>
          <p:nvPr>
            <p:ph type="title"/>
          </p:nvPr>
        </p:nvSpPr>
        <p:spPr>
          <a:xfrm>
            <a:off x="1141413" y="0"/>
            <a:ext cx="9905998" cy="1458410"/>
          </a:xfrm>
        </p:spPr>
        <p:txBody>
          <a:bodyPr/>
          <a:lstStyle/>
          <a:p>
            <a:pPr algn="ctr"/>
            <a:r>
              <a:rPr lang="en-US" b="1" u="sng" dirty="0">
                <a:solidFill>
                  <a:schemeClr val="tx2">
                    <a:lumMod val="75000"/>
                  </a:schemeClr>
                </a:solidFill>
                <a:latin typeface="Algerian" panose="04020705040A02060702" pitchFamily="82" charset="0"/>
              </a:rPr>
              <a:t>Main Components:</a:t>
            </a:r>
            <a:endParaRPr lang="en-US" dirty="0"/>
          </a:p>
        </p:txBody>
      </p:sp>
      <p:sp>
        <p:nvSpPr>
          <p:cNvPr id="3" name="Content Placeholder 2">
            <a:extLst>
              <a:ext uri="{FF2B5EF4-FFF2-40B4-BE49-F238E27FC236}">
                <a16:creationId xmlns:a16="http://schemas.microsoft.com/office/drawing/2014/main" id="{36AA46A0-2B95-3A08-6037-6A409269811B}"/>
              </a:ext>
            </a:extLst>
          </p:cNvPr>
          <p:cNvSpPr>
            <a:spLocks noGrp="1"/>
          </p:cNvSpPr>
          <p:nvPr>
            <p:ph idx="1"/>
          </p:nvPr>
        </p:nvSpPr>
        <p:spPr>
          <a:xfrm>
            <a:off x="1141413" y="1064871"/>
            <a:ext cx="9905998" cy="4726330"/>
          </a:xfrm>
        </p:spPr>
        <p:txBody>
          <a:bodyPr>
            <a:normAutofit fontScale="85000" lnSpcReduction="10000"/>
          </a:bodyPr>
          <a:lstStyle/>
          <a:p>
            <a:r>
              <a:rPr lang="en-US" b="1" u="sng" dirty="0">
                <a:solidFill>
                  <a:schemeClr val="tx2">
                    <a:lumMod val="75000"/>
                  </a:schemeClr>
                </a:solidFill>
              </a:rPr>
              <a:t>Hardware Components: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sng" strike="noStrike" cap="none" normalizeH="0" baseline="0" dirty="0">
                <a:ln>
                  <a:noFill/>
                </a:ln>
                <a:solidFill>
                  <a:schemeClr val="bg2">
                    <a:lumMod val="75000"/>
                  </a:schemeClr>
                </a:solidFill>
                <a:effectLst/>
                <a:latin typeface="Arial" panose="020B0604020202020204" pitchFamily="34" charset="0"/>
              </a:rPr>
              <a:t>Microcontroller (e.g., Arduino, Raspberry Pi, ESP32):</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Acts as the brain of the system, processing sensor data and controlling alerts.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sng" strike="noStrike" cap="none" normalizeH="0" baseline="0" dirty="0">
                <a:ln>
                  <a:noFill/>
                </a:ln>
                <a:solidFill>
                  <a:schemeClr val="bg2">
                    <a:lumMod val="75000"/>
                  </a:schemeClr>
                </a:solidFill>
                <a:effectLst/>
                <a:latin typeface="Arial" panose="020B0604020202020204" pitchFamily="34" charset="0"/>
              </a:rPr>
              <a:t>Camera or IR5 Sensor Module (for eye/blink detection):</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Tracks eye movement or detects when the eyes are closed for too long.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sng" strike="noStrike" cap="none" normalizeH="0" baseline="0" dirty="0">
                <a:ln>
                  <a:noFill/>
                </a:ln>
                <a:solidFill>
                  <a:schemeClr val="bg2">
                    <a:lumMod val="75000"/>
                  </a:schemeClr>
                </a:solidFill>
                <a:effectLst/>
                <a:latin typeface="Arial" panose="020B0604020202020204" pitchFamily="34" charset="0"/>
              </a:rPr>
              <a:t>Accelerometer/Gyroscope Sensor (optional):</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Detects sudden head tilts or nodding, which are common signs of drowsiness.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sng" strike="noStrike" cap="none" normalizeH="0" baseline="0" dirty="0">
                <a:ln>
                  <a:noFill/>
                </a:ln>
                <a:solidFill>
                  <a:schemeClr val="bg2">
                    <a:lumMod val="75000"/>
                  </a:schemeClr>
                </a:solidFill>
                <a:effectLst/>
                <a:latin typeface="Arial" panose="020B0604020202020204" pitchFamily="34" charset="0"/>
              </a:rPr>
              <a:t>Buzzer or Alarm Module:</a:t>
            </a:r>
            <a:br>
              <a:rPr kumimoji="0" lang="en-US" altLang="en-US" b="0" i="0" u="sng" strike="noStrike" cap="none" normalizeH="0" baseline="0" dirty="0">
                <a:ln>
                  <a:noFill/>
                </a:ln>
                <a:solidFill>
                  <a:schemeClr val="bg2">
                    <a:lumMod val="75000"/>
                  </a:schemeClr>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Emits a sound to wake the driver when drowsiness is detected.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sng" strike="noStrike" cap="none" normalizeH="0" baseline="0" dirty="0">
                <a:ln>
                  <a:noFill/>
                </a:ln>
                <a:solidFill>
                  <a:schemeClr val="bg2">
                    <a:lumMod val="75000"/>
                  </a:schemeClr>
                </a:solidFill>
                <a:effectLst/>
                <a:latin typeface="Arial" panose="020B0604020202020204" pitchFamily="34" charset="0"/>
              </a:rPr>
              <a:t>Vibration Motor (optional):</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Provides a physical alert through vibration, often used in wearables or seat attachments.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sng" strike="noStrike" cap="none" normalizeH="0" baseline="0" dirty="0">
                <a:ln>
                  <a:noFill/>
                </a:ln>
                <a:solidFill>
                  <a:schemeClr val="bg2">
                    <a:lumMod val="75000"/>
                  </a:schemeClr>
                </a:solidFill>
                <a:effectLst/>
                <a:latin typeface="Arial" panose="020B0604020202020204" pitchFamily="34" charset="0"/>
              </a:rPr>
              <a:t>Power Supply (Battery or USB):</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Powers the entire system.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sng" strike="noStrike" cap="none" normalizeH="0" baseline="0" dirty="0">
                <a:ln>
                  <a:noFill/>
                </a:ln>
                <a:solidFill>
                  <a:schemeClr val="bg2">
                    <a:lumMod val="75000"/>
                  </a:schemeClr>
                </a:solidFill>
                <a:effectLst/>
                <a:latin typeface="Arial" panose="020B0604020202020204" pitchFamily="34" charset="0"/>
              </a:rPr>
              <a:t>Display Module (optional, e.g., OLED/LCD):</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Shows real-time data or status messages.</a:t>
            </a:r>
          </a:p>
          <a:p>
            <a:endParaRPr lang="en-US" dirty="0"/>
          </a:p>
        </p:txBody>
      </p:sp>
    </p:spTree>
    <p:extLst>
      <p:ext uri="{BB962C8B-B14F-4D97-AF65-F5344CB8AC3E}">
        <p14:creationId xmlns:p14="http://schemas.microsoft.com/office/powerpoint/2010/main" val="47412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590D-6A55-6884-7F0D-F0EF65D43EA1}"/>
              </a:ext>
            </a:extLst>
          </p:cNvPr>
          <p:cNvSpPr>
            <a:spLocks noGrp="1"/>
          </p:cNvSpPr>
          <p:nvPr>
            <p:ph type="title"/>
          </p:nvPr>
        </p:nvSpPr>
        <p:spPr>
          <a:xfrm>
            <a:off x="1141413" y="335666"/>
            <a:ext cx="9905998" cy="1504709"/>
          </a:xfrm>
        </p:spPr>
        <p:txBody>
          <a:bodyPr/>
          <a:lstStyle/>
          <a:p>
            <a:pPr algn="ctr"/>
            <a:r>
              <a:rPr lang="en-US" b="1" u="sng" dirty="0">
                <a:solidFill>
                  <a:schemeClr val="tx2">
                    <a:lumMod val="75000"/>
                  </a:schemeClr>
                </a:solidFill>
                <a:latin typeface="Algerian" panose="04020705040A02060702" pitchFamily="82" charset="0"/>
              </a:rPr>
              <a:t>Main Components:</a:t>
            </a:r>
            <a:endParaRPr lang="en-US" dirty="0"/>
          </a:p>
        </p:txBody>
      </p:sp>
      <p:sp>
        <p:nvSpPr>
          <p:cNvPr id="3" name="Content Placeholder 2">
            <a:extLst>
              <a:ext uri="{FF2B5EF4-FFF2-40B4-BE49-F238E27FC236}">
                <a16:creationId xmlns:a16="http://schemas.microsoft.com/office/drawing/2014/main" id="{82112E3F-46F6-E15A-71C4-346CCE49E474}"/>
              </a:ext>
            </a:extLst>
          </p:cNvPr>
          <p:cNvSpPr>
            <a:spLocks noGrp="1"/>
          </p:cNvSpPr>
          <p:nvPr>
            <p:ph idx="1"/>
          </p:nvPr>
        </p:nvSpPr>
        <p:spPr>
          <a:xfrm>
            <a:off x="1141412" y="1655180"/>
            <a:ext cx="9905999" cy="4136021"/>
          </a:xfrm>
        </p:spPr>
        <p:txBody>
          <a:bodyPr>
            <a:normAutofit fontScale="92500"/>
          </a:bodyPr>
          <a:lstStyle/>
          <a:p>
            <a:pPr>
              <a:buNone/>
            </a:pPr>
            <a:r>
              <a:rPr lang="en-US" b="1" dirty="0">
                <a:solidFill>
                  <a:schemeClr val="tx2">
                    <a:lumMod val="75000"/>
                  </a:schemeClr>
                </a:solidFill>
              </a:rPr>
              <a:t>Software Components:</a:t>
            </a:r>
          </a:p>
          <a:p>
            <a:pPr>
              <a:buFont typeface="+mj-lt"/>
              <a:buAutoNum type="arabicPeriod"/>
            </a:pPr>
            <a:r>
              <a:rPr lang="en-US" b="1" u="sng" dirty="0">
                <a:solidFill>
                  <a:schemeClr val="bg2">
                    <a:lumMod val="75000"/>
                  </a:schemeClr>
                </a:solidFill>
              </a:rPr>
              <a:t>Computer Vision Library (e.g., OpenCV):</a:t>
            </a:r>
            <a:br>
              <a:rPr lang="en-US" dirty="0"/>
            </a:br>
            <a:r>
              <a:rPr lang="en-US" dirty="0"/>
              <a:t>Used for eye detection, blink rate monitoring, or facial landmarks (if using a camera).</a:t>
            </a:r>
          </a:p>
          <a:p>
            <a:pPr>
              <a:buFont typeface="+mj-lt"/>
              <a:buAutoNum type="arabicPeriod"/>
            </a:pPr>
            <a:r>
              <a:rPr lang="en-US" b="1" u="sng" dirty="0">
                <a:solidFill>
                  <a:schemeClr val="bg2">
                    <a:lumMod val="75000"/>
                  </a:schemeClr>
                </a:solidFill>
              </a:rPr>
              <a:t>Microcontroller Code (C/C++ or Python):</a:t>
            </a:r>
            <a:br>
              <a:rPr lang="en-US" dirty="0"/>
            </a:br>
            <a:r>
              <a:rPr lang="en-US" dirty="0"/>
              <a:t>Controls sensors and handles logic for drowsiness detection and triggering alarms.</a:t>
            </a:r>
          </a:p>
          <a:p>
            <a:pPr>
              <a:buFont typeface="+mj-lt"/>
              <a:buAutoNum type="arabicPeriod"/>
            </a:pPr>
            <a:r>
              <a:rPr lang="en-US" b="1" u="sng" dirty="0">
                <a:solidFill>
                  <a:schemeClr val="bg2">
                    <a:lumMod val="75000"/>
                  </a:schemeClr>
                </a:solidFill>
              </a:rPr>
              <a:t>Machine Learning Model (optional):</a:t>
            </a:r>
            <a:br>
              <a:rPr lang="en-US" u="sng" dirty="0">
                <a:solidFill>
                  <a:schemeClr val="bg2">
                    <a:lumMod val="75000"/>
                  </a:schemeClr>
                </a:solidFill>
              </a:rPr>
            </a:br>
            <a:r>
              <a:rPr lang="en-US" dirty="0"/>
              <a:t>For more advanced detection, such as identifying drowsiness patterns from facial expressions or behavior.</a:t>
            </a:r>
          </a:p>
          <a:p>
            <a:endParaRPr lang="en-US" dirty="0"/>
          </a:p>
        </p:txBody>
      </p:sp>
    </p:spTree>
    <p:extLst>
      <p:ext uri="{BB962C8B-B14F-4D97-AF65-F5344CB8AC3E}">
        <p14:creationId xmlns:p14="http://schemas.microsoft.com/office/powerpoint/2010/main" val="401883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6F69-CE4A-52FD-8B19-2DD14CE7DFA2}"/>
              </a:ext>
            </a:extLst>
          </p:cNvPr>
          <p:cNvSpPr>
            <a:spLocks noGrp="1"/>
          </p:cNvSpPr>
          <p:nvPr>
            <p:ph type="title"/>
          </p:nvPr>
        </p:nvSpPr>
        <p:spPr/>
        <p:txBody>
          <a:bodyPr/>
          <a:lstStyle/>
          <a:p>
            <a:pPr algn="ctr"/>
            <a:r>
              <a:rPr lang="en-US" b="1" u="sng" dirty="0">
                <a:solidFill>
                  <a:schemeClr val="tx2">
                    <a:lumMod val="75000"/>
                  </a:schemeClr>
                </a:solidFill>
                <a:latin typeface="Algerian" panose="04020705040A02060702" pitchFamily="82" charset="0"/>
              </a:rPr>
              <a:t>Block Diagram</a:t>
            </a:r>
          </a:p>
        </p:txBody>
      </p:sp>
      <p:pic>
        <p:nvPicPr>
          <p:cNvPr id="5" name="Content Placeholder 4">
            <a:extLst>
              <a:ext uri="{FF2B5EF4-FFF2-40B4-BE49-F238E27FC236}">
                <a16:creationId xmlns:a16="http://schemas.microsoft.com/office/drawing/2014/main" id="{6A4180F1-BBA8-091E-7A41-82F6692B8A0D}"/>
              </a:ext>
            </a:extLst>
          </p:cNvPr>
          <p:cNvPicPr>
            <a:picLocks noGrp="1" noChangeAspect="1"/>
          </p:cNvPicPr>
          <p:nvPr>
            <p:ph idx="1"/>
          </p:nvPr>
        </p:nvPicPr>
        <p:blipFill>
          <a:blip r:embed="rId2"/>
          <a:stretch>
            <a:fillRect/>
          </a:stretch>
        </p:blipFill>
        <p:spPr>
          <a:xfrm>
            <a:off x="1701477" y="1828800"/>
            <a:ext cx="9345933" cy="4410681"/>
          </a:xfrm>
        </p:spPr>
      </p:pic>
    </p:spTree>
    <p:extLst>
      <p:ext uri="{BB962C8B-B14F-4D97-AF65-F5344CB8AC3E}">
        <p14:creationId xmlns:p14="http://schemas.microsoft.com/office/powerpoint/2010/main" val="143941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E5C94-D2F1-1512-997A-67E02B9A3B05}"/>
              </a:ext>
            </a:extLst>
          </p:cNvPr>
          <p:cNvSpPr>
            <a:spLocks noGrp="1"/>
          </p:cNvSpPr>
          <p:nvPr>
            <p:ph type="title"/>
          </p:nvPr>
        </p:nvSpPr>
        <p:spPr>
          <a:xfrm>
            <a:off x="1141413" y="0"/>
            <a:ext cx="9905998" cy="1551008"/>
          </a:xfrm>
        </p:spPr>
        <p:txBody>
          <a:bodyPr>
            <a:normAutofit/>
          </a:bodyPr>
          <a:lstStyle/>
          <a:p>
            <a:pPr algn="ctr"/>
            <a:r>
              <a:rPr lang="en-US" b="1" u="sng" dirty="0">
                <a:solidFill>
                  <a:schemeClr val="tx2">
                    <a:lumMod val="75000"/>
                  </a:schemeClr>
                </a:solidFill>
              </a:rPr>
              <a:t>Main Components in the Diagram:</a:t>
            </a:r>
            <a:br>
              <a:rPr lang="en-US" b="1" u="sng" dirty="0">
                <a:solidFill>
                  <a:schemeClr val="tx2">
                    <a:lumMod val="75000"/>
                  </a:schemeClr>
                </a:solidFill>
              </a:rPr>
            </a:br>
            <a:endParaRPr lang="en-US" u="sng" dirty="0">
              <a:solidFill>
                <a:schemeClr val="tx2">
                  <a:lumMod val="75000"/>
                </a:schemeClr>
              </a:solidFill>
            </a:endParaRPr>
          </a:p>
        </p:txBody>
      </p:sp>
      <p:sp>
        <p:nvSpPr>
          <p:cNvPr id="5" name="Content Placeholder 4">
            <a:extLst>
              <a:ext uri="{FF2B5EF4-FFF2-40B4-BE49-F238E27FC236}">
                <a16:creationId xmlns:a16="http://schemas.microsoft.com/office/drawing/2014/main" id="{9B304F30-3125-0A99-BCBC-6C0ABFB292BC}"/>
              </a:ext>
            </a:extLst>
          </p:cNvPr>
          <p:cNvSpPr>
            <a:spLocks noGrp="1"/>
          </p:cNvSpPr>
          <p:nvPr>
            <p:ph idx="1"/>
          </p:nvPr>
        </p:nvSpPr>
        <p:spPr>
          <a:xfrm>
            <a:off x="439838" y="914400"/>
            <a:ext cx="11864051" cy="5729468"/>
          </a:xfrm>
        </p:spPr>
        <p:txBody>
          <a:bodyPr>
            <a:normAutofit fontScale="77500" lnSpcReduction="20000"/>
          </a:bodyPr>
          <a:lstStyle/>
          <a:p>
            <a:pPr>
              <a:buFont typeface="+mj-lt"/>
              <a:buAutoNum type="arabicPeriod"/>
            </a:pPr>
            <a:r>
              <a:rPr lang="en-US" b="1" u="sng" dirty="0">
                <a:solidFill>
                  <a:schemeClr val="bg2">
                    <a:lumMod val="75000"/>
                  </a:schemeClr>
                </a:solidFill>
              </a:rPr>
              <a:t>Eye Blink Sensor</a:t>
            </a:r>
            <a:r>
              <a:rPr lang="en-US" u="sng" dirty="0">
                <a:solidFill>
                  <a:schemeClr val="bg2">
                    <a:lumMod val="75000"/>
                  </a:schemeClr>
                </a:solidFill>
              </a:rPr>
              <a:t>:</a:t>
            </a:r>
          </a:p>
          <a:p>
            <a:pPr marL="742950" lvl="1" indent="-285750">
              <a:buFont typeface="+mj-lt"/>
              <a:buAutoNum type="arabicPeriod"/>
            </a:pPr>
            <a:r>
              <a:rPr lang="en-US" dirty="0"/>
              <a:t>Detects the driver's eye activity to determine drowsiness.</a:t>
            </a:r>
          </a:p>
          <a:p>
            <a:pPr marL="742950" lvl="1" indent="-285750">
              <a:buFont typeface="+mj-lt"/>
              <a:buAutoNum type="arabicPeriod"/>
            </a:pPr>
            <a:r>
              <a:rPr lang="en-US" dirty="0"/>
              <a:t>Connected to the microcontroller (Arduino) for processing.</a:t>
            </a:r>
          </a:p>
          <a:p>
            <a:pPr>
              <a:buFont typeface="+mj-lt"/>
              <a:buAutoNum type="arabicPeriod"/>
            </a:pPr>
            <a:r>
              <a:rPr lang="en-US" b="1" u="sng" dirty="0">
                <a:solidFill>
                  <a:schemeClr val="bg2">
                    <a:lumMod val="75000"/>
                  </a:schemeClr>
                </a:solidFill>
              </a:rPr>
              <a:t>Arduino (ARD1):</a:t>
            </a:r>
          </a:p>
          <a:p>
            <a:pPr marL="742950" lvl="1" indent="-285750">
              <a:buFont typeface="+mj-lt"/>
              <a:buAutoNum type="arabicPeriod"/>
            </a:pPr>
            <a:r>
              <a:rPr lang="en-US" dirty="0"/>
              <a:t>Central microcontroller that processes signals from the eye blink sensor.</a:t>
            </a:r>
          </a:p>
          <a:p>
            <a:pPr marL="742950" lvl="1" indent="-285750">
              <a:buFont typeface="+mj-lt"/>
              <a:buAutoNum type="arabicPeriod"/>
            </a:pPr>
            <a:r>
              <a:rPr lang="en-US" dirty="0"/>
              <a:t>Sends commands to output components based on the detection logic.</a:t>
            </a:r>
          </a:p>
          <a:p>
            <a:pPr>
              <a:buFont typeface="+mj-lt"/>
              <a:buAutoNum type="arabicPeriod"/>
            </a:pPr>
            <a:r>
              <a:rPr lang="en-US" b="1" u="sng" dirty="0">
                <a:solidFill>
                  <a:schemeClr val="bg2">
                    <a:lumMod val="75000"/>
                  </a:schemeClr>
                </a:solidFill>
              </a:rPr>
              <a:t>Relay &amp; Buzzer:</a:t>
            </a:r>
          </a:p>
          <a:p>
            <a:pPr marL="742950" lvl="1" indent="-285750">
              <a:buFont typeface="+mj-lt"/>
              <a:buAutoNum type="arabicPeriod"/>
            </a:pPr>
            <a:r>
              <a:rPr lang="en-US" dirty="0"/>
              <a:t>The relay acts as a switch to activate the buzzer.</a:t>
            </a:r>
          </a:p>
          <a:p>
            <a:pPr marL="742950" lvl="1" indent="-285750">
              <a:buFont typeface="+mj-lt"/>
              <a:buAutoNum type="arabicPeriod"/>
            </a:pPr>
            <a:r>
              <a:rPr lang="en-US" dirty="0"/>
              <a:t>The buzzer sounds an alarm when drowsiness is detected.</a:t>
            </a:r>
          </a:p>
          <a:p>
            <a:pPr>
              <a:buFont typeface="+mj-lt"/>
              <a:buAutoNum type="arabicPeriod"/>
            </a:pPr>
            <a:r>
              <a:rPr lang="en-US" b="1" u="sng" dirty="0">
                <a:solidFill>
                  <a:schemeClr val="bg2">
                    <a:lumMod val="75000"/>
                  </a:schemeClr>
                </a:solidFill>
              </a:rPr>
              <a:t>LCD Display (LCD1):</a:t>
            </a:r>
          </a:p>
          <a:p>
            <a:pPr marL="742950" lvl="1" indent="-285750">
              <a:buFont typeface="+mj-lt"/>
              <a:buAutoNum type="arabicPeriod"/>
            </a:pPr>
            <a:r>
              <a:rPr lang="en-US" dirty="0"/>
              <a:t>Displays real-time status or messages (like "Driver Drowsy").</a:t>
            </a:r>
          </a:p>
          <a:p>
            <a:pPr>
              <a:buFont typeface="+mj-lt"/>
              <a:buAutoNum type="arabicPeriod"/>
            </a:pPr>
            <a:r>
              <a:rPr lang="en-US" b="1" u="sng" dirty="0">
                <a:solidFill>
                  <a:schemeClr val="bg2">
                    <a:lumMod val="75000"/>
                  </a:schemeClr>
                </a:solidFill>
              </a:rPr>
              <a:t>Motor Driver &amp; Motors:</a:t>
            </a:r>
          </a:p>
          <a:p>
            <a:pPr marL="742950" lvl="1" indent="-285750">
              <a:buFont typeface="+mj-lt"/>
              <a:buAutoNum type="arabicPeriod"/>
            </a:pPr>
            <a:r>
              <a:rPr lang="en-US" dirty="0"/>
              <a:t>These seem to be additional components (possibly for vibrating feedback or demonstration purposes).</a:t>
            </a:r>
          </a:p>
          <a:p>
            <a:pPr marL="742950" lvl="1" indent="-285750">
              <a:buFont typeface="+mj-lt"/>
              <a:buAutoNum type="arabicPeriod"/>
            </a:pPr>
            <a:r>
              <a:rPr lang="en-US" dirty="0"/>
              <a:t>Controlled via the Arduino.</a:t>
            </a:r>
          </a:p>
          <a:p>
            <a:pPr>
              <a:buFont typeface="+mj-lt"/>
              <a:buAutoNum type="arabicPeriod"/>
            </a:pPr>
            <a:r>
              <a:rPr lang="en-US" u="sng" dirty="0">
                <a:solidFill>
                  <a:schemeClr val="bg2">
                    <a:lumMod val="60000"/>
                    <a:lumOff val="40000"/>
                  </a:schemeClr>
                </a:solidFill>
              </a:rPr>
              <a:t>Regulator:</a:t>
            </a:r>
          </a:p>
          <a:p>
            <a:pPr marL="742950" lvl="1" indent="-285750">
              <a:buFont typeface="+mj-lt"/>
              <a:buAutoNum type="arabicPeriod"/>
            </a:pPr>
            <a:r>
              <a:rPr lang="en-US" dirty="0"/>
              <a:t>Manages voltage from the </a:t>
            </a:r>
            <a:r>
              <a:rPr lang="en-US" b="1" dirty="0"/>
              <a:t>12V battery</a:t>
            </a:r>
            <a:r>
              <a:rPr lang="en-US" dirty="0"/>
              <a:t> to ensure safe power levels for the Arduino and components.</a:t>
            </a:r>
          </a:p>
          <a:p>
            <a:endParaRPr lang="en-US" dirty="0"/>
          </a:p>
        </p:txBody>
      </p:sp>
    </p:spTree>
    <p:extLst>
      <p:ext uri="{BB962C8B-B14F-4D97-AF65-F5344CB8AC3E}">
        <p14:creationId xmlns:p14="http://schemas.microsoft.com/office/powerpoint/2010/main" val="331186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8BF1-981F-023F-884B-62B79C6F29D4}"/>
              </a:ext>
            </a:extLst>
          </p:cNvPr>
          <p:cNvSpPr>
            <a:spLocks noGrp="1"/>
          </p:cNvSpPr>
          <p:nvPr>
            <p:ph type="title"/>
          </p:nvPr>
        </p:nvSpPr>
        <p:spPr>
          <a:xfrm>
            <a:off x="1141413" y="-670560"/>
            <a:ext cx="9905998" cy="2479040"/>
          </a:xfrm>
        </p:spPr>
        <p:txBody>
          <a:bodyPr/>
          <a:lstStyle/>
          <a:p>
            <a:pPr algn="ctr"/>
            <a:r>
              <a:rPr lang="en-US" b="1" u="sng" dirty="0">
                <a:solidFill>
                  <a:schemeClr val="tx2">
                    <a:lumMod val="75000"/>
                  </a:schemeClr>
                </a:solidFill>
                <a:latin typeface="Algerian" panose="04020705040A02060702" pitchFamily="82" charset="0"/>
              </a:rPr>
              <a:t>Schedule working</a:t>
            </a:r>
          </a:p>
        </p:txBody>
      </p:sp>
      <p:sp>
        <p:nvSpPr>
          <p:cNvPr id="3" name="Content Placeholder 2">
            <a:extLst>
              <a:ext uri="{FF2B5EF4-FFF2-40B4-BE49-F238E27FC236}">
                <a16:creationId xmlns:a16="http://schemas.microsoft.com/office/drawing/2014/main" id="{A71F0D1E-B2EE-6445-9EC0-FD6B8C651D51}"/>
              </a:ext>
            </a:extLst>
          </p:cNvPr>
          <p:cNvSpPr>
            <a:spLocks noGrp="1"/>
          </p:cNvSpPr>
          <p:nvPr>
            <p:ph idx="1"/>
          </p:nvPr>
        </p:nvSpPr>
        <p:spPr>
          <a:xfrm>
            <a:off x="1066800" y="985520"/>
            <a:ext cx="10353040" cy="5557520"/>
          </a:xfrm>
        </p:spPr>
        <p:txBody>
          <a:bodyPr>
            <a:normAutofit fontScale="92500" lnSpcReduction="20000"/>
          </a:bodyPr>
          <a:lstStyle/>
          <a:p>
            <a:pPr>
              <a:buNone/>
            </a:pPr>
            <a:r>
              <a:rPr lang="en-US" b="1" u="sng" dirty="0">
                <a:solidFill>
                  <a:schemeClr val="bg2">
                    <a:lumMod val="75000"/>
                  </a:schemeClr>
                </a:solidFill>
              </a:rPr>
              <a:t>Phase 1: Research and Design (Week 1-2)</a:t>
            </a:r>
          </a:p>
          <a:p>
            <a:pPr>
              <a:buFont typeface="Arial" panose="020B0604020202020204" pitchFamily="34" charset="0"/>
              <a:buChar char="•"/>
            </a:pPr>
            <a:r>
              <a:rPr lang="en-US" dirty="0"/>
              <a:t>Study drowsiness detection methods (eye blink, head tilt, facial recognition)</a:t>
            </a:r>
          </a:p>
          <a:p>
            <a:pPr>
              <a:buFont typeface="Arial" panose="020B0604020202020204" pitchFamily="34" charset="0"/>
              <a:buChar char="•"/>
            </a:pPr>
            <a:r>
              <a:rPr lang="en-US" dirty="0"/>
              <a:t>Select suitable sensors and hardware (e.g., eye blink sensor, camera module, Arduino)</a:t>
            </a:r>
          </a:p>
          <a:p>
            <a:pPr>
              <a:buFont typeface="Arial" panose="020B0604020202020204" pitchFamily="34" charset="0"/>
              <a:buChar char="•"/>
            </a:pPr>
            <a:r>
              <a:rPr lang="en-US" dirty="0"/>
              <a:t>Design system architecture and block diagram</a:t>
            </a:r>
          </a:p>
          <a:p>
            <a:pPr>
              <a:buNone/>
            </a:pPr>
            <a:r>
              <a:rPr lang="en-US" b="1" u="sng" dirty="0">
                <a:solidFill>
                  <a:schemeClr val="bg2">
                    <a:lumMod val="75000"/>
                  </a:schemeClr>
                </a:solidFill>
              </a:rPr>
              <a:t>Phase 2: Hardware Prototyping (Week 3-4)</a:t>
            </a:r>
          </a:p>
          <a:p>
            <a:pPr>
              <a:buFont typeface="Arial" panose="020B0604020202020204" pitchFamily="34" charset="0"/>
              <a:buChar char="•"/>
            </a:pPr>
            <a:r>
              <a:rPr lang="en-US" dirty="0"/>
              <a:t>Assemble core hardware components (microcontroller, sensors, buzzer, display)</a:t>
            </a:r>
          </a:p>
          <a:p>
            <a:pPr>
              <a:buFont typeface="Arial" panose="020B0604020202020204" pitchFamily="34" charset="0"/>
              <a:buChar char="•"/>
            </a:pPr>
            <a:r>
              <a:rPr lang="en-US" dirty="0"/>
              <a:t>Test individual components: eye blink sensor, buzzer, LCD, power supply</a:t>
            </a:r>
          </a:p>
          <a:p>
            <a:pPr>
              <a:buFont typeface="Arial" panose="020B0604020202020204" pitchFamily="34" charset="0"/>
              <a:buChar char="•"/>
            </a:pPr>
            <a:r>
              <a:rPr lang="en-US" dirty="0"/>
              <a:t>Build basic circuit and integrate sensors with Arduino</a:t>
            </a:r>
          </a:p>
          <a:p>
            <a:pPr>
              <a:buNone/>
            </a:pPr>
            <a:r>
              <a:rPr lang="en-US" b="1" u="sng" dirty="0">
                <a:solidFill>
                  <a:schemeClr val="bg2">
                    <a:lumMod val="75000"/>
                  </a:schemeClr>
                </a:solidFill>
              </a:rPr>
              <a:t>Phase 3: Core Software Development (Week 5-6)</a:t>
            </a:r>
          </a:p>
          <a:p>
            <a:pPr>
              <a:buFont typeface="Arial" panose="020B0604020202020204" pitchFamily="34" charset="0"/>
              <a:buChar char="•"/>
            </a:pPr>
            <a:r>
              <a:rPr lang="en-US" dirty="0"/>
              <a:t>Develop microcontroller code (C/C++) to read sensor inputs</a:t>
            </a:r>
          </a:p>
          <a:p>
            <a:pPr>
              <a:buFont typeface="Arial" panose="020B0604020202020204" pitchFamily="34" charset="0"/>
              <a:buChar char="•"/>
            </a:pPr>
            <a:r>
              <a:rPr lang="en-US" dirty="0"/>
              <a:t>Implement alarm triggering logic</a:t>
            </a:r>
          </a:p>
          <a:p>
            <a:pPr>
              <a:buFont typeface="Arial" panose="020B0604020202020204" pitchFamily="34" charset="0"/>
              <a:buChar char="•"/>
            </a:pPr>
            <a:r>
              <a:rPr lang="en-US" dirty="0"/>
              <a:t>Add basic user feedback via buzzer and LCD</a:t>
            </a:r>
          </a:p>
          <a:p>
            <a:endParaRPr lang="en-US" dirty="0"/>
          </a:p>
        </p:txBody>
      </p:sp>
    </p:spTree>
    <p:extLst>
      <p:ext uri="{BB962C8B-B14F-4D97-AF65-F5344CB8AC3E}">
        <p14:creationId xmlns:p14="http://schemas.microsoft.com/office/powerpoint/2010/main" val="375510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5DE0E-E02C-2904-1C06-1F41151E70AD}"/>
              </a:ext>
            </a:extLst>
          </p:cNvPr>
          <p:cNvSpPr>
            <a:spLocks noGrp="1"/>
          </p:cNvSpPr>
          <p:nvPr>
            <p:ph idx="1"/>
          </p:nvPr>
        </p:nvSpPr>
        <p:spPr>
          <a:xfrm>
            <a:off x="1141412" y="375920"/>
            <a:ext cx="9905999" cy="5415281"/>
          </a:xfrm>
        </p:spPr>
        <p:txBody>
          <a:bodyPr>
            <a:normAutofit/>
          </a:bodyPr>
          <a:lstStyle/>
          <a:p>
            <a:pPr>
              <a:buNone/>
            </a:pPr>
            <a:r>
              <a:rPr lang="en-US" b="1" u="sng" dirty="0">
                <a:solidFill>
                  <a:schemeClr val="bg2">
                    <a:lumMod val="75000"/>
                  </a:schemeClr>
                </a:solidFill>
              </a:rPr>
              <a:t>Phase 4: Machine Learning &amp; Computer Vision (Week 7-8)</a:t>
            </a:r>
            <a:endParaRPr lang="en-US" u="sng" dirty="0">
              <a:solidFill>
                <a:schemeClr val="bg2">
                  <a:lumMod val="75000"/>
                </a:schemeClr>
              </a:solidFill>
            </a:endParaRPr>
          </a:p>
          <a:p>
            <a:pPr>
              <a:buFont typeface="Arial" panose="020B0604020202020204" pitchFamily="34" charset="0"/>
              <a:buChar char="•"/>
            </a:pPr>
            <a:r>
              <a:rPr lang="en-US" dirty="0"/>
              <a:t>Integrate OpenCV for camera-based drowsiness detection (if applicable)</a:t>
            </a:r>
          </a:p>
          <a:p>
            <a:pPr>
              <a:buFont typeface="Arial" panose="020B0604020202020204" pitchFamily="34" charset="0"/>
              <a:buChar char="•"/>
            </a:pPr>
            <a:r>
              <a:rPr lang="en-US" dirty="0"/>
              <a:t>Train or apply ML model to detect eye closure or facial expressions</a:t>
            </a:r>
          </a:p>
          <a:p>
            <a:pPr>
              <a:buFont typeface="Arial" panose="020B0604020202020204" pitchFamily="34" charset="0"/>
              <a:buChar char="•"/>
            </a:pPr>
            <a:r>
              <a:rPr lang="en-US" dirty="0"/>
              <a:t>Test performance of combined sensor and ML-based detection</a:t>
            </a:r>
          </a:p>
          <a:p>
            <a:pPr>
              <a:buNone/>
            </a:pPr>
            <a:r>
              <a:rPr lang="en-US" b="1" u="sng" dirty="0">
                <a:solidFill>
                  <a:schemeClr val="bg2">
                    <a:lumMod val="75000"/>
                  </a:schemeClr>
                </a:solidFill>
              </a:rPr>
              <a:t>Phase 5: System Integration and Refinement (Week 9-10)</a:t>
            </a:r>
            <a:endParaRPr lang="en-US" u="sng" dirty="0">
              <a:solidFill>
                <a:schemeClr val="bg2">
                  <a:lumMod val="75000"/>
                </a:schemeClr>
              </a:solidFill>
            </a:endParaRPr>
          </a:p>
          <a:p>
            <a:pPr>
              <a:buFont typeface="Arial" panose="020B0604020202020204" pitchFamily="34" charset="0"/>
              <a:buChar char="•"/>
            </a:pPr>
            <a:r>
              <a:rPr lang="en-US" dirty="0"/>
              <a:t>Combine all modules into a final system</a:t>
            </a:r>
          </a:p>
          <a:p>
            <a:pPr>
              <a:buFont typeface="Arial" panose="020B0604020202020204" pitchFamily="34" charset="0"/>
              <a:buChar char="•"/>
            </a:pPr>
            <a:r>
              <a:rPr lang="en-US" dirty="0"/>
              <a:t>Optimize detection accuracy and alarm responsiveness</a:t>
            </a:r>
          </a:p>
          <a:p>
            <a:pPr>
              <a:buFont typeface="Arial" panose="020B0604020202020204" pitchFamily="34" charset="0"/>
              <a:buChar char="•"/>
            </a:pPr>
            <a:r>
              <a:rPr lang="en-US" dirty="0"/>
              <a:t>Conduct real-world testing and refine based on feedback</a:t>
            </a:r>
          </a:p>
          <a:p>
            <a:pPr>
              <a:buFont typeface="Arial" panose="020B0604020202020204" pitchFamily="34" charset="0"/>
              <a:buChar char="•"/>
            </a:pPr>
            <a:r>
              <a:rPr lang="en-US" dirty="0"/>
              <a:t>Finalize the prototype enclosure and documentation</a:t>
            </a:r>
          </a:p>
          <a:p>
            <a:endParaRPr lang="en-US" dirty="0"/>
          </a:p>
        </p:txBody>
      </p:sp>
    </p:spTree>
    <p:extLst>
      <p:ext uri="{BB962C8B-B14F-4D97-AF65-F5344CB8AC3E}">
        <p14:creationId xmlns:p14="http://schemas.microsoft.com/office/powerpoint/2010/main" val="108054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4D5C-8550-9783-D788-748DB74A64C7}"/>
              </a:ext>
            </a:extLst>
          </p:cNvPr>
          <p:cNvSpPr>
            <a:spLocks noGrp="1"/>
          </p:cNvSpPr>
          <p:nvPr>
            <p:ph type="title"/>
          </p:nvPr>
        </p:nvSpPr>
        <p:spPr>
          <a:xfrm>
            <a:off x="1141413" y="118334"/>
            <a:ext cx="9905998" cy="1269402"/>
          </a:xfrm>
        </p:spPr>
        <p:txBody>
          <a:bodyPr/>
          <a:lstStyle/>
          <a:p>
            <a:pPr algn="ctr"/>
            <a:r>
              <a:rPr lang="en-US" b="1" u="sng" dirty="0">
                <a:solidFill>
                  <a:schemeClr val="tx2">
                    <a:lumMod val="75000"/>
                  </a:schemeClr>
                </a:solidFill>
              </a:rPr>
              <a:t>circuit design</a:t>
            </a:r>
            <a:endParaRPr lang="en-US" dirty="0"/>
          </a:p>
        </p:txBody>
      </p:sp>
      <p:pic>
        <p:nvPicPr>
          <p:cNvPr id="5" name="Content Placeholder 4">
            <a:extLst>
              <a:ext uri="{FF2B5EF4-FFF2-40B4-BE49-F238E27FC236}">
                <a16:creationId xmlns:a16="http://schemas.microsoft.com/office/drawing/2014/main" id="{60384A22-4678-BCD7-E3FE-7F3EBBB82510}"/>
              </a:ext>
            </a:extLst>
          </p:cNvPr>
          <p:cNvPicPr>
            <a:picLocks noGrp="1" noChangeAspect="1"/>
          </p:cNvPicPr>
          <p:nvPr>
            <p:ph idx="1"/>
          </p:nvPr>
        </p:nvPicPr>
        <p:blipFill>
          <a:blip r:embed="rId2"/>
          <a:stretch>
            <a:fillRect/>
          </a:stretch>
        </p:blipFill>
        <p:spPr>
          <a:xfrm>
            <a:off x="946673" y="1054249"/>
            <a:ext cx="9563547" cy="5454127"/>
          </a:xfrm>
        </p:spPr>
      </p:pic>
    </p:spTree>
    <p:extLst>
      <p:ext uri="{BB962C8B-B14F-4D97-AF65-F5344CB8AC3E}">
        <p14:creationId xmlns:p14="http://schemas.microsoft.com/office/powerpoint/2010/main" val="1380375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1203</TotalTime>
  <Words>711</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Tw Cen MT</vt:lpstr>
      <vt:lpstr>Circuit</vt:lpstr>
      <vt:lpstr>Embedded System</vt:lpstr>
      <vt:lpstr>        Introduction</vt:lpstr>
      <vt:lpstr>Main Components:</vt:lpstr>
      <vt:lpstr>Main Components:</vt:lpstr>
      <vt:lpstr>Block Diagram</vt:lpstr>
      <vt:lpstr>Main Components in the Diagram: </vt:lpstr>
      <vt:lpstr>Schedule working</vt:lpstr>
      <vt:lpstr>PowerPoint Presentation</vt:lpstr>
      <vt:lpstr>circuit design</vt:lpstr>
      <vt:lpstr>Arduino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baher</dc:creator>
  <cp:lastModifiedBy>Mohammad baher</cp:lastModifiedBy>
  <cp:revision>6</cp:revision>
  <dcterms:created xsi:type="dcterms:W3CDTF">2025-04-24T10:28:18Z</dcterms:created>
  <dcterms:modified xsi:type="dcterms:W3CDTF">2025-05-31T14:22:39Z</dcterms:modified>
</cp:coreProperties>
</file>