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ebas Neue Cyrillic" charset="1" panose="02000506000000020004"/>
      <p:regular r:id="rId17"/>
    </p:embeddedFont>
    <p:embeddedFont>
      <p:font typeface="Open Sans" charset="1" panose="00000000000000000000"/>
      <p:regular r:id="rId18"/>
    </p:embeddedFont>
    <p:embeddedFont>
      <p:font typeface="Canva Sans Bold" charset="1" panose="020B0803030501040103"/>
      <p:regular r:id="rId19"/>
    </p:embeddedFont>
    <p:embeddedFont>
      <p:font typeface="Garet Bold" charset="1" panose="00000000000000000000"/>
      <p:regular r:id="rId20"/>
    </p:embeddedFont>
    <p:embeddedFont>
      <p:font typeface="Open Sans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png" Type="http://schemas.openxmlformats.org/officeDocument/2006/relationships/image"/><Relationship Id="rId12" Target="../media/image22.png" Type="http://schemas.openxmlformats.org/officeDocument/2006/relationships/image"/><Relationship Id="rId13" Target="../media/image23.png" Type="http://schemas.openxmlformats.org/officeDocument/2006/relationships/image"/><Relationship Id="rId14" Target="../media/image24.png" Type="http://schemas.openxmlformats.org/officeDocument/2006/relationships/image"/><Relationship Id="rId15" Target="../media/image25.png" Type="http://schemas.openxmlformats.org/officeDocument/2006/relationships/image"/><Relationship Id="rId16" Target="../media/image26.svg" Type="http://schemas.openxmlformats.org/officeDocument/2006/relationships/image"/><Relationship Id="rId17" Target="../media/image27.png" Type="http://schemas.openxmlformats.org/officeDocument/2006/relationships/image"/><Relationship Id="rId18" Target="../media/image28.svg" Type="http://schemas.openxmlformats.org/officeDocument/2006/relationships/image"/><Relationship Id="rId19" Target="../media/image29.png" Type="http://schemas.openxmlformats.org/officeDocument/2006/relationships/image"/><Relationship Id="rId2" Target="../media/image12.png" Type="http://schemas.openxmlformats.org/officeDocument/2006/relationships/image"/><Relationship Id="rId20" Target="../media/image30.svg" Type="http://schemas.openxmlformats.org/officeDocument/2006/relationships/image"/><Relationship Id="rId21" Target="../media/image31.png" Type="http://schemas.openxmlformats.org/officeDocument/2006/relationships/image"/><Relationship Id="rId22" Target="../media/image32.png" Type="http://schemas.openxmlformats.org/officeDocument/2006/relationships/image"/><Relationship Id="rId23" Target="../media/image33.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887442" y="2058006"/>
            <a:ext cx="2513117" cy="2550211"/>
          </a:xfrm>
          <a:custGeom>
            <a:avLst/>
            <a:gdLst/>
            <a:ahLst/>
            <a:cxnLst/>
            <a:rect r="r" b="b" t="t" l="l"/>
            <a:pathLst>
              <a:path h="2550211" w="2513117">
                <a:moveTo>
                  <a:pt x="0" y="0"/>
                </a:moveTo>
                <a:lnTo>
                  <a:pt x="2513116" y="0"/>
                </a:lnTo>
                <a:lnTo>
                  <a:pt x="2513116" y="2550210"/>
                </a:lnTo>
                <a:lnTo>
                  <a:pt x="0" y="2550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79686" y="2704313"/>
            <a:ext cx="728628" cy="987058"/>
          </a:xfrm>
          <a:custGeom>
            <a:avLst/>
            <a:gdLst/>
            <a:ahLst/>
            <a:cxnLst/>
            <a:rect r="r" b="b" t="t" l="l"/>
            <a:pathLst>
              <a:path h="987058" w="728628">
                <a:moveTo>
                  <a:pt x="0" y="0"/>
                </a:moveTo>
                <a:lnTo>
                  <a:pt x="728628" y="0"/>
                </a:lnTo>
                <a:lnTo>
                  <a:pt x="728628" y="987057"/>
                </a:lnTo>
                <a:lnTo>
                  <a:pt x="0" y="987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79485" y="4356043"/>
            <a:ext cx="13129030" cy="3093727"/>
          </a:xfrm>
          <a:prstGeom prst="rect">
            <a:avLst/>
          </a:prstGeom>
        </p:spPr>
        <p:txBody>
          <a:bodyPr anchor="t" rtlCol="false" tIns="0" lIns="0" bIns="0" rIns="0">
            <a:spAutoFit/>
          </a:bodyPr>
          <a:lstStyle/>
          <a:p>
            <a:pPr algn="ctr">
              <a:lnSpc>
                <a:spcPts val="25296"/>
              </a:lnSpc>
              <a:spcBef>
                <a:spcPct val="0"/>
              </a:spcBef>
            </a:pPr>
            <a:r>
              <a:rPr lang="en-US" sz="18068">
                <a:solidFill>
                  <a:srgbClr val="63F1F9"/>
                </a:solidFill>
                <a:latin typeface="Bebas Neue Cyrillic"/>
                <a:ea typeface="Bebas Neue Cyrillic"/>
                <a:cs typeface="Bebas Neue Cyrillic"/>
                <a:sym typeface="Bebas Neue Cyrillic"/>
              </a:rPr>
              <a:t>CYBER SECURITY</a:t>
            </a:r>
          </a:p>
        </p:txBody>
      </p:sp>
      <p:sp>
        <p:nvSpPr>
          <p:cNvPr name="TextBox 5" id="5"/>
          <p:cNvSpPr txBox="true"/>
          <p:nvPr/>
        </p:nvSpPr>
        <p:spPr>
          <a:xfrm rot="0">
            <a:off x="4341792" y="7380748"/>
            <a:ext cx="10043253" cy="358416"/>
          </a:xfrm>
          <a:prstGeom prst="rect">
            <a:avLst/>
          </a:prstGeom>
        </p:spPr>
        <p:txBody>
          <a:bodyPr anchor="t" rtlCol="false" tIns="0" lIns="0" bIns="0" rIns="0">
            <a:spAutoFit/>
          </a:bodyPr>
          <a:lstStyle/>
          <a:p>
            <a:pPr algn="ctr">
              <a:lnSpc>
                <a:spcPts val="2973"/>
              </a:lnSpc>
              <a:spcBef>
                <a:spcPct val="0"/>
              </a:spcBef>
            </a:pPr>
            <a:r>
              <a:rPr lang="en-US" sz="2123" spc="1699">
                <a:solidFill>
                  <a:srgbClr val="FFFFFF"/>
                </a:solidFill>
                <a:latin typeface="Open Sans"/>
                <a:ea typeface="Open Sans"/>
                <a:cs typeface="Open Sans"/>
                <a:sym typeface="Open Sans"/>
              </a:rPr>
              <a:t> RSA ENCRYPTION ALGORITHM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525332" y="1365289"/>
            <a:ext cx="8239496" cy="5484842"/>
          </a:xfrm>
          <a:custGeom>
            <a:avLst/>
            <a:gdLst/>
            <a:ahLst/>
            <a:cxnLst/>
            <a:rect r="r" b="b" t="t" l="l"/>
            <a:pathLst>
              <a:path h="5484842" w="8239496">
                <a:moveTo>
                  <a:pt x="0" y="0"/>
                </a:moveTo>
                <a:lnTo>
                  <a:pt x="8239497" y="0"/>
                </a:lnTo>
                <a:lnTo>
                  <a:pt x="8239497" y="5484842"/>
                </a:lnTo>
                <a:lnTo>
                  <a:pt x="0" y="5484842"/>
                </a:lnTo>
                <a:lnTo>
                  <a:pt x="0" y="0"/>
                </a:lnTo>
                <a:close/>
              </a:path>
            </a:pathLst>
          </a:custGeom>
          <a:blipFill>
            <a:blip r:embed="rId2"/>
            <a:stretch>
              <a:fillRect l="-1267" t="0" r="-1267" b="-29579"/>
            </a:stretch>
          </a:blipFill>
        </p:spPr>
      </p:sp>
      <p:sp>
        <p:nvSpPr>
          <p:cNvPr name="TextBox 3" id="3"/>
          <p:cNvSpPr txBox="true"/>
          <p:nvPr/>
        </p:nvSpPr>
        <p:spPr>
          <a:xfrm rot="0">
            <a:off x="0" y="141605"/>
            <a:ext cx="13629283"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Decrypt the cyphertext from the receiver  </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2099484" y="838118"/>
            <a:ext cx="13146582" cy="4128079"/>
          </a:xfrm>
          <a:prstGeom prst="rect">
            <a:avLst/>
          </a:prstGeom>
        </p:spPr>
        <p:txBody>
          <a:bodyPr anchor="t" rtlCol="false" tIns="0" lIns="0" bIns="0" rIns="0">
            <a:spAutoFit/>
          </a:bodyPr>
          <a:lstStyle/>
          <a:p>
            <a:pPr algn="ctr">
              <a:lnSpc>
                <a:spcPts val="33581"/>
              </a:lnSpc>
              <a:spcBef>
                <a:spcPct val="0"/>
              </a:spcBef>
            </a:pPr>
            <a:r>
              <a:rPr lang="en-US" sz="23987">
                <a:solidFill>
                  <a:srgbClr val="63F1F9"/>
                </a:solidFill>
                <a:latin typeface="Bebas Neue Cyrillic"/>
                <a:ea typeface="Bebas Neue Cyrillic"/>
                <a:cs typeface="Bebas Neue Cyrillic"/>
                <a:sym typeface="Bebas Neue Cyrillic"/>
              </a:rPr>
              <a:t>THANK YOU</a:t>
            </a:r>
          </a:p>
        </p:txBody>
      </p:sp>
      <p:sp>
        <p:nvSpPr>
          <p:cNvPr name="TextBox 3" id="3"/>
          <p:cNvSpPr txBox="true"/>
          <p:nvPr/>
        </p:nvSpPr>
        <p:spPr>
          <a:xfrm rot="0">
            <a:off x="4301172" y="5176858"/>
            <a:ext cx="9236871" cy="2072914"/>
          </a:xfrm>
          <a:prstGeom prst="rect">
            <a:avLst/>
          </a:prstGeom>
        </p:spPr>
        <p:txBody>
          <a:bodyPr anchor="t" rtlCol="false" tIns="0" lIns="0" bIns="0" rIns="0">
            <a:spAutoFit/>
          </a:bodyPr>
          <a:lstStyle/>
          <a:p>
            <a:pPr algn="ctr">
              <a:lnSpc>
                <a:spcPts val="16907"/>
              </a:lnSpc>
              <a:spcBef>
                <a:spcPct val="0"/>
              </a:spcBef>
            </a:pPr>
            <a:r>
              <a:rPr lang="en-US" sz="12076">
                <a:solidFill>
                  <a:srgbClr val="F1D845"/>
                </a:solidFill>
                <a:latin typeface="Bebas Neue Cyrillic"/>
                <a:ea typeface="Bebas Neue Cyrillic"/>
                <a:cs typeface="Bebas Neue Cyrillic"/>
                <a:sym typeface="Bebas Neue Cyrillic"/>
              </a:rPr>
              <a:t>ANY QUESTION?</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6022623" y="1076325"/>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OBJECTIVES</a:t>
            </a:r>
          </a:p>
        </p:txBody>
      </p:sp>
      <p:sp>
        <p:nvSpPr>
          <p:cNvPr name="TextBox 3" id="3"/>
          <p:cNvSpPr txBox="true"/>
          <p:nvPr/>
        </p:nvSpPr>
        <p:spPr>
          <a:xfrm rot="0">
            <a:off x="1341892" y="2872488"/>
            <a:ext cx="4809728" cy="889544"/>
          </a:xfrm>
          <a:prstGeom prst="rect">
            <a:avLst/>
          </a:prstGeom>
        </p:spPr>
        <p:txBody>
          <a:bodyPr anchor="t" rtlCol="false" tIns="0" lIns="0" bIns="0" rIns="0">
            <a:spAutoFit/>
          </a:bodyPr>
          <a:lstStyle/>
          <a:p>
            <a:pPr algn="ctr" marL="1033237" indent="-516618" lvl="1">
              <a:lnSpc>
                <a:spcPts val="7513"/>
              </a:lnSpc>
              <a:buFont typeface="Arial"/>
              <a:buChar char="•"/>
            </a:pPr>
            <a:r>
              <a:rPr lang="en-US" b="true" sz="4785">
                <a:solidFill>
                  <a:srgbClr val="FFFFFF"/>
                </a:solidFill>
                <a:latin typeface="Canva Sans Bold"/>
                <a:ea typeface="Canva Sans Bold"/>
                <a:cs typeface="Canva Sans Bold"/>
                <a:sym typeface="Canva Sans Bold"/>
              </a:rPr>
              <a:t>Introduction</a:t>
            </a:r>
          </a:p>
        </p:txBody>
      </p:sp>
      <p:sp>
        <p:nvSpPr>
          <p:cNvPr name="TextBox 4" id="4"/>
          <p:cNvSpPr txBox="true"/>
          <p:nvPr/>
        </p:nvSpPr>
        <p:spPr>
          <a:xfrm rot="0">
            <a:off x="1317534" y="3744122"/>
            <a:ext cx="4600575" cy="889544"/>
          </a:xfrm>
          <a:prstGeom prst="rect">
            <a:avLst/>
          </a:prstGeom>
        </p:spPr>
        <p:txBody>
          <a:bodyPr anchor="t" rtlCol="false" tIns="0" lIns="0" bIns="0" rIns="0">
            <a:spAutoFit/>
          </a:bodyPr>
          <a:lstStyle/>
          <a:p>
            <a:pPr algn="ctr" marL="1033237" indent="-516618" lvl="1">
              <a:lnSpc>
                <a:spcPts val="7513"/>
              </a:lnSpc>
              <a:buFont typeface="Arial"/>
              <a:buChar char="•"/>
            </a:pPr>
            <a:r>
              <a:rPr lang="en-US" b="true" sz="4785">
                <a:solidFill>
                  <a:srgbClr val="FFFFFF"/>
                </a:solidFill>
                <a:latin typeface="Canva Sans Bold"/>
                <a:ea typeface="Canva Sans Bold"/>
                <a:cs typeface="Canva Sans Bold"/>
                <a:sym typeface="Canva Sans Bold"/>
              </a:rPr>
              <a:t>Background</a:t>
            </a:r>
          </a:p>
        </p:txBody>
      </p:sp>
      <p:sp>
        <p:nvSpPr>
          <p:cNvPr name="TextBox 5" id="5"/>
          <p:cNvSpPr txBox="true"/>
          <p:nvPr/>
        </p:nvSpPr>
        <p:spPr>
          <a:xfrm rot="0">
            <a:off x="1317534" y="4617195"/>
            <a:ext cx="3909417" cy="889544"/>
          </a:xfrm>
          <a:prstGeom prst="rect">
            <a:avLst/>
          </a:prstGeom>
        </p:spPr>
        <p:txBody>
          <a:bodyPr anchor="t" rtlCol="false" tIns="0" lIns="0" bIns="0" rIns="0">
            <a:spAutoFit/>
          </a:bodyPr>
          <a:lstStyle/>
          <a:p>
            <a:pPr algn="ctr" marL="1033237" indent="-516618" lvl="1">
              <a:lnSpc>
                <a:spcPts val="7513"/>
              </a:lnSpc>
              <a:buFont typeface="Arial"/>
              <a:buChar char="•"/>
            </a:pPr>
            <a:r>
              <a:rPr lang="en-US" b="true" sz="4785">
                <a:solidFill>
                  <a:srgbClr val="FFFFFF"/>
                </a:solidFill>
                <a:latin typeface="Canva Sans Bold"/>
                <a:ea typeface="Canva Sans Bold"/>
                <a:cs typeface="Canva Sans Bold"/>
                <a:sym typeface="Canva Sans Bold"/>
              </a:rPr>
              <a:t>Protocols</a:t>
            </a:r>
          </a:p>
        </p:txBody>
      </p:sp>
      <p:sp>
        <p:nvSpPr>
          <p:cNvPr name="TextBox 6" id="6"/>
          <p:cNvSpPr txBox="true"/>
          <p:nvPr/>
        </p:nvSpPr>
        <p:spPr>
          <a:xfrm rot="0">
            <a:off x="1317546" y="5488830"/>
            <a:ext cx="5508030" cy="889544"/>
          </a:xfrm>
          <a:prstGeom prst="rect">
            <a:avLst/>
          </a:prstGeom>
        </p:spPr>
        <p:txBody>
          <a:bodyPr anchor="t" rtlCol="false" tIns="0" lIns="0" bIns="0" rIns="0">
            <a:spAutoFit/>
          </a:bodyPr>
          <a:lstStyle/>
          <a:p>
            <a:pPr algn="ctr" marL="1033237" indent="-516618" lvl="1">
              <a:lnSpc>
                <a:spcPts val="7513"/>
              </a:lnSpc>
              <a:buFont typeface="Arial"/>
              <a:buChar char="•"/>
            </a:pPr>
            <a:r>
              <a:rPr lang="en-US" b="true" sz="4785">
                <a:solidFill>
                  <a:srgbClr val="FFFFFF"/>
                </a:solidFill>
                <a:latin typeface="Canva Sans Bold"/>
                <a:ea typeface="Canva Sans Bold"/>
                <a:cs typeface="Canva Sans Bold"/>
                <a:sym typeface="Canva Sans Bold"/>
              </a:rPr>
              <a:t>Example of use</a:t>
            </a:r>
          </a:p>
        </p:txBody>
      </p:sp>
      <p:sp>
        <p:nvSpPr>
          <p:cNvPr name="TextBox 7" id="7"/>
          <p:cNvSpPr txBox="true"/>
          <p:nvPr/>
        </p:nvSpPr>
        <p:spPr>
          <a:xfrm rot="0">
            <a:off x="1341892" y="6360464"/>
            <a:ext cx="4551859" cy="889544"/>
          </a:xfrm>
          <a:prstGeom prst="rect">
            <a:avLst/>
          </a:prstGeom>
        </p:spPr>
        <p:txBody>
          <a:bodyPr anchor="t" rtlCol="false" tIns="0" lIns="0" bIns="0" rIns="0">
            <a:spAutoFit/>
          </a:bodyPr>
          <a:lstStyle/>
          <a:p>
            <a:pPr algn="ctr" marL="1033237" indent="-516618" lvl="1">
              <a:lnSpc>
                <a:spcPts val="7513"/>
              </a:lnSpc>
              <a:buFont typeface="Arial"/>
              <a:buChar char="•"/>
            </a:pPr>
            <a:r>
              <a:rPr lang="en-US" b="true" sz="4785">
                <a:solidFill>
                  <a:srgbClr val="FFFFFF"/>
                </a:solidFill>
                <a:latin typeface="Canva Sans Bold"/>
                <a:ea typeface="Canva Sans Bold"/>
                <a:cs typeface="Canva Sans Bold"/>
                <a:sym typeface="Canva Sans Bold"/>
              </a:rPr>
              <a:t>Pros &amp; Cons</a:t>
            </a:r>
          </a:p>
        </p:txBody>
      </p:sp>
      <p:sp>
        <p:nvSpPr>
          <p:cNvPr name="TextBox 8" id="8"/>
          <p:cNvSpPr txBox="true"/>
          <p:nvPr/>
        </p:nvSpPr>
        <p:spPr>
          <a:xfrm rot="0">
            <a:off x="1341834" y="7232099"/>
            <a:ext cx="5833567" cy="889544"/>
          </a:xfrm>
          <a:prstGeom prst="rect">
            <a:avLst/>
          </a:prstGeom>
        </p:spPr>
        <p:txBody>
          <a:bodyPr anchor="t" rtlCol="false" tIns="0" lIns="0" bIns="0" rIns="0">
            <a:spAutoFit/>
          </a:bodyPr>
          <a:lstStyle/>
          <a:p>
            <a:pPr algn="ctr" marL="1033237" indent="-516618" lvl="1">
              <a:lnSpc>
                <a:spcPts val="7513"/>
              </a:lnSpc>
              <a:buFont typeface="Arial"/>
              <a:buChar char="•"/>
            </a:pPr>
            <a:r>
              <a:rPr lang="en-US" b="true" sz="4785">
                <a:solidFill>
                  <a:srgbClr val="FFFFFF"/>
                </a:solidFill>
                <a:latin typeface="Canva Sans Bold"/>
                <a:ea typeface="Canva Sans Bold"/>
                <a:cs typeface="Canva Sans Bold"/>
                <a:sym typeface="Canva Sans Bold"/>
              </a:rPr>
              <a:t>Implementation</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6022623" y="1076325"/>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INTRODUCTION:</a:t>
            </a:r>
          </a:p>
        </p:txBody>
      </p:sp>
      <p:sp>
        <p:nvSpPr>
          <p:cNvPr name="TextBox 3" id="3"/>
          <p:cNvSpPr txBox="true"/>
          <p:nvPr/>
        </p:nvSpPr>
        <p:spPr>
          <a:xfrm rot="0">
            <a:off x="788650" y="2639327"/>
            <a:ext cx="3633688" cy="1104556"/>
          </a:xfrm>
          <a:prstGeom prst="rect">
            <a:avLst/>
          </a:prstGeom>
        </p:spPr>
        <p:txBody>
          <a:bodyPr anchor="t" rtlCol="false" tIns="0" lIns="0" bIns="0" rIns="0">
            <a:spAutoFit/>
          </a:bodyPr>
          <a:lstStyle/>
          <a:p>
            <a:pPr algn="ctr">
              <a:lnSpc>
                <a:spcPts val="9240"/>
              </a:lnSpc>
              <a:spcBef>
                <a:spcPct val="0"/>
              </a:spcBef>
            </a:pPr>
            <a:r>
              <a:rPr lang="en-US" b="true" sz="5885">
                <a:solidFill>
                  <a:srgbClr val="FFFFFF"/>
                </a:solidFill>
                <a:latin typeface="Canva Sans Bold"/>
                <a:ea typeface="Canva Sans Bold"/>
                <a:cs typeface="Canva Sans Bold"/>
                <a:sym typeface="Canva Sans Bold"/>
              </a:rPr>
              <a:t>Why RSA?</a:t>
            </a:r>
          </a:p>
        </p:txBody>
      </p:sp>
      <p:sp>
        <p:nvSpPr>
          <p:cNvPr name="TextBox 4" id="4"/>
          <p:cNvSpPr txBox="true"/>
          <p:nvPr/>
        </p:nvSpPr>
        <p:spPr>
          <a:xfrm rot="0">
            <a:off x="2783171" y="5057775"/>
            <a:ext cx="12721658" cy="811530"/>
          </a:xfrm>
          <a:prstGeom prst="rect">
            <a:avLst/>
          </a:prstGeom>
        </p:spPr>
        <p:txBody>
          <a:bodyPr anchor="t" rtlCol="false" tIns="0" lIns="0" bIns="0" rIns="0">
            <a:spAutoFit/>
          </a:bodyPr>
          <a:lstStyle/>
          <a:p>
            <a:pPr algn="ctr">
              <a:lnSpc>
                <a:spcPts val="6720"/>
              </a:lnSpc>
            </a:pPr>
            <a:r>
              <a:rPr lang="en-US" sz="4800" b="true">
                <a:solidFill>
                  <a:srgbClr val="FFFFFF"/>
                </a:solidFill>
                <a:latin typeface="Canva Sans Bold"/>
                <a:ea typeface="Canva Sans Bold"/>
                <a:cs typeface="Canva Sans Bold"/>
                <a:sym typeface="Canva Sans Bold"/>
              </a:rPr>
              <a:t>Problem with Symmetric Encryption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170040" y="2388184"/>
            <a:ext cx="6412371" cy="5510631"/>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14666" y="1886950"/>
            <a:ext cx="11058666" cy="6513099"/>
            <a:chOff x="0" y="0"/>
            <a:chExt cx="1185991" cy="698500"/>
          </a:xfrm>
        </p:grpSpPr>
        <p:sp>
          <p:nvSpPr>
            <p:cNvPr name="Freeform 6" id="6"/>
            <p:cNvSpPr/>
            <p:nvPr/>
          </p:nvSpPr>
          <p:spPr>
            <a:xfrm flipH="false" flipV="false" rot="0">
              <a:off x="0" y="0"/>
              <a:ext cx="1185991" cy="698500"/>
            </a:xfrm>
            <a:custGeom>
              <a:avLst/>
              <a:gdLst/>
              <a:ahLst/>
              <a:cxnLst/>
              <a:rect r="r" b="b" t="t" l="l"/>
              <a:pathLst>
                <a:path h="698500" w="1185991">
                  <a:moveTo>
                    <a:pt x="1185991" y="349250"/>
                  </a:moveTo>
                  <a:lnTo>
                    <a:pt x="982791" y="698500"/>
                  </a:lnTo>
                  <a:lnTo>
                    <a:pt x="203200" y="698500"/>
                  </a:lnTo>
                  <a:lnTo>
                    <a:pt x="0" y="349250"/>
                  </a:lnTo>
                  <a:lnTo>
                    <a:pt x="203200" y="0"/>
                  </a:lnTo>
                  <a:lnTo>
                    <a:pt x="982791" y="0"/>
                  </a:lnTo>
                  <a:lnTo>
                    <a:pt x="1185991" y="349250"/>
                  </a:lnTo>
                  <a:close/>
                </a:path>
              </a:pathLst>
            </a:custGeom>
            <a:blipFill>
              <a:blip r:embed="rId2"/>
              <a:stretch>
                <a:fillRect l="0" t="0" r="-4703" b="0"/>
              </a:stretch>
            </a:blipFill>
          </p:spPr>
        </p:sp>
      </p:grpSp>
      <p:sp>
        <p:nvSpPr>
          <p:cNvPr name="TextBox 7" id="7"/>
          <p:cNvSpPr txBox="true"/>
          <p:nvPr/>
        </p:nvSpPr>
        <p:spPr>
          <a:xfrm rot="0">
            <a:off x="11542682" y="2177030"/>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BACKGROUND:</a:t>
            </a:r>
          </a:p>
        </p:txBody>
      </p:sp>
      <p:sp>
        <p:nvSpPr>
          <p:cNvPr name="TextBox 8" id="8"/>
          <p:cNvSpPr txBox="true"/>
          <p:nvPr/>
        </p:nvSpPr>
        <p:spPr>
          <a:xfrm rot="0">
            <a:off x="10747085" y="3323749"/>
            <a:ext cx="6744714" cy="3544253"/>
          </a:xfrm>
          <a:prstGeom prst="rect">
            <a:avLst/>
          </a:prstGeom>
        </p:spPr>
        <p:txBody>
          <a:bodyPr anchor="t" rtlCol="false" tIns="0" lIns="0" bIns="0" rIns="0">
            <a:spAutoFit/>
          </a:bodyPr>
          <a:lstStyle/>
          <a:p>
            <a:pPr algn="l">
              <a:lnSpc>
                <a:spcPts val="3544"/>
              </a:lnSpc>
            </a:pPr>
            <a:r>
              <a:rPr lang="en-US" sz="2084" spc="10">
                <a:solidFill>
                  <a:srgbClr val="FFFFFF"/>
                </a:solidFill>
                <a:latin typeface="Open Sans"/>
                <a:ea typeface="Open Sans"/>
                <a:cs typeface="Open Sans"/>
                <a:sym typeface="Open Sans"/>
              </a:rPr>
              <a:t>RSA was introduced in 1977 by Leonard Adleman, Adi Shamir, and Ronald Rivest. It uses both a public and a private key: the public key encrypts the message, and the private key decrypts it. This ensures confidentiality, integrity, and authenticity, as only the person with the private key can read the encrypted data. RSA is widely used in protocols like Secure Shell (SSH) and SSL/TLS for secure communication.</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6637121" y="678554"/>
            <a:ext cx="4569056" cy="1458468"/>
          </a:xfrm>
          <a:prstGeom prst="rect">
            <a:avLst/>
          </a:prstGeom>
        </p:spPr>
        <p:txBody>
          <a:bodyPr anchor="t" rtlCol="false" tIns="0" lIns="0" bIns="0" rIns="0">
            <a:spAutoFit/>
          </a:bodyPr>
          <a:lstStyle/>
          <a:p>
            <a:pPr algn="ctr">
              <a:lnSpc>
                <a:spcPts val="11211"/>
              </a:lnSpc>
            </a:pPr>
            <a:r>
              <a:rPr lang="en-US" sz="10100">
                <a:solidFill>
                  <a:srgbClr val="63F1F9"/>
                </a:solidFill>
                <a:latin typeface="Bebas Neue Cyrillic"/>
                <a:ea typeface="Bebas Neue Cyrillic"/>
                <a:cs typeface="Bebas Neue Cyrillic"/>
                <a:sym typeface="Bebas Neue Cyrillic"/>
              </a:rPr>
              <a:t>PROTOCOLS</a:t>
            </a:r>
          </a:p>
        </p:txBody>
      </p:sp>
      <p:sp>
        <p:nvSpPr>
          <p:cNvPr name="TextBox 3" id="3"/>
          <p:cNvSpPr txBox="true"/>
          <p:nvPr/>
        </p:nvSpPr>
        <p:spPr>
          <a:xfrm rot="0">
            <a:off x="506766" y="3929138"/>
            <a:ext cx="7329178" cy="1716026"/>
          </a:xfrm>
          <a:prstGeom prst="rect">
            <a:avLst/>
          </a:prstGeom>
        </p:spPr>
        <p:txBody>
          <a:bodyPr anchor="t" rtlCol="false" tIns="0" lIns="0" bIns="0" rIns="0">
            <a:spAutoFit/>
          </a:bodyPr>
          <a:lstStyle/>
          <a:p>
            <a:pPr algn="ctr">
              <a:lnSpc>
                <a:spcPts val="14090"/>
              </a:lnSpc>
              <a:spcBef>
                <a:spcPct val="0"/>
              </a:spcBef>
            </a:pPr>
            <a:r>
              <a:rPr lang="en-US" b="true" sz="10064">
                <a:solidFill>
                  <a:srgbClr val="FFFFFF"/>
                </a:solidFill>
                <a:latin typeface="Garet Bold"/>
                <a:ea typeface="Garet Bold"/>
                <a:cs typeface="Garet Bold"/>
                <a:sym typeface="Garet Bold"/>
              </a:rPr>
              <a:t>SSH</a:t>
            </a:r>
          </a:p>
        </p:txBody>
      </p:sp>
      <p:sp>
        <p:nvSpPr>
          <p:cNvPr name="TextBox 4" id="4"/>
          <p:cNvSpPr txBox="true"/>
          <p:nvPr/>
        </p:nvSpPr>
        <p:spPr>
          <a:xfrm rot="0">
            <a:off x="11206176" y="3679206"/>
            <a:ext cx="6380986" cy="1965959"/>
          </a:xfrm>
          <a:prstGeom prst="rect">
            <a:avLst/>
          </a:prstGeom>
        </p:spPr>
        <p:txBody>
          <a:bodyPr anchor="t" rtlCol="false" tIns="0" lIns="0" bIns="0" rIns="0">
            <a:spAutoFit/>
          </a:bodyPr>
          <a:lstStyle/>
          <a:p>
            <a:pPr algn="ctr">
              <a:lnSpc>
                <a:spcPts val="16665"/>
              </a:lnSpc>
            </a:pPr>
            <a:r>
              <a:rPr lang="en-US" sz="10100" b="true">
                <a:solidFill>
                  <a:srgbClr val="FFFFFF"/>
                </a:solidFill>
                <a:latin typeface="Garet Bold"/>
                <a:ea typeface="Garet Bold"/>
                <a:cs typeface="Garet Bold"/>
                <a:sym typeface="Garet Bold"/>
              </a:rPr>
              <a:t>TLS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509298" y="1597691"/>
            <a:ext cx="1864978" cy="1866014"/>
          </a:xfrm>
          <a:custGeom>
            <a:avLst/>
            <a:gdLst/>
            <a:ahLst/>
            <a:cxnLst/>
            <a:rect r="r" b="b" t="t" l="l"/>
            <a:pathLst>
              <a:path h="1866014" w="1864978">
                <a:moveTo>
                  <a:pt x="0" y="0"/>
                </a:moveTo>
                <a:lnTo>
                  <a:pt x="1864978" y="0"/>
                </a:lnTo>
                <a:lnTo>
                  <a:pt x="1864978" y="1866014"/>
                </a:lnTo>
                <a:lnTo>
                  <a:pt x="0" y="1866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57259" y="220419"/>
            <a:ext cx="4569056" cy="868680"/>
          </a:xfrm>
          <a:prstGeom prst="rect">
            <a:avLst/>
          </a:prstGeom>
        </p:spPr>
        <p:txBody>
          <a:bodyPr anchor="t" rtlCol="false" tIns="0" lIns="0" bIns="0" rIns="0">
            <a:spAutoFit/>
          </a:bodyPr>
          <a:lstStyle/>
          <a:p>
            <a:pPr algn="ctr">
              <a:lnSpc>
                <a:spcPts val="6660"/>
              </a:lnSpc>
            </a:pPr>
            <a:r>
              <a:rPr lang="en-US" sz="6000">
                <a:solidFill>
                  <a:srgbClr val="63F1F9"/>
                </a:solidFill>
                <a:latin typeface="Bebas Neue Cyrillic"/>
                <a:ea typeface="Bebas Neue Cyrillic"/>
                <a:cs typeface="Bebas Neue Cyrillic"/>
                <a:sym typeface="Bebas Neue Cyrillic"/>
              </a:rPr>
              <a:t> EXAMPLE OF USE:</a:t>
            </a:r>
          </a:p>
        </p:txBody>
      </p:sp>
      <p:sp>
        <p:nvSpPr>
          <p:cNvPr name="TextBox 4" id="4"/>
          <p:cNvSpPr txBox="true"/>
          <p:nvPr/>
        </p:nvSpPr>
        <p:spPr>
          <a:xfrm rot="0">
            <a:off x="530645" y="4781907"/>
            <a:ext cx="16436945" cy="1219123"/>
          </a:xfrm>
          <a:prstGeom prst="rect">
            <a:avLst/>
          </a:prstGeom>
        </p:spPr>
        <p:txBody>
          <a:bodyPr anchor="t" rtlCol="false" tIns="0" lIns="0" bIns="0" rIns="0">
            <a:spAutoFit/>
          </a:bodyPr>
          <a:lstStyle/>
          <a:p>
            <a:pPr algn="ctr">
              <a:lnSpc>
                <a:spcPts val="9979"/>
              </a:lnSpc>
              <a:spcBef>
                <a:spcPct val="0"/>
              </a:spcBef>
            </a:pPr>
            <a:r>
              <a:rPr lang="en-US" b="true" sz="7128">
                <a:solidFill>
                  <a:srgbClr val="FFFFFF"/>
                </a:solidFill>
                <a:latin typeface="Open Sans Bold"/>
                <a:ea typeface="Open Sans Bold"/>
                <a:cs typeface="Open Sans Bold"/>
                <a:sym typeface="Open Sans Bold"/>
              </a:rPr>
              <a:t>Banks rely on RSA encryption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2128389" y="1048021"/>
            <a:ext cx="1892829" cy="1753108"/>
          </a:xfrm>
          <a:custGeom>
            <a:avLst/>
            <a:gdLst/>
            <a:ahLst/>
            <a:cxnLst/>
            <a:rect r="r" b="b" t="t" l="l"/>
            <a:pathLst>
              <a:path h="1753108" w="1892829">
                <a:moveTo>
                  <a:pt x="0" y="0"/>
                </a:moveTo>
                <a:lnTo>
                  <a:pt x="1892829" y="0"/>
                </a:lnTo>
                <a:lnTo>
                  <a:pt x="1892829" y="1753107"/>
                </a:lnTo>
                <a:lnTo>
                  <a:pt x="0" y="1753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91311" y="964373"/>
            <a:ext cx="1767030" cy="1836756"/>
          </a:xfrm>
          <a:custGeom>
            <a:avLst/>
            <a:gdLst/>
            <a:ahLst/>
            <a:cxnLst/>
            <a:rect r="r" b="b" t="t" l="l"/>
            <a:pathLst>
              <a:path h="1836756" w="1767030">
                <a:moveTo>
                  <a:pt x="0" y="0"/>
                </a:moveTo>
                <a:lnTo>
                  <a:pt x="1767030" y="0"/>
                </a:lnTo>
                <a:lnTo>
                  <a:pt x="1767030" y="1836755"/>
                </a:lnTo>
                <a:lnTo>
                  <a:pt x="0" y="18367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60988" y="179341"/>
            <a:ext cx="4569056" cy="868680"/>
          </a:xfrm>
          <a:prstGeom prst="rect">
            <a:avLst/>
          </a:prstGeom>
        </p:spPr>
        <p:txBody>
          <a:bodyPr anchor="t" rtlCol="false" tIns="0" lIns="0" bIns="0" rIns="0">
            <a:spAutoFit/>
          </a:bodyPr>
          <a:lstStyle/>
          <a:p>
            <a:pPr algn="ctr">
              <a:lnSpc>
                <a:spcPts val="6660"/>
              </a:lnSpc>
            </a:pPr>
            <a:r>
              <a:rPr lang="en-US" sz="6000">
                <a:solidFill>
                  <a:srgbClr val="63F1F9"/>
                </a:solidFill>
                <a:latin typeface="Bebas Neue Cyrillic"/>
                <a:ea typeface="Bebas Neue Cyrillic"/>
                <a:cs typeface="Bebas Neue Cyrillic"/>
                <a:sym typeface="Bebas Neue Cyrillic"/>
              </a:rPr>
              <a:t> PROS &amp; CONS:</a:t>
            </a:r>
          </a:p>
        </p:txBody>
      </p:sp>
      <p:sp>
        <p:nvSpPr>
          <p:cNvPr name="TextBox 5" id="5"/>
          <p:cNvSpPr txBox="true"/>
          <p:nvPr/>
        </p:nvSpPr>
        <p:spPr>
          <a:xfrm rot="0">
            <a:off x="9139238" y="4311902"/>
            <a:ext cx="9525" cy="1566544"/>
          </a:xfrm>
          <a:prstGeom prst="rect">
            <a:avLst/>
          </a:prstGeom>
        </p:spPr>
        <p:txBody>
          <a:bodyPr anchor="t" rtlCol="false" tIns="0" lIns="0" bIns="0" rIns="0">
            <a:spAutoFit/>
          </a:bodyPr>
          <a:lstStyle/>
          <a:p>
            <a:pPr algn="ctr">
              <a:lnSpc>
                <a:spcPts val="12880"/>
              </a:lnSpc>
            </a:pPr>
          </a:p>
        </p:txBody>
      </p:sp>
      <p:sp>
        <p:nvSpPr>
          <p:cNvPr name="TextBox 6" id="6"/>
          <p:cNvSpPr txBox="true"/>
          <p:nvPr/>
        </p:nvSpPr>
        <p:spPr>
          <a:xfrm rot="0">
            <a:off x="1211231" y="3422148"/>
            <a:ext cx="3616156" cy="561814"/>
          </a:xfrm>
          <a:prstGeom prst="rect">
            <a:avLst/>
          </a:prstGeom>
        </p:spPr>
        <p:txBody>
          <a:bodyPr anchor="t" rtlCol="false" tIns="0" lIns="0" bIns="0" rIns="0">
            <a:spAutoFit/>
          </a:bodyPr>
          <a:lstStyle/>
          <a:p>
            <a:pPr algn="l">
              <a:lnSpc>
                <a:spcPts val="4576"/>
              </a:lnSpc>
            </a:pPr>
            <a:r>
              <a:rPr lang="en-US" sz="3269" b="true">
                <a:solidFill>
                  <a:srgbClr val="FFFFFF"/>
                </a:solidFill>
                <a:latin typeface="Canva Sans Bold"/>
                <a:ea typeface="Canva Sans Bold"/>
                <a:cs typeface="Canva Sans Bold"/>
                <a:sym typeface="Canva Sans Bold"/>
              </a:rPr>
              <a:t>  Key Distribution</a:t>
            </a:r>
          </a:p>
        </p:txBody>
      </p:sp>
      <p:sp>
        <p:nvSpPr>
          <p:cNvPr name="TextBox 7" id="7"/>
          <p:cNvSpPr txBox="true"/>
          <p:nvPr/>
        </p:nvSpPr>
        <p:spPr>
          <a:xfrm rot="0">
            <a:off x="1028700" y="5130953"/>
            <a:ext cx="4732288" cy="545084"/>
          </a:xfrm>
          <a:prstGeom prst="rect">
            <a:avLst/>
          </a:prstGeom>
        </p:spPr>
        <p:txBody>
          <a:bodyPr anchor="t" rtlCol="false" tIns="0" lIns="0" bIns="0" rIns="0">
            <a:spAutoFit/>
          </a:bodyPr>
          <a:lstStyle/>
          <a:p>
            <a:pPr algn="l">
              <a:lnSpc>
                <a:spcPts val="4422"/>
              </a:lnSpc>
            </a:pPr>
            <a:r>
              <a:rPr lang="en-US" sz="3158" b="true">
                <a:solidFill>
                  <a:srgbClr val="FFFFFF"/>
                </a:solidFill>
                <a:latin typeface="Canva Sans Bold"/>
                <a:ea typeface="Canva Sans Bold"/>
                <a:cs typeface="Canva Sans Bold"/>
                <a:sym typeface="Canva Sans Bold"/>
              </a:rPr>
              <a:t>Asymmetric Encryption</a:t>
            </a:r>
          </a:p>
        </p:txBody>
      </p:sp>
      <p:sp>
        <p:nvSpPr>
          <p:cNvPr name="TextBox 8" id="8"/>
          <p:cNvSpPr txBox="true"/>
          <p:nvPr/>
        </p:nvSpPr>
        <p:spPr>
          <a:xfrm rot="0">
            <a:off x="1358561" y="7183900"/>
            <a:ext cx="3468826" cy="545084"/>
          </a:xfrm>
          <a:prstGeom prst="rect">
            <a:avLst/>
          </a:prstGeom>
        </p:spPr>
        <p:txBody>
          <a:bodyPr anchor="t" rtlCol="false" tIns="0" lIns="0" bIns="0" rIns="0">
            <a:spAutoFit/>
          </a:bodyPr>
          <a:lstStyle/>
          <a:p>
            <a:pPr algn="l">
              <a:lnSpc>
                <a:spcPts val="4422"/>
              </a:lnSpc>
            </a:pPr>
            <a:r>
              <a:rPr lang="en-US" sz="3158" b="true">
                <a:solidFill>
                  <a:srgbClr val="FFFFFF"/>
                </a:solidFill>
                <a:latin typeface="Canva Sans Bold"/>
                <a:ea typeface="Canva Sans Bold"/>
                <a:cs typeface="Canva Sans Bold"/>
                <a:sym typeface="Canva Sans Bold"/>
              </a:rPr>
              <a:t>Digital Signatures</a:t>
            </a:r>
          </a:p>
        </p:txBody>
      </p:sp>
      <p:sp>
        <p:nvSpPr>
          <p:cNvPr name="TextBox 9" id="9"/>
          <p:cNvSpPr txBox="true"/>
          <p:nvPr/>
        </p:nvSpPr>
        <p:spPr>
          <a:xfrm rot="0">
            <a:off x="12662004" y="3431673"/>
            <a:ext cx="1677273" cy="521530"/>
          </a:xfrm>
          <a:prstGeom prst="rect">
            <a:avLst/>
          </a:prstGeom>
        </p:spPr>
        <p:txBody>
          <a:bodyPr anchor="t" rtlCol="false" tIns="0" lIns="0" bIns="0" rIns="0">
            <a:spAutoFit/>
          </a:bodyPr>
          <a:lstStyle/>
          <a:p>
            <a:pPr algn="l">
              <a:lnSpc>
                <a:spcPts val="4292"/>
              </a:lnSpc>
            </a:pPr>
            <a:r>
              <a:rPr lang="en-US" sz="3066" b="true">
                <a:solidFill>
                  <a:srgbClr val="FFFFFF"/>
                </a:solidFill>
                <a:latin typeface="Canva Sans Bold"/>
                <a:ea typeface="Canva Sans Bold"/>
                <a:cs typeface="Canva Sans Bold"/>
                <a:sym typeface="Canva Sans Bold"/>
              </a:rPr>
              <a:t>Key Size</a:t>
            </a:r>
          </a:p>
        </p:txBody>
      </p:sp>
      <p:sp>
        <p:nvSpPr>
          <p:cNvPr name="TextBox 10" id="10"/>
          <p:cNvSpPr txBox="true"/>
          <p:nvPr/>
        </p:nvSpPr>
        <p:spPr>
          <a:xfrm rot="0">
            <a:off x="11006805" y="5114224"/>
            <a:ext cx="4987669" cy="561814"/>
          </a:xfrm>
          <a:prstGeom prst="rect">
            <a:avLst/>
          </a:prstGeom>
        </p:spPr>
        <p:txBody>
          <a:bodyPr anchor="t" rtlCol="false" tIns="0" lIns="0" bIns="0" rIns="0">
            <a:spAutoFit/>
          </a:bodyPr>
          <a:lstStyle/>
          <a:p>
            <a:pPr algn="l">
              <a:lnSpc>
                <a:spcPts val="4576"/>
              </a:lnSpc>
            </a:pPr>
            <a:r>
              <a:rPr lang="en-US" sz="3269" b="true">
                <a:solidFill>
                  <a:srgbClr val="FFFFFF"/>
                </a:solidFill>
                <a:latin typeface="Canva Sans Bold"/>
                <a:ea typeface="Canva Sans Bold"/>
                <a:cs typeface="Canva Sans Bold"/>
                <a:sym typeface="Canva Sans Bold"/>
              </a:rPr>
              <a:t>Message Size Limitation</a:t>
            </a:r>
          </a:p>
        </p:txBody>
      </p:sp>
      <p:sp>
        <p:nvSpPr>
          <p:cNvPr name="TextBox 11" id="11"/>
          <p:cNvSpPr txBox="true"/>
          <p:nvPr/>
        </p:nvSpPr>
        <p:spPr>
          <a:xfrm rot="0">
            <a:off x="11823367" y="7167171"/>
            <a:ext cx="3686192" cy="561814"/>
          </a:xfrm>
          <a:prstGeom prst="rect">
            <a:avLst/>
          </a:prstGeom>
        </p:spPr>
        <p:txBody>
          <a:bodyPr anchor="t" rtlCol="false" tIns="0" lIns="0" bIns="0" rIns="0">
            <a:spAutoFit/>
          </a:bodyPr>
          <a:lstStyle/>
          <a:p>
            <a:pPr algn="l">
              <a:lnSpc>
                <a:spcPts val="4576"/>
              </a:lnSpc>
            </a:pPr>
            <a:r>
              <a:rPr lang="en-US" sz="3269" b="true">
                <a:solidFill>
                  <a:srgbClr val="FFFFFF"/>
                </a:solidFill>
                <a:latin typeface="Canva Sans Bold"/>
                <a:ea typeface="Canva Sans Bold"/>
                <a:cs typeface="Canva Sans Bold"/>
                <a:sym typeface="Canva Sans Bold"/>
              </a:rPr>
              <a:t>Key Management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83471" y="7620832"/>
            <a:ext cx="10831214" cy="623931"/>
          </a:xfrm>
          <a:custGeom>
            <a:avLst/>
            <a:gdLst/>
            <a:ahLst/>
            <a:cxnLst/>
            <a:rect r="r" b="b" t="t" l="l"/>
            <a:pathLst>
              <a:path h="623931" w="10831214">
                <a:moveTo>
                  <a:pt x="0" y="0"/>
                </a:moveTo>
                <a:lnTo>
                  <a:pt x="10831214" y="0"/>
                </a:lnTo>
                <a:lnTo>
                  <a:pt x="10831214" y="623930"/>
                </a:lnTo>
                <a:lnTo>
                  <a:pt x="0" y="623930"/>
                </a:lnTo>
                <a:lnTo>
                  <a:pt x="0" y="0"/>
                </a:lnTo>
                <a:close/>
              </a:path>
            </a:pathLst>
          </a:custGeom>
          <a:blipFill>
            <a:blip r:embed="rId2"/>
            <a:stretch>
              <a:fillRect l="0" t="0" r="0" b="-10667"/>
            </a:stretch>
          </a:blipFill>
        </p:spPr>
      </p:sp>
      <p:sp>
        <p:nvSpPr>
          <p:cNvPr name="Freeform 3" id="3"/>
          <p:cNvSpPr/>
          <p:nvPr/>
        </p:nvSpPr>
        <p:spPr>
          <a:xfrm flipH="false" flipV="false" rot="0">
            <a:off x="9947216" y="4442858"/>
            <a:ext cx="1042046" cy="1401284"/>
          </a:xfrm>
          <a:custGeom>
            <a:avLst/>
            <a:gdLst/>
            <a:ahLst/>
            <a:cxnLst/>
            <a:rect r="r" b="b" t="t" l="l"/>
            <a:pathLst>
              <a:path h="1401284" w="1042046">
                <a:moveTo>
                  <a:pt x="0" y="0"/>
                </a:moveTo>
                <a:lnTo>
                  <a:pt x="1042046" y="0"/>
                </a:lnTo>
                <a:lnTo>
                  <a:pt x="1042046" y="1401284"/>
                </a:lnTo>
                <a:lnTo>
                  <a:pt x="0" y="14012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63642" y="3401510"/>
            <a:ext cx="1081419" cy="1298647"/>
          </a:xfrm>
          <a:custGeom>
            <a:avLst/>
            <a:gdLst/>
            <a:ahLst/>
            <a:cxnLst/>
            <a:rect r="r" b="b" t="t" l="l"/>
            <a:pathLst>
              <a:path h="1298647" w="1081419">
                <a:moveTo>
                  <a:pt x="0" y="0"/>
                </a:moveTo>
                <a:lnTo>
                  <a:pt x="1081418" y="0"/>
                </a:lnTo>
                <a:lnTo>
                  <a:pt x="1081418" y="1298647"/>
                </a:lnTo>
                <a:lnTo>
                  <a:pt x="0" y="12986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316305" y="2216468"/>
            <a:ext cx="1114027" cy="1026930"/>
          </a:xfrm>
          <a:custGeom>
            <a:avLst/>
            <a:gdLst/>
            <a:ahLst/>
            <a:cxnLst/>
            <a:rect r="r" b="b" t="t" l="l"/>
            <a:pathLst>
              <a:path h="1026930" w="1114027">
                <a:moveTo>
                  <a:pt x="0" y="0"/>
                </a:moveTo>
                <a:lnTo>
                  <a:pt x="1114027" y="0"/>
                </a:lnTo>
                <a:lnTo>
                  <a:pt x="1114027" y="1026930"/>
                </a:lnTo>
                <a:lnTo>
                  <a:pt x="0" y="10269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29385" y="-268839"/>
            <a:ext cx="20253732" cy="11050192"/>
          </a:xfrm>
          <a:custGeom>
            <a:avLst/>
            <a:gdLst/>
            <a:ahLst/>
            <a:cxnLst/>
            <a:rect r="r" b="b" t="t" l="l"/>
            <a:pathLst>
              <a:path h="11050192" w="20253732">
                <a:moveTo>
                  <a:pt x="0" y="0"/>
                </a:moveTo>
                <a:lnTo>
                  <a:pt x="20253733" y="0"/>
                </a:lnTo>
                <a:lnTo>
                  <a:pt x="20253733" y="11050192"/>
                </a:lnTo>
                <a:lnTo>
                  <a:pt x="0" y="11050192"/>
                </a:lnTo>
                <a:lnTo>
                  <a:pt x="0" y="0"/>
                </a:lnTo>
                <a:close/>
              </a:path>
            </a:pathLst>
          </a:custGeom>
          <a:blipFill>
            <a:blip r:embed="rId9"/>
            <a:stretch>
              <a:fillRect l="0" t="-17759" r="0" b="-4356"/>
            </a:stretch>
          </a:blipFill>
        </p:spPr>
      </p:sp>
      <p:sp>
        <p:nvSpPr>
          <p:cNvPr name="TextBox 7" id="7"/>
          <p:cNvSpPr txBox="true"/>
          <p:nvPr/>
        </p:nvSpPr>
        <p:spPr>
          <a:xfrm rot="0">
            <a:off x="8093059" y="1842838"/>
            <a:ext cx="5175052"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Key Generation:</a:t>
            </a:r>
          </a:p>
        </p:txBody>
      </p:sp>
      <p:sp>
        <p:nvSpPr>
          <p:cNvPr name="Freeform 8" id="8"/>
          <p:cNvSpPr/>
          <p:nvPr/>
        </p:nvSpPr>
        <p:spPr>
          <a:xfrm flipH="false" flipV="false" rot="0">
            <a:off x="653971" y="198864"/>
            <a:ext cx="3545794" cy="653005"/>
          </a:xfrm>
          <a:custGeom>
            <a:avLst/>
            <a:gdLst/>
            <a:ahLst/>
            <a:cxnLst/>
            <a:rect r="r" b="b" t="t" l="l"/>
            <a:pathLst>
              <a:path h="653005" w="3545794">
                <a:moveTo>
                  <a:pt x="0" y="0"/>
                </a:moveTo>
                <a:lnTo>
                  <a:pt x="3545794" y="0"/>
                </a:lnTo>
                <a:lnTo>
                  <a:pt x="3545794" y="653005"/>
                </a:lnTo>
                <a:lnTo>
                  <a:pt x="0" y="653005"/>
                </a:lnTo>
                <a:lnTo>
                  <a:pt x="0" y="0"/>
                </a:lnTo>
                <a:close/>
              </a:path>
            </a:pathLst>
          </a:custGeom>
          <a:blipFill>
            <a:blip r:embed="rId10"/>
            <a:stretch>
              <a:fillRect l="0" t="0" r="0" b="-7437"/>
            </a:stretch>
          </a:blipFill>
        </p:spPr>
      </p:sp>
      <p:sp>
        <p:nvSpPr>
          <p:cNvPr name="Freeform 9" id="9"/>
          <p:cNvSpPr/>
          <p:nvPr/>
        </p:nvSpPr>
        <p:spPr>
          <a:xfrm flipH="false" flipV="false" rot="0">
            <a:off x="653971" y="1026930"/>
            <a:ext cx="4969116" cy="747704"/>
          </a:xfrm>
          <a:custGeom>
            <a:avLst/>
            <a:gdLst/>
            <a:ahLst/>
            <a:cxnLst/>
            <a:rect r="r" b="b" t="t" l="l"/>
            <a:pathLst>
              <a:path h="747704" w="4969116">
                <a:moveTo>
                  <a:pt x="0" y="0"/>
                </a:moveTo>
                <a:lnTo>
                  <a:pt x="4969116" y="0"/>
                </a:lnTo>
                <a:lnTo>
                  <a:pt x="4969116" y="747704"/>
                </a:lnTo>
                <a:lnTo>
                  <a:pt x="0" y="747704"/>
                </a:lnTo>
                <a:lnTo>
                  <a:pt x="0" y="0"/>
                </a:lnTo>
                <a:close/>
              </a:path>
            </a:pathLst>
          </a:custGeom>
          <a:blipFill>
            <a:blip r:embed="rId11"/>
            <a:stretch>
              <a:fillRect l="0" t="0" r="0" b="0"/>
            </a:stretch>
          </a:blipFill>
        </p:spPr>
      </p:sp>
      <p:sp>
        <p:nvSpPr>
          <p:cNvPr name="Freeform 10" id="10"/>
          <p:cNvSpPr/>
          <p:nvPr/>
        </p:nvSpPr>
        <p:spPr>
          <a:xfrm flipH="false" flipV="false" rot="0">
            <a:off x="382324" y="2128334"/>
            <a:ext cx="15421471" cy="601599"/>
          </a:xfrm>
          <a:custGeom>
            <a:avLst/>
            <a:gdLst/>
            <a:ahLst/>
            <a:cxnLst/>
            <a:rect r="r" b="b" t="t" l="l"/>
            <a:pathLst>
              <a:path h="601599" w="15421471">
                <a:moveTo>
                  <a:pt x="0" y="0"/>
                </a:moveTo>
                <a:lnTo>
                  <a:pt x="15421470" y="0"/>
                </a:lnTo>
                <a:lnTo>
                  <a:pt x="15421470" y="601599"/>
                </a:lnTo>
                <a:lnTo>
                  <a:pt x="0" y="601599"/>
                </a:lnTo>
                <a:lnTo>
                  <a:pt x="0" y="0"/>
                </a:lnTo>
                <a:close/>
              </a:path>
            </a:pathLst>
          </a:custGeom>
          <a:blipFill>
            <a:blip r:embed="rId12"/>
            <a:stretch>
              <a:fillRect l="-1697" t="-13140" r="0" b="-8035"/>
            </a:stretch>
          </a:blipFill>
        </p:spPr>
      </p:sp>
      <p:sp>
        <p:nvSpPr>
          <p:cNvPr name="Freeform 11" id="11"/>
          <p:cNvSpPr/>
          <p:nvPr/>
        </p:nvSpPr>
        <p:spPr>
          <a:xfrm flipH="false" flipV="false" rot="0">
            <a:off x="5347753" y="7302732"/>
            <a:ext cx="11401223" cy="1181939"/>
          </a:xfrm>
          <a:custGeom>
            <a:avLst/>
            <a:gdLst/>
            <a:ahLst/>
            <a:cxnLst/>
            <a:rect r="r" b="b" t="t" l="l"/>
            <a:pathLst>
              <a:path h="1181939" w="11401223">
                <a:moveTo>
                  <a:pt x="0" y="0"/>
                </a:moveTo>
                <a:lnTo>
                  <a:pt x="11401222" y="0"/>
                </a:lnTo>
                <a:lnTo>
                  <a:pt x="11401222" y="1181939"/>
                </a:lnTo>
                <a:lnTo>
                  <a:pt x="0" y="1181939"/>
                </a:lnTo>
                <a:lnTo>
                  <a:pt x="0" y="0"/>
                </a:lnTo>
                <a:close/>
              </a:path>
            </a:pathLst>
          </a:custGeom>
          <a:blipFill>
            <a:blip r:embed="rId13"/>
            <a:stretch>
              <a:fillRect l="0" t="-341" r="0" b="-4561"/>
            </a:stretch>
          </a:blipFill>
        </p:spPr>
      </p:sp>
      <p:sp>
        <p:nvSpPr>
          <p:cNvPr name="Freeform 12" id="12"/>
          <p:cNvSpPr/>
          <p:nvPr/>
        </p:nvSpPr>
        <p:spPr>
          <a:xfrm flipH="false" flipV="false" rot="0">
            <a:off x="0" y="9007245"/>
            <a:ext cx="9842385" cy="1229294"/>
          </a:xfrm>
          <a:custGeom>
            <a:avLst/>
            <a:gdLst/>
            <a:ahLst/>
            <a:cxnLst/>
            <a:rect r="r" b="b" t="t" l="l"/>
            <a:pathLst>
              <a:path h="1229294" w="9842385">
                <a:moveTo>
                  <a:pt x="0" y="0"/>
                </a:moveTo>
                <a:lnTo>
                  <a:pt x="9842385" y="0"/>
                </a:lnTo>
                <a:lnTo>
                  <a:pt x="9842385" y="1229294"/>
                </a:lnTo>
                <a:lnTo>
                  <a:pt x="0" y="1229294"/>
                </a:lnTo>
                <a:lnTo>
                  <a:pt x="0" y="0"/>
                </a:lnTo>
                <a:close/>
              </a:path>
            </a:pathLst>
          </a:custGeom>
          <a:blipFill>
            <a:blip r:embed="rId14"/>
            <a:stretch>
              <a:fillRect l="-3456" t="-4209" r="0" b="-3"/>
            </a:stretch>
          </a:blipFill>
        </p:spPr>
      </p:sp>
      <p:sp>
        <p:nvSpPr>
          <p:cNvPr name="Freeform 13" id="13"/>
          <p:cNvSpPr/>
          <p:nvPr/>
        </p:nvSpPr>
        <p:spPr>
          <a:xfrm flipH="false" flipV="false" rot="0">
            <a:off x="1381983" y="7620832"/>
            <a:ext cx="855448" cy="1027284"/>
          </a:xfrm>
          <a:custGeom>
            <a:avLst/>
            <a:gdLst/>
            <a:ahLst/>
            <a:cxnLst/>
            <a:rect r="r" b="b" t="t" l="l"/>
            <a:pathLst>
              <a:path h="1027284" w="855448">
                <a:moveTo>
                  <a:pt x="0" y="0"/>
                </a:moveTo>
                <a:lnTo>
                  <a:pt x="855447" y="0"/>
                </a:lnTo>
                <a:lnTo>
                  <a:pt x="855447" y="1027284"/>
                </a:lnTo>
                <a:lnTo>
                  <a:pt x="0" y="102728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0">
            <a:off x="11803014" y="5844142"/>
            <a:ext cx="885727" cy="1191075"/>
          </a:xfrm>
          <a:custGeom>
            <a:avLst/>
            <a:gdLst/>
            <a:ahLst/>
            <a:cxnLst/>
            <a:rect r="r" b="b" t="t" l="l"/>
            <a:pathLst>
              <a:path h="1191075" w="885727">
                <a:moveTo>
                  <a:pt x="0" y="0"/>
                </a:moveTo>
                <a:lnTo>
                  <a:pt x="885727" y="0"/>
                </a:lnTo>
                <a:lnTo>
                  <a:pt x="885727" y="1191075"/>
                </a:lnTo>
                <a:lnTo>
                  <a:pt x="0" y="119107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5" id="15"/>
          <p:cNvSpPr/>
          <p:nvPr/>
        </p:nvSpPr>
        <p:spPr>
          <a:xfrm flipH="false" flipV="false" rot="0">
            <a:off x="6611945" y="0"/>
            <a:ext cx="1114027" cy="1026930"/>
          </a:xfrm>
          <a:custGeom>
            <a:avLst/>
            <a:gdLst/>
            <a:ahLst/>
            <a:cxnLst/>
            <a:rect r="r" b="b" t="t" l="l"/>
            <a:pathLst>
              <a:path h="1026930" w="1114027">
                <a:moveTo>
                  <a:pt x="0" y="0"/>
                </a:moveTo>
                <a:lnTo>
                  <a:pt x="1114027" y="0"/>
                </a:lnTo>
                <a:lnTo>
                  <a:pt x="1114027" y="1026930"/>
                </a:lnTo>
                <a:lnTo>
                  <a:pt x="0" y="102693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6" id="16"/>
          <p:cNvSpPr/>
          <p:nvPr/>
        </p:nvSpPr>
        <p:spPr>
          <a:xfrm flipH="false" flipV="false" rot="0">
            <a:off x="382324" y="3941584"/>
            <a:ext cx="7634882" cy="1629925"/>
          </a:xfrm>
          <a:custGeom>
            <a:avLst/>
            <a:gdLst/>
            <a:ahLst/>
            <a:cxnLst/>
            <a:rect r="r" b="b" t="t" l="l"/>
            <a:pathLst>
              <a:path h="1629925" w="7634882">
                <a:moveTo>
                  <a:pt x="0" y="0"/>
                </a:moveTo>
                <a:lnTo>
                  <a:pt x="7634882" y="0"/>
                </a:lnTo>
                <a:lnTo>
                  <a:pt x="7634882" y="1629925"/>
                </a:lnTo>
                <a:lnTo>
                  <a:pt x="0" y="1629925"/>
                </a:lnTo>
                <a:lnTo>
                  <a:pt x="0" y="0"/>
                </a:lnTo>
                <a:close/>
              </a:path>
            </a:pathLst>
          </a:custGeom>
          <a:blipFill>
            <a:blip r:embed="rId21"/>
            <a:stretch>
              <a:fillRect l="0" t="-10425" r="0" b="0"/>
            </a:stretch>
          </a:blipFill>
        </p:spPr>
      </p:sp>
      <p:sp>
        <p:nvSpPr>
          <p:cNvPr name="Freeform 17" id="17"/>
          <p:cNvSpPr/>
          <p:nvPr/>
        </p:nvSpPr>
        <p:spPr>
          <a:xfrm flipH="false" flipV="false" rot="0">
            <a:off x="382324" y="5778342"/>
            <a:ext cx="4965429" cy="1362465"/>
          </a:xfrm>
          <a:custGeom>
            <a:avLst/>
            <a:gdLst/>
            <a:ahLst/>
            <a:cxnLst/>
            <a:rect r="r" b="b" t="t" l="l"/>
            <a:pathLst>
              <a:path h="1362465" w="4965429">
                <a:moveTo>
                  <a:pt x="0" y="0"/>
                </a:moveTo>
                <a:lnTo>
                  <a:pt x="4965429" y="0"/>
                </a:lnTo>
                <a:lnTo>
                  <a:pt x="4965429" y="1362465"/>
                </a:lnTo>
                <a:lnTo>
                  <a:pt x="0" y="1362465"/>
                </a:lnTo>
                <a:lnTo>
                  <a:pt x="0" y="0"/>
                </a:lnTo>
                <a:close/>
              </a:path>
            </a:pathLst>
          </a:custGeom>
          <a:blipFill>
            <a:blip r:embed="rId22"/>
            <a:stretch>
              <a:fillRect l="0" t="0" r="0" b="0"/>
            </a:stretch>
          </a:blipFill>
        </p:spPr>
      </p:sp>
      <p:sp>
        <p:nvSpPr>
          <p:cNvPr name="Freeform 18" id="18"/>
          <p:cNvSpPr/>
          <p:nvPr/>
        </p:nvSpPr>
        <p:spPr>
          <a:xfrm flipH="false" flipV="false" rot="0">
            <a:off x="382324" y="3068269"/>
            <a:ext cx="7092040" cy="666481"/>
          </a:xfrm>
          <a:custGeom>
            <a:avLst/>
            <a:gdLst/>
            <a:ahLst/>
            <a:cxnLst/>
            <a:rect r="r" b="b" t="t" l="l"/>
            <a:pathLst>
              <a:path h="666481" w="7092040">
                <a:moveTo>
                  <a:pt x="0" y="0"/>
                </a:moveTo>
                <a:lnTo>
                  <a:pt x="7092039" y="0"/>
                </a:lnTo>
                <a:lnTo>
                  <a:pt x="7092039" y="666481"/>
                </a:lnTo>
                <a:lnTo>
                  <a:pt x="0" y="666481"/>
                </a:lnTo>
                <a:lnTo>
                  <a:pt x="0" y="0"/>
                </a:lnTo>
                <a:close/>
              </a:path>
            </a:pathLst>
          </a:custGeom>
          <a:blipFill>
            <a:blip r:embed="rId2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1028700"/>
            <a:ext cx="5444611" cy="5464461"/>
          </a:xfrm>
          <a:custGeom>
            <a:avLst/>
            <a:gdLst/>
            <a:ahLst/>
            <a:cxnLst/>
            <a:rect r="r" b="b" t="t" l="l"/>
            <a:pathLst>
              <a:path h="5464461" w="5444611">
                <a:moveTo>
                  <a:pt x="0" y="0"/>
                </a:moveTo>
                <a:lnTo>
                  <a:pt x="5444611" y="0"/>
                </a:lnTo>
                <a:lnTo>
                  <a:pt x="5444611" y="5464461"/>
                </a:lnTo>
                <a:lnTo>
                  <a:pt x="0" y="5464461"/>
                </a:lnTo>
                <a:lnTo>
                  <a:pt x="0" y="0"/>
                </a:lnTo>
                <a:close/>
              </a:path>
            </a:pathLst>
          </a:custGeom>
          <a:blipFill>
            <a:blip r:embed="rId2"/>
            <a:stretch>
              <a:fillRect l="-36268" t="-10903" r="-71299" b="0"/>
            </a:stretch>
          </a:blipFill>
        </p:spPr>
      </p:sp>
      <p:sp>
        <p:nvSpPr>
          <p:cNvPr name="Freeform 3" id="3"/>
          <p:cNvSpPr/>
          <p:nvPr/>
        </p:nvSpPr>
        <p:spPr>
          <a:xfrm flipH="false" flipV="false" rot="0">
            <a:off x="5444611" y="1028700"/>
            <a:ext cx="7868018" cy="3349463"/>
          </a:xfrm>
          <a:custGeom>
            <a:avLst/>
            <a:gdLst/>
            <a:ahLst/>
            <a:cxnLst/>
            <a:rect r="r" b="b" t="t" l="l"/>
            <a:pathLst>
              <a:path h="3349463" w="7868018">
                <a:moveTo>
                  <a:pt x="0" y="0"/>
                </a:moveTo>
                <a:lnTo>
                  <a:pt x="7868018" y="0"/>
                </a:lnTo>
                <a:lnTo>
                  <a:pt x="7868018" y="3349463"/>
                </a:lnTo>
                <a:lnTo>
                  <a:pt x="0" y="3349463"/>
                </a:lnTo>
                <a:lnTo>
                  <a:pt x="0" y="0"/>
                </a:lnTo>
                <a:close/>
              </a:path>
            </a:pathLst>
          </a:custGeom>
          <a:blipFill>
            <a:blip r:embed="rId3"/>
            <a:stretch>
              <a:fillRect l="-6472" t="-11388" r="-32995" b="0"/>
            </a:stretch>
          </a:blipFill>
        </p:spPr>
      </p:sp>
      <p:sp>
        <p:nvSpPr>
          <p:cNvPr name="Freeform 4" id="4"/>
          <p:cNvSpPr/>
          <p:nvPr/>
        </p:nvSpPr>
        <p:spPr>
          <a:xfrm flipH="false" flipV="false" rot="0">
            <a:off x="7589960" y="6218848"/>
            <a:ext cx="6409499" cy="1553350"/>
          </a:xfrm>
          <a:custGeom>
            <a:avLst/>
            <a:gdLst/>
            <a:ahLst/>
            <a:cxnLst/>
            <a:rect r="r" b="b" t="t" l="l"/>
            <a:pathLst>
              <a:path h="1553350" w="6409499">
                <a:moveTo>
                  <a:pt x="0" y="0"/>
                </a:moveTo>
                <a:lnTo>
                  <a:pt x="6409500" y="0"/>
                </a:lnTo>
                <a:lnTo>
                  <a:pt x="6409500" y="1553351"/>
                </a:lnTo>
                <a:lnTo>
                  <a:pt x="0" y="1553351"/>
                </a:lnTo>
                <a:lnTo>
                  <a:pt x="0" y="0"/>
                </a:lnTo>
                <a:close/>
              </a:path>
            </a:pathLst>
          </a:custGeom>
          <a:blipFill>
            <a:blip r:embed="rId4"/>
            <a:stretch>
              <a:fillRect l="-10502" t="-273774" r="-65817" b="0"/>
            </a:stretch>
          </a:blipFill>
        </p:spPr>
      </p:sp>
      <p:sp>
        <p:nvSpPr>
          <p:cNvPr name="TextBox 5" id="5"/>
          <p:cNvSpPr txBox="true"/>
          <p:nvPr/>
        </p:nvSpPr>
        <p:spPr>
          <a:xfrm rot="0">
            <a:off x="0" y="-95250"/>
            <a:ext cx="13709398"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Garet Bold"/>
                <a:ea typeface="Garet Bold"/>
                <a:cs typeface="Garet Bold"/>
                <a:sym typeface="Garet Bold"/>
              </a:rPr>
              <a:t>Encrypt the message from the sender</a:t>
            </a:r>
          </a:p>
        </p:txBody>
      </p:sp>
      <p:sp>
        <p:nvSpPr>
          <p:cNvPr name="TextBox 6" id="6"/>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7" id="7"/>
          <p:cNvSpPr txBox="true"/>
          <p:nvPr/>
        </p:nvSpPr>
        <p:spPr>
          <a:xfrm rot="0">
            <a:off x="7437364" y="5048250"/>
            <a:ext cx="5376466"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Garet Bold"/>
                <a:ea typeface="Garet Bold"/>
                <a:cs typeface="Garet Bold"/>
                <a:sym typeface="Garet Bold"/>
              </a:rPr>
              <a:t>The cyphertext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DAGUB2aAgjw</dc:identifier>
  <dcterms:modified xsi:type="dcterms:W3CDTF">2011-08-01T06:04:30Z</dcterms:modified>
  <cp:revision>1</cp:revision>
  <dc:title>Home</dc:title>
</cp:coreProperties>
</file>