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258" r:id="rId6"/>
    <p:sldId id="259" r:id="rId7"/>
    <p:sldId id="260" r:id="rId8"/>
    <p:sldId id="261" r:id="rId9"/>
    <p:sldId id="267" r:id="rId10"/>
    <p:sldId id="280" r:id="rId11"/>
    <p:sldId id="264" r:id="rId12"/>
    <p:sldId id="262" r:id="rId13"/>
    <p:sldId id="277" r:id="rId14"/>
    <p:sldId id="295" r:id="rId15"/>
    <p:sldId id="302" r:id="rId16"/>
    <p:sldId id="303" r:id="rId17"/>
    <p:sldId id="307" r:id="rId18"/>
    <p:sldId id="300" r:id="rId19"/>
    <p:sldId id="290" r:id="rId20"/>
    <p:sldId id="289" r:id="rId21"/>
    <p:sldId id="291" r:id="rId22"/>
    <p:sldId id="292" r:id="rId23"/>
    <p:sldId id="273" r:id="rId24"/>
    <p:sldId id="309" r:id="rId25"/>
    <p:sldId id="313" r:id="rId26"/>
    <p:sldId id="306" r:id="rId27"/>
    <p:sldId id="312" r:id="rId28"/>
    <p:sldId id="314" r:id="rId29"/>
    <p:sldId id="311" r:id="rId30"/>
    <p:sldId id="315" r:id="rId31"/>
    <p:sldId id="316" r:id="rId32"/>
    <p:sldId id="317" r:id="rId33"/>
    <p:sldId id="318" r:id="rId34"/>
    <p:sldId id="319" r:id="rId35"/>
    <p:sldId id="320" r:id="rId36"/>
    <p:sldId id="274"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7666" autoAdjust="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6C322-920D-4B1E-B654-78282946005A}" type="datetimeFigureOut">
              <a:rPr lang="fr-FR" smtClean="0"/>
              <a:t>19/12/2023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470E2-84C8-4B7F-BB34-9C891C1ADEDD}" type="slidenum">
              <a:rPr lang="fr-FR" smtClean="0"/>
              <a:t>‹N°›</a:t>
            </a:fld>
            <a:endParaRPr lang="fr-FR"/>
          </a:p>
        </p:txBody>
      </p:sp>
    </p:spTree>
    <p:extLst>
      <p:ext uri="{BB962C8B-B14F-4D97-AF65-F5344CB8AC3E}">
        <p14:creationId xmlns:p14="http://schemas.microsoft.com/office/powerpoint/2010/main" val="365320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upyter.dsm.apps.generali.fr/user/b301njc/lab/tree/mohamad_ali/Projet%206/P6_FINALE_analyse.ipynb#1-Test-du-Khi-Deux-pour-B2C"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jupyter.dsm.apps.generali.fr/user/b301njc/lab/tree/mohamad_ali/Projet%206/P6_FINALE_analyse.ipynb#1-Test-du-Khi-Deux-pour-B2C"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1</a:t>
            </a:fld>
            <a:endParaRPr lang="fr-FR"/>
          </a:p>
        </p:txBody>
      </p:sp>
    </p:spTree>
    <p:extLst>
      <p:ext uri="{BB962C8B-B14F-4D97-AF65-F5344CB8AC3E}">
        <p14:creationId xmlns:p14="http://schemas.microsoft.com/office/powerpoint/2010/main" val="2256836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effectLst/>
                <a:latin typeface="-apple-system"/>
              </a:rPr>
              <a:t>1-Test du Khi-Deux pour B2C</a:t>
            </a:r>
            <a:r>
              <a:rPr lang="fr-FR" b="1" i="0" u="none" strike="noStrike" dirty="0">
                <a:effectLst/>
                <a:latin typeface="-apple-system"/>
                <a:hlinkClick r:id="rId3"/>
              </a:rPr>
              <a:t>¶</a:t>
            </a:r>
            <a:endParaRPr lang="fr-FR" b="1" i="0" dirty="0">
              <a:effectLst/>
              <a:latin typeface="-apple-system"/>
            </a:endParaRPr>
          </a:p>
          <a:p>
            <a:pPr algn="l"/>
            <a:r>
              <a:rPr lang="fr-FR" b="0" i="0" dirty="0">
                <a:effectLst/>
                <a:latin typeface="-apple-system"/>
              </a:rPr>
              <a:t>Le test du Khi-2 (ou Chi-2) Pour tester le lien entre deux variables qualitatives on utilise le test du Khi-2 (test paramétrique), ou, si les conditions du diagnostic de régression ne sont pas remplies, on utilise le test exact de Fisher (test non-paramétrique). Ces deux tests sont pratique pour comparer des pourcentages.</a:t>
            </a:r>
          </a:p>
          <a:p>
            <a:pPr algn="l"/>
            <a:r>
              <a:rPr lang="fr-FR" b="0" i="0" dirty="0">
                <a:effectLst/>
                <a:latin typeface="-apple-system"/>
              </a:rPr>
              <a:t>Condition de validité du Khi-2 Les valeurs de toutes les cases du tableau des effectifs doivent être supérieur à 5 Les pourcentages ne sont pas trop proche de zéro ou de 100% </a:t>
            </a:r>
            <a:r>
              <a:rPr lang="fr-FR" b="0" i="0" dirty="0" err="1">
                <a:effectLst/>
                <a:latin typeface="-apple-system"/>
              </a:rPr>
              <a:t>Existe-t’il</a:t>
            </a:r>
            <a:r>
              <a:rPr lang="fr-FR" b="0" i="0" dirty="0">
                <a:effectLst/>
                <a:latin typeface="-apple-system"/>
              </a:rPr>
              <a:t> un lien entre les variables </a:t>
            </a:r>
            <a:r>
              <a:rPr lang="fr-FR" b="0" i="0" dirty="0" err="1">
                <a:effectLst/>
                <a:latin typeface="-apple-system"/>
              </a:rPr>
              <a:t>categ</a:t>
            </a:r>
            <a:r>
              <a:rPr lang="fr-FR" b="0" i="0" dirty="0">
                <a:effectLst/>
                <a:latin typeface="-apple-system"/>
              </a:rPr>
              <a:t> &amp; </a:t>
            </a:r>
            <a:r>
              <a:rPr lang="fr-FR" b="0" i="0" dirty="0" err="1">
                <a:effectLst/>
                <a:latin typeface="-apple-system"/>
              </a:rPr>
              <a:t>sex</a:t>
            </a:r>
            <a:r>
              <a:rPr lang="fr-FR" b="0" i="0" dirty="0">
                <a:effectLst/>
                <a:latin typeface="-apple-system"/>
              </a:rPr>
              <a:t> ?</a:t>
            </a:r>
          </a:p>
          <a:p>
            <a:pPr algn="l"/>
            <a:endParaRPr lang="fr-FR" b="0" i="0" dirty="0">
              <a:effectLst/>
              <a:latin typeface="-apple-system"/>
            </a:endParaRPr>
          </a:p>
          <a:p>
            <a:pPr algn="l"/>
            <a:r>
              <a:rPr lang="fr-FR" b="0" i="0" dirty="0">
                <a:effectLst/>
                <a:latin typeface="-apple-system"/>
              </a:rPr>
              <a:t>La statistique du khi-deux est particulièrement adaptée pour les observations qualitatives (2 variables qualitatives)</a:t>
            </a:r>
          </a:p>
          <a:p>
            <a:pPr algn="l"/>
            <a:r>
              <a:rPr lang="fr-FR" b="0" i="0" dirty="0">
                <a:effectLst/>
                <a:latin typeface="-apple-system"/>
              </a:rPr>
              <a:t>Hypothèses :</a:t>
            </a:r>
          </a:p>
          <a:p>
            <a:pPr marL="171450" indent="-171450" algn="l">
              <a:buFont typeface="Arial" panose="020B0604020202020204" pitchFamily="34" charset="0"/>
              <a:buChar char="•"/>
            </a:pPr>
            <a:r>
              <a:rPr lang="fr-FR" b="0" i="0" dirty="0">
                <a:effectLst/>
                <a:latin typeface="-apple-system"/>
              </a:rPr>
              <a:t>H0 = les 2 variables ne sont pas corrélées</a:t>
            </a:r>
          </a:p>
          <a:p>
            <a:pPr marL="171450" indent="-171450" algn="l">
              <a:buFont typeface="Arial" panose="020B0604020202020204" pitchFamily="34" charset="0"/>
              <a:buChar char="•"/>
            </a:pPr>
            <a:r>
              <a:rPr lang="fr-FR" b="0" i="0" dirty="0">
                <a:effectLst/>
                <a:latin typeface="-apple-system"/>
              </a:rPr>
              <a:t>H1 = les 2 variables sont corrélées</a:t>
            </a:r>
          </a:p>
          <a:p>
            <a:pPr algn="l"/>
            <a:r>
              <a:rPr lang="fr-FR" b="0" i="0" dirty="0">
                <a:effectLst/>
                <a:latin typeface="-apple-system"/>
              </a:rPr>
              <a:t>Seuil de test fixé à 5%</a:t>
            </a:r>
          </a:p>
          <a:p>
            <a:pPr algn="l"/>
            <a:endParaRPr lang="fr-FR" b="0" i="0" dirty="0">
              <a:effectLst/>
              <a:latin typeface="-apple-system"/>
            </a:endParaRPr>
          </a:p>
          <a:p>
            <a:pPr algn="l"/>
            <a:r>
              <a:rPr lang="en-US" dirty="0"/>
              <a:t>Pearson's Chi-squared test data: Transactions_Produits_Clients_B2C$sex and Transactions_Produits_Clients_B2C$categ X-squared = 20.2, </a:t>
            </a:r>
            <a:r>
              <a:rPr lang="en-US" dirty="0" err="1"/>
              <a:t>df</a:t>
            </a:r>
            <a:r>
              <a:rPr lang="en-US" dirty="0"/>
              <a:t> = 2, p-value = 4.108e-05</a:t>
            </a:r>
          </a:p>
          <a:p>
            <a:pPr marL="171450" indent="-171450" algn="l">
              <a:buFont typeface="Arial" panose="020B0604020202020204" pitchFamily="34" charset="0"/>
              <a:buChar char="•"/>
            </a:pPr>
            <a:r>
              <a:rPr lang="fr-FR" b="0" i="0" dirty="0">
                <a:effectLst/>
                <a:latin typeface="-apple-system"/>
              </a:rPr>
              <a:t>Pour B2C, le test Khi2 a donné une statistique X² de </a:t>
            </a:r>
            <a:r>
              <a:rPr lang="fr-FR" b="1" i="0" dirty="0">
                <a:effectLst/>
                <a:latin typeface="-apple-system"/>
              </a:rPr>
              <a:t>20,2</a:t>
            </a:r>
            <a:r>
              <a:rPr lang="fr-FR" b="0" i="0" dirty="0">
                <a:effectLst/>
                <a:latin typeface="-apple-system"/>
              </a:rPr>
              <a:t> avec </a:t>
            </a:r>
            <a:r>
              <a:rPr lang="fr-FR" b="1" i="0" dirty="0">
                <a:effectLst/>
                <a:latin typeface="-apple-system"/>
              </a:rPr>
              <a:t>2 degrés de liberté</a:t>
            </a:r>
            <a:r>
              <a:rPr lang="fr-FR" b="0" i="0" dirty="0">
                <a:effectLst/>
                <a:latin typeface="-apple-system"/>
              </a:rPr>
              <a:t> et une </a:t>
            </a:r>
            <a:r>
              <a:rPr lang="fr-FR" b="1" i="0" dirty="0">
                <a:effectLst/>
                <a:latin typeface="-apple-system"/>
              </a:rPr>
              <a:t>p-value</a:t>
            </a:r>
            <a:r>
              <a:rPr lang="fr-FR" b="0" i="0" dirty="0">
                <a:effectLst/>
                <a:latin typeface="-apple-system"/>
              </a:rPr>
              <a:t> très faible (4,108e-05). Avec un seuil de signification de 0,05, on peut donc conclure que l'association entre les variables </a:t>
            </a:r>
            <a:r>
              <a:rPr lang="fr-FR" b="1" i="0" dirty="0" err="1">
                <a:effectLst/>
                <a:latin typeface="-apple-system"/>
              </a:rPr>
              <a:t>sex</a:t>
            </a:r>
            <a:r>
              <a:rPr lang="fr-FR" b="0" i="0" dirty="0">
                <a:effectLst/>
                <a:latin typeface="-apple-system"/>
              </a:rPr>
              <a:t> et </a:t>
            </a:r>
            <a:r>
              <a:rPr lang="fr-FR" b="1" i="0" dirty="0" err="1">
                <a:effectLst/>
                <a:latin typeface="-apple-system"/>
              </a:rPr>
              <a:t>categ</a:t>
            </a:r>
            <a:r>
              <a:rPr lang="fr-FR" b="0" i="0" dirty="0">
                <a:effectLst/>
                <a:latin typeface="-apple-system"/>
              </a:rPr>
              <a:t> est </a:t>
            </a:r>
            <a:r>
              <a:rPr lang="fr-FR" b="1" i="0" dirty="0">
                <a:effectLst/>
                <a:latin typeface="-apple-system"/>
              </a:rPr>
              <a:t>statistiquement significative</a:t>
            </a:r>
            <a:r>
              <a:rPr lang="fr-FR" b="0" i="0" dirty="0">
                <a:effectLst/>
                <a:latin typeface="-apple-system"/>
              </a:rPr>
              <a:t>. Les différences entre les dénombrements observés et attendus ont contribué à cette conclusion.</a:t>
            </a:r>
          </a:p>
          <a:p>
            <a:pPr algn="l"/>
            <a:endParaRPr lang="fr-FR" b="0" i="0" dirty="0">
              <a:effectLst/>
              <a:latin typeface="-apple-system"/>
            </a:endParaRPr>
          </a:p>
          <a:p>
            <a:pPr algn="l"/>
            <a:r>
              <a:rPr lang="fr-FR" b="0" i="0" dirty="0">
                <a:solidFill>
                  <a:srgbClr val="111111"/>
                </a:solidFill>
                <a:effectLst/>
                <a:latin typeface="-apple-system"/>
              </a:rPr>
              <a:t>Le test de </a:t>
            </a:r>
            <a:r>
              <a:rPr lang="fr-FR" b="1" i="0" dirty="0">
                <a:solidFill>
                  <a:srgbClr val="111111"/>
                </a:solidFill>
                <a:effectLst/>
                <a:latin typeface="-apple-system"/>
              </a:rPr>
              <a:t>Chi-carré de Pearson</a:t>
            </a:r>
            <a:r>
              <a:rPr lang="fr-FR" b="0" i="0" dirty="0">
                <a:solidFill>
                  <a:srgbClr val="111111"/>
                </a:solidFill>
                <a:effectLst/>
                <a:latin typeface="-apple-system"/>
              </a:rPr>
              <a:t> est utilisé pour déterminer si deux variables catégorielles sont indépendantes ou non.</a:t>
            </a:r>
          </a:p>
          <a:p>
            <a:pPr algn="l"/>
            <a:endParaRPr lang="fr-FR" b="0" i="0" dirty="0">
              <a:solidFill>
                <a:srgbClr val="111111"/>
              </a:solidFill>
              <a:effectLst/>
              <a:latin typeface="-apple-system"/>
            </a:endParaRPr>
          </a:p>
          <a:p>
            <a:pPr algn="l"/>
            <a:r>
              <a:rPr lang="fr-FR" b="0" i="0" dirty="0">
                <a:effectLst/>
                <a:latin typeface="-apple-system"/>
              </a:rPr>
              <a:t>Le test du Khi-2 (ou Chi-2) pour tester le lien entre deux variables qualitatives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effectLst/>
                <a:latin typeface="-apple-system"/>
              </a:rPr>
              <a:t>Hypothèses :</a:t>
            </a:r>
          </a:p>
          <a:p>
            <a:pPr algn="l"/>
            <a:endParaRPr lang="fr-FR" b="0" i="0" dirty="0">
              <a:effectLst/>
              <a:latin typeface="-apple-system"/>
            </a:endParaRPr>
          </a:p>
          <a:p>
            <a:pPr algn="l">
              <a:buFont typeface="Arial" panose="020B0604020202020204" pitchFamily="34" charset="0"/>
              <a:buChar char="•"/>
            </a:pPr>
            <a:r>
              <a:rPr lang="fr-FR" b="1" i="0" dirty="0">
                <a:solidFill>
                  <a:srgbClr val="111111"/>
                </a:solidFill>
                <a:effectLst/>
                <a:latin typeface="-apple-system"/>
              </a:rPr>
              <a:t>H0</a:t>
            </a:r>
            <a:r>
              <a:rPr lang="fr-FR" b="0" i="0" dirty="0">
                <a:solidFill>
                  <a:srgbClr val="111111"/>
                </a:solidFill>
                <a:effectLst/>
                <a:latin typeface="-apple-system"/>
              </a:rPr>
              <a:t>: Les variables catégorielles sont indépendantes (</a:t>
            </a:r>
            <a:r>
              <a:rPr lang="fr-FR" b="0" i="0" dirty="0">
                <a:solidFill>
                  <a:srgbClr val="FFFFFF"/>
                </a:solidFill>
                <a:effectLst/>
                <a:latin typeface="-apple-system"/>
              </a:rPr>
              <a:t>P&gt;0,05</a:t>
            </a:r>
            <a:r>
              <a:rPr lang="fr-FR" b="0" i="0" dirty="0">
                <a:solidFill>
                  <a:srgbClr val="111111"/>
                </a:solidFill>
                <a:effectLst/>
                <a:latin typeface="-apple-system"/>
              </a:rPr>
              <a:t>).</a:t>
            </a:r>
          </a:p>
          <a:p>
            <a:pPr algn="l">
              <a:buFont typeface="Arial" panose="020B0604020202020204" pitchFamily="34" charset="0"/>
              <a:buChar char="•"/>
            </a:pPr>
            <a:r>
              <a:rPr lang="fr-FR" b="1" i="0" dirty="0">
                <a:solidFill>
                  <a:srgbClr val="111111"/>
                </a:solidFill>
                <a:effectLst/>
                <a:latin typeface="-apple-system"/>
              </a:rPr>
              <a:t>H1</a:t>
            </a:r>
            <a:r>
              <a:rPr lang="fr-FR" b="0" i="0" dirty="0">
                <a:solidFill>
                  <a:srgbClr val="111111"/>
                </a:solidFill>
                <a:effectLst/>
                <a:latin typeface="-apple-system"/>
              </a:rPr>
              <a:t>: Les variables catégorielles ne sont pas indépendantes (</a:t>
            </a:r>
            <a:r>
              <a:rPr lang="fr-FR" b="0" i="0" dirty="0">
                <a:solidFill>
                  <a:srgbClr val="FFFFFF"/>
                </a:solidFill>
                <a:effectLst/>
                <a:latin typeface="-apple-system"/>
              </a:rPr>
              <a:t>P&lt;0,05</a:t>
            </a:r>
            <a:r>
              <a:rPr lang="fr-FR" b="0" i="0" dirty="0">
                <a:solidFill>
                  <a:srgbClr val="111111"/>
                </a:solidFill>
                <a:effectLst/>
                <a:latin typeface="-apple-system"/>
              </a:rPr>
              <a:t>).</a:t>
            </a:r>
          </a:p>
          <a:p>
            <a:pPr algn="l">
              <a:buFont typeface="Arial" panose="020B0604020202020204" pitchFamily="34" charset="0"/>
              <a:buNone/>
            </a:pPr>
            <a:r>
              <a:rPr lang="fr-FR" b="0" i="0" dirty="0">
                <a:solidFill>
                  <a:srgbClr val="111111"/>
                </a:solidFill>
                <a:effectLst/>
                <a:latin typeface="-apple-system"/>
              </a:rPr>
              <a:t>Le résultat du test est un X-carré de 20.2 avec 2 degrés de liberté et une valeur p de 4.108e-051.</a:t>
            </a:r>
          </a:p>
          <a:p>
            <a:pPr algn="l">
              <a:buFont typeface="Arial" panose="020B0604020202020204" pitchFamily="34" charset="0"/>
              <a:buNone/>
            </a:pPr>
            <a:r>
              <a:rPr lang="fr-FR" b="0" i="0" dirty="0">
                <a:solidFill>
                  <a:srgbClr val="111111"/>
                </a:solidFill>
                <a:effectLst/>
                <a:latin typeface="-apple-system"/>
              </a:rPr>
              <a:t>La valeur p de 4.108e-051 est extrêmement faible, ce qui signifie que l’écart observé n’est pas dû au hasard. Nous pouvons donc rejeter l’hypothèse nulle et conclure que les variables catégorielles ne sont pas indépendantes.</a:t>
            </a:r>
          </a:p>
          <a:p>
            <a:pPr algn="l"/>
            <a:r>
              <a:rPr lang="fr-FR" b="0" i="0" dirty="0">
                <a:effectLst/>
                <a:latin typeface="-apple-system"/>
              </a:rPr>
              <a:t>Les variables </a:t>
            </a:r>
            <a:r>
              <a:rPr lang="fr-FR" b="0" i="0" dirty="0" err="1">
                <a:effectLst/>
                <a:latin typeface="-apple-system"/>
              </a:rPr>
              <a:t>sex</a:t>
            </a:r>
            <a:r>
              <a:rPr lang="fr-FR" b="0" i="0" dirty="0">
                <a:effectLst/>
                <a:latin typeface="-apple-system"/>
              </a:rPr>
              <a:t> et </a:t>
            </a:r>
            <a:r>
              <a:rPr lang="fr-FR" b="0" i="0" dirty="0" err="1">
                <a:effectLst/>
                <a:latin typeface="-apple-system"/>
              </a:rPr>
              <a:t>categ</a:t>
            </a:r>
            <a:r>
              <a:rPr lang="fr-FR" b="0" i="0" dirty="0">
                <a:effectLst/>
                <a:latin typeface="-apple-system"/>
              </a:rPr>
              <a:t> ne sont pas indépendantes l’une de l’autre.</a:t>
            </a:r>
          </a:p>
          <a:p>
            <a:pPr algn="l"/>
            <a:endParaRPr lang="fr-FR" b="0" i="0" dirty="0">
              <a:effectLst/>
              <a:latin typeface="-apple-system"/>
            </a:endParaRPr>
          </a:p>
          <a:p>
            <a:pPr algn="l"/>
            <a:endParaRPr lang="fr-FR" b="0" i="0" dirty="0">
              <a:effectLst/>
              <a:latin typeface="-apple-system"/>
            </a:endParaRPr>
          </a:p>
          <a:p>
            <a:pPr algn="l"/>
            <a:endParaRPr lang="fr-FR" b="0" i="0" dirty="0">
              <a:effectLst/>
              <a:latin typeface="-apple-system"/>
            </a:endParaRPr>
          </a:p>
          <a:p>
            <a:pPr algn="l"/>
            <a:endParaRPr lang="fr-FR" b="0" i="0" dirty="0">
              <a:effectLst/>
              <a:latin typeface="-apple-system"/>
            </a:endParaRPr>
          </a:p>
          <a:p>
            <a:pPr algn="l"/>
            <a:r>
              <a:rPr lang="en-US" dirty="0"/>
              <a:t>X-squared = 20.2, </a:t>
            </a:r>
            <a:r>
              <a:rPr lang="en-US" dirty="0" err="1"/>
              <a:t>df</a:t>
            </a:r>
            <a:r>
              <a:rPr lang="en-US" dirty="0"/>
              <a:t> = 2, p-value = 4.108e-05</a:t>
            </a:r>
          </a:p>
          <a:p>
            <a:pPr algn="l"/>
            <a:endParaRPr lang="en-US" b="0" i="0" dirty="0">
              <a:effectLst/>
              <a:latin typeface="-apple-system"/>
            </a:endParaRPr>
          </a:p>
          <a:p>
            <a:pPr algn="l"/>
            <a:r>
              <a:rPr lang="fr-FR" b="0" i="0" dirty="0">
                <a:effectLst/>
                <a:latin typeface="-apple-system"/>
              </a:rPr>
              <a:t> Les variables </a:t>
            </a:r>
            <a:r>
              <a:rPr lang="fr-FR" b="0" i="0" dirty="0" err="1">
                <a:effectLst/>
                <a:latin typeface="-apple-system"/>
              </a:rPr>
              <a:t>sex</a:t>
            </a:r>
            <a:r>
              <a:rPr lang="fr-FR" b="0" i="0" dirty="0">
                <a:effectLst/>
                <a:latin typeface="-apple-system"/>
              </a:rPr>
              <a:t> et </a:t>
            </a:r>
            <a:r>
              <a:rPr lang="fr-FR" b="0" i="0" dirty="0" err="1">
                <a:effectLst/>
                <a:latin typeface="-apple-system"/>
              </a:rPr>
              <a:t>categ</a:t>
            </a:r>
            <a:r>
              <a:rPr lang="fr-FR" b="0" i="0" dirty="0">
                <a:effectLst/>
                <a:latin typeface="-apple-system"/>
              </a:rPr>
              <a:t> ne sont pas indépendantes l’une de l’autre.</a:t>
            </a:r>
          </a:p>
          <a:p>
            <a:pPr algn="l"/>
            <a:endParaRPr lang="fr-FR" b="0" i="0" dirty="0">
              <a:effectLst/>
              <a:latin typeface="-apple-system"/>
            </a:endParaRPr>
          </a:p>
          <a:p>
            <a:endParaRPr lang="fr-FR" dirty="0"/>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21</a:t>
            </a:fld>
            <a:endParaRPr lang="fr-FR"/>
          </a:p>
        </p:txBody>
      </p:sp>
    </p:spTree>
    <p:extLst>
      <p:ext uri="{BB962C8B-B14F-4D97-AF65-F5344CB8AC3E}">
        <p14:creationId xmlns:p14="http://schemas.microsoft.com/office/powerpoint/2010/main" val="406036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22</a:t>
            </a:fld>
            <a:endParaRPr lang="fr-FR"/>
          </a:p>
        </p:txBody>
      </p:sp>
    </p:spTree>
    <p:extLst>
      <p:ext uri="{BB962C8B-B14F-4D97-AF65-F5344CB8AC3E}">
        <p14:creationId xmlns:p14="http://schemas.microsoft.com/office/powerpoint/2010/main" val="2733295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23</a:t>
            </a:fld>
            <a:endParaRPr lang="fr-FR"/>
          </a:p>
        </p:txBody>
      </p:sp>
    </p:spTree>
    <p:extLst>
      <p:ext uri="{BB962C8B-B14F-4D97-AF65-F5344CB8AC3E}">
        <p14:creationId xmlns:p14="http://schemas.microsoft.com/office/powerpoint/2010/main" val="906956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24</a:t>
            </a:fld>
            <a:endParaRPr lang="fr-FR"/>
          </a:p>
        </p:txBody>
      </p:sp>
    </p:spTree>
    <p:extLst>
      <p:ext uri="{BB962C8B-B14F-4D97-AF65-F5344CB8AC3E}">
        <p14:creationId xmlns:p14="http://schemas.microsoft.com/office/powerpoint/2010/main" val="3949348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25</a:t>
            </a:fld>
            <a:endParaRPr lang="fr-FR"/>
          </a:p>
        </p:txBody>
      </p:sp>
    </p:spTree>
    <p:extLst>
      <p:ext uri="{BB962C8B-B14F-4D97-AF65-F5344CB8AC3E}">
        <p14:creationId xmlns:p14="http://schemas.microsoft.com/office/powerpoint/2010/main" val="322197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26</a:t>
            </a:fld>
            <a:endParaRPr lang="fr-FR"/>
          </a:p>
        </p:txBody>
      </p:sp>
    </p:spTree>
    <p:extLst>
      <p:ext uri="{BB962C8B-B14F-4D97-AF65-F5344CB8AC3E}">
        <p14:creationId xmlns:p14="http://schemas.microsoft.com/office/powerpoint/2010/main" val="1654588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27</a:t>
            </a:fld>
            <a:endParaRPr lang="fr-FR"/>
          </a:p>
        </p:txBody>
      </p:sp>
    </p:spTree>
    <p:extLst>
      <p:ext uri="{BB962C8B-B14F-4D97-AF65-F5344CB8AC3E}">
        <p14:creationId xmlns:p14="http://schemas.microsoft.com/office/powerpoint/2010/main" val="2192383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28</a:t>
            </a:fld>
            <a:endParaRPr lang="fr-FR"/>
          </a:p>
        </p:txBody>
      </p:sp>
    </p:spTree>
    <p:extLst>
      <p:ext uri="{BB962C8B-B14F-4D97-AF65-F5344CB8AC3E}">
        <p14:creationId xmlns:p14="http://schemas.microsoft.com/office/powerpoint/2010/main" val="565465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29</a:t>
            </a:fld>
            <a:endParaRPr lang="fr-FR"/>
          </a:p>
        </p:txBody>
      </p:sp>
    </p:spTree>
    <p:extLst>
      <p:ext uri="{BB962C8B-B14F-4D97-AF65-F5344CB8AC3E}">
        <p14:creationId xmlns:p14="http://schemas.microsoft.com/office/powerpoint/2010/main" val="311605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30</a:t>
            </a:fld>
            <a:endParaRPr lang="fr-FR"/>
          </a:p>
        </p:txBody>
      </p:sp>
    </p:spTree>
    <p:extLst>
      <p:ext uri="{BB962C8B-B14F-4D97-AF65-F5344CB8AC3E}">
        <p14:creationId xmlns:p14="http://schemas.microsoft.com/office/powerpoint/2010/main" val="372990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effectLst/>
                <a:latin typeface="-apple-system"/>
              </a:rPr>
              <a:t>Pour construire la base de données de ce travail, nous allons </a:t>
            </a:r>
            <a:r>
              <a:rPr lang="fr-FR" b="0" i="0" dirty="0" err="1">
                <a:effectLst/>
                <a:latin typeface="-apple-system"/>
              </a:rPr>
              <a:t>proceder</a:t>
            </a:r>
            <a:r>
              <a:rPr lang="fr-FR" b="0" i="0" dirty="0">
                <a:effectLst/>
                <a:latin typeface="-apple-system"/>
              </a:rPr>
              <a:t> aux jointures: Une première jointure sera faite entre le fichier de transaction et le fichier de produits sur la clé </a:t>
            </a:r>
            <a:r>
              <a:rPr lang="fr-FR" b="0" i="0" dirty="0" err="1">
                <a:effectLst/>
                <a:latin typeface="-apple-system"/>
              </a:rPr>
              <a:t>id_product</a:t>
            </a:r>
            <a:r>
              <a:rPr lang="fr-FR" b="0" i="0" dirty="0">
                <a:effectLst/>
                <a:latin typeface="-apple-system"/>
              </a:rPr>
              <a:t> afin d'avoir pour chaque session: les produits achetés, les prix, la catégorie et le client concerné. Par la suite une seconde jointure sera faite avec le fichier costumer pour ajouter les caractéristique des clients au fichier </a:t>
            </a:r>
            <a:r>
              <a:rPr lang="fr-FR" b="0" i="0" dirty="0" err="1">
                <a:effectLst/>
                <a:latin typeface="-apple-system"/>
              </a:rPr>
              <a:t>precedent</a:t>
            </a:r>
            <a:endParaRPr lang="fr-FR" dirty="0"/>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4</a:t>
            </a:fld>
            <a:endParaRPr lang="fr-FR"/>
          </a:p>
        </p:txBody>
      </p:sp>
    </p:spTree>
    <p:extLst>
      <p:ext uri="{BB962C8B-B14F-4D97-AF65-F5344CB8AC3E}">
        <p14:creationId xmlns:p14="http://schemas.microsoft.com/office/powerpoint/2010/main" val="2543629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31</a:t>
            </a:fld>
            <a:endParaRPr lang="fr-FR"/>
          </a:p>
        </p:txBody>
      </p:sp>
    </p:spTree>
    <p:extLst>
      <p:ext uri="{BB962C8B-B14F-4D97-AF65-F5344CB8AC3E}">
        <p14:creationId xmlns:p14="http://schemas.microsoft.com/office/powerpoint/2010/main" val="3011862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Font typeface="+mj-lt"/>
              <a:buAutoNum type="arabicPeriod"/>
            </a:pPr>
            <a:r>
              <a:rPr lang="fr-FR" dirty="0"/>
              <a:t>En d'autres termes, il y a une tendance à ce que les valeurs de `CA` diminuent lorsque les valeurs d'`</a:t>
            </a:r>
            <a:r>
              <a:rPr lang="fr-FR" dirty="0" err="1"/>
              <a:t>age</a:t>
            </a:r>
            <a:r>
              <a:rPr lang="fr-FR" dirty="0"/>
              <a:t>` augmentent, et vice versa. </a:t>
            </a:r>
          </a:p>
          <a:p>
            <a:pPr marL="228600" indent="-228600">
              <a:buFont typeface="+mj-lt"/>
              <a:buAutoNum type="arabicPeriod"/>
            </a:pPr>
            <a:r>
              <a:rPr lang="fr-FR" dirty="0"/>
              <a:t>Cependant, la relation n'est pas très forte, car le coefficient est plus proche de 0 que de -1.</a:t>
            </a:r>
          </a:p>
          <a:p>
            <a:pPr marL="228600" indent="-228600">
              <a:buFont typeface="+mj-lt"/>
              <a:buAutoNum type="arabicPeriod"/>
            </a:pPr>
            <a:endParaRPr lang="fr-FR" dirty="0"/>
          </a:p>
          <a:p>
            <a:pPr marL="228600" indent="-228600">
              <a:buFont typeface="+mj-lt"/>
              <a:buAutoNum type="arabicPeriod"/>
            </a:pPr>
            <a:r>
              <a:rPr lang="fr-FR" b="0" i="0" dirty="0">
                <a:solidFill>
                  <a:srgbClr val="111111"/>
                </a:solidFill>
                <a:effectLst/>
                <a:latin typeface="-apple-system"/>
              </a:rPr>
              <a:t>Dans votre cas, un coefficient de corrélation de Spearman de </a:t>
            </a:r>
            <a:r>
              <a:rPr lang="fr-FR" b="1" i="0" dirty="0">
                <a:solidFill>
                  <a:srgbClr val="111111"/>
                </a:solidFill>
                <a:effectLst/>
                <a:latin typeface="-apple-system"/>
              </a:rPr>
              <a:t>-0.1851019</a:t>
            </a:r>
            <a:r>
              <a:rPr lang="fr-FR" b="0" i="0" dirty="0">
                <a:solidFill>
                  <a:srgbClr val="111111"/>
                </a:solidFill>
                <a:effectLst/>
                <a:latin typeface="-apple-system"/>
              </a:rPr>
              <a:t> entre les variables </a:t>
            </a:r>
            <a:r>
              <a:rPr lang="fr-FR" dirty="0"/>
              <a:t>Age</a:t>
            </a:r>
            <a:r>
              <a:rPr lang="fr-FR" b="0" i="0" dirty="0">
                <a:solidFill>
                  <a:srgbClr val="111111"/>
                </a:solidFill>
                <a:effectLst/>
                <a:latin typeface="-apple-system"/>
              </a:rPr>
              <a:t> et </a:t>
            </a:r>
            <a:r>
              <a:rPr lang="fr-FR" dirty="0"/>
              <a:t>CA</a:t>
            </a:r>
            <a:r>
              <a:rPr lang="fr-FR" b="0" i="0" dirty="0">
                <a:solidFill>
                  <a:srgbClr val="111111"/>
                </a:solidFill>
                <a:effectLst/>
                <a:latin typeface="-apple-system"/>
              </a:rPr>
              <a:t> indique une corrélation négative faible. Cela signifie que lorsque la valeur de l’une des variables augmente, la valeur de l’autre variable diminue légèrement. Cependant, la corrélation est faible, ce qui suggère qu’il n’y a pas de relation forte entre les deux variables</a:t>
            </a:r>
            <a:endParaRPr lang="fr-FR" dirty="0"/>
          </a:p>
          <a:p>
            <a:pPr marL="228600" indent="-228600">
              <a:buFont typeface="+mj-lt"/>
              <a:buAutoNum type="arabicPeriod"/>
            </a:pPr>
            <a:endParaRPr lang="fr-FR" dirty="0"/>
          </a:p>
          <a:p>
            <a:pPr marL="228600" indent="-228600">
              <a:buFont typeface="+mj-lt"/>
              <a:buAutoNum type="arabicPeriod"/>
            </a:pPr>
            <a:r>
              <a:rPr lang="fr-FR" dirty="0"/>
              <a:t>L'hypothèse nulle de la corrélation de Spearman est que les deux variables sont indépendantes. </a:t>
            </a:r>
          </a:p>
          <a:p>
            <a:pPr marL="228600" indent="-228600">
              <a:buFont typeface="+mj-lt"/>
              <a:buAutoNum type="arabicPeriod"/>
            </a:pPr>
            <a:r>
              <a:rPr lang="fr-FR" dirty="0"/>
              <a:t>Si le coefficient de corrélation de Spearman est significativement différent de zéro, cela suggère que les deux variables sont liées d'une manière ou d'une autre. </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32</a:t>
            </a:fld>
            <a:endParaRPr lang="fr-FR"/>
          </a:p>
        </p:txBody>
      </p:sp>
    </p:spTree>
    <p:extLst>
      <p:ext uri="{BB962C8B-B14F-4D97-AF65-F5344CB8AC3E}">
        <p14:creationId xmlns:p14="http://schemas.microsoft.com/office/powerpoint/2010/main" val="167390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5</a:t>
            </a:fld>
            <a:endParaRPr lang="fr-FR"/>
          </a:p>
        </p:txBody>
      </p:sp>
    </p:spTree>
    <p:extLst>
      <p:ext uri="{BB962C8B-B14F-4D97-AF65-F5344CB8AC3E}">
        <p14:creationId xmlns:p14="http://schemas.microsoft.com/office/powerpoint/2010/main" val="398986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gn="l">
              <a:buFont typeface="Arial" panose="020B0604020202020204" pitchFamily="34" charset="0"/>
              <a:buChar char="•"/>
            </a:pPr>
            <a:r>
              <a:rPr lang="fr-FR" sz="1800" b="0" i="0" u="none" strike="noStrike" baseline="0" dirty="0">
                <a:latin typeface="Garet-Regular"/>
              </a:rPr>
              <a:t>Les 10 produits  avec le plus gros chiffre d'affaires appartiennent à la catégorie 1 et 2.</a:t>
            </a:r>
          </a:p>
          <a:p>
            <a:pPr marL="285750" indent="-285750" algn="l">
              <a:buFont typeface="Arial" panose="020B0604020202020204" pitchFamily="34" charset="0"/>
              <a:buChar char="•"/>
            </a:pPr>
            <a:r>
              <a:rPr lang="fr-FR" sz="1800" b="0" i="0" u="none" strike="noStrike" baseline="0" dirty="0">
                <a:latin typeface="Garet-Regular"/>
              </a:rPr>
              <a:t>La catégorie 1 compte plus de ventes.</a:t>
            </a:r>
            <a:endParaRPr lang="fr-FR" dirty="0"/>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7</a:t>
            </a:fld>
            <a:endParaRPr lang="fr-FR"/>
          </a:p>
        </p:txBody>
      </p:sp>
    </p:spTree>
    <p:extLst>
      <p:ext uri="{BB962C8B-B14F-4D97-AF65-F5344CB8AC3E}">
        <p14:creationId xmlns:p14="http://schemas.microsoft.com/office/powerpoint/2010/main" val="234235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4 clients qui se détachent du lot. Leur nombre d'achats est largement plus élevé que celui des autres clients : on a sûrement affaire à des clients VIP.</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8</a:t>
            </a:fld>
            <a:endParaRPr lang="fr-FR"/>
          </a:p>
        </p:txBody>
      </p:sp>
    </p:spTree>
    <p:extLst>
      <p:ext uri="{BB962C8B-B14F-4D97-AF65-F5344CB8AC3E}">
        <p14:creationId xmlns:p14="http://schemas.microsoft.com/office/powerpoint/2010/main" val="47285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gn="l">
              <a:buFont typeface="Arial" panose="020B0604020202020204" pitchFamily="34" charset="0"/>
              <a:buChar char="•"/>
            </a:pPr>
            <a:r>
              <a:rPr lang="fr-FR" sz="1800" b="0" i="0" u="none" strike="noStrike" baseline="0" dirty="0">
                <a:latin typeface="Garet-Regular"/>
              </a:rPr>
              <a:t>Nous constatons une inégalité du chiffre d'affaires confirmer par la courbe de Lorenz avec une indice de Gini de 0.44</a:t>
            </a:r>
          </a:p>
          <a:p>
            <a:pPr marL="285750" indent="-285750" algn="l">
              <a:buFont typeface="Arial" panose="020B0604020202020204" pitchFamily="34" charset="0"/>
              <a:buChar char="•"/>
            </a:pPr>
            <a:endParaRPr lang="fr-FR" sz="1800" b="0" i="0" u="none" strike="noStrike" baseline="0" dirty="0">
              <a:latin typeface="Garet-Regular"/>
            </a:endParaRPr>
          </a:p>
          <a:p>
            <a:pPr marL="285750" indent="-285750" algn="l">
              <a:buFont typeface="Arial" panose="020B0604020202020204" pitchFamily="34" charset="0"/>
              <a:buChar char="•"/>
            </a:pPr>
            <a:r>
              <a:rPr lang="fr-FR" dirty="0"/>
              <a:t> l’indice de Gini de 0.447 indique une distribution relativement inégale des chiffres d’affaires des clients.</a:t>
            </a:r>
          </a:p>
          <a:p>
            <a:pPr marL="285750" indent="-285750" algn="l">
              <a:buFont typeface="Arial" panose="020B0604020202020204" pitchFamily="34" charset="0"/>
              <a:buChar char="•"/>
            </a:pPr>
            <a:endParaRPr lang="fr-FR" dirty="0"/>
          </a:p>
          <a:p>
            <a:pPr algn="l"/>
            <a:r>
              <a:rPr lang="fr-FR" sz="1800" b="0" i="0" u="none" strike="noStrike" baseline="0" dirty="0">
                <a:latin typeface="Garet-Regular"/>
              </a:rPr>
              <a:t>Nous constatons une inégalité du chiffre d'affaires confirmer par </a:t>
            </a:r>
            <a:r>
              <a:rPr lang="fr-FR" sz="1800" b="0" i="0" u="none" strike="noStrike" baseline="0" dirty="0" err="1">
                <a:latin typeface="Garet-Regular"/>
              </a:rPr>
              <a:t>lacourbe</a:t>
            </a:r>
            <a:r>
              <a:rPr lang="fr-FR" sz="1800" b="0" i="0" u="none" strike="noStrike" baseline="0" dirty="0">
                <a:latin typeface="Garet-Regular"/>
              </a:rPr>
              <a:t> de Lorenz avec une indice de Gini de 0.446</a:t>
            </a:r>
          </a:p>
          <a:p>
            <a:pPr algn="l"/>
            <a:endParaRPr lang="fr-FR" sz="1800" b="0" i="0" u="none" strike="noStrike" baseline="0" dirty="0">
              <a:latin typeface="Garet-Regular"/>
            </a:endParaRPr>
          </a:p>
          <a:p>
            <a:pPr algn="l"/>
            <a:r>
              <a:rPr lang="fr-FR" b="0" i="0" dirty="0">
                <a:solidFill>
                  <a:srgbClr val="111111"/>
                </a:solidFill>
                <a:effectLst/>
                <a:latin typeface="-apple-system"/>
              </a:rPr>
              <a:t>la distribution des CA est relativement inégale.</a:t>
            </a:r>
          </a:p>
          <a:p>
            <a:pPr algn="l"/>
            <a:r>
              <a:rPr lang="fr-FR" b="0" i="0" dirty="0">
                <a:solidFill>
                  <a:srgbClr val="111111"/>
                </a:solidFill>
                <a:effectLst/>
                <a:latin typeface="-apple-system"/>
              </a:rPr>
              <a:t>la distribution des chiffres d’affaires de vos clients est relativement inégale.</a:t>
            </a:r>
          </a:p>
          <a:p>
            <a:pPr algn="l"/>
            <a:r>
              <a:rPr lang="fr-FR" b="0" i="0" dirty="0">
                <a:solidFill>
                  <a:srgbClr val="111111"/>
                </a:solidFill>
                <a:effectLst/>
                <a:latin typeface="-apple-system"/>
              </a:rPr>
              <a:t>Je suis désolé pour la confusion. Vous avez raison, l’indice de Gini pour la variable </a:t>
            </a:r>
            <a:r>
              <a:rPr lang="fr-FR" b="0" i="0" dirty="0" err="1">
                <a:solidFill>
                  <a:srgbClr val="111111"/>
                </a:solidFill>
                <a:effectLst/>
                <a:latin typeface="-apple-system"/>
              </a:rPr>
              <a:t>CA_client</a:t>
            </a:r>
            <a:r>
              <a:rPr lang="fr-FR" b="0" i="0" dirty="0">
                <a:solidFill>
                  <a:srgbClr val="111111"/>
                </a:solidFill>
                <a:effectLst/>
                <a:latin typeface="-apple-system"/>
              </a:rPr>
              <a:t> est de </a:t>
            </a:r>
            <a:r>
              <a:rPr lang="fr-FR" b="1" i="0" dirty="0">
                <a:solidFill>
                  <a:srgbClr val="111111"/>
                </a:solidFill>
                <a:effectLst/>
                <a:latin typeface="-apple-system"/>
              </a:rPr>
              <a:t>0.218</a:t>
            </a:r>
            <a:r>
              <a:rPr lang="fr-FR" b="0" i="0" dirty="0">
                <a:solidFill>
                  <a:srgbClr val="111111"/>
                </a:solidFill>
                <a:effectLst/>
                <a:latin typeface="-apple-system"/>
              </a:rPr>
              <a:t>. Cela signifie que la distribution des chiffres d’affaires de vos clients est relativement équitable.</a:t>
            </a:r>
          </a:p>
          <a:p>
            <a:pPr algn="l"/>
            <a:endParaRPr lang="fr-FR" b="0" i="0" dirty="0">
              <a:solidFill>
                <a:srgbClr val="111111"/>
              </a:solidFill>
              <a:effectLst/>
              <a:latin typeface="-apple-system"/>
            </a:endParaRPr>
          </a:p>
          <a:p>
            <a:pPr algn="l"/>
            <a:endParaRPr lang="fr-FR" b="0" i="0" dirty="0">
              <a:solidFill>
                <a:srgbClr val="111111"/>
              </a:solidFill>
              <a:effectLst/>
              <a:latin typeface="-apple-system"/>
            </a:endParaRPr>
          </a:p>
          <a:p>
            <a:pPr algn="l"/>
            <a:endParaRPr lang="fr-FR" dirty="0"/>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9</a:t>
            </a:fld>
            <a:endParaRPr lang="fr-FR"/>
          </a:p>
        </p:txBody>
      </p:sp>
    </p:spTree>
    <p:extLst>
      <p:ext uri="{BB962C8B-B14F-4D97-AF65-F5344CB8AC3E}">
        <p14:creationId xmlns:p14="http://schemas.microsoft.com/office/powerpoint/2010/main" val="844965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gn="l">
              <a:buFont typeface="Arial" panose="020B0604020202020204" pitchFamily="34" charset="0"/>
              <a:buChar char="•"/>
            </a:pPr>
            <a:r>
              <a:rPr lang="fr-FR" sz="1800" b="0" i="0" u="none" strike="noStrike" baseline="0" dirty="0">
                <a:latin typeface="Garet-Regular"/>
              </a:rPr>
              <a:t>La distribution des prix au sein de chacune des catégories n'est pas symétrique puisqu'elle ne présente pas la même forme de part et d’autre du centre de la distribution. Nous avons presque une égalité entre la Moyenne et la Médiane, mais le Mode est à chaque fois plus éloigné.</a:t>
            </a:r>
          </a:p>
          <a:p>
            <a:pPr marL="285750" indent="-285750" algn="l">
              <a:buFont typeface="Arial" panose="020B0604020202020204" pitchFamily="34" charset="0"/>
              <a:buChar char="•"/>
            </a:pPr>
            <a:endParaRPr lang="fr-FR" sz="1800" b="0" i="0" u="none" strike="noStrike" baseline="0" dirty="0">
              <a:latin typeface="Garet-Regular"/>
            </a:endParaRPr>
          </a:p>
          <a:p>
            <a:pPr marL="285750" indent="-285750" algn="l">
              <a:buFont typeface="Arial" panose="020B0604020202020204" pitchFamily="34" charset="0"/>
              <a:buChar char="•"/>
            </a:pPr>
            <a:r>
              <a:rPr lang="fr-FR" sz="1800" b="0" i="0" u="none" strike="noStrike" baseline="0" dirty="0">
                <a:latin typeface="Garet-Regular"/>
              </a:rPr>
              <a:t>Les 3 catégories n'ont pas les mêmes types (ou gamme)de produits. La catégorie 2 par exemple a un prix moyen proche des 60€ avec des </a:t>
            </a:r>
            <a:r>
              <a:rPr lang="fr-FR" sz="1800" b="0" i="0" u="none" strike="noStrike" baseline="0" dirty="0" err="1">
                <a:latin typeface="Garet-Regular"/>
              </a:rPr>
              <a:t>outliers</a:t>
            </a:r>
            <a:r>
              <a:rPr lang="fr-FR" sz="1800" b="0" i="0" u="none" strike="noStrike" baseline="0" dirty="0">
                <a:latin typeface="Garet-Regular"/>
              </a:rPr>
              <a:t> en queue de distribution jusqu'à 300€.</a:t>
            </a:r>
          </a:p>
          <a:p>
            <a:pPr marL="285750" indent="-285750" algn="l">
              <a:buFont typeface="Arial" panose="020B0604020202020204" pitchFamily="34" charset="0"/>
              <a:buChar char="•"/>
            </a:pPr>
            <a:endParaRPr lang="fr-FR" sz="1800" b="0" i="0" u="none" strike="noStrike" baseline="0" dirty="0">
              <a:latin typeface="Garet-Regular"/>
            </a:endParaRPr>
          </a:p>
          <a:p>
            <a:r>
              <a:rPr lang="fr-FR" sz="2800" dirty="0"/>
              <a:t>Le nombre total des produits présents en :</a:t>
            </a:r>
          </a:p>
          <a:p>
            <a:pPr marL="285750" indent="-285750">
              <a:buFont typeface="Arial" panose="020B0604020202020204" pitchFamily="34" charset="0"/>
              <a:buChar char="•"/>
            </a:pPr>
            <a:r>
              <a:rPr lang="fr-FR" sz="2800" dirty="0"/>
              <a:t>Catégorie 0 est : 2309 </a:t>
            </a:r>
          </a:p>
          <a:p>
            <a:pPr marL="285750" indent="-285750">
              <a:buFont typeface="Arial" panose="020B0604020202020204" pitchFamily="34" charset="0"/>
              <a:buChar char="•"/>
            </a:pPr>
            <a:r>
              <a:rPr lang="fr-FR" sz="2800" dirty="0"/>
              <a:t>Catégorie 1 est : 739 </a:t>
            </a:r>
          </a:p>
          <a:p>
            <a:pPr marL="285750" indent="-285750">
              <a:buFont typeface="Arial" panose="020B0604020202020204" pitchFamily="34" charset="0"/>
              <a:buChar char="•"/>
            </a:pPr>
            <a:r>
              <a:rPr lang="fr-FR" sz="2800" dirty="0"/>
              <a:t>Catégorie 2 est : 239</a:t>
            </a:r>
          </a:p>
          <a:p>
            <a:pPr marL="285750" indent="-285750" algn="l">
              <a:buFont typeface="Arial" panose="020B0604020202020204" pitchFamily="34" charset="0"/>
              <a:buChar char="•"/>
            </a:pPr>
            <a:endParaRPr lang="fr-FR" sz="1800" b="0" i="0" u="none" strike="noStrike" baseline="0" dirty="0">
              <a:latin typeface="Garet-Regular"/>
            </a:endParaRPr>
          </a:p>
          <a:p>
            <a:pPr marL="285750" indent="-285750" algn="l">
              <a:buFont typeface="Arial" panose="020B0604020202020204" pitchFamily="34" charset="0"/>
              <a:buChar char="•"/>
            </a:pPr>
            <a:endParaRPr lang="fr-FR" sz="1800" b="0" i="0" u="none" strike="noStrike" baseline="0" dirty="0">
              <a:latin typeface="Garet-Regular"/>
            </a:endParaRPr>
          </a:p>
          <a:p>
            <a:pPr marL="285750" indent="-285750" algn="l">
              <a:buFont typeface="Arial" panose="020B0604020202020204" pitchFamily="34" charset="0"/>
              <a:buChar char="•"/>
            </a:pPr>
            <a:endParaRPr lang="fr-FR" sz="1800" b="0" i="0" u="none" strike="noStrike" baseline="0" dirty="0">
              <a:latin typeface="Garet-Regular"/>
            </a:endParaRPr>
          </a:p>
          <a:p>
            <a:pPr marL="285750" indent="-285750" algn="l">
              <a:buFont typeface="Arial" panose="020B0604020202020204" pitchFamily="34" charset="0"/>
              <a:buChar char="•"/>
            </a:pPr>
            <a:r>
              <a:rPr lang="fr-FR" sz="1800" b="0" i="0" u="none" strike="noStrike" baseline="0" dirty="0">
                <a:latin typeface="Garet-Regular"/>
              </a:rPr>
              <a:t>La catégorie 0 représente 61% des ventes, la catégorie 2 et 1 seulement 5% et 34%.</a:t>
            </a:r>
          </a:p>
          <a:p>
            <a:pPr algn="l"/>
            <a:endParaRPr lang="fr-FR" sz="1800" b="0" i="0" u="none" strike="noStrike" baseline="0" dirty="0">
              <a:latin typeface="Garet-Regular"/>
            </a:endParaRPr>
          </a:p>
          <a:p>
            <a:pPr marL="285750" indent="-285750" algn="l">
              <a:buFont typeface="Arial" panose="020B0604020202020204" pitchFamily="34" charset="0"/>
              <a:buChar char="•"/>
            </a:pPr>
            <a:r>
              <a:rPr lang="fr-FR" sz="1800" b="0" i="0" u="none" strike="noStrike" baseline="0" dirty="0">
                <a:latin typeface="Garet-Regular"/>
              </a:rPr>
              <a:t>Nous remarquons que les catégories 2 et 1 sont plus chères que la</a:t>
            </a:r>
          </a:p>
          <a:p>
            <a:pPr algn="l"/>
            <a:r>
              <a:rPr lang="fr-FR" sz="1800" b="0" i="0" u="none" strike="noStrike" baseline="0" dirty="0">
                <a:latin typeface="Garet-Regular"/>
              </a:rPr>
              <a:t>catégorie 0.</a:t>
            </a:r>
            <a:endParaRPr lang="fr-FR" dirty="0"/>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10</a:t>
            </a:fld>
            <a:endParaRPr lang="fr-FR"/>
          </a:p>
        </p:txBody>
      </p:sp>
    </p:spTree>
    <p:extLst>
      <p:ext uri="{BB962C8B-B14F-4D97-AF65-F5344CB8AC3E}">
        <p14:creationId xmlns:p14="http://schemas.microsoft.com/office/powerpoint/2010/main" val="3681321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La catégorie 0 malgré un grand nombre de ventes (61%), ne représente qu'un tiers du chiffre d'affaires contrairement à la catégorie 1 qui représente 39% du chiffre d'affaires pour une volume de ventes de 34%.</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Malgré tout, nous remarquons que les catégories 1 et 2 ont une influence sur le chiffre d'affaires annuel.</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Cette première analyse nous permet de dire que le chiffre d'affaires est corrélé à la catégorie de livre.</a:t>
            </a:r>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11</a:t>
            </a:fld>
            <a:endParaRPr lang="fr-FR"/>
          </a:p>
        </p:txBody>
      </p:sp>
    </p:spTree>
    <p:extLst>
      <p:ext uri="{BB962C8B-B14F-4D97-AF65-F5344CB8AC3E}">
        <p14:creationId xmlns:p14="http://schemas.microsoft.com/office/powerpoint/2010/main" val="126403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effectLst/>
                <a:latin typeface="-apple-system"/>
              </a:rPr>
              <a:t>1-Test du Khi-Deux pour B2C</a:t>
            </a:r>
            <a:r>
              <a:rPr lang="fr-FR" b="1" i="0" u="none" strike="noStrike" dirty="0">
                <a:effectLst/>
                <a:latin typeface="-apple-system"/>
                <a:hlinkClick r:id="rId3"/>
              </a:rPr>
              <a:t>¶</a:t>
            </a:r>
            <a:endParaRPr lang="fr-FR" b="1" i="0" dirty="0">
              <a:effectLst/>
              <a:latin typeface="-apple-system"/>
            </a:endParaRPr>
          </a:p>
          <a:p>
            <a:pPr algn="l"/>
            <a:r>
              <a:rPr lang="fr-FR" b="0" i="0" dirty="0">
                <a:effectLst/>
                <a:latin typeface="-apple-system"/>
              </a:rPr>
              <a:t>Le test du Khi-2 (ou Chi-2) Pour tester le lien entre deux variables qualitatives on utilise le test du Khi-2 (test paramétrique), ou, si les conditions du diagnostic de régression ne sont pas remplies, on utilise le test exact de Fisher (test non-paramétrique). Ces deux tests sont pratique pour comparer des pourcentages.</a:t>
            </a:r>
          </a:p>
          <a:p>
            <a:pPr algn="l"/>
            <a:r>
              <a:rPr lang="fr-FR" b="0" i="0" dirty="0">
                <a:effectLst/>
                <a:latin typeface="-apple-system"/>
              </a:rPr>
              <a:t>Condition de validité du Khi-2 Les valeurs de toutes les cases du tableau des effectifs doivent être supérieur à 5 Les pourcentages ne sont pas trop proche de zéro ou de 100% </a:t>
            </a:r>
            <a:r>
              <a:rPr lang="fr-FR" b="0" i="0" dirty="0" err="1">
                <a:effectLst/>
                <a:latin typeface="-apple-system"/>
              </a:rPr>
              <a:t>Existe-t’il</a:t>
            </a:r>
            <a:r>
              <a:rPr lang="fr-FR" b="0" i="0" dirty="0">
                <a:effectLst/>
                <a:latin typeface="-apple-system"/>
              </a:rPr>
              <a:t> un lien entre les variables </a:t>
            </a:r>
            <a:r>
              <a:rPr lang="fr-FR" b="0" i="0" dirty="0" err="1">
                <a:effectLst/>
                <a:latin typeface="-apple-system"/>
              </a:rPr>
              <a:t>categ</a:t>
            </a:r>
            <a:r>
              <a:rPr lang="fr-FR" b="0" i="0" dirty="0">
                <a:effectLst/>
                <a:latin typeface="-apple-system"/>
              </a:rPr>
              <a:t> &amp; </a:t>
            </a:r>
            <a:r>
              <a:rPr lang="fr-FR" b="0" i="0" dirty="0" err="1">
                <a:effectLst/>
                <a:latin typeface="-apple-system"/>
              </a:rPr>
              <a:t>sex</a:t>
            </a:r>
            <a:r>
              <a:rPr lang="fr-FR" b="0" i="0" dirty="0">
                <a:effectLst/>
                <a:latin typeface="-apple-system"/>
              </a:rPr>
              <a:t> ?</a:t>
            </a:r>
          </a:p>
          <a:p>
            <a:endParaRPr lang="fr-FR" dirty="0"/>
          </a:p>
        </p:txBody>
      </p:sp>
      <p:sp>
        <p:nvSpPr>
          <p:cNvPr id="4" name="Espace réservé du numéro de diapositive 3"/>
          <p:cNvSpPr>
            <a:spLocks noGrp="1"/>
          </p:cNvSpPr>
          <p:nvPr>
            <p:ph type="sldNum" sz="quarter" idx="5"/>
          </p:nvPr>
        </p:nvSpPr>
        <p:spPr/>
        <p:txBody>
          <a:bodyPr/>
          <a:lstStyle/>
          <a:p>
            <a:fld id="{088470E2-84C8-4B7F-BB34-9C891C1ADEDD}" type="slidenum">
              <a:rPr lang="fr-FR" smtClean="0"/>
              <a:t>14</a:t>
            </a:fld>
            <a:endParaRPr lang="fr-FR"/>
          </a:p>
        </p:txBody>
      </p:sp>
    </p:spTree>
    <p:extLst>
      <p:ext uri="{BB962C8B-B14F-4D97-AF65-F5344CB8AC3E}">
        <p14:creationId xmlns:p14="http://schemas.microsoft.com/office/powerpoint/2010/main" val="3086807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356D-ADA1-405E-82F0-53FDB2285AA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BF91D-1F9A-4A20-B927-369769924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5F2092-8CAA-4221-82DC-48C110D79D62}"/>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D39CAE4C-F41B-4B0F-A9E7-B7B170111B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D82205-30D8-4210-8BA9-32CC167F7444}"/>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55242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E99EB6-6943-47B3-9D77-A8970BD24C0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C481640-D4FB-4873-BFB9-CCE005B4A8B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DFE196-7044-459E-80BA-93926E291B8C}"/>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CE5BE0F5-EDFB-4CB2-8266-7452DC0091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4B96A2-B695-4BFC-AD83-75530BB9D88A}"/>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284645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87A3F82-9EEF-440E-BF1B-3AD0598FD2D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870E4EF-0EF5-41C5-977F-B6A5BDE2E52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8FE0BA-B64A-440D-A574-BFC6DCB5F65B}"/>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F26BD1C0-A486-4037-A92D-69B043A1FA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20F7A6-7598-43B1-A8A6-297982EBE838}"/>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151217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AEC9B-9FA3-4982-8DA5-299B363640D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3F92C52-35D9-41D8-A0FF-E97EACA60A3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09E692-FA9D-4109-987A-87F28B946C87}"/>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4953670D-9791-46A7-9DAE-413C4F63A8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9A42C4-69BE-413B-81E4-E03261804BCF}"/>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350274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82AE7-96ED-4FBF-9DFA-1E2501615A5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CB90514-E3D6-4DB2-BF4B-6E683D20A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5062D96-2D18-44AD-A743-1C7F7CB87DA5}"/>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05C70B64-9B65-449D-BB89-DE79873279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924A1E-11BE-4CF6-A256-2440B2791054}"/>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206880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500A96-FCF8-433F-9AF4-F4EFBEDC61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49D6EB3-0043-426D-9FB2-3C7928486B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DDBFAFE-802F-48F0-9234-676FEB9E23E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C287528-E7E3-41D3-8296-08C2EDC4064A}"/>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6" name="Espace réservé du pied de page 5">
            <a:extLst>
              <a:ext uri="{FF2B5EF4-FFF2-40B4-BE49-F238E27FC236}">
                <a16:creationId xmlns:a16="http://schemas.microsoft.com/office/drawing/2014/main" id="{5F2EF53A-FFA0-430C-98D5-464E62FC8A4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C51876-460A-4F00-AD2A-A97065FD6928}"/>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61370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5397A4-869F-459A-AC5D-D5AF63A1B1B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9C909E4-EA78-4E81-890E-C894EFEAB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F7F729-9644-4A10-88D7-D66D0A72BE1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13782AC-08FF-44CF-8E62-345678DA8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3CF2A17-713B-4C6F-8360-CEE9028CE03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6902CEC-DE66-43C5-825C-3AACEB59F53E}"/>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8" name="Espace réservé du pied de page 7">
            <a:extLst>
              <a:ext uri="{FF2B5EF4-FFF2-40B4-BE49-F238E27FC236}">
                <a16:creationId xmlns:a16="http://schemas.microsoft.com/office/drawing/2014/main" id="{050A6E35-C8DD-4F48-8F99-D9406BD75A6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EE90114-F13E-48E6-B121-2423B400CFF0}"/>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58993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DB36FF-FDBE-4E02-BBE1-9A193A733C5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0892548-835D-463B-AC1F-866F2ED4A43F}"/>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4" name="Espace réservé du pied de page 3">
            <a:extLst>
              <a:ext uri="{FF2B5EF4-FFF2-40B4-BE49-F238E27FC236}">
                <a16:creationId xmlns:a16="http://schemas.microsoft.com/office/drawing/2014/main" id="{B69A6161-2218-4B89-8800-3D524B6CDB7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89EC293-4475-4CBB-A81E-3C42EABE8E31}"/>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188856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28290CE-C11D-4662-A5A0-6EC9BD4EDF7C}"/>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3" name="Espace réservé du pied de page 2">
            <a:extLst>
              <a:ext uri="{FF2B5EF4-FFF2-40B4-BE49-F238E27FC236}">
                <a16:creationId xmlns:a16="http://schemas.microsoft.com/office/drawing/2014/main" id="{DE7BD96F-4AAC-47FB-AA04-A921D4B8866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4481E04-8A43-4AE8-B5A3-3B75501FBC9A}"/>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127737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9915D-4C5D-4E92-80E0-10D09D5A291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58E0D03-AA5E-4ED5-8885-32A379437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34B4B9C-7C35-4913-B150-45F97F901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E525B68-B9E3-4A71-91DA-1B2C97C7C151}"/>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6" name="Espace réservé du pied de page 5">
            <a:extLst>
              <a:ext uri="{FF2B5EF4-FFF2-40B4-BE49-F238E27FC236}">
                <a16:creationId xmlns:a16="http://schemas.microsoft.com/office/drawing/2014/main" id="{C2F00743-E022-4654-B49E-1E430A196A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58CC8D-BE6B-48AC-9365-3D5C186D1A9C}"/>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4140532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C0F8D-6680-46F3-A6EA-9DC1664762D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B2C4207-1890-4FA5-8191-77216E1CA8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C0059D4-9FA4-4CF0-9749-A920B1DC4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1E4BC5A-7BDE-46B5-92DA-00D10D246375}"/>
              </a:ext>
            </a:extLst>
          </p:cNvPr>
          <p:cNvSpPr>
            <a:spLocks noGrp="1"/>
          </p:cNvSpPr>
          <p:nvPr>
            <p:ph type="dt" sz="half" idx="10"/>
          </p:nvPr>
        </p:nvSpPr>
        <p:spPr/>
        <p:txBody>
          <a:bodyPr/>
          <a:lstStyle/>
          <a:p>
            <a:fld id="{2588605B-A3F8-448A-8739-77E4C6EC81C3}" type="datetimeFigureOut">
              <a:rPr lang="fr-FR" smtClean="0"/>
              <a:t>19/12/2023</a:t>
            </a:fld>
            <a:endParaRPr lang="fr-FR"/>
          </a:p>
        </p:txBody>
      </p:sp>
      <p:sp>
        <p:nvSpPr>
          <p:cNvPr id="6" name="Espace réservé du pied de page 5">
            <a:extLst>
              <a:ext uri="{FF2B5EF4-FFF2-40B4-BE49-F238E27FC236}">
                <a16:creationId xmlns:a16="http://schemas.microsoft.com/office/drawing/2014/main" id="{1ECB9E41-56B1-41EF-B030-4CB8CD6FFD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B348D3-D08A-4BA2-B1BE-5AFF07309CC8}"/>
              </a:ext>
            </a:extLst>
          </p:cNvPr>
          <p:cNvSpPr>
            <a:spLocks noGrp="1"/>
          </p:cNvSpPr>
          <p:nvPr>
            <p:ph type="sldNum" sz="quarter" idx="12"/>
          </p:nvPr>
        </p:nvSpPr>
        <p:spPr/>
        <p:txBody>
          <a:bodyPr/>
          <a:lstStyle/>
          <a:p>
            <a:fld id="{5E2C226C-16E2-4446-BC82-A7950A2F3E46}" type="slidenum">
              <a:rPr lang="fr-FR" smtClean="0"/>
              <a:t>‹N°›</a:t>
            </a:fld>
            <a:endParaRPr lang="fr-FR"/>
          </a:p>
        </p:txBody>
      </p:sp>
    </p:spTree>
    <p:extLst>
      <p:ext uri="{BB962C8B-B14F-4D97-AF65-F5344CB8AC3E}">
        <p14:creationId xmlns:p14="http://schemas.microsoft.com/office/powerpoint/2010/main" val="213705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CA4E3D8-FA2F-4079-9A36-AC94C3708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81DED0A-CFE1-4F4E-B125-B87D464AE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638BBEF-4412-4003-A6EB-4C37991E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8605B-A3F8-448A-8739-77E4C6EC81C3}"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A79A6B5E-39F4-4A93-91FD-4B93ABB16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F6726F9-4A95-44C7-8196-84F559CFE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C226C-16E2-4446-BC82-A7950A2F3E46}" type="slidenum">
              <a:rPr lang="fr-FR" smtClean="0"/>
              <a:t>‹N°›</a:t>
            </a:fld>
            <a:endParaRPr lang="fr-FR"/>
          </a:p>
        </p:txBody>
      </p:sp>
    </p:spTree>
    <p:extLst>
      <p:ext uri="{BB962C8B-B14F-4D97-AF65-F5344CB8AC3E}">
        <p14:creationId xmlns:p14="http://schemas.microsoft.com/office/powerpoint/2010/main" val="291263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9043B1-7E28-431B-BD95-2F7EE8449C8F}"/>
              </a:ext>
            </a:extLst>
          </p:cNvPr>
          <p:cNvSpPr>
            <a:spLocks noGrp="1"/>
          </p:cNvSpPr>
          <p:nvPr>
            <p:ph type="ctrTitle"/>
          </p:nvPr>
        </p:nvSpPr>
        <p:spPr>
          <a:xfrm>
            <a:off x="1524000" y="2520486"/>
            <a:ext cx="9144000" cy="2387600"/>
          </a:xfrm>
        </p:spPr>
        <p:txBody>
          <a:bodyPr/>
          <a:lstStyle/>
          <a:p>
            <a:r>
              <a:rPr lang="fr-FR" b="0" i="0" dirty="0">
                <a:solidFill>
                  <a:srgbClr val="271A38"/>
                </a:solidFill>
                <a:effectLst/>
                <a:latin typeface="Inter"/>
              </a:rPr>
              <a:t>Analysez les ventes d'une librairie avec R</a:t>
            </a:r>
            <a:endParaRPr lang="fr-FR" dirty="0"/>
          </a:p>
        </p:txBody>
      </p:sp>
      <p:sp>
        <p:nvSpPr>
          <p:cNvPr id="3" name="Sous-titre 2">
            <a:extLst>
              <a:ext uri="{FF2B5EF4-FFF2-40B4-BE49-F238E27FC236}">
                <a16:creationId xmlns:a16="http://schemas.microsoft.com/office/drawing/2014/main" id="{46386344-4079-4320-9780-27852F992943}"/>
              </a:ext>
            </a:extLst>
          </p:cNvPr>
          <p:cNvSpPr>
            <a:spLocks noGrp="1"/>
          </p:cNvSpPr>
          <p:nvPr>
            <p:ph type="subTitle" idx="1"/>
          </p:nvPr>
        </p:nvSpPr>
        <p:spPr>
          <a:xfrm>
            <a:off x="1524000" y="4897812"/>
            <a:ext cx="9144000" cy="1655762"/>
          </a:xfrm>
        </p:spPr>
        <p:txBody>
          <a:bodyPr>
            <a:normAutofit lnSpcReduction="10000"/>
          </a:bodyPr>
          <a:lstStyle/>
          <a:p>
            <a:endParaRPr lang="fr-FR" dirty="0"/>
          </a:p>
          <a:p>
            <a:endParaRPr lang="fr-FR" dirty="0"/>
          </a:p>
          <a:p>
            <a:endParaRPr lang="fr-FR" dirty="0"/>
          </a:p>
          <a:p>
            <a:r>
              <a:rPr lang="fr-FR" dirty="0"/>
              <a:t>Mohamad ALI</a:t>
            </a:r>
          </a:p>
        </p:txBody>
      </p:sp>
      <p:pic>
        <p:nvPicPr>
          <p:cNvPr id="4" name="Espace réservé du contenu 4">
            <a:extLst>
              <a:ext uri="{FF2B5EF4-FFF2-40B4-BE49-F238E27FC236}">
                <a16:creationId xmlns:a16="http://schemas.microsoft.com/office/drawing/2014/main" id="{261F84D1-BB3F-4A3D-A2E6-9CCC18825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01" y="304426"/>
            <a:ext cx="3718560" cy="1165860"/>
          </a:xfrm>
          <a:prstGeom prst="rect">
            <a:avLst/>
          </a:prstGeom>
        </p:spPr>
      </p:pic>
    </p:spTree>
    <p:extLst>
      <p:ext uri="{BB962C8B-B14F-4D97-AF65-F5344CB8AC3E}">
        <p14:creationId xmlns:p14="http://schemas.microsoft.com/office/powerpoint/2010/main" val="297035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6E9DEA-759E-4A29-8E23-E050EE424284}"/>
              </a:ext>
            </a:extLst>
          </p:cNvPr>
          <p:cNvSpPr>
            <a:spLocks noGrp="1"/>
          </p:cNvSpPr>
          <p:nvPr>
            <p:ph type="title"/>
          </p:nvPr>
        </p:nvSpPr>
        <p:spPr/>
        <p:txBody>
          <a:bodyPr/>
          <a:lstStyle/>
          <a:p>
            <a:r>
              <a:rPr lang="fr-FR" b="1" dirty="0">
                <a:effectLst>
                  <a:outerShdw blurRad="38100" dist="38100" dir="2700000" algn="tl">
                    <a:srgbClr val="000000">
                      <a:alpha val="43137"/>
                    </a:srgbClr>
                  </a:outerShdw>
                </a:effectLst>
              </a:rPr>
              <a:t>Distribution des ventes par catégorie</a:t>
            </a:r>
          </a:p>
        </p:txBody>
      </p:sp>
      <p:pic>
        <p:nvPicPr>
          <p:cNvPr id="23" name="Image 22">
            <a:extLst>
              <a:ext uri="{FF2B5EF4-FFF2-40B4-BE49-F238E27FC236}">
                <a16:creationId xmlns:a16="http://schemas.microsoft.com/office/drawing/2014/main" id="{0A2412C1-592C-459A-9AE6-8442E1268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4031" y="1971763"/>
            <a:ext cx="4877969" cy="4680000"/>
          </a:xfrm>
          <a:prstGeom prst="rect">
            <a:avLst/>
          </a:prstGeom>
        </p:spPr>
      </p:pic>
      <p:pic>
        <p:nvPicPr>
          <p:cNvPr id="31" name="Espace réservé du contenu 30">
            <a:extLst>
              <a:ext uri="{FF2B5EF4-FFF2-40B4-BE49-F238E27FC236}">
                <a16:creationId xmlns:a16="http://schemas.microsoft.com/office/drawing/2014/main" id="{D5AB668F-9C1A-4AA7-98A4-64E6BEB2D00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601531" y="2070845"/>
            <a:ext cx="3712500" cy="3960000"/>
          </a:xfrm>
        </p:spPr>
      </p:pic>
      <p:pic>
        <p:nvPicPr>
          <p:cNvPr id="29" name="Espace réservé du contenu 28">
            <a:extLst>
              <a:ext uri="{FF2B5EF4-FFF2-40B4-BE49-F238E27FC236}">
                <a16:creationId xmlns:a16="http://schemas.microsoft.com/office/drawing/2014/main" id="{6D664AD0-4B75-4915-A49B-9C11CEE9E56A}"/>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120192" y="2070845"/>
            <a:ext cx="3429192" cy="3960000"/>
          </a:xfrm>
        </p:spPr>
      </p:pic>
    </p:spTree>
    <p:extLst>
      <p:ext uri="{BB962C8B-B14F-4D97-AF65-F5344CB8AC3E}">
        <p14:creationId xmlns:p14="http://schemas.microsoft.com/office/powerpoint/2010/main" val="414256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4300A0B-E1EB-41C0-8A18-542C1D79AD42}"/>
              </a:ext>
            </a:extLst>
          </p:cNvPr>
          <p:cNvSpPr>
            <a:spLocks noGrp="1"/>
          </p:cNvSpPr>
          <p:nvPr>
            <p:ph type="title"/>
          </p:nvPr>
        </p:nvSpPr>
        <p:spPr/>
        <p:txBody>
          <a:bodyPr/>
          <a:lstStyle/>
          <a:p>
            <a:r>
              <a:rPr lang="fr-FR" sz="2800" b="1" dirty="0">
                <a:effectLst>
                  <a:outerShdw blurRad="38100" dist="38100" dir="2700000" algn="tl">
                    <a:srgbClr val="000000">
                      <a:alpha val="43137"/>
                    </a:srgbClr>
                  </a:outerShdw>
                </a:effectLst>
              </a:rPr>
              <a:t>Différents indicateurs et graphiques autour du chiffre d'affaires.</a:t>
            </a:r>
          </a:p>
        </p:txBody>
      </p:sp>
      <p:pic>
        <p:nvPicPr>
          <p:cNvPr id="15" name="Espace réservé du contenu 14">
            <a:extLst>
              <a:ext uri="{FF2B5EF4-FFF2-40B4-BE49-F238E27FC236}">
                <a16:creationId xmlns:a16="http://schemas.microsoft.com/office/drawing/2014/main" id="{8BC7F7D6-6B86-4B4C-8D88-0035AC164D5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39906" y="2019461"/>
            <a:ext cx="4556717" cy="4140000"/>
          </a:xfrm>
        </p:spPr>
      </p:pic>
      <p:pic>
        <p:nvPicPr>
          <p:cNvPr id="17" name="Image 16">
            <a:extLst>
              <a:ext uri="{FF2B5EF4-FFF2-40B4-BE49-F238E27FC236}">
                <a16:creationId xmlns:a16="http://schemas.microsoft.com/office/drawing/2014/main" id="{2EAD0BEF-A84C-4BDD-A728-82F55E8DBA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19461"/>
            <a:ext cx="3793518" cy="4140000"/>
          </a:xfrm>
          <a:prstGeom prst="rect">
            <a:avLst/>
          </a:prstGeom>
        </p:spPr>
      </p:pic>
      <p:pic>
        <p:nvPicPr>
          <p:cNvPr id="13" name="Espace réservé du contenu 12">
            <a:extLst>
              <a:ext uri="{FF2B5EF4-FFF2-40B4-BE49-F238E27FC236}">
                <a16:creationId xmlns:a16="http://schemas.microsoft.com/office/drawing/2014/main" id="{F215A858-2BBE-41B5-BAA7-BA824AC99B79}"/>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3683727" y="2050630"/>
            <a:ext cx="3965971" cy="4140000"/>
          </a:xfrm>
        </p:spPr>
      </p:pic>
    </p:spTree>
    <p:extLst>
      <p:ext uri="{BB962C8B-B14F-4D97-AF65-F5344CB8AC3E}">
        <p14:creationId xmlns:p14="http://schemas.microsoft.com/office/powerpoint/2010/main" val="291886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F48DB93-8B0C-49BE-BAF5-944B7F6DD520}"/>
              </a:ext>
            </a:extLst>
          </p:cNvPr>
          <p:cNvSpPr>
            <a:spLocks noGrp="1"/>
          </p:cNvSpPr>
          <p:nvPr>
            <p:ph type="title"/>
          </p:nvPr>
        </p:nvSpPr>
        <p:spPr>
          <a:xfrm>
            <a:off x="838200" y="25023"/>
            <a:ext cx="10515600" cy="1325563"/>
          </a:xfrm>
        </p:spPr>
        <p:txBody>
          <a:bodyPr/>
          <a:lstStyle/>
          <a:p>
            <a:r>
              <a:rPr lang="fr-FR" sz="2800" b="1" dirty="0">
                <a:effectLst>
                  <a:outerShdw blurRad="38100" dist="38100" dir="2700000" algn="tl">
                    <a:srgbClr val="000000">
                      <a:alpha val="43137"/>
                    </a:srgbClr>
                  </a:outerShdw>
                </a:effectLst>
              </a:rPr>
              <a:t>Différents indicateurs et graphiques autour du chiffre d'affaires_B2B</a:t>
            </a:r>
          </a:p>
        </p:txBody>
      </p:sp>
      <p:pic>
        <p:nvPicPr>
          <p:cNvPr id="8" name="Espace réservé du contenu 7">
            <a:extLst>
              <a:ext uri="{FF2B5EF4-FFF2-40B4-BE49-F238E27FC236}">
                <a16:creationId xmlns:a16="http://schemas.microsoft.com/office/drawing/2014/main" id="{CE14B4AE-69EA-483B-9E7F-780D4BA09A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5283" y="990783"/>
            <a:ext cx="3034392" cy="2880000"/>
          </a:xfrm>
        </p:spPr>
      </p:pic>
      <p:pic>
        <p:nvPicPr>
          <p:cNvPr id="9" name="Espace réservé du contenu 8">
            <a:extLst>
              <a:ext uri="{FF2B5EF4-FFF2-40B4-BE49-F238E27FC236}">
                <a16:creationId xmlns:a16="http://schemas.microsoft.com/office/drawing/2014/main" id="{CEEB569A-8047-422C-89FB-0C439F761E1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3978000"/>
            <a:ext cx="5181600" cy="2899500"/>
          </a:xfrm>
        </p:spPr>
      </p:pic>
      <p:pic>
        <p:nvPicPr>
          <p:cNvPr id="11" name="Image 10">
            <a:extLst>
              <a:ext uri="{FF2B5EF4-FFF2-40B4-BE49-F238E27FC236}">
                <a16:creationId xmlns:a16="http://schemas.microsoft.com/office/drawing/2014/main" id="{A35D3BA5-49C9-4090-A9BA-02B2B1555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142" y="1098000"/>
            <a:ext cx="5129575" cy="2880000"/>
          </a:xfrm>
          <a:prstGeom prst="rect">
            <a:avLst/>
          </a:prstGeom>
        </p:spPr>
      </p:pic>
      <p:pic>
        <p:nvPicPr>
          <p:cNvPr id="13" name="Image 12">
            <a:extLst>
              <a:ext uri="{FF2B5EF4-FFF2-40B4-BE49-F238E27FC236}">
                <a16:creationId xmlns:a16="http://schemas.microsoft.com/office/drawing/2014/main" id="{1CC30930-38C3-4584-9F7F-87E5EA3DD0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2142" y="3952977"/>
            <a:ext cx="5205978" cy="2880000"/>
          </a:xfrm>
          <a:prstGeom prst="rect">
            <a:avLst/>
          </a:prstGeom>
        </p:spPr>
      </p:pic>
    </p:spTree>
    <p:extLst>
      <p:ext uri="{BB962C8B-B14F-4D97-AF65-F5344CB8AC3E}">
        <p14:creationId xmlns:p14="http://schemas.microsoft.com/office/powerpoint/2010/main" val="2902465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8BF6DA-96D4-4213-958F-1ED62373AEDB}"/>
              </a:ext>
            </a:extLst>
          </p:cNvPr>
          <p:cNvSpPr>
            <a:spLocks noGrp="1"/>
          </p:cNvSpPr>
          <p:nvPr>
            <p:ph type="title"/>
          </p:nvPr>
        </p:nvSpPr>
        <p:spPr>
          <a:xfrm>
            <a:off x="838200" y="-238738"/>
            <a:ext cx="10515600" cy="1325563"/>
          </a:xfrm>
        </p:spPr>
        <p:txBody>
          <a:bodyPr/>
          <a:lstStyle/>
          <a:p>
            <a:r>
              <a:rPr lang="fr-FR" sz="2800" b="1" dirty="0">
                <a:effectLst>
                  <a:outerShdw blurRad="38100" dist="38100" dir="2700000" algn="tl">
                    <a:srgbClr val="000000">
                      <a:alpha val="43137"/>
                    </a:srgbClr>
                  </a:outerShdw>
                </a:effectLst>
              </a:rPr>
              <a:t>Différents indicateurs et graphiques autour du chiffre d'affaires_B2B</a:t>
            </a:r>
          </a:p>
        </p:txBody>
      </p:sp>
      <p:pic>
        <p:nvPicPr>
          <p:cNvPr id="7" name="Espace réservé du contenu 6">
            <a:extLst>
              <a:ext uri="{FF2B5EF4-FFF2-40B4-BE49-F238E27FC236}">
                <a16:creationId xmlns:a16="http://schemas.microsoft.com/office/drawing/2014/main" id="{97488F76-9B33-439C-BA9F-CA4DB4D23B8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2117" y="851393"/>
            <a:ext cx="5186753" cy="2880000"/>
          </a:xfrm>
        </p:spPr>
      </p:pic>
      <p:pic>
        <p:nvPicPr>
          <p:cNvPr id="11" name="Espace réservé du contenu 10">
            <a:extLst>
              <a:ext uri="{FF2B5EF4-FFF2-40B4-BE49-F238E27FC236}">
                <a16:creationId xmlns:a16="http://schemas.microsoft.com/office/drawing/2014/main" id="{32779A87-2687-4A61-9D0B-531FA187485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352" y="3978000"/>
            <a:ext cx="5660064" cy="2880000"/>
          </a:xfrm>
        </p:spPr>
      </p:pic>
      <p:pic>
        <p:nvPicPr>
          <p:cNvPr id="14" name="Image 13">
            <a:extLst>
              <a:ext uri="{FF2B5EF4-FFF2-40B4-BE49-F238E27FC236}">
                <a16:creationId xmlns:a16="http://schemas.microsoft.com/office/drawing/2014/main" id="{BD3EA9EA-5A61-429F-95F4-9A3BA1E02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949" y="740740"/>
            <a:ext cx="5719051" cy="2880000"/>
          </a:xfrm>
          <a:prstGeom prst="rect">
            <a:avLst/>
          </a:prstGeom>
        </p:spPr>
      </p:pic>
      <p:pic>
        <p:nvPicPr>
          <p:cNvPr id="16" name="Image 15">
            <a:extLst>
              <a:ext uri="{FF2B5EF4-FFF2-40B4-BE49-F238E27FC236}">
                <a16:creationId xmlns:a16="http://schemas.microsoft.com/office/drawing/2014/main" id="{4A3DB104-612A-45E3-A063-458381E486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608" y="3850661"/>
            <a:ext cx="5783040" cy="2880000"/>
          </a:xfrm>
          <a:prstGeom prst="rect">
            <a:avLst/>
          </a:prstGeom>
        </p:spPr>
      </p:pic>
    </p:spTree>
    <p:extLst>
      <p:ext uri="{BB962C8B-B14F-4D97-AF65-F5344CB8AC3E}">
        <p14:creationId xmlns:p14="http://schemas.microsoft.com/office/powerpoint/2010/main" val="260318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8C483-7C35-4C41-8D03-913B06373AA5}"/>
              </a:ext>
            </a:extLst>
          </p:cNvPr>
          <p:cNvSpPr>
            <a:spLocks noGrp="1"/>
          </p:cNvSpPr>
          <p:nvPr>
            <p:ph type="title"/>
          </p:nvPr>
        </p:nvSpPr>
        <p:spPr>
          <a:xfrm>
            <a:off x="838200" y="-258385"/>
            <a:ext cx="10515600" cy="1325563"/>
          </a:xfrm>
        </p:spPr>
        <p:txBody>
          <a:bodyPr>
            <a:normAutofit/>
          </a:bodyPr>
          <a:lstStyle/>
          <a:p>
            <a:pPr algn="l"/>
            <a:r>
              <a:rPr lang="fr-FR" sz="2800" b="1" dirty="0">
                <a:effectLst>
                  <a:outerShdw blurRad="38100" dist="38100" dir="2700000" algn="tl">
                    <a:srgbClr val="000000">
                      <a:alpha val="43137"/>
                    </a:srgbClr>
                  </a:outerShdw>
                </a:effectLst>
              </a:rPr>
              <a:t>Différents indicateurs et graphiques autour du chiffre d'affaires_B2C</a:t>
            </a:r>
          </a:p>
        </p:txBody>
      </p:sp>
      <p:pic>
        <p:nvPicPr>
          <p:cNvPr id="15" name="Espace réservé du contenu 7">
            <a:extLst>
              <a:ext uri="{FF2B5EF4-FFF2-40B4-BE49-F238E27FC236}">
                <a16:creationId xmlns:a16="http://schemas.microsoft.com/office/drawing/2014/main" id="{B50ED4AC-45CE-4E2E-9CDD-DF421F17A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98000"/>
            <a:ext cx="6124896" cy="3060000"/>
          </a:xfrm>
          <a:prstGeom prst="rect">
            <a:avLst/>
          </a:prstGeom>
        </p:spPr>
      </p:pic>
      <p:pic>
        <p:nvPicPr>
          <p:cNvPr id="10" name="Espace réservé du contenu 9">
            <a:extLst>
              <a:ext uri="{FF2B5EF4-FFF2-40B4-BE49-F238E27FC236}">
                <a16:creationId xmlns:a16="http://schemas.microsoft.com/office/drawing/2014/main" id="{BED7111D-01D9-4BF3-B1A1-9D2EF46CE56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53690" y="743340"/>
            <a:ext cx="2258303" cy="2880000"/>
          </a:xfrm>
        </p:spPr>
      </p:pic>
      <p:pic>
        <p:nvPicPr>
          <p:cNvPr id="4" name="Image 3">
            <a:extLst>
              <a:ext uri="{FF2B5EF4-FFF2-40B4-BE49-F238E27FC236}">
                <a16:creationId xmlns:a16="http://schemas.microsoft.com/office/drawing/2014/main" id="{3F574AD9-923F-4B9C-A5EA-EA4F79CE01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7918" y="3798000"/>
            <a:ext cx="6018804" cy="3060000"/>
          </a:xfrm>
          <a:prstGeom prst="rect">
            <a:avLst/>
          </a:prstGeom>
        </p:spPr>
      </p:pic>
      <p:pic>
        <p:nvPicPr>
          <p:cNvPr id="8" name="Espace réservé du contenu 7">
            <a:extLst>
              <a:ext uri="{FF2B5EF4-FFF2-40B4-BE49-F238E27FC236}">
                <a16:creationId xmlns:a16="http://schemas.microsoft.com/office/drawing/2014/main" id="{9578311B-80A4-48FE-9C36-2B0A9D30276B}"/>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9354371" y="743340"/>
            <a:ext cx="2784177" cy="2880000"/>
          </a:xfrm>
        </p:spPr>
      </p:pic>
      <p:pic>
        <p:nvPicPr>
          <p:cNvPr id="12" name="Image 11">
            <a:extLst>
              <a:ext uri="{FF2B5EF4-FFF2-40B4-BE49-F238E27FC236}">
                <a16:creationId xmlns:a16="http://schemas.microsoft.com/office/drawing/2014/main" id="{3C45D34B-B635-45D5-90C0-FFB1898FB0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808" y="864244"/>
            <a:ext cx="5696504" cy="2880000"/>
          </a:xfrm>
          <a:prstGeom prst="rect">
            <a:avLst/>
          </a:prstGeom>
        </p:spPr>
      </p:pic>
    </p:spTree>
    <p:extLst>
      <p:ext uri="{BB962C8B-B14F-4D97-AF65-F5344CB8AC3E}">
        <p14:creationId xmlns:p14="http://schemas.microsoft.com/office/powerpoint/2010/main" val="2389188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D1960E-CC6C-48F3-B89E-25EDFBECC891}"/>
              </a:ext>
            </a:extLst>
          </p:cNvPr>
          <p:cNvSpPr>
            <a:spLocks noGrp="1"/>
          </p:cNvSpPr>
          <p:nvPr>
            <p:ph type="title"/>
          </p:nvPr>
        </p:nvSpPr>
        <p:spPr>
          <a:xfrm>
            <a:off x="930667" y="87723"/>
            <a:ext cx="10515600" cy="1325563"/>
          </a:xfrm>
        </p:spPr>
        <p:txBody>
          <a:bodyPr/>
          <a:lstStyle/>
          <a:p>
            <a:r>
              <a:rPr lang="fr-FR" sz="2800" b="1" dirty="0">
                <a:effectLst>
                  <a:outerShdw blurRad="38100" dist="38100" dir="2700000" algn="tl">
                    <a:srgbClr val="000000">
                      <a:alpha val="43137"/>
                    </a:srgbClr>
                  </a:outerShdw>
                </a:effectLst>
              </a:rPr>
              <a:t>Différents indicateurs et graphiques autour du chiffre d'affaires_B2C</a:t>
            </a:r>
          </a:p>
        </p:txBody>
      </p:sp>
      <p:pic>
        <p:nvPicPr>
          <p:cNvPr id="6" name="Espace réservé du contenu 5">
            <a:extLst>
              <a:ext uri="{FF2B5EF4-FFF2-40B4-BE49-F238E27FC236}">
                <a16:creationId xmlns:a16="http://schemas.microsoft.com/office/drawing/2014/main" id="{042522C6-699B-469F-B641-40D13144A0E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20496" y="1053799"/>
            <a:ext cx="5806155" cy="2880000"/>
          </a:xfrm>
        </p:spPr>
      </p:pic>
      <p:pic>
        <p:nvPicPr>
          <p:cNvPr id="8" name="Espace réservé du contenu 7">
            <a:extLst>
              <a:ext uri="{FF2B5EF4-FFF2-40B4-BE49-F238E27FC236}">
                <a16:creationId xmlns:a16="http://schemas.microsoft.com/office/drawing/2014/main" id="{74913273-0737-47E0-B2FA-E0AC8DA557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1005956"/>
            <a:ext cx="5806155" cy="2880000"/>
          </a:xfrm>
        </p:spPr>
      </p:pic>
      <p:pic>
        <p:nvPicPr>
          <p:cNvPr id="9" name="Espace réservé du contenu 5">
            <a:extLst>
              <a:ext uri="{FF2B5EF4-FFF2-40B4-BE49-F238E27FC236}">
                <a16:creationId xmlns:a16="http://schemas.microsoft.com/office/drawing/2014/main" id="{CD7A142D-004D-4025-B262-1096E4A3C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12" y="3827952"/>
            <a:ext cx="5806155" cy="2880680"/>
          </a:xfrm>
          <a:prstGeom prst="rect">
            <a:avLst/>
          </a:prstGeom>
        </p:spPr>
      </p:pic>
      <p:pic>
        <p:nvPicPr>
          <p:cNvPr id="10" name="Espace réservé du contenu 7">
            <a:extLst>
              <a:ext uri="{FF2B5EF4-FFF2-40B4-BE49-F238E27FC236}">
                <a16:creationId xmlns:a16="http://schemas.microsoft.com/office/drawing/2014/main" id="{06A43EE1-62FF-49B2-95D2-5E487AE0A1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6155" y="4008822"/>
            <a:ext cx="6020496" cy="2880000"/>
          </a:xfrm>
          <a:prstGeom prst="rect">
            <a:avLst/>
          </a:prstGeom>
        </p:spPr>
      </p:pic>
    </p:spTree>
    <p:extLst>
      <p:ext uri="{BB962C8B-B14F-4D97-AF65-F5344CB8AC3E}">
        <p14:creationId xmlns:p14="http://schemas.microsoft.com/office/powerpoint/2010/main" val="150231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EE907-B8DF-484B-A5B9-ED0BD2ADF914}"/>
              </a:ext>
            </a:extLst>
          </p:cNvPr>
          <p:cNvSpPr>
            <a:spLocks noGrp="1"/>
          </p:cNvSpPr>
          <p:nvPr>
            <p:ph type="title"/>
          </p:nvPr>
        </p:nvSpPr>
        <p:spPr/>
        <p:txBody>
          <a:bodyPr>
            <a:normAutofit/>
          </a:bodyPr>
          <a:lstStyle/>
          <a:p>
            <a:r>
              <a:rPr lang="fr-FR" sz="2800" b="1" dirty="0">
                <a:effectLst>
                  <a:outerShdw blurRad="38100" dist="38100" dir="2700000" algn="tl">
                    <a:srgbClr val="000000">
                      <a:alpha val="43137"/>
                    </a:srgbClr>
                  </a:outerShdw>
                </a:effectLst>
              </a:rPr>
              <a:t>Evolution dans le temps et mettre en place une décomposition en moyenne mobile (par mois)</a:t>
            </a:r>
          </a:p>
        </p:txBody>
      </p:sp>
      <p:pic>
        <p:nvPicPr>
          <p:cNvPr id="15" name="Espace réservé du contenu 14">
            <a:extLst>
              <a:ext uri="{FF2B5EF4-FFF2-40B4-BE49-F238E27FC236}">
                <a16:creationId xmlns:a16="http://schemas.microsoft.com/office/drawing/2014/main" id="{070FD531-27F0-4C17-863D-643167030D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3620" y="1893111"/>
            <a:ext cx="5326137" cy="4320000"/>
          </a:xfrm>
        </p:spPr>
      </p:pic>
      <p:pic>
        <p:nvPicPr>
          <p:cNvPr id="19" name="Espace réservé du contenu 18">
            <a:extLst>
              <a:ext uri="{FF2B5EF4-FFF2-40B4-BE49-F238E27FC236}">
                <a16:creationId xmlns:a16="http://schemas.microsoft.com/office/drawing/2014/main" id="{83DF276D-5F63-4765-AEE5-D1756D4F366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38924" y="1452875"/>
            <a:ext cx="5096538" cy="5040000"/>
          </a:xfrm>
        </p:spPr>
      </p:pic>
    </p:spTree>
    <p:extLst>
      <p:ext uri="{BB962C8B-B14F-4D97-AF65-F5344CB8AC3E}">
        <p14:creationId xmlns:p14="http://schemas.microsoft.com/office/powerpoint/2010/main" val="127790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EE907-B8DF-484B-A5B9-ED0BD2ADF914}"/>
              </a:ext>
            </a:extLst>
          </p:cNvPr>
          <p:cNvSpPr>
            <a:spLocks noGrp="1"/>
          </p:cNvSpPr>
          <p:nvPr>
            <p:ph type="title"/>
          </p:nvPr>
        </p:nvSpPr>
        <p:spPr/>
        <p:txBody>
          <a:bodyPr>
            <a:normAutofit/>
          </a:bodyPr>
          <a:lstStyle/>
          <a:p>
            <a:r>
              <a:rPr lang="fr-FR" sz="2800" b="1" dirty="0">
                <a:effectLst>
                  <a:outerShdw blurRad="38100" dist="38100" dir="2700000" algn="tl">
                    <a:srgbClr val="000000">
                      <a:alpha val="43137"/>
                    </a:srgbClr>
                  </a:outerShdw>
                </a:effectLst>
              </a:rPr>
              <a:t>2.Evolution dans le temps et mettre en place une décomposition en moyenne mobile (par semaine)</a:t>
            </a:r>
          </a:p>
        </p:txBody>
      </p:sp>
      <p:pic>
        <p:nvPicPr>
          <p:cNvPr id="14" name="Espace réservé du contenu 13">
            <a:extLst>
              <a:ext uri="{FF2B5EF4-FFF2-40B4-BE49-F238E27FC236}">
                <a16:creationId xmlns:a16="http://schemas.microsoft.com/office/drawing/2014/main" id="{0840631D-51D9-49E3-829F-5E7E7E1FC9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3218" y="2050688"/>
            <a:ext cx="6677068" cy="4320000"/>
          </a:xfrm>
        </p:spPr>
      </p:pic>
      <p:pic>
        <p:nvPicPr>
          <p:cNvPr id="20" name="Espace réservé du contenu 19">
            <a:extLst>
              <a:ext uri="{FF2B5EF4-FFF2-40B4-BE49-F238E27FC236}">
                <a16:creationId xmlns:a16="http://schemas.microsoft.com/office/drawing/2014/main" id="{8AE25692-0F3A-4051-BC9F-ADCB037A925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11550" y="1690688"/>
            <a:ext cx="5080450" cy="5040000"/>
          </a:xfrm>
        </p:spPr>
      </p:pic>
    </p:spTree>
    <p:extLst>
      <p:ext uri="{BB962C8B-B14F-4D97-AF65-F5344CB8AC3E}">
        <p14:creationId xmlns:p14="http://schemas.microsoft.com/office/powerpoint/2010/main" val="400215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EE907-B8DF-484B-A5B9-ED0BD2ADF914}"/>
              </a:ext>
            </a:extLst>
          </p:cNvPr>
          <p:cNvSpPr>
            <a:spLocks noGrp="1"/>
          </p:cNvSpPr>
          <p:nvPr>
            <p:ph type="title"/>
          </p:nvPr>
        </p:nvSpPr>
        <p:spPr/>
        <p:txBody>
          <a:bodyPr>
            <a:normAutofit/>
          </a:bodyPr>
          <a:lstStyle/>
          <a:p>
            <a:r>
              <a:rPr lang="fr-FR" sz="2800" b="1" dirty="0">
                <a:effectLst>
                  <a:outerShdw blurRad="38100" dist="38100" dir="2700000" algn="tl">
                    <a:srgbClr val="000000">
                      <a:alpha val="43137"/>
                    </a:srgbClr>
                  </a:outerShdw>
                </a:effectLst>
              </a:rPr>
              <a:t>2.Evolution dans le temps et mettre en place une décomposition en moyenne mobile (par jour)</a:t>
            </a:r>
          </a:p>
        </p:txBody>
      </p:sp>
      <p:pic>
        <p:nvPicPr>
          <p:cNvPr id="6" name="Espace réservé du contenu 5">
            <a:extLst>
              <a:ext uri="{FF2B5EF4-FFF2-40B4-BE49-F238E27FC236}">
                <a16:creationId xmlns:a16="http://schemas.microsoft.com/office/drawing/2014/main" id="{19F77BB9-0352-436C-8AC6-7E2950DCFB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4547" y="1481293"/>
            <a:ext cx="5096178" cy="5040000"/>
          </a:xfrm>
        </p:spPr>
      </p:pic>
      <p:pic>
        <p:nvPicPr>
          <p:cNvPr id="11" name="Espace réservé du contenu 10">
            <a:extLst>
              <a:ext uri="{FF2B5EF4-FFF2-40B4-BE49-F238E27FC236}">
                <a16:creationId xmlns:a16="http://schemas.microsoft.com/office/drawing/2014/main" id="{1B58170D-130C-497D-915E-CF2870E8AD4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99354" y="2044048"/>
            <a:ext cx="5858303" cy="4320000"/>
          </a:xfrm>
        </p:spPr>
      </p:pic>
    </p:spTree>
    <p:extLst>
      <p:ext uri="{BB962C8B-B14F-4D97-AF65-F5344CB8AC3E}">
        <p14:creationId xmlns:p14="http://schemas.microsoft.com/office/powerpoint/2010/main" val="934392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EE907-B8DF-484B-A5B9-ED0BD2ADF914}"/>
              </a:ext>
            </a:extLst>
          </p:cNvPr>
          <p:cNvSpPr>
            <a:spLocks noGrp="1"/>
          </p:cNvSpPr>
          <p:nvPr>
            <p:ph type="title"/>
          </p:nvPr>
        </p:nvSpPr>
        <p:spPr/>
        <p:txBody>
          <a:bodyPr>
            <a:normAutofit/>
          </a:bodyPr>
          <a:lstStyle/>
          <a:p>
            <a:r>
              <a:rPr lang="fr-FR" sz="2800" b="1" dirty="0">
                <a:effectLst>
                  <a:outerShdw blurRad="38100" dist="38100" dir="2700000" algn="tl">
                    <a:srgbClr val="000000">
                      <a:alpha val="43137"/>
                    </a:srgbClr>
                  </a:outerShdw>
                </a:effectLst>
              </a:rPr>
              <a:t>2.Evolution dans le temps et mettre en place une décomposition en moyenne mobile (jour par semaine)</a:t>
            </a:r>
          </a:p>
        </p:txBody>
      </p:sp>
      <p:pic>
        <p:nvPicPr>
          <p:cNvPr id="9" name="Espace réservé du contenu 8">
            <a:extLst>
              <a:ext uri="{FF2B5EF4-FFF2-40B4-BE49-F238E27FC236}">
                <a16:creationId xmlns:a16="http://schemas.microsoft.com/office/drawing/2014/main" id="{D452400E-5D1D-4918-A752-C53AE25F2D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6153" y="2517168"/>
            <a:ext cx="5479261" cy="3067505"/>
          </a:xfrm>
        </p:spPr>
      </p:pic>
      <p:pic>
        <p:nvPicPr>
          <p:cNvPr id="16" name="Espace réservé du contenu 15">
            <a:extLst>
              <a:ext uri="{FF2B5EF4-FFF2-40B4-BE49-F238E27FC236}">
                <a16:creationId xmlns:a16="http://schemas.microsoft.com/office/drawing/2014/main" id="{D41845A0-8E53-4D23-8924-9944C6B52C7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2094978"/>
            <a:ext cx="6646153" cy="3600000"/>
          </a:xfrm>
        </p:spPr>
      </p:pic>
    </p:spTree>
    <p:extLst>
      <p:ext uri="{BB962C8B-B14F-4D97-AF65-F5344CB8AC3E}">
        <p14:creationId xmlns:p14="http://schemas.microsoft.com/office/powerpoint/2010/main" val="339183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6BEB969-A05A-4BB3-B43F-62D3F038F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3671" y="408902"/>
            <a:ext cx="3718560" cy="1165860"/>
          </a:xfrm>
        </p:spPr>
      </p:pic>
      <p:sp>
        <p:nvSpPr>
          <p:cNvPr id="7" name="ZoneTexte 6">
            <a:extLst>
              <a:ext uri="{FF2B5EF4-FFF2-40B4-BE49-F238E27FC236}">
                <a16:creationId xmlns:a16="http://schemas.microsoft.com/office/drawing/2014/main" id="{9EB5AC2F-1666-476D-8F67-0DC347AE7FC4}"/>
              </a:ext>
            </a:extLst>
          </p:cNvPr>
          <p:cNvSpPr txBox="1"/>
          <p:nvPr/>
        </p:nvSpPr>
        <p:spPr>
          <a:xfrm>
            <a:off x="702399" y="1790322"/>
            <a:ext cx="10515599" cy="4154984"/>
          </a:xfrm>
          <a:prstGeom prst="rect">
            <a:avLst/>
          </a:prstGeom>
          <a:noFill/>
        </p:spPr>
        <p:txBody>
          <a:bodyPr wrap="square">
            <a:spAutoFit/>
          </a:bodyPr>
          <a:lstStyle/>
          <a:p>
            <a:pPr algn="just"/>
            <a:r>
              <a:rPr lang="fr-FR" sz="2400" dirty="0"/>
              <a:t>L’entreprise </a:t>
            </a:r>
            <a:r>
              <a:rPr lang="fr-FR" sz="2400" dirty="0" err="1"/>
              <a:t>Lapage</a:t>
            </a:r>
            <a:r>
              <a:rPr lang="fr-FR" sz="2400" dirty="0"/>
              <a:t> était originellement une librairie physique avec plusieurs points de vente. Mais devant le succès de certains de ses produits et l’engouement de ses clients, elle a décidé depuis 2 ans d’ouvrir un site de vente en ligne.</a:t>
            </a:r>
          </a:p>
          <a:p>
            <a:pPr algn="just"/>
            <a:endParaRPr lang="fr-FR" sz="2400" dirty="0"/>
          </a:p>
          <a:p>
            <a:pPr algn="just"/>
            <a:r>
              <a:rPr lang="fr-FR" sz="2400" b="1" dirty="0"/>
              <a:t>Notre mission; </a:t>
            </a:r>
            <a:r>
              <a:rPr lang="fr-FR" sz="2400" dirty="0"/>
              <a:t>faire le point sur les différents indicateurs et chiffres clés de l’entreprise par </a:t>
            </a:r>
          </a:p>
          <a:p>
            <a:pPr algn="just"/>
            <a:endParaRPr lang="fr-FR" sz="2400" dirty="0"/>
          </a:p>
          <a:p>
            <a:pPr marL="457200" indent="-457200" algn="just">
              <a:buFont typeface="+mj-lt"/>
              <a:buAutoNum type="arabicPeriod"/>
            </a:pPr>
            <a:r>
              <a:rPr lang="fr-FR" sz="2400" dirty="0"/>
              <a:t>Une analyse des différents indicateurs de vente.</a:t>
            </a:r>
          </a:p>
          <a:p>
            <a:pPr marL="457200" indent="-457200" algn="just">
              <a:buFont typeface="+mj-lt"/>
              <a:buAutoNum type="arabicPeriod"/>
            </a:pPr>
            <a:r>
              <a:rPr lang="fr-FR" sz="2400" dirty="0"/>
              <a:t>Une analyse plus ciblée sur les clients : l’objectif est de comprendre le comportement de nos clients en ligne, pour pouvoir ensuite comparer avec la connaissance acquise via nos librairies physiques.</a:t>
            </a:r>
          </a:p>
        </p:txBody>
      </p:sp>
    </p:spTree>
    <p:extLst>
      <p:ext uri="{BB962C8B-B14F-4D97-AF65-F5344CB8AC3E}">
        <p14:creationId xmlns:p14="http://schemas.microsoft.com/office/powerpoint/2010/main" val="2651233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068CCC3-E0BD-454F-9C50-5649A8C988AA}"/>
              </a:ext>
            </a:extLst>
          </p:cNvPr>
          <p:cNvSpPr>
            <a:spLocks noGrp="1"/>
          </p:cNvSpPr>
          <p:nvPr>
            <p:ph idx="1"/>
          </p:nvPr>
        </p:nvSpPr>
        <p:spPr>
          <a:xfrm>
            <a:off x="591620" y="1106434"/>
            <a:ext cx="10515600" cy="4351338"/>
          </a:xfrm>
        </p:spPr>
        <p:txBody>
          <a:bodyPr numCol="2" anchor="ctr"/>
          <a:lstStyle/>
          <a:p>
            <a:pPr marL="0" indent="0" algn="ctr">
              <a:buNone/>
            </a:pPr>
            <a:r>
              <a:rPr lang="fr-FR" sz="4400" dirty="0"/>
              <a:t>Analyse des données </a:t>
            </a:r>
          </a:p>
          <a:p>
            <a:pPr marL="0" indent="0" algn="ctr">
              <a:buNone/>
            </a:pPr>
            <a:endParaRPr lang="fr-FR" b="1" i="0" dirty="0">
              <a:solidFill>
                <a:srgbClr val="271A38"/>
              </a:solidFill>
              <a:effectLst/>
              <a:latin typeface="+mj-lt"/>
            </a:endParaRPr>
          </a:p>
          <a:p>
            <a:pPr marL="0" indent="0" algn="ctr">
              <a:buNone/>
            </a:pPr>
            <a:r>
              <a:rPr lang="fr-FR" sz="4000" dirty="0">
                <a:solidFill>
                  <a:srgbClr val="271A38"/>
                </a:solidFill>
                <a:latin typeface="+mj-lt"/>
              </a:rPr>
              <a:t>2.</a:t>
            </a:r>
            <a:r>
              <a:rPr lang="fr-FR" sz="4000" i="0" dirty="0">
                <a:solidFill>
                  <a:srgbClr val="271A38"/>
                </a:solidFill>
                <a:effectLst/>
                <a:latin typeface="+mj-lt"/>
              </a:rPr>
              <a:t>Demandes de Julie</a:t>
            </a:r>
          </a:p>
          <a:p>
            <a:pPr marL="0" indent="0" algn="ctr">
              <a:buNone/>
            </a:pPr>
            <a:r>
              <a:rPr lang="fr-FR" sz="4000" dirty="0">
                <a:solidFill>
                  <a:srgbClr val="271A38"/>
                </a:solidFill>
                <a:latin typeface="+mj-lt"/>
              </a:rPr>
              <a:t>Testes Statistiques</a:t>
            </a:r>
            <a:endParaRPr lang="fr-FR" sz="4000" dirty="0">
              <a:latin typeface="+mj-lt"/>
            </a:endParaRPr>
          </a:p>
        </p:txBody>
      </p:sp>
    </p:spTree>
    <p:extLst>
      <p:ext uri="{BB962C8B-B14F-4D97-AF65-F5344CB8AC3E}">
        <p14:creationId xmlns:p14="http://schemas.microsoft.com/office/powerpoint/2010/main" val="98360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8C483-7C35-4C41-8D03-913B06373AA5}"/>
              </a:ext>
            </a:extLst>
          </p:cNvPr>
          <p:cNvSpPr>
            <a:spLocks noGrp="1"/>
          </p:cNvSpPr>
          <p:nvPr>
            <p:ph type="title"/>
          </p:nvPr>
        </p:nvSpPr>
        <p:spPr>
          <a:xfrm>
            <a:off x="839788" y="313754"/>
            <a:ext cx="10515600" cy="1325563"/>
          </a:xfrm>
        </p:spPr>
        <p:txBody>
          <a:bodyPr>
            <a:normAutofit/>
          </a:bodyPr>
          <a:lstStyle/>
          <a:p>
            <a:pPr algn="l"/>
            <a:r>
              <a:rPr lang="fr-FR" sz="2800" b="1" dirty="0">
                <a:effectLst>
                  <a:outerShdw blurRad="38100" dist="38100" dir="2700000" algn="tl">
                    <a:srgbClr val="000000">
                      <a:alpha val="43137"/>
                    </a:srgbClr>
                  </a:outerShdw>
                </a:effectLst>
              </a:rPr>
              <a:t>1.</a:t>
            </a:r>
            <a:r>
              <a:rPr lang="fr-FR" sz="2800" b="1" i="0" u="none" strike="noStrike" baseline="0" dirty="0">
                <a:solidFill>
                  <a:srgbClr val="271A38"/>
                </a:solidFill>
                <a:effectLst>
                  <a:outerShdw blurRad="38100" dist="38100" dir="2700000" algn="tl">
                    <a:srgbClr val="000000">
                      <a:alpha val="43137"/>
                    </a:srgbClr>
                  </a:outerShdw>
                </a:effectLst>
              </a:rPr>
              <a:t> le lien entre le genre d’un client et les catégories des livres achetés (Test du Khi-Deux)</a:t>
            </a:r>
            <a:endParaRPr lang="fr-FR" sz="2800" b="1" dirty="0">
              <a:effectLst>
                <a:outerShdw blurRad="38100" dist="38100" dir="2700000" algn="tl">
                  <a:srgbClr val="000000">
                    <a:alpha val="43137"/>
                  </a:srgbClr>
                </a:outerShdw>
              </a:effectLst>
            </a:endParaRPr>
          </a:p>
        </p:txBody>
      </p:sp>
      <p:sp>
        <p:nvSpPr>
          <p:cNvPr id="8" name="Espace réservé du contenu 7">
            <a:extLst>
              <a:ext uri="{FF2B5EF4-FFF2-40B4-BE49-F238E27FC236}">
                <a16:creationId xmlns:a16="http://schemas.microsoft.com/office/drawing/2014/main" id="{938D3848-63C8-4870-BCFB-66C456BB9F7F}"/>
              </a:ext>
            </a:extLst>
          </p:cNvPr>
          <p:cNvSpPr>
            <a:spLocks noGrp="1"/>
          </p:cNvSpPr>
          <p:nvPr>
            <p:ph sz="quarter" idx="4"/>
          </p:nvPr>
        </p:nvSpPr>
        <p:spPr>
          <a:xfrm>
            <a:off x="128535" y="1953071"/>
            <a:ext cx="6942408" cy="3585118"/>
          </a:xfrm>
        </p:spPr>
        <p:txBody>
          <a:bodyPr>
            <a:noAutofit/>
          </a:bodyPr>
          <a:lstStyle/>
          <a:p>
            <a:r>
              <a:rPr lang="fr-FR" sz="1800" dirty="0">
                <a:latin typeface="-apple-system"/>
              </a:rPr>
              <a:t>P</a:t>
            </a:r>
            <a:r>
              <a:rPr lang="fr-FR" sz="1800" b="0" i="0" dirty="0">
                <a:effectLst/>
                <a:latin typeface="-apple-system"/>
              </a:rPr>
              <a:t>our tester le lien entre deux variables catégorielles (qualitatives)</a:t>
            </a:r>
          </a:p>
          <a:p>
            <a:pPr marL="0" indent="0">
              <a:lnSpc>
                <a:spcPct val="100000"/>
              </a:lnSpc>
              <a:spcBef>
                <a:spcPts val="0"/>
              </a:spcBef>
              <a:buNone/>
              <a:defRPr/>
            </a:pPr>
            <a:r>
              <a:rPr lang="fr-FR" sz="1800" b="1" i="0" u="sng" dirty="0">
                <a:effectLst/>
                <a:latin typeface="-apple-system"/>
              </a:rPr>
              <a:t>Hypothèses</a:t>
            </a:r>
            <a:r>
              <a:rPr lang="fr-FR" sz="1800" b="0" i="0" dirty="0">
                <a:effectLst/>
                <a:latin typeface="-apple-system"/>
              </a:rPr>
              <a:t> :</a:t>
            </a:r>
          </a:p>
          <a:p>
            <a:pPr>
              <a:lnSpc>
                <a:spcPct val="100000"/>
              </a:lnSpc>
            </a:pPr>
            <a:r>
              <a:rPr lang="fr-FR" sz="1800" b="1" i="0" dirty="0">
                <a:effectLst/>
                <a:latin typeface="-apple-system"/>
              </a:rPr>
              <a:t>H0</a:t>
            </a:r>
            <a:r>
              <a:rPr lang="fr-FR" sz="1800" b="0" i="0" dirty="0">
                <a:effectLst/>
                <a:latin typeface="-apple-system"/>
              </a:rPr>
              <a:t>: Les variables sont indépendantes (P&gt;0,05).</a:t>
            </a:r>
          </a:p>
          <a:p>
            <a:pPr>
              <a:lnSpc>
                <a:spcPct val="100000"/>
              </a:lnSpc>
            </a:pPr>
            <a:r>
              <a:rPr lang="fr-FR" sz="1800" b="1" i="0" dirty="0">
                <a:effectLst/>
                <a:latin typeface="-apple-system"/>
              </a:rPr>
              <a:t>H1</a:t>
            </a:r>
            <a:r>
              <a:rPr lang="fr-FR" sz="1800" b="0" i="0" dirty="0">
                <a:effectLst/>
                <a:latin typeface="-apple-system"/>
              </a:rPr>
              <a:t>: Les variables ne sont pas indépendantes (P&lt;0,05).</a:t>
            </a:r>
          </a:p>
          <a:p>
            <a:pPr>
              <a:lnSpc>
                <a:spcPct val="100000"/>
              </a:lnSpc>
            </a:pPr>
            <a:endParaRPr lang="fr-FR" sz="1800" b="0" i="0" dirty="0">
              <a:effectLst/>
              <a:latin typeface="-apple-system"/>
            </a:endParaRPr>
          </a:p>
          <a:p>
            <a:pPr>
              <a:lnSpc>
                <a:spcPct val="100000"/>
              </a:lnSpc>
            </a:pPr>
            <a:endParaRPr lang="fr-FR" sz="1800" b="0" i="0" dirty="0">
              <a:effectLst/>
              <a:latin typeface="-apple-system"/>
            </a:endParaRPr>
          </a:p>
          <a:p>
            <a:pPr>
              <a:buFont typeface="Arial" panose="020B0604020202020204" pitchFamily="34" charset="0"/>
              <a:buNone/>
            </a:pPr>
            <a:r>
              <a:rPr lang="fr-FR" sz="1800" dirty="0">
                <a:latin typeface="-apple-system"/>
              </a:rPr>
              <a:t>Dans notre</a:t>
            </a:r>
            <a:r>
              <a:rPr lang="fr-FR" sz="1800" b="0" i="0" dirty="0">
                <a:effectLst/>
                <a:latin typeface="-apple-system"/>
              </a:rPr>
              <a:t> résultat : </a:t>
            </a:r>
          </a:p>
          <a:p>
            <a:pPr>
              <a:lnSpc>
                <a:spcPct val="100000"/>
              </a:lnSpc>
              <a:buFont typeface="Arial" panose="020B0604020202020204" pitchFamily="34" charset="0"/>
              <a:buNone/>
            </a:pPr>
            <a:r>
              <a:rPr lang="fr-FR" sz="1800" b="0" i="0" dirty="0">
                <a:solidFill>
                  <a:srgbClr val="FF0000"/>
                </a:solidFill>
                <a:effectLst/>
                <a:latin typeface="-apple-system"/>
              </a:rPr>
              <a:t>p =</a:t>
            </a:r>
            <a:r>
              <a:rPr lang="fr-FR" sz="1800" dirty="0">
                <a:solidFill>
                  <a:srgbClr val="FF0000"/>
                </a:solidFill>
                <a:latin typeface="-apple-system"/>
              </a:rPr>
              <a:t> 4,108e-05 &lt; </a:t>
            </a:r>
            <a:r>
              <a:rPr lang="fr-FR" sz="1800" b="0" i="0" dirty="0">
                <a:solidFill>
                  <a:srgbClr val="FF0000"/>
                </a:solidFill>
                <a:effectLst/>
                <a:latin typeface="-apple-system"/>
              </a:rPr>
              <a:t>0,05  =&gt; H1 (rejeter l’hypothèse nulle d’indépendance)</a:t>
            </a:r>
          </a:p>
          <a:p>
            <a:pPr marL="36000">
              <a:lnSpc>
                <a:spcPct val="150000"/>
              </a:lnSpc>
              <a:spcBef>
                <a:spcPts val="0"/>
              </a:spcBef>
            </a:pPr>
            <a:r>
              <a:rPr lang="fr-FR" sz="1800" b="1" u="sng" dirty="0">
                <a:solidFill>
                  <a:srgbClr val="FF0000"/>
                </a:solidFill>
                <a:latin typeface="-apple-system"/>
              </a:rPr>
              <a:t>I</a:t>
            </a:r>
            <a:r>
              <a:rPr lang="fr-FR" sz="1800" b="1" i="0" u="sng" dirty="0">
                <a:solidFill>
                  <a:srgbClr val="FF0000"/>
                </a:solidFill>
                <a:effectLst/>
                <a:latin typeface="-apple-system"/>
              </a:rPr>
              <a:t>l existe une association significative entre les variables </a:t>
            </a:r>
            <a:r>
              <a:rPr lang="fr-FR" sz="1800" b="1" i="0" u="sng" dirty="0" err="1">
                <a:solidFill>
                  <a:srgbClr val="FF0000"/>
                </a:solidFill>
                <a:effectLst/>
                <a:latin typeface="-apple-system"/>
              </a:rPr>
              <a:t>categ</a:t>
            </a:r>
            <a:r>
              <a:rPr lang="fr-FR" sz="1800" b="1" i="0" u="sng" dirty="0">
                <a:solidFill>
                  <a:srgbClr val="FF0000"/>
                </a:solidFill>
                <a:effectLst/>
                <a:latin typeface="-apple-system"/>
              </a:rPr>
              <a:t> et </a:t>
            </a:r>
            <a:r>
              <a:rPr lang="fr-FR" sz="1800" b="1" i="0" u="sng" dirty="0" err="1">
                <a:solidFill>
                  <a:srgbClr val="FF0000"/>
                </a:solidFill>
                <a:effectLst/>
                <a:latin typeface="-apple-system"/>
              </a:rPr>
              <a:t>sex</a:t>
            </a:r>
            <a:r>
              <a:rPr lang="fr-FR" sz="1800" b="1" u="sng" dirty="0">
                <a:solidFill>
                  <a:srgbClr val="FF0000"/>
                </a:solidFill>
                <a:latin typeface="-apple-system"/>
              </a:rPr>
              <a:t>.</a:t>
            </a:r>
            <a:r>
              <a:rPr lang="fr-FR" sz="1800" b="1" i="0" u="sng" dirty="0">
                <a:solidFill>
                  <a:srgbClr val="FF0000"/>
                </a:solidFill>
                <a:effectLst/>
                <a:latin typeface="-apple-system"/>
              </a:rPr>
              <a:t> </a:t>
            </a:r>
          </a:p>
          <a:p>
            <a:pPr marL="321750" indent="-285750">
              <a:lnSpc>
                <a:spcPct val="150000"/>
              </a:lnSpc>
              <a:spcBef>
                <a:spcPts val="0"/>
              </a:spcBef>
            </a:pPr>
            <a:r>
              <a:rPr lang="fr-FR" sz="1800" b="1" i="0" u="sng" dirty="0">
                <a:solidFill>
                  <a:srgbClr val="FF0000"/>
                </a:solidFill>
                <a:effectLst/>
                <a:latin typeface="-apple-system"/>
              </a:rPr>
              <a:t>Les 2 variables </a:t>
            </a:r>
            <a:r>
              <a:rPr lang="fr-FR" sz="1800" b="1" u="sng" dirty="0">
                <a:solidFill>
                  <a:srgbClr val="FF0000"/>
                </a:solidFill>
                <a:latin typeface="-apple-system"/>
              </a:rPr>
              <a:t>ne </a:t>
            </a:r>
            <a:r>
              <a:rPr lang="fr-FR" sz="1800" b="1" i="0" u="sng" dirty="0">
                <a:solidFill>
                  <a:srgbClr val="FF0000"/>
                </a:solidFill>
                <a:effectLst/>
                <a:latin typeface="-apple-system"/>
              </a:rPr>
              <a:t>sont pas  indépendantes </a:t>
            </a:r>
          </a:p>
          <a:p>
            <a:endParaRPr lang="fr-FR" sz="1800" dirty="0"/>
          </a:p>
        </p:txBody>
      </p:sp>
      <p:pic>
        <p:nvPicPr>
          <p:cNvPr id="4" name="Image 3">
            <a:extLst>
              <a:ext uri="{FF2B5EF4-FFF2-40B4-BE49-F238E27FC236}">
                <a16:creationId xmlns:a16="http://schemas.microsoft.com/office/drawing/2014/main" id="{E5B231B7-9CEC-4B6E-9C27-E7C874752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702" y="1639317"/>
            <a:ext cx="5066763" cy="5040000"/>
          </a:xfrm>
          <a:prstGeom prst="rect">
            <a:avLst/>
          </a:prstGeom>
        </p:spPr>
      </p:pic>
    </p:spTree>
    <p:extLst>
      <p:ext uri="{BB962C8B-B14F-4D97-AF65-F5344CB8AC3E}">
        <p14:creationId xmlns:p14="http://schemas.microsoft.com/office/powerpoint/2010/main" val="713451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188778" y="374717"/>
            <a:ext cx="10515600" cy="1325563"/>
          </a:xfrm>
        </p:spPr>
        <p:txBody>
          <a:bodyPr>
            <a:normAutofit/>
          </a:bodyPr>
          <a:lstStyle/>
          <a:p>
            <a:r>
              <a:rPr lang="fr-FR" sz="2800" b="1" dirty="0">
                <a:effectLst>
                  <a:outerShdw blurRad="38100" dist="38100" dir="2700000" algn="tl">
                    <a:srgbClr val="000000">
                      <a:alpha val="43137"/>
                    </a:srgbClr>
                  </a:outerShdw>
                </a:effectLst>
              </a:rPr>
              <a:t>2.Le lien entre l'âge des clients et le montant total des achats</a:t>
            </a:r>
            <a:br>
              <a:rPr lang="fr-FR" sz="2800" b="1" dirty="0">
                <a:effectLst>
                  <a:outerShdw blurRad="38100" dist="38100" dir="2700000" algn="tl">
                    <a:srgbClr val="000000">
                      <a:alpha val="43137"/>
                    </a:srgbClr>
                  </a:outerShdw>
                </a:effectLst>
              </a:rPr>
            </a:br>
            <a:endParaRPr lang="fr-FR" sz="2800" b="1" dirty="0">
              <a:effectLst>
                <a:outerShdw blurRad="38100" dist="38100" dir="2700000" algn="tl">
                  <a:srgbClr val="000000">
                    <a:alpha val="43137"/>
                  </a:srgbClr>
                </a:outerShdw>
              </a:effectLst>
            </a:endParaRPr>
          </a:p>
        </p:txBody>
      </p:sp>
      <p:sp>
        <p:nvSpPr>
          <p:cNvPr id="18" name="Espace réservé du contenu 7">
            <a:extLst>
              <a:ext uri="{FF2B5EF4-FFF2-40B4-BE49-F238E27FC236}">
                <a16:creationId xmlns:a16="http://schemas.microsoft.com/office/drawing/2014/main" id="{5C9CC1AC-9F3B-4FD8-849F-62515858688A}"/>
              </a:ext>
            </a:extLst>
          </p:cNvPr>
          <p:cNvSpPr txBox="1">
            <a:spLocks/>
          </p:cNvSpPr>
          <p:nvPr/>
        </p:nvSpPr>
        <p:spPr>
          <a:xfrm>
            <a:off x="399384" y="1206223"/>
            <a:ext cx="10708116" cy="58710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b="1" u="sng" dirty="0"/>
              <a:t>1.</a:t>
            </a:r>
            <a:r>
              <a:rPr lang="fr-FR" sz="1800" b="1" u="sng" dirty="0"/>
              <a:t>Le test de Shapiro-</a:t>
            </a:r>
            <a:r>
              <a:rPr lang="fr-FR" sz="1800" b="1" u="sng" dirty="0" err="1"/>
              <a:t>Wilk</a:t>
            </a:r>
            <a:endParaRPr lang="fr-FR" sz="1800" b="1" u="sng" dirty="0"/>
          </a:p>
          <a:p>
            <a:pPr marL="0" indent="0">
              <a:buNone/>
            </a:pPr>
            <a:r>
              <a:rPr lang="fr-FR" sz="1600" dirty="0"/>
              <a:t>Utilisé pour vérifier si une variable suit une distribution normale.</a:t>
            </a:r>
          </a:p>
          <a:p>
            <a:pPr marL="0" indent="0">
              <a:lnSpc>
                <a:spcPct val="100000"/>
              </a:lnSpc>
              <a:spcBef>
                <a:spcPts val="0"/>
              </a:spcBef>
              <a:buNone/>
              <a:defRPr/>
            </a:pPr>
            <a:r>
              <a:rPr lang="fr-FR" sz="1600" b="1" u="sng" dirty="0"/>
              <a:t>Hypothèses :</a:t>
            </a:r>
          </a:p>
          <a:p>
            <a:pPr>
              <a:lnSpc>
                <a:spcPct val="100000"/>
              </a:lnSpc>
              <a:spcBef>
                <a:spcPts val="0"/>
              </a:spcBef>
              <a:defRPr/>
            </a:pPr>
            <a:r>
              <a:rPr lang="fr-FR" sz="1600" dirty="0"/>
              <a:t>H0 (P&gt;0,05): Une variable suit une distribution normale.</a:t>
            </a:r>
          </a:p>
          <a:p>
            <a:pPr>
              <a:lnSpc>
                <a:spcPct val="150000"/>
              </a:lnSpc>
              <a:spcBef>
                <a:spcPts val="0"/>
              </a:spcBef>
              <a:defRPr/>
            </a:pPr>
            <a:r>
              <a:rPr lang="fr-FR" sz="1600" dirty="0"/>
              <a:t>H1 (P&lt;0,05): Une variable ne suit pas une distribution normale.</a:t>
            </a:r>
          </a:p>
          <a:p>
            <a:pPr marL="0" indent="0">
              <a:lnSpc>
                <a:spcPct val="150000"/>
              </a:lnSpc>
              <a:spcBef>
                <a:spcPts val="0"/>
              </a:spcBef>
              <a:buNone/>
              <a:defRPr/>
            </a:pPr>
            <a:r>
              <a:rPr lang="fr-FR" sz="1800" dirty="0"/>
              <a:t>Dans notre</a:t>
            </a:r>
            <a:r>
              <a:rPr lang="fr-FR" sz="1800" b="0" i="0" dirty="0">
                <a:effectLst/>
              </a:rPr>
              <a:t> résultat </a:t>
            </a:r>
          </a:p>
          <a:p>
            <a:pPr>
              <a:lnSpc>
                <a:spcPct val="100000"/>
              </a:lnSpc>
              <a:spcBef>
                <a:spcPts val="0"/>
              </a:spcBef>
              <a:buFont typeface="Courier New" panose="02070309020205020404" pitchFamily="49" charset="0"/>
              <a:buChar char="o"/>
              <a:defRPr/>
            </a:pPr>
            <a:r>
              <a:rPr lang="fr-FR" sz="1800" dirty="0" err="1">
                <a:solidFill>
                  <a:srgbClr val="FF0000"/>
                </a:solidFill>
              </a:rPr>
              <a:t>age</a:t>
            </a:r>
            <a:r>
              <a:rPr lang="fr-FR" sz="1800" dirty="0">
                <a:solidFill>
                  <a:srgbClr val="FF0000"/>
                </a:solidFill>
              </a:rPr>
              <a:t> :         0.008753  &lt; 0,05 =&gt; ne suit pas une distribution normale.</a:t>
            </a:r>
          </a:p>
          <a:p>
            <a:pPr>
              <a:lnSpc>
                <a:spcPct val="100000"/>
              </a:lnSpc>
              <a:spcBef>
                <a:spcPts val="0"/>
              </a:spcBef>
              <a:buFont typeface="Courier New" panose="02070309020205020404" pitchFamily="49" charset="0"/>
              <a:buChar char="o"/>
              <a:defRPr/>
            </a:pPr>
            <a:r>
              <a:rPr lang="fr-FR" sz="1800" dirty="0" err="1">
                <a:solidFill>
                  <a:srgbClr val="FF0000"/>
                </a:solidFill>
              </a:rPr>
              <a:t>CA_age</a:t>
            </a:r>
            <a:r>
              <a:rPr lang="fr-FR" sz="1800" dirty="0">
                <a:solidFill>
                  <a:srgbClr val="FF0000"/>
                </a:solidFill>
              </a:rPr>
              <a:t> :  6.049e-05 &lt; 0,05 =&gt;ne suit pas une distribution normale .</a:t>
            </a:r>
            <a:endParaRPr lang="fr-FR" sz="1800" u="sng" dirty="0">
              <a:solidFill>
                <a:srgbClr val="FF0000"/>
              </a:solidFill>
            </a:endParaRPr>
          </a:p>
          <a:p>
            <a:pPr>
              <a:lnSpc>
                <a:spcPct val="100000"/>
              </a:lnSpc>
              <a:spcBef>
                <a:spcPts val="0"/>
              </a:spcBef>
              <a:buFont typeface="Wingdings" panose="05000000000000000000" pitchFamily="2" charset="2"/>
              <a:buChar char="Ø"/>
              <a:defRPr/>
            </a:pPr>
            <a:r>
              <a:rPr lang="fr-FR" sz="1800" b="1" u="sng" dirty="0">
                <a:solidFill>
                  <a:srgbClr val="FF0000"/>
                </a:solidFill>
              </a:rPr>
              <a:t>Cela signifie que les corrélations de Spearman ou de Kendall doivent être utilisées pour mesurer la relation monotone entre “</a:t>
            </a:r>
            <a:r>
              <a:rPr lang="fr-FR" sz="1800" b="1" u="sng" dirty="0" err="1">
                <a:solidFill>
                  <a:srgbClr val="FF0000"/>
                </a:solidFill>
              </a:rPr>
              <a:t>age”et</a:t>
            </a:r>
            <a:r>
              <a:rPr lang="fr-FR" sz="1800" b="1" u="sng" dirty="0">
                <a:solidFill>
                  <a:srgbClr val="FF0000"/>
                </a:solidFill>
              </a:rPr>
              <a:t> “</a:t>
            </a:r>
            <a:r>
              <a:rPr lang="fr-FR" sz="1800" b="1" u="sng" dirty="0" err="1">
                <a:solidFill>
                  <a:srgbClr val="FF0000"/>
                </a:solidFill>
              </a:rPr>
              <a:t>CA_age</a:t>
            </a:r>
            <a:r>
              <a:rPr lang="fr-FR" sz="1800" b="1" u="sng" dirty="0">
                <a:solidFill>
                  <a:srgbClr val="FF0000"/>
                </a:solidFill>
              </a:rPr>
              <a:t>”.</a:t>
            </a:r>
          </a:p>
          <a:p>
            <a:pPr>
              <a:lnSpc>
                <a:spcPct val="150000"/>
              </a:lnSpc>
              <a:spcBef>
                <a:spcPts val="0"/>
              </a:spcBef>
              <a:defRPr/>
            </a:pPr>
            <a:endParaRPr lang="fr-FR" sz="1800" b="1" u="sng" dirty="0">
              <a:solidFill>
                <a:srgbClr val="FF0000"/>
              </a:solidFill>
            </a:endParaRPr>
          </a:p>
        </p:txBody>
      </p:sp>
      <p:pic>
        <p:nvPicPr>
          <p:cNvPr id="5" name="Image 4">
            <a:extLst>
              <a:ext uri="{FF2B5EF4-FFF2-40B4-BE49-F238E27FC236}">
                <a16:creationId xmlns:a16="http://schemas.microsoft.com/office/drawing/2014/main" id="{7A96B580-A2DB-407C-AEBF-271E89B95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044" y="3978000"/>
            <a:ext cx="6021818" cy="2880000"/>
          </a:xfrm>
          <a:prstGeom prst="rect">
            <a:avLst/>
          </a:prstGeom>
        </p:spPr>
      </p:pic>
    </p:spTree>
    <p:extLst>
      <p:ext uri="{BB962C8B-B14F-4D97-AF65-F5344CB8AC3E}">
        <p14:creationId xmlns:p14="http://schemas.microsoft.com/office/powerpoint/2010/main" val="4100037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9027CE2-0845-49B6-8139-4C5D60005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790" y="738000"/>
            <a:ext cx="3782432" cy="3600000"/>
          </a:xfrm>
          <a:prstGeom prst="rect">
            <a:avLst/>
          </a:prstGeom>
        </p:spPr>
      </p:pic>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188778" y="374717"/>
            <a:ext cx="10515600" cy="1325563"/>
          </a:xfrm>
        </p:spPr>
        <p:txBody>
          <a:bodyPr>
            <a:normAutofit/>
          </a:bodyPr>
          <a:lstStyle/>
          <a:p>
            <a:r>
              <a:rPr lang="fr-FR" sz="2800" b="1" dirty="0">
                <a:effectLst>
                  <a:outerShdw blurRad="38100" dist="38100" dir="2700000" algn="tl">
                    <a:srgbClr val="000000">
                      <a:alpha val="43137"/>
                    </a:srgbClr>
                  </a:outerShdw>
                </a:effectLst>
              </a:rPr>
              <a:t>2.Le lien entre l'âge des clients et le montant total des achats</a:t>
            </a:r>
            <a:br>
              <a:rPr lang="fr-FR" sz="2800" b="1" dirty="0">
                <a:effectLst>
                  <a:outerShdw blurRad="38100" dist="38100" dir="2700000" algn="tl">
                    <a:srgbClr val="000000">
                      <a:alpha val="43137"/>
                    </a:srgbClr>
                  </a:outerShdw>
                </a:effectLst>
              </a:rPr>
            </a:br>
            <a:endParaRPr lang="fr-FR" sz="2800" b="1" dirty="0">
              <a:effectLst>
                <a:outerShdw blurRad="38100" dist="38100" dir="2700000" algn="tl">
                  <a:srgbClr val="000000">
                    <a:alpha val="43137"/>
                  </a:srgbClr>
                </a:outerShdw>
              </a:effectLst>
            </a:endParaRPr>
          </a:p>
        </p:txBody>
      </p:sp>
      <p:sp>
        <p:nvSpPr>
          <p:cNvPr id="18" name="Espace réservé du contenu 7">
            <a:extLst>
              <a:ext uri="{FF2B5EF4-FFF2-40B4-BE49-F238E27FC236}">
                <a16:creationId xmlns:a16="http://schemas.microsoft.com/office/drawing/2014/main" id="{5C9CC1AC-9F3B-4FD8-849F-62515858688A}"/>
              </a:ext>
            </a:extLst>
          </p:cNvPr>
          <p:cNvSpPr txBox="1">
            <a:spLocks/>
          </p:cNvSpPr>
          <p:nvPr/>
        </p:nvSpPr>
        <p:spPr>
          <a:xfrm>
            <a:off x="188778" y="1351713"/>
            <a:ext cx="8189678" cy="5506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u="sng" dirty="0">
                <a:effectLst>
                  <a:outerShdw blurRad="38100" dist="38100" dir="2700000" algn="tl">
                    <a:srgbClr val="000000">
                      <a:alpha val="43137"/>
                    </a:srgbClr>
                  </a:outerShdw>
                </a:effectLst>
              </a:rPr>
              <a:t>2.les corrélations de Spearman</a:t>
            </a:r>
          </a:p>
          <a:p>
            <a:pPr marL="0" indent="0">
              <a:buNone/>
            </a:pPr>
            <a:r>
              <a:rPr lang="fr-FR" sz="1600" dirty="0"/>
              <a:t>Mesure de corrélation non paramétrique qui évalue la relation monotone entre 2 variables.</a:t>
            </a:r>
          </a:p>
          <a:p>
            <a:pPr marL="0" indent="0">
              <a:lnSpc>
                <a:spcPct val="100000"/>
              </a:lnSpc>
              <a:spcBef>
                <a:spcPts val="0"/>
              </a:spcBef>
              <a:buNone/>
              <a:defRPr/>
            </a:pPr>
            <a:r>
              <a:rPr lang="fr-FR" sz="1600" b="1" u="sng" dirty="0"/>
              <a:t>Hypothèses : </a:t>
            </a:r>
            <a:r>
              <a:rPr lang="fr-FR" sz="1600" dirty="0"/>
              <a:t>Le coefficient varie entre -1 et 1, où </a:t>
            </a:r>
          </a:p>
          <a:p>
            <a:pPr>
              <a:lnSpc>
                <a:spcPct val="150000"/>
              </a:lnSpc>
              <a:spcBef>
                <a:spcPts val="0"/>
              </a:spcBef>
              <a:defRPr/>
            </a:pPr>
            <a:r>
              <a:rPr lang="fr-FR" sz="1600" dirty="0"/>
              <a:t>une valeur 0 indique les deux variables sont indépendantes.</a:t>
            </a:r>
          </a:p>
          <a:p>
            <a:pPr>
              <a:lnSpc>
                <a:spcPct val="150000"/>
              </a:lnSpc>
              <a:spcBef>
                <a:spcPts val="0"/>
              </a:spcBef>
              <a:defRPr/>
            </a:pPr>
            <a:r>
              <a:rPr lang="fr-FR" sz="1600" dirty="0"/>
              <a:t>une valeur différent de 0 indique les deux variables sont liées.</a:t>
            </a:r>
          </a:p>
          <a:p>
            <a:pPr marL="0" indent="0">
              <a:buNone/>
            </a:pPr>
            <a:r>
              <a:rPr lang="fr-FR" sz="1800" b="1" u="sng" dirty="0">
                <a:solidFill>
                  <a:srgbClr val="FF0000"/>
                </a:solidFill>
              </a:rPr>
              <a:t>-0.8736842 </a:t>
            </a:r>
            <a:r>
              <a:rPr lang="fr-FR" sz="1800" b="0" i="0" dirty="0">
                <a:solidFill>
                  <a:srgbClr val="FF0000"/>
                </a:solidFill>
                <a:effectLst/>
              </a:rPr>
              <a:t>=&gt; Une </a:t>
            </a:r>
            <a:r>
              <a:rPr lang="fr-FR" sz="1800" dirty="0">
                <a:solidFill>
                  <a:srgbClr val="FF0000"/>
                </a:solidFill>
              </a:rPr>
              <a:t>forte relation négative monotone entre les deux variables</a:t>
            </a:r>
          </a:p>
          <a:p>
            <a:pPr>
              <a:buFont typeface="Wingdings" panose="05000000000000000000" pitchFamily="2" charset="2"/>
              <a:buChar char="Ø"/>
            </a:pPr>
            <a:r>
              <a:rPr lang="fr-FR" sz="1800" b="1" u="sng" dirty="0">
                <a:solidFill>
                  <a:srgbClr val="FF0000"/>
                </a:solidFill>
              </a:rPr>
              <a:t>Plus l’âge est élevé, plus la valeur de </a:t>
            </a:r>
            <a:r>
              <a:rPr lang="fr-FR" sz="1800" b="1" u="sng" dirty="0" err="1">
                <a:solidFill>
                  <a:srgbClr val="FF0000"/>
                </a:solidFill>
              </a:rPr>
              <a:t>CA_age</a:t>
            </a:r>
            <a:r>
              <a:rPr lang="fr-FR" sz="1800" b="1" u="sng" dirty="0">
                <a:solidFill>
                  <a:srgbClr val="FF0000"/>
                </a:solidFill>
              </a:rPr>
              <a:t> est faible et inversement.</a:t>
            </a:r>
          </a:p>
          <a:p>
            <a:pPr marL="0" indent="0">
              <a:buNone/>
            </a:pPr>
            <a:endParaRPr lang="fr-FR" sz="1800" b="1" u="sng" dirty="0">
              <a:solidFill>
                <a:srgbClr val="FF0000"/>
              </a:solidFill>
            </a:endParaRPr>
          </a:p>
          <a:p>
            <a:pPr marL="0" indent="0">
              <a:buNone/>
            </a:pPr>
            <a:r>
              <a:rPr lang="fr-FR" sz="2000" b="1" u="sng" dirty="0">
                <a:effectLst>
                  <a:outerShdw blurRad="38100" dist="38100" dir="2700000" algn="tl">
                    <a:srgbClr val="000000">
                      <a:alpha val="43137"/>
                    </a:srgbClr>
                  </a:outerShdw>
                </a:effectLst>
              </a:rPr>
              <a:t>3.les corrélations de </a:t>
            </a:r>
            <a:r>
              <a:rPr lang="fr-FR" sz="2000" b="1" u="sng" dirty="0" err="1">
                <a:effectLst>
                  <a:outerShdw blurRad="38100" dist="38100" dir="2700000" algn="tl">
                    <a:srgbClr val="000000">
                      <a:alpha val="43137"/>
                    </a:srgbClr>
                  </a:outerShdw>
                </a:effectLst>
              </a:rPr>
              <a:t>kendall</a:t>
            </a:r>
            <a:endParaRPr lang="fr-FR" sz="2000" b="1" u="sng" dirty="0">
              <a:effectLst>
                <a:outerShdw blurRad="38100" dist="38100" dir="2700000" algn="tl">
                  <a:srgbClr val="000000">
                    <a:alpha val="43137"/>
                  </a:srgbClr>
                </a:outerShdw>
              </a:effectLst>
            </a:endParaRPr>
          </a:p>
          <a:p>
            <a:pPr marL="0" indent="0">
              <a:buNone/>
            </a:pPr>
            <a:r>
              <a:rPr lang="fr-FR" sz="1600" dirty="0"/>
              <a:t>Mesure de corrélation non paramétrique qui évalue la relation entre 2 variables.</a:t>
            </a:r>
          </a:p>
          <a:p>
            <a:pPr marL="0" indent="0">
              <a:lnSpc>
                <a:spcPct val="100000"/>
              </a:lnSpc>
              <a:spcBef>
                <a:spcPts val="0"/>
              </a:spcBef>
              <a:buNone/>
              <a:defRPr/>
            </a:pPr>
            <a:r>
              <a:rPr lang="fr-FR" sz="1800" b="1" u="sng" dirty="0"/>
              <a:t>Hypothèses : </a:t>
            </a:r>
            <a:r>
              <a:rPr lang="fr-FR" sz="1600" dirty="0"/>
              <a:t>Le coefficient varie entre -1 et 1, où </a:t>
            </a:r>
          </a:p>
          <a:p>
            <a:pPr>
              <a:lnSpc>
                <a:spcPct val="150000"/>
              </a:lnSpc>
              <a:spcBef>
                <a:spcPts val="0"/>
              </a:spcBef>
              <a:defRPr/>
            </a:pPr>
            <a:r>
              <a:rPr lang="fr-FR" sz="1600" dirty="0"/>
              <a:t>une valeur 0 indique les deux variables sont indépendantes. </a:t>
            </a:r>
          </a:p>
          <a:p>
            <a:pPr>
              <a:lnSpc>
                <a:spcPct val="150000"/>
              </a:lnSpc>
              <a:spcBef>
                <a:spcPts val="0"/>
              </a:spcBef>
              <a:defRPr/>
            </a:pPr>
            <a:r>
              <a:rPr lang="fr-FR" sz="1600" dirty="0"/>
              <a:t>une valeur différent de 0 indique les deux variables sont liées.</a:t>
            </a:r>
          </a:p>
          <a:p>
            <a:pPr marL="0" indent="0">
              <a:buNone/>
            </a:pPr>
            <a:r>
              <a:rPr lang="fr-FR" sz="1800" b="1" u="sng" dirty="0">
                <a:solidFill>
                  <a:srgbClr val="FF0000"/>
                </a:solidFill>
              </a:rPr>
              <a:t>-0.7080702 =&gt; </a:t>
            </a:r>
            <a:r>
              <a:rPr lang="fr-FR" sz="1800" dirty="0">
                <a:solidFill>
                  <a:srgbClr val="FF0000"/>
                </a:solidFill>
              </a:rPr>
              <a:t>Une forte relation négative monotone entre les deux variables</a:t>
            </a:r>
          </a:p>
          <a:p>
            <a:pPr>
              <a:buFont typeface="Wingdings" panose="05000000000000000000" pitchFamily="2" charset="2"/>
              <a:buChar char="Ø"/>
            </a:pPr>
            <a:r>
              <a:rPr lang="fr-FR" sz="1800" b="1" u="sng" dirty="0">
                <a:solidFill>
                  <a:srgbClr val="FF0000"/>
                </a:solidFill>
              </a:rPr>
              <a:t>Plus l’âge est élevé, plus la valeur de </a:t>
            </a:r>
            <a:r>
              <a:rPr lang="fr-FR" sz="1800" b="1" u="sng" dirty="0" err="1">
                <a:solidFill>
                  <a:srgbClr val="FF0000"/>
                </a:solidFill>
              </a:rPr>
              <a:t>CA_age</a:t>
            </a:r>
            <a:r>
              <a:rPr lang="fr-FR" sz="1800" b="1" u="sng" dirty="0">
                <a:solidFill>
                  <a:srgbClr val="FF0000"/>
                </a:solidFill>
              </a:rPr>
              <a:t> est faible et inversement.</a:t>
            </a:r>
          </a:p>
          <a:p>
            <a:pPr marL="0" indent="0">
              <a:buNone/>
            </a:pPr>
            <a:endParaRPr lang="fr-FR" sz="1800" b="1" u="sng" dirty="0">
              <a:solidFill>
                <a:srgbClr val="FF0000"/>
              </a:solidFill>
            </a:endParaRPr>
          </a:p>
        </p:txBody>
      </p:sp>
      <p:pic>
        <p:nvPicPr>
          <p:cNvPr id="9" name="Espace réservé du contenu 8">
            <a:extLst>
              <a:ext uri="{FF2B5EF4-FFF2-40B4-BE49-F238E27FC236}">
                <a16:creationId xmlns:a16="http://schemas.microsoft.com/office/drawing/2014/main" id="{8A37A185-88EF-40FF-98B2-F9CAAF8F2D5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667182" y="4368823"/>
            <a:ext cx="4524818" cy="2520000"/>
          </a:xfrm>
        </p:spPr>
      </p:pic>
    </p:spTree>
    <p:extLst>
      <p:ext uri="{BB962C8B-B14F-4D97-AF65-F5344CB8AC3E}">
        <p14:creationId xmlns:p14="http://schemas.microsoft.com/office/powerpoint/2010/main" val="78523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188778" y="0"/>
            <a:ext cx="10515600" cy="1325563"/>
          </a:xfrm>
        </p:spPr>
        <p:txBody>
          <a:bodyPr>
            <a:normAutofit/>
          </a:bodyPr>
          <a:lstStyle/>
          <a:p>
            <a:r>
              <a:rPr lang="fr-FR" sz="2800" b="1" dirty="0">
                <a:effectLst>
                  <a:outerShdw blurRad="38100" dist="38100" dir="2700000" algn="tl">
                    <a:srgbClr val="000000">
                      <a:alpha val="43137"/>
                    </a:srgbClr>
                  </a:outerShdw>
                </a:effectLst>
              </a:rPr>
              <a:t>3.Le lien entre l'âge des clients et la fréquence d’achat</a:t>
            </a:r>
          </a:p>
        </p:txBody>
      </p:sp>
      <p:sp>
        <p:nvSpPr>
          <p:cNvPr id="18" name="Espace réservé du contenu 7">
            <a:extLst>
              <a:ext uri="{FF2B5EF4-FFF2-40B4-BE49-F238E27FC236}">
                <a16:creationId xmlns:a16="http://schemas.microsoft.com/office/drawing/2014/main" id="{5C9CC1AC-9F3B-4FD8-849F-62515858688A}"/>
              </a:ext>
            </a:extLst>
          </p:cNvPr>
          <p:cNvSpPr txBox="1">
            <a:spLocks/>
          </p:cNvSpPr>
          <p:nvPr/>
        </p:nvSpPr>
        <p:spPr>
          <a:xfrm>
            <a:off x="399384" y="986959"/>
            <a:ext cx="10708116" cy="58710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b="1" u="sng" dirty="0"/>
              <a:t>1.</a:t>
            </a:r>
            <a:r>
              <a:rPr lang="fr-FR" sz="1800" b="1" u="sng" dirty="0"/>
              <a:t>Le test de Shapiro-</a:t>
            </a:r>
            <a:r>
              <a:rPr lang="fr-FR" sz="1800" b="1" u="sng" dirty="0" err="1"/>
              <a:t>Wilk</a:t>
            </a:r>
            <a:endParaRPr lang="fr-FR" sz="1800" b="1" u="sng" dirty="0"/>
          </a:p>
          <a:p>
            <a:pPr marL="0" indent="0">
              <a:buNone/>
            </a:pPr>
            <a:r>
              <a:rPr lang="fr-FR" sz="1600" dirty="0"/>
              <a:t>Utilisé pour vérifier si une variable suit une distribution normale.</a:t>
            </a:r>
          </a:p>
          <a:p>
            <a:pPr marL="0" indent="0">
              <a:lnSpc>
                <a:spcPct val="100000"/>
              </a:lnSpc>
              <a:spcBef>
                <a:spcPts val="0"/>
              </a:spcBef>
              <a:buNone/>
              <a:defRPr/>
            </a:pPr>
            <a:r>
              <a:rPr lang="fr-FR" sz="1600" b="1" u="sng" dirty="0"/>
              <a:t>Hypothèses :</a:t>
            </a:r>
          </a:p>
          <a:p>
            <a:pPr>
              <a:lnSpc>
                <a:spcPct val="100000"/>
              </a:lnSpc>
              <a:spcBef>
                <a:spcPts val="0"/>
              </a:spcBef>
              <a:defRPr/>
            </a:pPr>
            <a:r>
              <a:rPr lang="fr-FR" sz="1600" dirty="0"/>
              <a:t>H0 (P&gt;0,05): Une variable suit une distribution normale.</a:t>
            </a:r>
          </a:p>
          <a:p>
            <a:pPr>
              <a:lnSpc>
                <a:spcPct val="150000"/>
              </a:lnSpc>
              <a:spcBef>
                <a:spcPts val="0"/>
              </a:spcBef>
              <a:defRPr/>
            </a:pPr>
            <a:r>
              <a:rPr lang="fr-FR" sz="1600" dirty="0"/>
              <a:t>H1 (P&lt;0,05): Une variable ne suit pas une distribution normale.</a:t>
            </a:r>
          </a:p>
          <a:p>
            <a:pPr marL="0" indent="0">
              <a:lnSpc>
                <a:spcPct val="150000"/>
              </a:lnSpc>
              <a:spcBef>
                <a:spcPts val="0"/>
              </a:spcBef>
              <a:buNone/>
              <a:defRPr/>
            </a:pPr>
            <a:r>
              <a:rPr lang="fr-FR" sz="1800" dirty="0"/>
              <a:t>Dans notre</a:t>
            </a:r>
            <a:r>
              <a:rPr lang="fr-FR" sz="1800" b="0" i="0" dirty="0">
                <a:effectLst/>
              </a:rPr>
              <a:t> résultat </a:t>
            </a:r>
          </a:p>
          <a:p>
            <a:pPr>
              <a:lnSpc>
                <a:spcPct val="100000"/>
              </a:lnSpc>
              <a:spcBef>
                <a:spcPts val="0"/>
              </a:spcBef>
              <a:buFont typeface="Courier New" panose="02070309020205020404" pitchFamily="49" charset="0"/>
              <a:buChar char="o"/>
              <a:defRPr/>
            </a:pPr>
            <a:r>
              <a:rPr lang="fr-FR" sz="1800" dirty="0" err="1">
                <a:solidFill>
                  <a:srgbClr val="FF0000"/>
                </a:solidFill>
              </a:rPr>
              <a:t>age</a:t>
            </a:r>
            <a:r>
              <a:rPr lang="fr-FR" sz="1800" dirty="0">
                <a:solidFill>
                  <a:srgbClr val="FF0000"/>
                </a:solidFill>
              </a:rPr>
              <a:t> :         0.008753  &lt; 0,05 =&gt; ne suit pas une distribution normale.</a:t>
            </a:r>
          </a:p>
          <a:p>
            <a:pPr>
              <a:lnSpc>
                <a:spcPct val="100000"/>
              </a:lnSpc>
              <a:spcBef>
                <a:spcPts val="0"/>
              </a:spcBef>
              <a:buFont typeface="Courier New" panose="02070309020205020404" pitchFamily="49" charset="0"/>
              <a:buChar char="o"/>
              <a:defRPr/>
            </a:pPr>
            <a:r>
              <a:rPr lang="fr-FR" sz="1800" dirty="0" err="1">
                <a:solidFill>
                  <a:srgbClr val="FF0000"/>
                </a:solidFill>
              </a:rPr>
              <a:t>freq_age</a:t>
            </a:r>
            <a:r>
              <a:rPr lang="fr-FR" sz="1800" dirty="0">
                <a:solidFill>
                  <a:srgbClr val="FF0000"/>
                </a:solidFill>
              </a:rPr>
              <a:t> : 0.0005561 &lt; 0,05 =&gt;ne suit pas une distribution normale .</a:t>
            </a:r>
            <a:endParaRPr lang="fr-FR" sz="1800" u="sng" dirty="0">
              <a:solidFill>
                <a:srgbClr val="FF0000"/>
              </a:solidFill>
            </a:endParaRPr>
          </a:p>
          <a:p>
            <a:pPr>
              <a:lnSpc>
                <a:spcPct val="100000"/>
              </a:lnSpc>
              <a:spcBef>
                <a:spcPts val="0"/>
              </a:spcBef>
              <a:buFont typeface="Wingdings" panose="05000000000000000000" pitchFamily="2" charset="2"/>
              <a:buChar char="Ø"/>
              <a:defRPr/>
            </a:pPr>
            <a:r>
              <a:rPr lang="fr-FR" sz="1800" b="1" u="sng" dirty="0">
                <a:solidFill>
                  <a:srgbClr val="FF0000"/>
                </a:solidFill>
              </a:rPr>
              <a:t>Cela signifie que les corrélations de Spearman ou de Kendall doivent être utilisées pour mesurer la relation monotone entre “</a:t>
            </a:r>
            <a:r>
              <a:rPr lang="fr-FR" sz="1800" b="1" u="sng" dirty="0" err="1">
                <a:solidFill>
                  <a:srgbClr val="FF0000"/>
                </a:solidFill>
              </a:rPr>
              <a:t>age”et</a:t>
            </a:r>
            <a:r>
              <a:rPr lang="fr-FR" sz="1800" b="1" u="sng" dirty="0">
                <a:solidFill>
                  <a:srgbClr val="FF0000"/>
                </a:solidFill>
              </a:rPr>
              <a:t> “</a:t>
            </a:r>
            <a:r>
              <a:rPr lang="fr-FR" sz="1800" b="1" u="sng" dirty="0" err="1">
                <a:solidFill>
                  <a:srgbClr val="FF0000"/>
                </a:solidFill>
              </a:rPr>
              <a:t>freq_age</a:t>
            </a:r>
            <a:r>
              <a:rPr lang="fr-FR" sz="1800" b="1" u="sng" dirty="0">
                <a:solidFill>
                  <a:srgbClr val="FF0000"/>
                </a:solidFill>
              </a:rPr>
              <a:t>”.</a:t>
            </a:r>
          </a:p>
          <a:p>
            <a:pPr>
              <a:lnSpc>
                <a:spcPct val="150000"/>
              </a:lnSpc>
              <a:spcBef>
                <a:spcPts val="0"/>
              </a:spcBef>
              <a:defRPr/>
            </a:pPr>
            <a:endParaRPr lang="fr-FR" sz="1800" b="1" u="sng" dirty="0">
              <a:solidFill>
                <a:srgbClr val="FF0000"/>
              </a:solidFill>
            </a:endParaRPr>
          </a:p>
        </p:txBody>
      </p:sp>
      <p:pic>
        <p:nvPicPr>
          <p:cNvPr id="4" name="Image 3">
            <a:extLst>
              <a:ext uri="{FF2B5EF4-FFF2-40B4-BE49-F238E27FC236}">
                <a16:creationId xmlns:a16="http://schemas.microsoft.com/office/drawing/2014/main" id="{5A84D2F2-4EB8-4723-B2B8-E9DB6064D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188" y="3922479"/>
            <a:ext cx="6174247" cy="2880000"/>
          </a:xfrm>
          <a:prstGeom prst="rect">
            <a:avLst/>
          </a:prstGeom>
        </p:spPr>
      </p:pic>
    </p:spTree>
    <p:extLst>
      <p:ext uri="{BB962C8B-B14F-4D97-AF65-F5344CB8AC3E}">
        <p14:creationId xmlns:p14="http://schemas.microsoft.com/office/powerpoint/2010/main" val="636017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188778" y="374717"/>
            <a:ext cx="10515600" cy="1325563"/>
          </a:xfrm>
        </p:spPr>
        <p:txBody>
          <a:bodyPr>
            <a:normAutofit/>
          </a:bodyPr>
          <a:lstStyle/>
          <a:p>
            <a:r>
              <a:rPr lang="fr-FR" sz="2800" b="1" dirty="0">
                <a:effectLst>
                  <a:outerShdw blurRad="38100" dist="38100" dir="2700000" algn="tl">
                    <a:srgbClr val="000000">
                      <a:alpha val="43137"/>
                    </a:srgbClr>
                  </a:outerShdw>
                </a:effectLst>
              </a:rPr>
              <a:t>3.Le lien entre l'âge des clients et la fréquence d’achat</a:t>
            </a:r>
            <a:br>
              <a:rPr lang="fr-FR" sz="2800" b="1" dirty="0">
                <a:effectLst>
                  <a:outerShdw blurRad="38100" dist="38100" dir="2700000" algn="tl">
                    <a:srgbClr val="000000">
                      <a:alpha val="43137"/>
                    </a:srgbClr>
                  </a:outerShdw>
                </a:effectLst>
              </a:rPr>
            </a:br>
            <a:endParaRPr lang="fr-FR" sz="2800" b="1" dirty="0">
              <a:effectLst>
                <a:outerShdw blurRad="38100" dist="38100" dir="2700000" algn="tl">
                  <a:srgbClr val="000000">
                    <a:alpha val="43137"/>
                  </a:srgbClr>
                </a:outerShdw>
              </a:effectLst>
            </a:endParaRPr>
          </a:p>
        </p:txBody>
      </p:sp>
      <p:sp>
        <p:nvSpPr>
          <p:cNvPr id="18" name="Espace réservé du contenu 7">
            <a:extLst>
              <a:ext uri="{FF2B5EF4-FFF2-40B4-BE49-F238E27FC236}">
                <a16:creationId xmlns:a16="http://schemas.microsoft.com/office/drawing/2014/main" id="{5C9CC1AC-9F3B-4FD8-849F-62515858688A}"/>
              </a:ext>
            </a:extLst>
          </p:cNvPr>
          <p:cNvSpPr txBox="1">
            <a:spLocks/>
          </p:cNvSpPr>
          <p:nvPr/>
        </p:nvSpPr>
        <p:spPr>
          <a:xfrm>
            <a:off x="188778" y="1351713"/>
            <a:ext cx="8189678" cy="5506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u="sng" dirty="0">
                <a:effectLst>
                  <a:outerShdw blurRad="38100" dist="38100" dir="2700000" algn="tl">
                    <a:srgbClr val="000000">
                      <a:alpha val="43137"/>
                    </a:srgbClr>
                  </a:outerShdw>
                </a:effectLst>
              </a:rPr>
              <a:t>2.les corrélations de Spearman</a:t>
            </a:r>
          </a:p>
          <a:p>
            <a:pPr marL="0" indent="0">
              <a:buNone/>
            </a:pPr>
            <a:r>
              <a:rPr lang="fr-FR" sz="1600" dirty="0"/>
              <a:t>Mesure de corrélation non paramétrique qui évalue la relation monotone entre 2 variables.</a:t>
            </a:r>
          </a:p>
          <a:p>
            <a:pPr marL="0" indent="0">
              <a:lnSpc>
                <a:spcPct val="100000"/>
              </a:lnSpc>
              <a:spcBef>
                <a:spcPts val="0"/>
              </a:spcBef>
              <a:buNone/>
              <a:defRPr/>
            </a:pPr>
            <a:r>
              <a:rPr lang="fr-FR" sz="1600" b="1" u="sng" dirty="0"/>
              <a:t>Hypothèses : </a:t>
            </a:r>
            <a:r>
              <a:rPr lang="fr-FR" sz="1600" dirty="0"/>
              <a:t>Le coefficient varie entre -1 et 1, où </a:t>
            </a:r>
          </a:p>
          <a:p>
            <a:pPr>
              <a:lnSpc>
                <a:spcPct val="150000"/>
              </a:lnSpc>
              <a:spcBef>
                <a:spcPts val="0"/>
              </a:spcBef>
              <a:defRPr/>
            </a:pPr>
            <a:r>
              <a:rPr lang="fr-FR" sz="1600" dirty="0"/>
              <a:t>une valeur 0 indique les deux variables sont indépendantes.</a:t>
            </a:r>
          </a:p>
          <a:p>
            <a:pPr>
              <a:lnSpc>
                <a:spcPct val="150000"/>
              </a:lnSpc>
              <a:spcBef>
                <a:spcPts val="0"/>
              </a:spcBef>
              <a:defRPr/>
            </a:pPr>
            <a:r>
              <a:rPr lang="fr-FR" sz="1600" dirty="0"/>
              <a:t>une valeur différent de 0 indique les deux variables sont liées.</a:t>
            </a:r>
          </a:p>
          <a:p>
            <a:pPr marL="0" indent="0">
              <a:buNone/>
            </a:pPr>
            <a:r>
              <a:rPr lang="fr-FR" sz="1800" dirty="0">
                <a:solidFill>
                  <a:srgbClr val="FF0000"/>
                </a:solidFill>
              </a:rPr>
              <a:t>-0.6593848=&gt; </a:t>
            </a:r>
            <a:r>
              <a:rPr lang="fr-FR" sz="1800" b="0" i="0" dirty="0">
                <a:solidFill>
                  <a:srgbClr val="FF0000"/>
                </a:solidFill>
                <a:effectLst/>
              </a:rPr>
              <a:t>Une </a:t>
            </a:r>
            <a:r>
              <a:rPr lang="fr-FR" sz="1800" dirty="0">
                <a:solidFill>
                  <a:srgbClr val="FF0000"/>
                </a:solidFill>
              </a:rPr>
              <a:t>forte relation négative monotone entre les deux variables</a:t>
            </a:r>
          </a:p>
          <a:p>
            <a:pPr>
              <a:buFont typeface="Wingdings" panose="05000000000000000000" pitchFamily="2" charset="2"/>
              <a:buChar char="Ø"/>
            </a:pPr>
            <a:r>
              <a:rPr lang="fr-FR" sz="1800" b="1" u="sng" dirty="0">
                <a:solidFill>
                  <a:srgbClr val="FF0000"/>
                </a:solidFill>
              </a:rPr>
              <a:t>Plus l’âge est élevé, plus la valeur de </a:t>
            </a:r>
            <a:r>
              <a:rPr lang="fr-FR" sz="1800" b="1" u="sng" dirty="0" err="1">
                <a:solidFill>
                  <a:srgbClr val="FF0000"/>
                </a:solidFill>
              </a:rPr>
              <a:t>freq_age</a:t>
            </a:r>
            <a:r>
              <a:rPr lang="fr-FR" sz="1800" b="1" u="sng" dirty="0">
                <a:solidFill>
                  <a:srgbClr val="FF0000"/>
                </a:solidFill>
              </a:rPr>
              <a:t> est faible et inversement.</a:t>
            </a:r>
          </a:p>
          <a:p>
            <a:pPr marL="0" indent="0">
              <a:buNone/>
            </a:pPr>
            <a:endParaRPr lang="fr-FR" sz="1800" b="1" u="sng" dirty="0">
              <a:solidFill>
                <a:srgbClr val="FF0000"/>
              </a:solidFill>
            </a:endParaRPr>
          </a:p>
          <a:p>
            <a:pPr marL="0" indent="0">
              <a:buNone/>
            </a:pPr>
            <a:r>
              <a:rPr lang="fr-FR" sz="2000" b="1" u="sng" dirty="0">
                <a:effectLst>
                  <a:outerShdw blurRad="38100" dist="38100" dir="2700000" algn="tl">
                    <a:srgbClr val="000000">
                      <a:alpha val="43137"/>
                    </a:srgbClr>
                  </a:outerShdw>
                </a:effectLst>
              </a:rPr>
              <a:t>3.les corrélations de </a:t>
            </a:r>
            <a:r>
              <a:rPr lang="fr-FR" sz="2000" b="1" u="sng" dirty="0" err="1">
                <a:effectLst>
                  <a:outerShdw blurRad="38100" dist="38100" dir="2700000" algn="tl">
                    <a:srgbClr val="000000">
                      <a:alpha val="43137"/>
                    </a:srgbClr>
                  </a:outerShdw>
                </a:effectLst>
              </a:rPr>
              <a:t>kendall</a:t>
            </a:r>
            <a:endParaRPr lang="fr-FR" sz="2000" b="1" u="sng" dirty="0">
              <a:effectLst>
                <a:outerShdw blurRad="38100" dist="38100" dir="2700000" algn="tl">
                  <a:srgbClr val="000000">
                    <a:alpha val="43137"/>
                  </a:srgbClr>
                </a:outerShdw>
              </a:effectLst>
            </a:endParaRPr>
          </a:p>
          <a:p>
            <a:pPr marL="0" indent="0">
              <a:buNone/>
            </a:pPr>
            <a:r>
              <a:rPr lang="fr-FR" sz="1600" dirty="0"/>
              <a:t>Mesure de corrélation non paramétrique qui évalue la relation entre 2 variables.</a:t>
            </a:r>
          </a:p>
          <a:p>
            <a:pPr marL="0" indent="0">
              <a:lnSpc>
                <a:spcPct val="100000"/>
              </a:lnSpc>
              <a:spcBef>
                <a:spcPts val="0"/>
              </a:spcBef>
              <a:buNone/>
              <a:defRPr/>
            </a:pPr>
            <a:r>
              <a:rPr lang="fr-FR" sz="1800" b="1" u="sng" dirty="0"/>
              <a:t>Hypothèses : </a:t>
            </a:r>
            <a:r>
              <a:rPr lang="fr-FR" sz="1600" dirty="0"/>
              <a:t>Le coefficient varie entre -1 et 1, où </a:t>
            </a:r>
          </a:p>
          <a:p>
            <a:pPr>
              <a:lnSpc>
                <a:spcPct val="150000"/>
              </a:lnSpc>
              <a:spcBef>
                <a:spcPts val="0"/>
              </a:spcBef>
              <a:defRPr/>
            </a:pPr>
            <a:r>
              <a:rPr lang="fr-FR" sz="1600" dirty="0"/>
              <a:t>une valeur 0 indique les deux variables sont indépendantes. </a:t>
            </a:r>
          </a:p>
          <a:p>
            <a:pPr>
              <a:lnSpc>
                <a:spcPct val="150000"/>
              </a:lnSpc>
              <a:spcBef>
                <a:spcPts val="0"/>
              </a:spcBef>
              <a:defRPr/>
            </a:pPr>
            <a:r>
              <a:rPr lang="fr-FR" sz="1600" dirty="0"/>
              <a:t>une valeur différent de 0 indique les deux variables sont liées.</a:t>
            </a:r>
          </a:p>
          <a:p>
            <a:pPr marL="0" indent="0">
              <a:buNone/>
            </a:pPr>
            <a:r>
              <a:rPr lang="fr-FR" sz="1800" dirty="0">
                <a:solidFill>
                  <a:srgbClr val="FF0000"/>
                </a:solidFill>
              </a:rPr>
              <a:t>-0.5445614=&gt; Une forte relation négative monotone entre les deux variables</a:t>
            </a:r>
          </a:p>
          <a:p>
            <a:pPr>
              <a:buFont typeface="Wingdings" panose="05000000000000000000" pitchFamily="2" charset="2"/>
              <a:buChar char="Ø"/>
            </a:pPr>
            <a:r>
              <a:rPr lang="fr-FR" sz="1800" b="1" u="sng" dirty="0">
                <a:solidFill>
                  <a:srgbClr val="FF0000"/>
                </a:solidFill>
              </a:rPr>
              <a:t>Plus l’âge est élevé, plus la valeur de </a:t>
            </a:r>
            <a:r>
              <a:rPr lang="fr-FR" sz="1800" b="1" u="sng" dirty="0" err="1">
                <a:solidFill>
                  <a:srgbClr val="FF0000"/>
                </a:solidFill>
              </a:rPr>
              <a:t>freq_age</a:t>
            </a:r>
            <a:r>
              <a:rPr lang="fr-FR" sz="1800" b="1" u="sng" dirty="0">
                <a:solidFill>
                  <a:srgbClr val="FF0000"/>
                </a:solidFill>
              </a:rPr>
              <a:t> est faible et inversement.</a:t>
            </a:r>
          </a:p>
          <a:p>
            <a:pPr marL="0" indent="0">
              <a:buNone/>
            </a:pPr>
            <a:endParaRPr lang="fr-FR" sz="1800" b="1" u="sng" dirty="0">
              <a:solidFill>
                <a:srgbClr val="FF0000"/>
              </a:solidFill>
            </a:endParaRPr>
          </a:p>
        </p:txBody>
      </p:sp>
      <p:pic>
        <p:nvPicPr>
          <p:cNvPr id="10" name="Espace réservé du contenu 21">
            <a:extLst>
              <a:ext uri="{FF2B5EF4-FFF2-40B4-BE49-F238E27FC236}">
                <a16:creationId xmlns:a16="http://schemas.microsoft.com/office/drawing/2014/main" id="{3D9D523C-4418-4118-AA37-3E140C046C7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02568" y="4338000"/>
            <a:ext cx="4589432" cy="2520000"/>
          </a:xfrm>
        </p:spPr>
      </p:pic>
      <p:pic>
        <p:nvPicPr>
          <p:cNvPr id="8" name="Image 7">
            <a:extLst>
              <a:ext uri="{FF2B5EF4-FFF2-40B4-BE49-F238E27FC236}">
                <a16:creationId xmlns:a16="http://schemas.microsoft.com/office/drawing/2014/main" id="{C66B77D2-48DD-474A-88E6-AE8406370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4955" y="679140"/>
            <a:ext cx="3802384" cy="3600000"/>
          </a:xfrm>
          <a:prstGeom prst="rect">
            <a:avLst/>
          </a:prstGeom>
        </p:spPr>
      </p:pic>
    </p:spTree>
    <p:extLst>
      <p:ext uri="{BB962C8B-B14F-4D97-AF65-F5344CB8AC3E}">
        <p14:creationId xmlns:p14="http://schemas.microsoft.com/office/powerpoint/2010/main" val="2399004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188778" y="374717"/>
            <a:ext cx="10515600" cy="1325563"/>
          </a:xfrm>
        </p:spPr>
        <p:txBody>
          <a:bodyPr>
            <a:normAutofit/>
          </a:bodyPr>
          <a:lstStyle/>
          <a:p>
            <a:r>
              <a:rPr lang="fr-FR" sz="2800" b="1" dirty="0">
                <a:effectLst>
                  <a:outerShdw blurRad="38100" dist="38100" dir="2700000" algn="tl">
                    <a:srgbClr val="000000">
                      <a:alpha val="43137"/>
                    </a:srgbClr>
                  </a:outerShdw>
                </a:effectLst>
              </a:rPr>
              <a:t>4.Le lien entre l'âge des clients et la taille du panier moyen</a:t>
            </a:r>
            <a:br>
              <a:rPr lang="fr-FR" sz="2800" b="1" dirty="0">
                <a:effectLst>
                  <a:outerShdw blurRad="38100" dist="38100" dir="2700000" algn="tl">
                    <a:srgbClr val="000000">
                      <a:alpha val="43137"/>
                    </a:srgbClr>
                  </a:outerShdw>
                </a:effectLst>
              </a:rPr>
            </a:br>
            <a:endParaRPr lang="fr-FR" sz="2800" b="1" dirty="0">
              <a:effectLst>
                <a:outerShdw blurRad="38100" dist="38100" dir="2700000" algn="tl">
                  <a:srgbClr val="000000">
                    <a:alpha val="43137"/>
                  </a:srgbClr>
                </a:outerShdw>
              </a:effectLst>
            </a:endParaRPr>
          </a:p>
        </p:txBody>
      </p:sp>
      <p:sp>
        <p:nvSpPr>
          <p:cNvPr id="18" name="Espace réservé du contenu 7">
            <a:extLst>
              <a:ext uri="{FF2B5EF4-FFF2-40B4-BE49-F238E27FC236}">
                <a16:creationId xmlns:a16="http://schemas.microsoft.com/office/drawing/2014/main" id="{5C9CC1AC-9F3B-4FD8-849F-62515858688A}"/>
              </a:ext>
            </a:extLst>
          </p:cNvPr>
          <p:cNvSpPr txBox="1">
            <a:spLocks/>
          </p:cNvSpPr>
          <p:nvPr/>
        </p:nvSpPr>
        <p:spPr>
          <a:xfrm>
            <a:off x="399384" y="1206223"/>
            <a:ext cx="10708116" cy="58710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b="1" u="sng" dirty="0"/>
              <a:t>1.</a:t>
            </a:r>
            <a:r>
              <a:rPr lang="fr-FR" sz="1800" b="1" u="sng" dirty="0"/>
              <a:t>Le test de Shapiro-</a:t>
            </a:r>
            <a:r>
              <a:rPr lang="fr-FR" sz="1800" b="1" u="sng" dirty="0" err="1"/>
              <a:t>Wilk</a:t>
            </a:r>
            <a:endParaRPr lang="fr-FR" sz="1800" b="1" u="sng" dirty="0"/>
          </a:p>
          <a:p>
            <a:pPr marL="0" indent="0">
              <a:buNone/>
            </a:pPr>
            <a:r>
              <a:rPr lang="fr-FR" sz="1600" dirty="0"/>
              <a:t>Utilisé pour vérifier si une variable suit une distribution normale.</a:t>
            </a:r>
          </a:p>
          <a:p>
            <a:pPr marL="0" indent="0">
              <a:lnSpc>
                <a:spcPct val="100000"/>
              </a:lnSpc>
              <a:spcBef>
                <a:spcPts val="0"/>
              </a:spcBef>
              <a:buNone/>
              <a:defRPr/>
            </a:pPr>
            <a:r>
              <a:rPr lang="fr-FR" sz="1600" b="1" u="sng" dirty="0"/>
              <a:t>Hypothèses :</a:t>
            </a:r>
          </a:p>
          <a:p>
            <a:pPr>
              <a:lnSpc>
                <a:spcPct val="100000"/>
              </a:lnSpc>
              <a:spcBef>
                <a:spcPts val="0"/>
              </a:spcBef>
              <a:defRPr/>
            </a:pPr>
            <a:r>
              <a:rPr lang="fr-FR" sz="1600" dirty="0"/>
              <a:t>H0 (P&gt;0,05): Une variable suit une distribution normale.</a:t>
            </a:r>
          </a:p>
          <a:p>
            <a:pPr>
              <a:lnSpc>
                <a:spcPct val="150000"/>
              </a:lnSpc>
              <a:spcBef>
                <a:spcPts val="0"/>
              </a:spcBef>
              <a:defRPr/>
            </a:pPr>
            <a:r>
              <a:rPr lang="fr-FR" sz="1600" dirty="0"/>
              <a:t>H1 (P&lt;0,05): Une variable ne suit pas une distribution normale.</a:t>
            </a:r>
          </a:p>
          <a:p>
            <a:pPr marL="0" indent="0">
              <a:lnSpc>
                <a:spcPct val="150000"/>
              </a:lnSpc>
              <a:spcBef>
                <a:spcPts val="0"/>
              </a:spcBef>
              <a:buNone/>
              <a:defRPr/>
            </a:pPr>
            <a:r>
              <a:rPr lang="fr-FR" sz="1800" dirty="0"/>
              <a:t>Dans notre</a:t>
            </a:r>
            <a:r>
              <a:rPr lang="fr-FR" sz="1800" b="0" i="0" dirty="0">
                <a:effectLst/>
              </a:rPr>
              <a:t> résultat </a:t>
            </a:r>
          </a:p>
          <a:p>
            <a:pPr>
              <a:lnSpc>
                <a:spcPct val="100000"/>
              </a:lnSpc>
              <a:spcBef>
                <a:spcPts val="0"/>
              </a:spcBef>
              <a:buFont typeface="Courier New" panose="02070309020205020404" pitchFamily="49" charset="0"/>
              <a:buChar char="o"/>
              <a:defRPr/>
            </a:pPr>
            <a:r>
              <a:rPr lang="fr-FR" sz="1800" dirty="0" err="1">
                <a:solidFill>
                  <a:srgbClr val="FF0000"/>
                </a:solidFill>
              </a:rPr>
              <a:t>age</a:t>
            </a:r>
            <a:r>
              <a:rPr lang="fr-FR" sz="1800" dirty="0">
                <a:solidFill>
                  <a:srgbClr val="FF0000"/>
                </a:solidFill>
              </a:rPr>
              <a:t> :                0.008753  &lt; 0,05 =&gt; ne suit pas une distribution normale.</a:t>
            </a:r>
          </a:p>
          <a:p>
            <a:pPr>
              <a:lnSpc>
                <a:spcPct val="100000"/>
              </a:lnSpc>
              <a:spcBef>
                <a:spcPts val="0"/>
              </a:spcBef>
              <a:buFont typeface="Courier New" panose="02070309020205020404" pitchFamily="49" charset="0"/>
              <a:buChar char="o"/>
              <a:defRPr/>
            </a:pPr>
            <a:r>
              <a:rPr lang="fr-FR" sz="1800" dirty="0" err="1">
                <a:solidFill>
                  <a:srgbClr val="FF0000"/>
                </a:solidFill>
              </a:rPr>
              <a:t>panier_age</a:t>
            </a:r>
            <a:r>
              <a:rPr lang="fr-FR" sz="1800" dirty="0">
                <a:solidFill>
                  <a:srgbClr val="FF0000"/>
                </a:solidFill>
              </a:rPr>
              <a:t> : 1.117e-12. &lt; 0,05 =&gt;ne suit pas une distribution normale .</a:t>
            </a:r>
            <a:endParaRPr lang="fr-FR" sz="1800" u="sng" dirty="0">
              <a:solidFill>
                <a:srgbClr val="FF0000"/>
              </a:solidFill>
            </a:endParaRPr>
          </a:p>
          <a:p>
            <a:pPr>
              <a:lnSpc>
                <a:spcPct val="100000"/>
              </a:lnSpc>
              <a:spcBef>
                <a:spcPts val="0"/>
              </a:spcBef>
              <a:buFont typeface="Wingdings" panose="05000000000000000000" pitchFamily="2" charset="2"/>
              <a:buChar char="Ø"/>
              <a:defRPr/>
            </a:pPr>
            <a:r>
              <a:rPr lang="fr-FR" sz="1800" b="1" u="sng" dirty="0">
                <a:solidFill>
                  <a:srgbClr val="FF0000"/>
                </a:solidFill>
              </a:rPr>
              <a:t>Cela signifie que les corrélations de Spearman ou de Kendall doivent être utilisées pour mesurer la relation monotone entre “</a:t>
            </a:r>
            <a:r>
              <a:rPr lang="fr-FR" sz="1800" b="1" u="sng" dirty="0" err="1">
                <a:solidFill>
                  <a:srgbClr val="FF0000"/>
                </a:solidFill>
              </a:rPr>
              <a:t>age”et</a:t>
            </a:r>
            <a:r>
              <a:rPr lang="fr-FR" sz="1800" b="1" u="sng" dirty="0">
                <a:solidFill>
                  <a:srgbClr val="FF0000"/>
                </a:solidFill>
              </a:rPr>
              <a:t> “</a:t>
            </a:r>
            <a:r>
              <a:rPr lang="fr-FR" sz="1800" b="1" u="sng" dirty="0" err="1">
                <a:solidFill>
                  <a:srgbClr val="FF0000"/>
                </a:solidFill>
              </a:rPr>
              <a:t>panier_age</a:t>
            </a:r>
            <a:r>
              <a:rPr lang="fr-FR" sz="1800" b="1" u="sng" dirty="0">
                <a:solidFill>
                  <a:srgbClr val="FF0000"/>
                </a:solidFill>
              </a:rPr>
              <a:t>”.</a:t>
            </a:r>
          </a:p>
          <a:p>
            <a:pPr>
              <a:lnSpc>
                <a:spcPct val="150000"/>
              </a:lnSpc>
              <a:spcBef>
                <a:spcPts val="0"/>
              </a:spcBef>
              <a:defRPr/>
            </a:pPr>
            <a:endParaRPr lang="fr-FR" sz="1800" b="1" u="sng" dirty="0">
              <a:solidFill>
                <a:srgbClr val="FF0000"/>
              </a:solidFill>
            </a:endParaRPr>
          </a:p>
        </p:txBody>
      </p:sp>
      <p:pic>
        <p:nvPicPr>
          <p:cNvPr id="15" name="Image 14">
            <a:extLst>
              <a:ext uri="{FF2B5EF4-FFF2-40B4-BE49-F238E27FC236}">
                <a16:creationId xmlns:a16="http://schemas.microsoft.com/office/drawing/2014/main" id="{BCECD0B7-2FF8-4419-84F9-C276CE9E1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787" y="3978000"/>
            <a:ext cx="6155876" cy="2880000"/>
          </a:xfrm>
          <a:prstGeom prst="rect">
            <a:avLst/>
          </a:prstGeom>
        </p:spPr>
      </p:pic>
    </p:spTree>
    <p:extLst>
      <p:ext uri="{BB962C8B-B14F-4D97-AF65-F5344CB8AC3E}">
        <p14:creationId xmlns:p14="http://schemas.microsoft.com/office/powerpoint/2010/main" val="2435798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7B112D21-9B56-481A-A717-CD6AA9E9C5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78456" y="615465"/>
            <a:ext cx="3673096" cy="3600000"/>
          </a:xfrm>
        </p:spPr>
      </p:pic>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188778" y="374717"/>
            <a:ext cx="10515600" cy="1325563"/>
          </a:xfrm>
        </p:spPr>
        <p:txBody>
          <a:bodyPr>
            <a:normAutofit/>
          </a:bodyPr>
          <a:lstStyle/>
          <a:p>
            <a:r>
              <a:rPr lang="fr-FR" sz="2800" b="1" dirty="0">
                <a:effectLst>
                  <a:outerShdw blurRad="38100" dist="38100" dir="2700000" algn="tl">
                    <a:srgbClr val="000000">
                      <a:alpha val="43137"/>
                    </a:srgbClr>
                  </a:outerShdw>
                </a:effectLst>
              </a:rPr>
              <a:t>4.Le lien entre l'âge des clients et la taille du panier moyen</a:t>
            </a:r>
            <a:br>
              <a:rPr lang="fr-FR" sz="2800" b="1" dirty="0">
                <a:effectLst>
                  <a:outerShdw blurRad="38100" dist="38100" dir="2700000" algn="tl">
                    <a:srgbClr val="000000">
                      <a:alpha val="43137"/>
                    </a:srgbClr>
                  </a:outerShdw>
                </a:effectLst>
              </a:rPr>
            </a:br>
            <a:endParaRPr lang="fr-FR" sz="2800" b="1" dirty="0">
              <a:effectLst>
                <a:outerShdw blurRad="38100" dist="38100" dir="2700000" algn="tl">
                  <a:srgbClr val="000000">
                    <a:alpha val="43137"/>
                  </a:srgbClr>
                </a:outerShdw>
              </a:effectLst>
            </a:endParaRPr>
          </a:p>
        </p:txBody>
      </p:sp>
      <p:sp>
        <p:nvSpPr>
          <p:cNvPr id="18" name="Espace réservé du contenu 7">
            <a:extLst>
              <a:ext uri="{FF2B5EF4-FFF2-40B4-BE49-F238E27FC236}">
                <a16:creationId xmlns:a16="http://schemas.microsoft.com/office/drawing/2014/main" id="{5C9CC1AC-9F3B-4FD8-849F-62515858688A}"/>
              </a:ext>
            </a:extLst>
          </p:cNvPr>
          <p:cNvSpPr txBox="1">
            <a:spLocks/>
          </p:cNvSpPr>
          <p:nvPr/>
        </p:nvSpPr>
        <p:spPr>
          <a:xfrm>
            <a:off x="188778" y="1351713"/>
            <a:ext cx="8189678" cy="5506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u="sng" dirty="0">
                <a:effectLst>
                  <a:outerShdw blurRad="38100" dist="38100" dir="2700000" algn="tl">
                    <a:srgbClr val="000000">
                      <a:alpha val="43137"/>
                    </a:srgbClr>
                  </a:outerShdw>
                </a:effectLst>
              </a:rPr>
              <a:t>2.les corrélations de Spearman</a:t>
            </a:r>
          </a:p>
          <a:p>
            <a:pPr marL="0" indent="0">
              <a:buNone/>
            </a:pPr>
            <a:r>
              <a:rPr lang="fr-FR" sz="1600" dirty="0"/>
              <a:t>Mesure de corrélation non paramétrique qui évalue la relation monotone entre 2 variables.</a:t>
            </a:r>
          </a:p>
          <a:p>
            <a:pPr marL="0" indent="0">
              <a:lnSpc>
                <a:spcPct val="100000"/>
              </a:lnSpc>
              <a:spcBef>
                <a:spcPts val="0"/>
              </a:spcBef>
              <a:buNone/>
              <a:defRPr/>
            </a:pPr>
            <a:r>
              <a:rPr lang="fr-FR" sz="1600" b="1" u="sng" dirty="0"/>
              <a:t>Hypothèses : </a:t>
            </a:r>
            <a:r>
              <a:rPr lang="fr-FR" sz="1600" dirty="0"/>
              <a:t>Le coefficient varie entre -1 et 1, où </a:t>
            </a:r>
          </a:p>
          <a:p>
            <a:pPr>
              <a:lnSpc>
                <a:spcPct val="150000"/>
              </a:lnSpc>
              <a:spcBef>
                <a:spcPts val="0"/>
              </a:spcBef>
              <a:defRPr/>
            </a:pPr>
            <a:r>
              <a:rPr lang="fr-FR" sz="1600" dirty="0"/>
              <a:t>une valeur 0 indique les deux variables sont indépendantes.</a:t>
            </a:r>
          </a:p>
          <a:p>
            <a:pPr>
              <a:lnSpc>
                <a:spcPct val="150000"/>
              </a:lnSpc>
              <a:spcBef>
                <a:spcPts val="0"/>
              </a:spcBef>
              <a:defRPr/>
            </a:pPr>
            <a:r>
              <a:rPr lang="fr-FR" sz="1600" dirty="0"/>
              <a:t>une valeur différent de 0 indique les deux variables sont liées.</a:t>
            </a:r>
          </a:p>
          <a:p>
            <a:pPr marL="0" indent="0">
              <a:buNone/>
            </a:pPr>
            <a:r>
              <a:rPr lang="fr-FR" sz="1800" dirty="0">
                <a:solidFill>
                  <a:srgbClr val="FF0000"/>
                </a:solidFill>
              </a:rPr>
              <a:t>-</a:t>
            </a:r>
            <a:r>
              <a:rPr lang="fr-FR" sz="1200" b="0" i="0" dirty="0">
                <a:effectLst/>
                <a:latin typeface="-apple-system"/>
              </a:rPr>
              <a:t> </a:t>
            </a:r>
            <a:r>
              <a:rPr lang="fr-FR" sz="1800" dirty="0">
                <a:solidFill>
                  <a:srgbClr val="FF0000"/>
                </a:solidFill>
              </a:rPr>
              <a:t>-0.7670267 =&gt; Une forte relation négative monotone entre les deux variables</a:t>
            </a:r>
          </a:p>
          <a:p>
            <a:pPr>
              <a:buFont typeface="Wingdings" panose="05000000000000000000" pitchFamily="2" charset="2"/>
              <a:buChar char="Ø"/>
            </a:pPr>
            <a:r>
              <a:rPr lang="fr-FR" sz="1800" b="1" u="sng" dirty="0">
                <a:solidFill>
                  <a:srgbClr val="FF0000"/>
                </a:solidFill>
              </a:rPr>
              <a:t>Plus l’âge est élevé, plus la valeur de </a:t>
            </a:r>
            <a:r>
              <a:rPr lang="fr-FR" sz="1800" b="1" u="sng" dirty="0" err="1">
                <a:solidFill>
                  <a:srgbClr val="FF0000"/>
                </a:solidFill>
              </a:rPr>
              <a:t>panier_age</a:t>
            </a:r>
            <a:r>
              <a:rPr lang="fr-FR" sz="1800" b="1" u="sng" dirty="0">
                <a:solidFill>
                  <a:srgbClr val="FF0000"/>
                </a:solidFill>
              </a:rPr>
              <a:t> est faible et inversement.</a:t>
            </a:r>
          </a:p>
          <a:p>
            <a:pPr marL="0" indent="0">
              <a:buNone/>
            </a:pPr>
            <a:endParaRPr lang="fr-FR" sz="1800" b="1" u="sng" dirty="0">
              <a:solidFill>
                <a:srgbClr val="FF0000"/>
              </a:solidFill>
            </a:endParaRPr>
          </a:p>
          <a:p>
            <a:pPr marL="0" indent="0">
              <a:buNone/>
            </a:pPr>
            <a:r>
              <a:rPr lang="fr-FR" sz="2000" b="1" u="sng" dirty="0">
                <a:effectLst>
                  <a:outerShdw blurRad="38100" dist="38100" dir="2700000" algn="tl">
                    <a:srgbClr val="000000">
                      <a:alpha val="43137"/>
                    </a:srgbClr>
                  </a:outerShdw>
                </a:effectLst>
              </a:rPr>
              <a:t>3.les corrélations de </a:t>
            </a:r>
            <a:r>
              <a:rPr lang="fr-FR" sz="2000" b="1" u="sng" dirty="0" err="1">
                <a:effectLst>
                  <a:outerShdw blurRad="38100" dist="38100" dir="2700000" algn="tl">
                    <a:srgbClr val="000000">
                      <a:alpha val="43137"/>
                    </a:srgbClr>
                  </a:outerShdw>
                </a:effectLst>
              </a:rPr>
              <a:t>kendall</a:t>
            </a:r>
            <a:endParaRPr lang="fr-FR" sz="2000" b="1" u="sng" dirty="0">
              <a:effectLst>
                <a:outerShdw blurRad="38100" dist="38100" dir="2700000" algn="tl">
                  <a:srgbClr val="000000">
                    <a:alpha val="43137"/>
                  </a:srgbClr>
                </a:outerShdw>
              </a:effectLst>
            </a:endParaRPr>
          </a:p>
          <a:p>
            <a:pPr marL="0" indent="0">
              <a:buNone/>
            </a:pPr>
            <a:r>
              <a:rPr lang="fr-FR" sz="1600" dirty="0"/>
              <a:t>Mesure de corrélation non paramétrique qui évalue la relation entre 2 variables.</a:t>
            </a:r>
          </a:p>
          <a:p>
            <a:pPr marL="0" indent="0">
              <a:lnSpc>
                <a:spcPct val="100000"/>
              </a:lnSpc>
              <a:spcBef>
                <a:spcPts val="0"/>
              </a:spcBef>
              <a:buNone/>
              <a:defRPr/>
            </a:pPr>
            <a:r>
              <a:rPr lang="fr-FR" sz="1800" b="1" u="sng" dirty="0"/>
              <a:t>Hypothèses : </a:t>
            </a:r>
            <a:r>
              <a:rPr lang="fr-FR" sz="1600" dirty="0"/>
              <a:t>Le coefficient varie entre -1 et 1, où </a:t>
            </a:r>
          </a:p>
          <a:p>
            <a:pPr>
              <a:lnSpc>
                <a:spcPct val="150000"/>
              </a:lnSpc>
              <a:spcBef>
                <a:spcPts val="0"/>
              </a:spcBef>
              <a:defRPr/>
            </a:pPr>
            <a:r>
              <a:rPr lang="fr-FR" sz="1600" dirty="0"/>
              <a:t>une valeur 0 indique les deux variables sont indépendantes. </a:t>
            </a:r>
          </a:p>
          <a:p>
            <a:pPr>
              <a:lnSpc>
                <a:spcPct val="150000"/>
              </a:lnSpc>
              <a:spcBef>
                <a:spcPts val="0"/>
              </a:spcBef>
              <a:defRPr/>
            </a:pPr>
            <a:r>
              <a:rPr lang="fr-FR" sz="1600" dirty="0"/>
              <a:t>une valeur différent de 0 indique les deux variables sont liées.</a:t>
            </a:r>
          </a:p>
          <a:p>
            <a:pPr marL="0" indent="0">
              <a:buNone/>
            </a:pPr>
            <a:r>
              <a:rPr lang="fr-FR" sz="1800" dirty="0">
                <a:solidFill>
                  <a:srgbClr val="FF0000"/>
                </a:solidFill>
              </a:rPr>
              <a:t>-0.5515789 =&gt; Une forte relation négative monotone entre les deux variables</a:t>
            </a:r>
          </a:p>
          <a:p>
            <a:pPr>
              <a:buFont typeface="Wingdings" panose="05000000000000000000" pitchFamily="2" charset="2"/>
              <a:buChar char="Ø"/>
            </a:pPr>
            <a:r>
              <a:rPr lang="fr-FR" sz="1800" b="1" u="sng" dirty="0">
                <a:solidFill>
                  <a:srgbClr val="FF0000"/>
                </a:solidFill>
              </a:rPr>
              <a:t>Plus l’âge est élevé, plus la valeur de </a:t>
            </a:r>
            <a:r>
              <a:rPr lang="fr-FR" sz="1800" b="1" u="sng" dirty="0" err="1">
                <a:solidFill>
                  <a:srgbClr val="FF0000"/>
                </a:solidFill>
              </a:rPr>
              <a:t>panier_age</a:t>
            </a:r>
            <a:r>
              <a:rPr lang="fr-FR" sz="1800" b="1" u="sng" dirty="0">
                <a:solidFill>
                  <a:srgbClr val="FF0000"/>
                </a:solidFill>
              </a:rPr>
              <a:t> est faible et inversement.</a:t>
            </a:r>
          </a:p>
          <a:p>
            <a:pPr marL="0" indent="0">
              <a:buNone/>
            </a:pPr>
            <a:endParaRPr lang="fr-FR" sz="1800" b="1" u="sng" dirty="0">
              <a:solidFill>
                <a:srgbClr val="FF0000"/>
              </a:solidFill>
            </a:endParaRPr>
          </a:p>
        </p:txBody>
      </p:sp>
      <p:pic>
        <p:nvPicPr>
          <p:cNvPr id="11" name="Espace réservé du contenu 19">
            <a:extLst>
              <a:ext uri="{FF2B5EF4-FFF2-40B4-BE49-F238E27FC236}">
                <a16:creationId xmlns:a16="http://schemas.microsoft.com/office/drawing/2014/main" id="{71D687F3-D35E-4C47-B96C-12ED12231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4743" y="4338000"/>
            <a:ext cx="4527257" cy="2520000"/>
          </a:xfrm>
          <a:prstGeom prst="rect">
            <a:avLst/>
          </a:prstGeom>
        </p:spPr>
      </p:pic>
    </p:spTree>
    <p:extLst>
      <p:ext uri="{BB962C8B-B14F-4D97-AF65-F5344CB8AC3E}">
        <p14:creationId xmlns:p14="http://schemas.microsoft.com/office/powerpoint/2010/main" val="2078936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p:txBody>
          <a:bodyPr>
            <a:normAutofit/>
          </a:bodyPr>
          <a:lstStyle/>
          <a:p>
            <a:r>
              <a:rPr lang="fr-FR" sz="2800" b="1" dirty="0">
                <a:effectLst>
                  <a:outerShdw blurRad="38100" dist="38100" dir="2700000" algn="tl">
                    <a:srgbClr val="000000">
                      <a:alpha val="43137"/>
                    </a:srgbClr>
                  </a:outerShdw>
                </a:effectLst>
              </a:rPr>
              <a:t>4. Matrix de Spearman &amp; </a:t>
            </a:r>
            <a:r>
              <a:rPr lang="fr-FR" sz="2800" b="1" dirty="0" err="1">
                <a:effectLst>
                  <a:outerShdw blurRad="38100" dist="38100" dir="2700000" algn="tl">
                    <a:srgbClr val="000000">
                      <a:alpha val="43137"/>
                    </a:srgbClr>
                  </a:outerShdw>
                </a:effectLst>
              </a:rPr>
              <a:t>kendall</a:t>
            </a:r>
            <a:r>
              <a:rPr lang="fr-FR" sz="2800" b="1" dirty="0">
                <a:effectLst>
                  <a:outerShdw blurRad="38100" dist="38100" dir="2700000" algn="tl">
                    <a:srgbClr val="000000">
                      <a:alpha val="43137"/>
                    </a:srgbClr>
                  </a:outerShdw>
                </a:effectLst>
              </a:rPr>
              <a:t> pour panier_freq_CA_age_B2C</a:t>
            </a:r>
            <a:br>
              <a:rPr lang="fr-FR" sz="2800" b="1" dirty="0">
                <a:effectLst>
                  <a:outerShdw blurRad="38100" dist="38100" dir="2700000" algn="tl">
                    <a:srgbClr val="000000">
                      <a:alpha val="43137"/>
                    </a:srgbClr>
                  </a:outerShdw>
                </a:effectLst>
              </a:rPr>
            </a:br>
            <a:endParaRPr lang="fr-FR" sz="2800" b="1" dirty="0">
              <a:effectLst>
                <a:outerShdw blurRad="38100" dist="38100" dir="2700000" algn="tl">
                  <a:srgbClr val="000000">
                    <a:alpha val="43137"/>
                  </a:srgbClr>
                </a:outerShdw>
              </a:effectLst>
            </a:endParaRPr>
          </a:p>
        </p:txBody>
      </p:sp>
      <p:pic>
        <p:nvPicPr>
          <p:cNvPr id="9" name="Espace réservé du contenu 8">
            <a:extLst>
              <a:ext uri="{FF2B5EF4-FFF2-40B4-BE49-F238E27FC236}">
                <a16:creationId xmlns:a16="http://schemas.microsoft.com/office/drawing/2014/main" id="{CD922D53-550F-4BDF-98DA-048D5AA3CED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1421633"/>
            <a:ext cx="5301819" cy="5400000"/>
          </a:xfrm>
        </p:spPr>
      </p:pic>
      <p:pic>
        <p:nvPicPr>
          <p:cNvPr id="12" name="Espace réservé du contenu 11">
            <a:extLst>
              <a:ext uri="{FF2B5EF4-FFF2-40B4-BE49-F238E27FC236}">
                <a16:creationId xmlns:a16="http://schemas.microsoft.com/office/drawing/2014/main" id="{F7244339-AA44-4DBA-8300-52D0F192121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94426" y="1364277"/>
            <a:ext cx="5173771" cy="5400000"/>
          </a:xfrm>
        </p:spPr>
      </p:pic>
    </p:spTree>
    <p:extLst>
      <p:ext uri="{BB962C8B-B14F-4D97-AF65-F5344CB8AC3E}">
        <p14:creationId xmlns:p14="http://schemas.microsoft.com/office/powerpoint/2010/main" val="1382079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188778" y="374717"/>
            <a:ext cx="10515600" cy="1325563"/>
          </a:xfrm>
        </p:spPr>
        <p:txBody>
          <a:bodyPr>
            <a:normAutofit/>
          </a:bodyPr>
          <a:lstStyle/>
          <a:p>
            <a:r>
              <a:rPr lang="fr-FR" sz="2800" b="1" dirty="0">
                <a:effectLst>
                  <a:outerShdw blurRad="38100" dist="38100" dir="2700000" algn="tl">
                    <a:srgbClr val="000000">
                      <a:alpha val="43137"/>
                    </a:srgbClr>
                  </a:outerShdw>
                </a:effectLst>
              </a:rPr>
              <a:t>5.Le lien entre l'âge des clients et la catégorie des livres achetés</a:t>
            </a:r>
            <a:br>
              <a:rPr lang="fr-FR" sz="2800" b="1" dirty="0">
                <a:effectLst>
                  <a:outerShdw blurRad="38100" dist="38100" dir="2700000" algn="tl">
                    <a:srgbClr val="000000">
                      <a:alpha val="43137"/>
                    </a:srgbClr>
                  </a:outerShdw>
                </a:effectLst>
              </a:rPr>
            </a:br>
            <a:r>
              <a:rPr lang="fr-FR" sz="2800" b="1" dirty="0">
                <a:effectLst>
                  <a:outerShdw blurRad="38100" dist="38100" dir="2700000" algn="tl">
                    <a:srgbClr val="000000">
                      <a:alpha val="43137"/>
                    </a:srgbClr>
                  </a:outerShdw>
                </a:effectLst>
              </a:rPr>
              <a:t>A</a:t>
            </a:r>
          </a:p>
        </p:txBody>
      </p:sp>
      <p:sp>
        <p:nvSpPr>
          <p:cNvPr id="18" name="Espace réservé du contenu 7">
            <a:extLst>
              <a:ext uri="{FF2B5EF4-FFF2-40B4-BE49-F238E27FC236}">
                <a16:creationId xmlns:a16="http://schemas.microsoft.com/office/drawing/2014/main" id="{5C9CC1AC-9F3B-4FD8-849F-62515858688A}"/>
              </a:ext>
            </a:extLst>
          </p:cNvPr>
          <p:cNvSpPr txBox="1">
            <a:spLocks/>
          </p:cNvSpPr>
          <p:nvPr/>
        </p:nvSpPr>
        <p:spPr>
          <a:xfrm>
            <a:off x="502126" y="1915140"/>
            <a:ext cx="5696616" cy="43520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b="1" u="sng" dirty="0"/>
              <a:t>1.</a:t>
            </a:r>
            <a:r>
              <a:rPr lang="fr-FR" sz="1800" b="1" u="sng" dirty="0"/>
              <a:t>Le test de Shapiro-</a:t>
            </a:r>
            <a:r>
              <a:rPr lang="fr-FR" sz="1800" b="1" u="sng" dirty="0" err="1"/>
              <a:t>Wilk</a:t>
            </a:r>
            <a:endParaRPr lang="fr-FR" sz="1800" b="1" u="sng" dirty="0"/>
          </a:p>
          <a:p>
            <a:pPr marL="0" indent="0">
              <a:buNone/>
            </a:pPr>
            <a:r>
              <a:rPr lang="fr-FR" sz="1600" dirty="0"/>
              <a:t>Utilisé pour vérifier si une variable suit une distribution normale.</a:t>
            </a:r>
          </a:p>
          <a:p>
            <a:pPr marL="0" indent="0">
              <a:lnSpc>
                <a:spcPct val="100000"/>
              </a:lnSpc>
              <a:spcBef>
                <a:spcPts val="0"/>
              </a:spcBef>
              <a:buNone/>
              <a:defRPr/>
            </a:pPr>
            <a:r>
              <a:rPr lang="fr-FR" sz="1600" b="1" u="sng" dirty="0"/>
              <a:t>Hypothèses :</a:t>
            </a:r>
          </a:p>
          <a:p>
            <a:pPr>
              <a:lnSpc>
                <a:spcPct val="100000"/>
              </a:lnSpc>
              <a:spcBef>
                <a:spcPts val="0"/>
              </a:spcBef>
              <a:defRPr/>
            </a:pPr>
            <a:r>
              <a:rPr lang="fr-FR" sz="1600" dirty="0"/>
              <a:t>H0 (P&gt;0,05): Une variable suit une distribution normale.</a:t>
            </a:r>
          </a:p>
          <a:p>
            <a:pPr>
              <a:lnSpc>
                <a:spcPct val="150000"/>
              </a:lnSpc>
              <a:spcBef>
                <a:spcPts val="0"/>
              </a:spcBef>
              <a:defRPr/>
            </a:pPr>
            <a:r>
              <a:rPr lang="fr-FR" sz="1600" dirty="0"/>
              <a:t>H1 (P&lt;0,05): Une variable ne suit pas une distribution normale.</a:t>
            </a:r>
          </a:p>
          <a:p>
            <a:pPr marL="0" indent="0">
              <a:lnSpc>
                <a:spcPct val="150000"/>
              </a:lnSpc>
              <a:spcBef>
                <a:spcPts val="0"/>
              </a:spcBef>
              <a:buNone/>
              <a:defRPr/>
            </a:pPr>
            <a:r>
              <a:rPr lang="fr-FR" sz="1800" dirty="0"/>
              <a:t>Dans notre</a:t>
            </a:r>
            <a:r>
              <a:rPr lang="fr-FR" sz="1800" b="0" i="0" dirty="0">
                <a:effectLst/>
              </a:rPr>
              <a:t> résultat </a:t>
            </a:r>
          </a:p>
          <a:p>
            <a:pPr>
              <a:lnSpc>
                <a:spcPct val="100000"/>
              </a:lnSpc>
              <a:spcBef>
                <a:spcPts val="0"/>
              </a:spcBef>
              <a:buFont typeface="Courier New" panose="02070309020205020404" pitchFamily="49" charset="0"/>
              <a:buChar char="o"/>
              <a:defRPr/>
            </a:pPr>
            <a:r>
              <a:rPr lang="fr-FR" sz="1800" dirty="0">
                <a:solidFill>
                  <a:srgbClr val="FF0000"/>
                </a:solidFill>
              </a:rPr>
              <a:t>Les données pour les variables :</a:t>
            </a:r>
          </a:p>
          <a:p>
            <a:pPr>
              <a:lnSpc>
                <a:spcPct val="100000"/>
              </a:lnSpc>
              <a:spcBef>
                <a:spcPts val="0"/>
              </a:spcBef>
              <a:buFont typeface="Courier New" panose="02070309020205020404" pitchFamily="49" charset="0"/>
              <a:buChar char="o"/>
              <a:defRPr/>
            </a:pPr>
            <a:r>
              <a:rPr lang="fr-FR" sz="1800" dirty="0">
                <a:solidFill>
                  <a:srgbClr val="FF0000"/>
                </a:solidFill>
              </a:rPr>
              <a:t>`</a:t>
            </a:r>
            <a:r>
              <a:rPr lang="fr-FR" sz="1800" dirty="0" err="1">
                <a:solidFill>
                  <a:srgbClr val="FF0000"/>
                </a:solidFill>
              </a:rPr>
              <a:t>age</a:t>
            </a:r>
            <a:r>
              <a:rPr lang="fr-FR" sz="1800" dirty="0">
                <a:solidFill>
                  <a:srgbClr val="FF0000"/>
                </a:solidFill>
              </a:rPr>
              <a:t>`, `categ_0`, `categ_1` et `categ_2` </a:t>
            </a:r>
          </a:p>
          <a:p>
            <a:pPr>
              <a:lnSpc>
                <a:spcPct val="100000"/>
              </a:lnSpc>
              <a:spcBef>
                <a:spcPts val="0"/>
              </a:spcBef>
              <a:buFont typeface="Courier New" panose="02070309020205020404" pitchFamily="49" charset="0"/>
              <a:buChar char="o"/>
              <a:defRPr/>
            </a:pPr>
            <a:r>
              <a:rPr lang="fr-FR" sz="1800" dirty="0">
                <a:solidFill>
                  <a:srgbClr val="FF0000"/>
                </a:solidFill>
              </a:rPr>
              <a:t>ne suivent pas une distribution normale</a:t>
            </a:r>
          </a:p>
          <a:p>
            <a:pPr>
              <a:lnSpc>
                <a:spcPct val="100000"/>
              </a:lnSpc>
              <a:spcBef>
                <a:spcPts val="0"/>
              </a:spcBef>
              <a:buFont typeface="Courier New" panose="02070309020205020404" pitchFamily="49" charset="0"/>
              <a:buChar char="o"/>
              <a:defRPr/>
            </a:pPr>
            <a:endParaRPr lang="fr-FR" sz="1800" b="1" u="sng" dirty="0">
              <a:solidFill>
                <a:srgbClr val="FF0000"/>
              </a:solidFill>
            </a:endParaRPr>
          </a:p>
          <a:p>
            <a:pPr>
              <a:lnSpc>
                <a:spcPct val="100000"/>
              </a:lnSpc>
              <a:spcBef>
                <a:spcPts val="0"/>
              </a:spcBef>
              <a:buFont typeface="Wingdings" panose="05000000000000000000" pitchFamily="2" charset="2"/>
              <a:buChar char="Ø"/>
              <a:defRPr/>
            </a:pPr>
            <a:r>
              <a:rPr lang="fr-FR" sz="1800" b="1" u="sng" dirty="0">
                <a:solidFill>
                  <a:srgbClr val="FF0000"/>
                </a:solidFill>
              </a:rPr>
              <a:t>Un test statistique non paramétrique couramment utilisé pour évaluer la relation entre deux variables quantitatives est soit le test de corrélation de </a:t>
            </a:r>
            <a:r>
              <a:rPr lang="fr-FR" sz="1800" b="1" u="sng" dirty="0">
                <a:solidFill>
                  <a:srgbClr val="FF0000"/>
                </a:solidFill>
                <a:effectLst>
                  <a:outerShdw blurRad="38100" dist="38100" dir="2700000" algn="tl">
                    <a:srgbClr val="000000">
                      <a:alpha val="43137"/>
                    </a:srgbClr>
                  </a:outerShdw>
                </a:effectLst>
              </a:rPr>
              <a:t>Spearman</a:t>
            </a:r>
            <a:r>
              <a:rPr lang="fr-FR" sz="1800" b="1" u="sng" dirty="0">
                <a:solidFill>
                  <a:srgbClr val="FF0000"/>
                </a:solidFill>
              </a:rPr>
              <a:t> ou </a:t>
            </a:r>
            <a:r>
              <a:rPr lang="fr-FR" sz="1800" b="1" u="sng" dirty="0">
                <a:solidFill>
                  <a:srgbClr val="FF0000"/>
                </a:solidFill>
                <a:effectLst>
                  <a:outerShdw blurRad="38100" dist="38100" dir="2700000" algn="tl">
                    <a:srgbClr val="000000">
                      <a:alpha val="43137"/>
                    </a:srgbClr>
                  </a:outerShdw>
                </a:effectLst>
              </a:rPr>
              <a:t>Kendall.</a:t>
            </a:r>
          </a:p>
        </p:txBody>
      </p:sp>
      <p:pic>
        <p:nvPicPr>
          <p:cNvPr id="5" name="Image 4">
            <a:extLst>
              <a:ext uri="{FF2B5EF4-FFF2-40B4-BE49-F238E27FC236}">
                <a16:creationId xmlns:a16="http://schemas.microsoft.com/office/drawing/2014/main" id="{D0706FA3-5844-448D-AF68-558F44349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721" y="1700280"/>
            <a:ext cx="5316279" cy="5040000"/>
          </a:xfrm>
          <a:prstGeom prst="rect">
            <a:avLst/>
          </a:prstGeom>
        </p:spPr>
      </p:pic>
    </p:spTree>
    <p:extLst>
      <p:ext uri="{BB962C8B-B14F-4D97-AF65-F5344CB8AC3E}">
        <p14:creationId xmlns:p14="http://schemas.microsoft.com/office/powerpoint/2010/main" val="179936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552037-8861-40B1-A6FF-A0BFD9C88DC5}"/>
              </a:ext>
            </a:extLst>
          </p:cNvPr>
          <p:cNvSpPr>
            <a:spLocks noGrp="1"/>
          </p:cNvSpPr>
          <p:nvPr>
            <p:ph type="title"/>
          </p:nvPr>
        </p:nvSpPr>
        <p:spPr/>
        <p:txBody>
          <a:bodyPr/>
          <a:lstStyle/>
          <a:p>
            <a:r>
              <a:rPr lang="fr-FR" dirty="0"/>
              <a:t>Descriptions des données sources</a:t>
            </a:r>
          </a:p>
        </p:txBody>
      </p:sp>
      <p:sp>
        <p:nvSpPr>
          <p:cNvPr id="3" name="Espace réservé du contenu 2">
            <a:extLst>
              <a:ext uri="{FF2B5EF4-FFF2-40B4-BE49-F238E27FC236}">
                <a16:creationId xmlns:a16="http://schemas.microsoft.com/office/drawing/2014/main" id="{4012DDE4-0A80-4C78-A234-7695116E98BF}"/>
              </a:ext>
            </a:extLst>
          </p:cNvPr>
          <p:cNvSpPr>
            <a:spLocks noGrp="1"/>
          </p:cNvSpPr>
          <p:nvPr>
            <p:ph idx="1"/>
          </p:nvPr>
        </p:nvSpPr>
        <p:spPr>
          <a:xfrm>
            <a:off x="838200" y="1825625"/>
            <a:ext cx="3053138" cy="4821755"/>
          </a:xfrm>
        </p:spPr>
        <p:txBody>
          <a:bodyPr>
            <a:normAutofit/>
          </a:bodyPr>
          <a:lstStyle/>
          <a:p>
            <a:r>
              <a:rPr lang="fr-FR" sz="2400" b="1" i="0" u="none" strike="noStrike" baseline="0" dirty="0">
                <a:latin typeface="Garet-Bold"/>
              </a:rPr>
              <a:t>Les Produits</a:t>
            </a:r>
          </a:p>
          <a:p>
            <a:endParaRPr lang="fr-FR" sz="2400" b="1" dirty="0">
              <a:latin typeface="Garet-Bold"/>
            </a:endParaRPr>
          </a:p>
          <a:p>
            <a:endParaRPr lang="fr-FR" sz="2400" b="1" dirty="0">
              <a:latin typeface="Garet-Bold"/>
            </a:endParaRPr>
          </a:p>
          <a:p>
            <a:pPr marL="0" indent="0">
              <a:buNone/>
            </a:pPr>
            <a:endParaRPr lang="fr-FR" sz="2400" b="1" dirty="0">
              <a:latin typeface="Garet-Bold"/>
            </a:endParaRPr>
          </a:p>
          <a:p>
            <a:r>
              <a:rPr lang="fr-FR" sz="1800" dirty="0"/>
              <a:t>3287 produits en 3  catégories :</a:t>
            </a:r>
          </a:p>
          <a:p>
            <a:r>
              <a:rPr lang="fr-FR" sz="1800" dirty="0" err="1"/>
              <a:t>Categ</a:t>
            </a:r>
            <a:r>
              <a:rPr lang="fr-FR" sz="1800" dirty="0"/>
              <a:t> 0 = 2039 (70%)</a:t>
            </a:r>
          </a:p>
          <a:p>
            <a:r>
              <a:rPr lang="fr-FR" sz="1800" dirty="0" err="1"/>
              <a:t>Categ</a:t>
            </a:r>
            <a:r>
              <a:rPr lang="fr-FR" sz="1800" dirty="0"/>
              <a:t> 1 = 739 (%)</a:t>
            </a:r>
          </a:p>
          <a:p>
            <a:r>
              <a:rPr lang="fr-FR" sz="1800" dirty="0" err="1"/>
              <a:t>Categ</a:t>
            </a:r>
            <a:r>
              <a:rPr lang="fr-FR" sz="1800" dirty="0"/>
              <a:t> 2 = 239 (%)</a:t>
            </a:r>
          </a:p>
          <a:p>
            <a:r>
              <a:rPr lang="fr-FR" sz="1800" b="0" i="0" dirty="0">
                <a:solidFill>
                  <a:srgbClr val="3D3D3D"/>
                </a:solidFill>
                <a:effectLst/>
              </a:rPr>
              <a:t>prix plus élevé : 300</a:t>
            </a:r>
            <a:r>
              <a:rPr lang="fr-FR" sz="1800" b="0" i="0" dirty="0">
                <a:solidFill>
                  <a:srgbClr val="4D5156"/>
                </a:solidFill>
                <a:effectLst/>
              </a:rPr>
              <a:t>€</a:t>
            </a:r>
            <a:endParaRPr lang="fr-FR" sz="1800" b="0" i="0" dirty="0">
              <a:solidFill>
                <a:srgbClr val="3D3D3D"/>
              </a:solidFill>
              <a:effectLst/>
            </a:endParaRPr>
          </a:p>
          <a:p>
            <a:r>
              <a:rPr lang="fr-FR" sz="1800" b="0" i="0" dirty="0">
                <a:solidFill>
                  <a:srgbClr val="3D3D3D"/>
                </a:solidFill>
                <a:effectLst/>
              </a:rPr>
              <a:t>prix le plus bas : 0,62 </a:t>
            </a:r>
            <a:r>
              <a:rPr lang="fr-FR" sz="1800" b="0" i="0" dirty="0">
                <a:solidFill>
                  <a:srgbClr val="4D5156"/>
                </a:solidFill>
                <a:effectLst/>
              </a:rPr>
              <a:t>€</a:t>
            </a:r>
          </a:p>
          <a:p>
            <a:r>
              <a:rPr lang="fr-FR" sz="1800" b="0" i="0" dirty="0">
                <a:solidFill>
                  <a:srgbClr val="3D3D3D"/>
                </a:solidFill>
                <a:effectLst/>
              </a:rPr>
              <a:t>prix moyen</a:t>
            </a:r>
            <a:r>
              <a:rPr lang="fr-FR" sz="1800" dirty="0">
                <a:solidFill>
                  <a:srgbClr val="4D5156"/>
                </a:solidFill>
              </a:rPr>
              <a:t> : 17,45 </a:t>
            </a:r>
            <a:r>
              <a:rPr lang="fr-FR" sz="1800" b="0" i="0" dirty="0">
                <a:solidFill>
                  <a:srgbClr val="4D5156"/>
                </a:solidFill>
                <a:effectLst/>
              </a:rPr>
              <a:t>€</a:t>
            </a:r>
          </a:p>
          <a:p>
            <a:endParaRPr lang="fr-FR" sz="1200" b="0" i="0" dirty="0">
              <a:solidFill>
                <a:srgbClr val="4D5156"/>
              </a:solidFill>
              <a:effectLst/>
              <a:latin typeface="arial" panose="020B0604020202020204" pitchFamily="34" charset="0"/>
            </a:endParaRPr>
          </a:p>
          <a:p>
            <a:endParaRPr lang="fr-FR" sz="1800" dirty="0"/>
          </a:p>
          <a:p>
            <a:endParaRPr lang="fr-FR" sz="1800" dirty="0"/>
          </a:p>
        </p:txBody>
      </p:sp>
      <p:pic>
        <p:nvPicPr>
          <p:cNvPr id="5" name="Image 4">
            <a:extLst>
              <a:ext uri="{FF2B5EF4-FFF2-40B4-BE49-F238E27FC236}">
                <a16:creationId xmlns:a16="http://schemas.microsoft.com/office/drawing/2014/main" id="{B6B2C876-130B-4531-96A8-7ACC391E9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996" y="2216295"/>
            <a:ext cx="1682836" cy="1473276"/>
          </a:xfrm>
          <a:prstGeom prst="rect">
            <a:avLst/>
          </a:prstGeom>
        </p:spPr>
      </p:pic>
      <p:sp>
        <p:nvSpPr>
          <p:cNvPr id="6" name="Espace réservé du contenu 2">
            <a:extLst>
              <a:ext uri="{FF2B5EF4-FFF2-40B4-BE49-F238E27FC236}">
                <a16:creationId xmlns:a16="http://schemas.microsoft.com/office/drawing/2014/main" id="{E06E3C69-2444-4143-8EBA-1A8DE0813E26}"/>
              </a:ext>
            </a:extLst>
          </p:cNvPr>
          <p:cNvSpPr txBox="1">
            <a:spLocks/>
          </p:cNvSpPr>
          <p:nvPr/>
        </p:nvSpPr>
        <p:spPr>
          <a:xfrm>
            <a:off x="3910388" y="1864079"/>
            <a:ext cx="3034088" cy="4783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b="1" dirty="0">
                <a:latin typeface="Garet-Bold"/>
              </a:rPr>
              <a:t>Les Clients</a:t>
            </a:r>
          </a:p>
          <a:p>
            <a:endParaRPr lang="fr-FR" sz="2400" b="1" dirty="0">
              <a:latin typeface="Garet-Bold"/>
            </a:endParaRPr>
          </a:p>
          <a:p>
            <a:endParaRPr lang="fr-FR" sz="1800" b="1" dirty="0">
              <a:latin typeface="Garet-Bold"/>
            </a:endParaRPr>
          </a:p>
          <a:p>
            <a:endParaRPr lang="fr-FR" sz="1800" b="1" dirty="0">
              <a:latin typeface="Garet-Bold"/>
            </a:endParaRPr>
          </a:p>
          <a:p>
            <a:pPr marL="0" indent="0">
              <a:buNone/>
            </a:pPr>
            <a:endParaRPr lang="fr-FR" sz="1800" b="1" dirty="0">
              <a:latin typeface="Garet-Bold"/>
            </a:endParaRPr>
          </a:p>
          <a:p>
            <a:r>
              <a:rPr lang="fr-FR" sz="1800" dirty="0"/>
              <a:t>8623 Clients dont :</a:t>
            </a:r>
          </a:p>
          <a:p>
            <a:r>
              <a:rPr lang="fr-FR" sz="1800" dirty="0"/>
              <a:t>52% Femme</a:t>
            </a:r>
          </a:p>
          <a:p>
            <a:r>
              <a:rPr lang="fr-FR" sz="1800" dirty="0"/>
              <a:t>48% Homme</a:t>
            </a:r>
          </a:p>
          <a:p>
            <a:r>
              <a:rPr lang="fr-FR" sz="1800" dirty="0"/>
              <a:t>Le plus âgé 94 ans</a:t>
            </a:r>
          </a:p>
          <a:p>
            <a:r>
              <a:rPr lang="fr-FR" sz="1800" dirty="0"/>
              <a:t>Le plus jeune 19 ans</a:t>
            </a:r>
          </a:p>
          <a:p>
            <a:endParaRPr lang="fr-FR" dirty="0"/>
          </a:p>
        </p:txBody>
      </p:sp>
      <p:sp>
        <p:nvSpPr>
          <p:cNvPr id="7" name="Espace réservé du contenu 2">
            <a:extLst>
              <a:ext uri="{FF2B5EF4-FFF2-40B4-BE49-F238E27FC236}">
                <a16:creationId xmlns:a16="http://schemas.microsoft.com/office/drawing/2014/main" id="{4B9D4790-682E-41FF-B065-800362E601D4}"/>
              </a:ext>
            </a:extLst>
          </p:cNvPr>
          <p:cNvSpPr txBox="1">
            <a:spLocks/>
          </p:cNvSpPr>
          <p:nvPr/>
        </p:nvSpPr>
        <p:spPr>
          <a:xfrm>
            <a:off x="6908730" y="1864079"/>
            <a:ext cx="4988743" cy="4783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b="1" dirty="0">
                <a:latin typeface="Garet-Bold"/>
              </a:rPr>
              <a:t>Les Transactions</a:t>
            </a:r>
          </a:p>
          <a:p>
            <a:endParaRPr lang="fr-FR" sz="2400" b="1" dirty="0">
              <a:latin typeface="Garet-Bold"/>
            </a:endParaRPr>
          </a:p>
          <a:p>
            <a:endParaRPr lang="fr-FR" sz="2400" b="1" dirty="0">
              <a:latin typeface="Garet-Bold"/>
            </a:endParaRPr>
          </a:p>
          <a:p>
            <a:endParaRPr lang="fr-FR" sz="2400" b="1" dirty="0">
              <a:latin typeface="Garet-Bold"/>
            </a:endParaRPr>
          </a:p>
          <a:p>
            <a:endParaRPr lang="fr-FR" sz="2400" b="1" dirty="0">
              <a:latin typeface="Garet-Bold"/>
            </a:endParaRPr>
          </a:p>
          <a:p>
            <a:r>
              <a:rPr lang="fr-FR" sz="1800" dirty="0"/>
              <a:t>680 000 Transactions </a:t>
            </a:r>
          </a:p>
        </p:txBody>
      </p:sp>
      <p:pic>
        <p:nvPicPr>
          <p:cNvPr id="9" name="Image 8">
            <a:extLst>
              <a:ext uri="{FF2B5EF4-FFF2-40B4-BE49-F238E27FC236}">
                <a16:creationId xmlns:a16="http://schemas.microsoft.com/office/drawing/2014/main" id="{3A96192D-00F1-4389-8466-F18EEB699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555" y="2304938"/>
            <a:ext cx="1701887" cy="1511378"/>
          </a:xfrm>
          <a:prstGeom prst="rect">
            <a:avLst/>
          </a:prstGeom>
        </p:spPr>
      </p:pic>
      <p:pic>
        <p:nvPicPr>
          <p:cNvPr id="11" name="Image 10">
            <a:extLst>
              <a:ext uri="{FF2B5EF4-FFF2-40B4-BE49-F238E27FC236}">
                <a16:creationId xmlns:a16="http://schemas.microsoft.com/office/drawing/2014/main" id="{96D2AAB9-317A-439D-8071-FBBB39169E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4476" y="2368442"/>
            <a:ext cx="3638737" cy="1447874"/>
          </a:xfrm>
          <a:prstGeom prst="rect">
            <a:avLst/>
          </a:prstGeom>
        </p:spPr>
      </p:pic>
    </p:spTree>
    <p:extLst>
      <p:ext uri="{BB962C8B-B14F-4D97-AF65-F5344CB8AC3E}">
        <p14:creationId xmlns:p14="http://schemas.microsoft.com/office/powerpoint/2010/main" val="3734569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838201" y="66577"/>
            <a:ext cx="10515600" cy="1325563"/>
          </a:xfrm>
        </p:spPr>
        <p:txBody>
          <a:bodyPr>
            <a:normAutofit/>
          </a:bodyPr>
          <a:lstStyle/>
          <a:p>
            <a:r>
              <a:rPr lang="fr-FR" sz="2800" b="1" dirty="0">
                <a:effectLst>
                  <a:outerShdw blurRad="38100" dist="38100" dir="2700000" algn="tl">
                    <a:srgbClr val="000000">
                      <a:alpha val="43137"/>
                    </a:srgbClr>
                  </a:outerShdw>
                </a:effectLst>
              </a:rPr>
              <a:t>5.Le lien entre l'âge des clients et la catégorie des livres achetés</a:t>
            </a:r>
            <a:br>
              <a:rPr lang="fr-FR" sz="2800" b="1" dirty="0">
                <a:effectLst>
                  <a:outerShdw blurRad="38100" dist="38100" dir="2700000" algn="tl">
                    <a:srgbClr val="000000">
                      <a:alpha val="43137"/>
                    </a:srgbClr>
                  </a:outerShdw>
                </a:effectLst>
              </a:rPr>
            </a:br>
            <a:r>
              <a:rPr lang="fr-FR" sz="2800" b="1" dirty="0">
                <a:effectLst>
                  <a:outerShdw blurRad="38100" dist="38100" dir="2700000" algn="tl">
                    <a:srgbClr val="000000">
                      <a:alpha val="43137"/>
                    </a:srgbClr>
                  </a:outerShdw>
                </a:effectLst>
              </a:rPr>
              <a:t>A</a:t>
            </a:r>
          </a:p>
        </p:txBody>
      </p:sp>
      <p:pic>
        <p:nvPicPr>
          <p:cNvPr id="8" name="Espace réservé du contenu 7">
            <a:extLst>
              <a:ext uri="{FF2B5EF4-FFF2-40B4-BE49-F238E27FC236}">
                <a16:creationId xmlns:a16="http://schemas.microsoft.com/office/drawing/2014/main" id="{E2804F44-5E68-4DEB-82EE-D86C4B4A5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4424" y="1254823"/>
            <a:ext cx="4023529" cy="3960000"/>
          </a:xfrm>
        </p:spPr>
      </p:pic>
      <p:pic>
        <p:nvPicPr>
          <p:cNvPr id="11" name="Espace réservé du contenu 10">
            <a:extLst>
              <a:ext uri="{FF2B5EF4-FFF2-40B4-BE49-F238E27FC236}">
                <a16:creationId xmlns:a16="http://schemas.microsoft.com/office/drawing/2014/main" id="{9E6117D5-C41D-4EFE-AFA4-B3F46BCBED0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669199" y="904513"/>
            <a:ext cx="4059892" cy="3960000"/>
          </a:xfrm>
        </p:spPr>
      </p:pic>
      <p:sp>
        <p:nvSpPr>
          <p:cNvPr id="14" name="ZoneTexte 13">
            <a:extLst>
              <a:ext uri="{FF2B5EF4-FFF2-40B4-BE49-F238E27FC236}">
                <a16:creationId xmlns:a16="http://schemas.microsoft.com/office/drawing/2014/main" id="{FE7B20CC-E9A1-4C40-BF1F-EEB93D146903}"/>
              </a:ext>
            </a:extLst>
          </p:cNvPr>
          <p:cNvSpPr txBox="1"/>
          <p:nvPr/>
        </p:nvSpPr>
        <p:spPr>
          <a:xfrm>
            <a:off x="247435" y="5214823"/>
            <a:ext cx="5848565" cy="1477328"/>
          </a:xfrm>
          <a:prstGeom prst="rect">
            <a:avLst/>
          </a:prstGeom>
          <a:noFill/>
        </p:spPr>
        <p:txBody>
          <a:bodyPr wrap="square">
            <a:spAutoFit/>
          </a:bodyPr>
          <a:lstStyle/>
          <a:p>
            <a:r>
              <a:rPr lang="fr-FR" b="1" dirty="0">
                <a:solidFill>
                  <a:srgbClr val="FF0000"/>
                </a:solidFill>
              </a:rPr>
              <a:t>La variable </a:t>
            </a:r>
            <a:r>
              <a:rPr lang="fr-FR" b="1" dirty="0" err="1">
                <a:solidFill>
                  <a:srgbClr val="FF0000"/>
                </a:solidFill>
              </a:rPr>
              <a:t>age</a:t>
            </a:r>
            <a:r>
              <a:rPr lang="fr-FR" b="1" dirty="0">
                <a:solidFill>
                  <a:srgbClr val="FF0000"/>
                </a:solidFill>
              </a:rPr>
              <a:t> est négativement corrélée avec les variables categ_0, categ_1 et categ_2. </a:t>
            </a:r>
            <a:r>
              <a:rPr lang="fr-FR" dirty="0"/>
              <a:t>Cela signifie que plus l’âge est élevé, moins il y a de sessions pour les catégories 0, 1 et 2. La corrélation entre </a:t>
            </a:r>
            <a:r>
              <a:rPr lang="fr-FR" dirty="0" err="1"/>
              <a:t>age</a:t>
            </a:r>
            <a:r>
              <a:rPr lang="fr-FR" dirty="0"/>
              <a:t> et categ_2 est particulièrement forte, avec une valeur de corrélation de -0,905661.</a:t>
            </a:r>
          </a:p>
        </p:txBody>
      </p:sp>
      <p:sp>
        <p:nvSpPr>
          <p:cNvPr id="16" name="ZoneTexte 15">
            <a:extLst>
              <a:ext uri="{FF2B5EF4-FFF2-40B4-BE49-F238E27FC236}">
                <a16:creationId xmlns:a16="http://schemas.microsoft.com/office/drawing/2014/main" id="{DE4257FC-CF0E-4AE1-A58E-87C96FEA53A2}"/>
              </a:ext>
            </a:extLst>
          </p:cNvPr>
          <p:cNvSpPr txBox="1"/>
          <p:nvPr/>
        </p:nvSpPr>
        <p:spPr>
          <a:xfrm>
            <a:off x="6343435" y="5214823"/>
            <a:ext cx="5848565" cy="1477328"/>
          </a:xfrm>
          <a:prstGeom prst="rect">
            <a:avLst/>
          </a:prstGeom>
          <a:noFill/>
        </p:spPr>
        <p:txBody>
          <a:bodyPr wrap="square">
            <a:spAutoFit/>
          </a:bodyPr>
          <a:lstStyle/>
          <a:p>
            <a:r>
              <a:rPr lang="fr-FR" b="1" dirty="0">
                <a:solidFill>
                  <a:srgbClr val="FF0000"/>
                </a:solidFill>
              </a:rPr>
              <a:t>La variable </a:t>
            </a:r>
            <a:r>
              <a:rPr lang="fr-FR" b="1" dirty="0" err="1">
                <a:solidFill>
                  <a:srgbClr val="FF0000"/>
                </a:solidFill>
              </a:rPr>
              <a:t>age</a:t>
            </a:r>
            <a:r>
              <a:rPr lang="fr-FR" b="1" dirty="0">
                <a:solidFill>
                  <a:srgbClr val="FF0000"/>
                </a:solidFill>
              </a:rPr>
              <a:t> est négativement corrélée avec les variables categ_0, categ_1 et categ_2</a:t>
            </a:r>
            <a:r>
              <a:rPr lang="fr-FR" dirty="0"/>
              <a:t>. Cela signifie que plus l’âge est élevé, moins il y a de sessions pour les catégories 0, 1 et 2. La corrélation entre </a:t>
            </a:r>
            <a:r>
              <a:rPr lang="fr-FR" dirty="0" err="1"/>
              <a:t>age</a:t>
            </a:r>
            <a:r>
              <a:rPr lang="fr-FR" dirty="0"/>
              <a:t> et categ_2 est particulièrement forte, avec une valeur de corrélation de -0,7324351.</a:t>
            </a:r>
          </a:p>
        </p:txBody>
      </p:sp>
    </p:spTree>
    <p:extLst>
      <p:ext uri="{BB962C8B-B14F-4D97-AF65-F5344CB8AC3E}">
        <p14:creationId xmlns:p14="http://schemas.microsoft.com/office/powerpoint/2010/main" val="3274376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9C65C86-D696-491E-895C-D52A1C59F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6173" y="378000"/>
            <a:ext cx="3325827" cy="3240000"/>
          </a:xfrm>
          <a:prstGeom prst="rect">
            <a:avLst/>
          </a:prstGeom>
        </p:spPr>
      </p:pic>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188778" y="374717"/>
            <a:ext cx="10515600" cy="1325563"/>
          </a:xfrm>
        </p:spPr>
        <p:txBody>
          <a:bodyPr>
            <a:normAutofit/>
          </a:bodyPr>
          <a:lstStyle/>
          <a:p>
            <a:r>
              <a:rPr lang="fr-FR" sz="2800" b="1" dirty="0">
                <a:effectLst>
                  <a:outerShdw blurRad="38100" dist="38100" dir="2700000" algn="tl">
                    <a:srgbClr val="000000">
                      <a:alpha val="43137"/>
                    </a:srgbClr>
                  </a:outerShdw>
                </a:effectLst>
              </a:rPr>
              <a:t>5.Le lien entre l'âge des clients et la catégorie des livres achetés</a:t>
            </a:r>
            <a:br>
              <a:rPr lang="fr-FR" sz="2800" b="1" dirty="0">
                <a:effectLst>
                  <a:outerShdw blurRad="38100" dist="38100" dir="2700000" algn="tl">
                    <a:srgbClr val="000000">
                      <a:alpha val="43137"/>
                    </a:srgbClr>
                  </a:outerShdw>
                </a:effectLst>
              </a:rPr>
            </a:br>
            <a:r>
              <a:rPr lang="fr-FR" sz="2800" b="1" dirty="0">
                <a:effectLst>
                  <a:outerShdw blurRad="38100" dist="38100" dir="2700000" algn="tl">
                    <a:srgbClr val="000000">
                      <a:alpha val="43137"/>
                    </a:srgbClr>
                  </a:outerShdw>
                </a:effectLst>
              </a:rPr>
              <a:t>B</a:t>
            </a:r>
          </a:p>
        </p:txBody>
      </p:sp>
      <p:sp>
        <p:nvSpPr>
          <p:cNvPr id="18" name="Espace réservé du contenu 7">
            <a:extLst>
              <a:ext uri="{FF2B5EF4-FFF2-40B4-BE49-F238E27FC236}">
                <a16:creationId xmlns:a16="http://schemas.microsoft.com/office/drawing/2014/main" id="{5C9CC1AC-9F3B-4FD8-849F-62515858688A}"/>
              </a:ext>
            </a:extLst>
          </p:cNvPr>
          <p:cNvSpPr txBox="1">
            <a:spLocks/>
          </p:cNvSpPr>
          <p:nvPr/>
        </p:nvSpPr>
        <p:spPr>
          <a:xfrm>
            <a:off x="502125" y="1915140"/>
            <a:ext cx="8179537" cy="43520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b="1" u="sng" dirty="0"/>
              <a:t>1.</a:t>
            </a:r>
            <a:r>
              <a:rPr lang="fr-FR" sz="1800" b="1" u="sng" dirty="0"/>
              <a:t>Le Le test de Kolmogorov-Smirnov</a:t>
            </a:r>
          </a:p>
          <a:p>
            <a:pPr marL="0" indent="0">
              <a:buNone/>
            </a:pPr>
            <a:r>
              <a:rPr lang="fr-FR" sz="1600" dirty="0"/>
              <a:t> Ce test statistique couramment utilisé pour les échantillons de grande taille parce que la test </a:t>
            </a:r>
            <a:r>
              <a:rPr lang="fr-FR" sz="1600" dirty="0" err="1"/>
              <a:t>shapiro</a:t>
            </a:r>
            <a:r>
              <a:rPr lang="fr-FR" sz="1600" dirty="0"/>
              <a:t> ne peut être utilisée que pour des échantillons de taille comprise entre 3 et 5000.</a:t>
            </a:r>
          </a:p>
          <a:p>
            <a:pPr marL="0" indent="0">
              <a:buNone/>
            </a:pPr>
            <a:r>
              <a:rPr lang="fr-FR" sz="1600" b="1" u="sng" dirty="0"/>
              <a:t>Hypothèses :</a:t>
            </a:r>
          </a:p>
          <a:p>
            <a:pPr>
              <a:lnSpc>
                <a:spcPct val="100000"/>
              </a:lnSpc>
              <a:spcBef>
                <a:spcPts val="0"/>
              </a:spcBef>
              <a:defRPr/>
            </a:pPr>
            <a:r>
              <a:rPr lang="fr-FR" sz="1600" dirty="0"/>
              <a:t>H0 (P&gt;0,05): Une variable suit une distribution normale.</a:t>
            </a:r>
          </a:p>
          <a:p>
            <a:pPr>
              <a:lnSpc>
                <a:spcPct val="150000"/>
              </a:lnSpc>
              <a:spcBef>
                <a:spcPts val="0"/>
              </a:spcBef>
              <a:defRPr/>
            </a:pPr>
            <a:r>
              <a:rPr lang="fr-FR" sz="1600" dirty="0"/>
              <a:t>H1 (P&lt;0,05): Une variable ne suit pas une distribution normale.</a:t>
            </a:r>
          </a:p>
          <a:p>
            <a:pPr marL="0" indent="0">
              <a:lnSpc>
                <a:spcPct val="150000"/>
              </a:lnSpc>
              <a:spcBef>
                <a:spcPts val="0"/>
              </a:spcBef>
              <a:buNone/>
              <a:defRPr/>
            </a:pPr>
            <a:r>
              <a:rPr lang="fr-FR" sz="1800" dirty="0"/>
              <a:t>Dans notre</a:t>
            </a:r>
            <a:r>
              <a:rPr lang="fr-FR" sz="1800" b="0" i="0" dirty="0">
                <a:effectLst/>
              </a:rPr>
              <a:t> résultat </a:t>
            </a:r>
          </a:p>
          <a:p>
            <a:pPr>
              <a:lnSpc>
                <a:spcPct val="100000"/>
              </a:lnSpc>
              <a:spcBef>
                <a:spcPts val="0"/>
              </a:spcBef>
              <a:buFont typeface="Courier New" panose="02070309020205020404" pitchFamily="49" charset="0"/>
              <a:buChar char="o"/>
              <a:defRPr/>
            </a:pPr>
            <a:r>
              <a:rPr lang="fr-FR" sz="1800" dirty="0" err="1">
                <a:solidFill>
                  <a:srgbClr val="FF0000"/>
                </a:solidFill>
              </a:rPr>
              <a:t>age</a:t>
            </a:r>
            <a:r>
              <a:rPr lang="fr-FR" sz="1800" dirty="0">
                <a:solidFill>
                  <a:srgbClr val="FF0000"/>
                </a:solidFill>
              </a:rPr>
              <a:t> et </a:t>
            </a:r>
            <a:r>
              <a:rPr lang="fr-FR" sz="1800" dirty="0" err="1">
                <a:solidFill>
                  <a:srgbClr val="FF0000"/>
                </a:solidFill>
              </a:rPr>
              <a:t>categ</a:t>
            </a:r>
            <a:r>
              <a:rPr lang="fr-FR" sz="1800" dirty="0">
                <a:solidFill>
                  <a:srgbClr val="FF0000"/>
                </a:solidFill>
              </a:rPr>
              <a:t> : &lt; 2.2e-16  &lt; 0,05 =&gt;ne suit pas une distribution normale .</a:t>
            </a:r>
            <a:endParaRPr lang="fr-FR" sz="1800" b="1" u="sng" dirty="0">
              <a:solidFill>
                <a:srgbClr val="FF0000"/>
              </a:solidFill>
            </a:endParaRPr>
          </a:p>
          <a:p>
            <a:pPr>
              <a:lnSpc>
                <a:spcPct val="100000"/>
              </a:lnSpc>
              <a:spcBef>
                <a:spcPts val="0"/>
              </a:spcBef>
              <a:buFont typeface="Wingdings" panose="05000000000000000000" pitchFamily="2" charset="2"/>
              <a:buChar char="Ø"/>
              <a:defRPr/>
            </a:pPr>
            <a:r>
              <a:rPr lang="fr-FR" sz="1800" b="1" u="sng" dirty="0">
                <a:solidFill>
                  <a:srgbClr val="FF0000"/>
                </a:solidFill>
              </a:rPr>
              <a:t>Un test statistique non paramétrique couramment utilisé pour évaluer la relation entre une variable quantitative et une variable qualitative est le test de </a:t>
            </a:r>
            <a:r>
              <a:rPr lang="fr-FR" sz="1800" b="1" u="sng" dirty="0" err="1">
                <a:solidFill>
                  <a:srgbClr val="FF0000"/>
                </a:solidFill>
                <a:effectLst>
                  <a:outerShdw blurRad="38100" dist="38100" dir="2700000" algn="tl">
                    <a:srgbClr val="000000">
                      <a:alpha val="43137"/>
                    </a:srgbClr>
                  </a:outerShdw>
                </a:effectLst>
              </a:rPr>
              <a:t>Kruskal</a:t>
            </a:r>
            <a:r>
              <a:rPr lang="fr-FR" sz="1800" b="1" u="sng" dirty="0">
                <a:solidFill>
                  <a:srgbClr val="FF0000"/>
                </a:solidFill>
                <a:effectLst>
                  <a:outerShdw blurRad="38100" dist="38100" dir="2700000" algn="tl">
                    <a:srgbClr val="000000">
                      <a:alpha val="43137"/>
                    </a:srgbClr>
                  </a:outerShdw>
                </a:effectLst>
              </a:rPr>
              <a:t>-Wallis.</a:t>
            </a:r>
          </a:p>
        </p:txBody>
      </p:sp>
      <p:pic>
        <p:nvPicPr>
          <p:cNvPr id="8" name="Image 7">
            <a:extLst>
              <a:ext uri="{FF2B5EF4-FFF2-40B4-BE49-F238E27FC236}">
                <a16:creationId xmlns:a16="http://schemas.microsoft.com/office/drawing/2014/main" id="{4FFE1757-BF2A-434B-98E5-A412276F2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487" y="3618000"/>
            <a:ext cx="3322513" cy="3240000"/>
          </a:xfrm>
          <a:prstGeom prst="rect">
            <a:avLst/>
          </a:prstGeom>
        </p:spPr>
      </p:pic>
    </p:spTree>
    <p:extLst>
      <p:ext uri="{BB962C8B-B14F-4D97-AF65-F5344CB8AC3E}">
        <p14:creationId xmlns:p14="http://schemas.microsoft.com/office/powerpoint/2010/main" val="2799904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9">
            <a:extLst>
              <a:ext uri="{FF2B5EF4-FFF2-40B4-BE49-F238E27FC236}">
                <a16:creationId xmlns:a16="http://schemas.microsoft.com/office/drawing/2014/main" id="{D7E67BC5-7C24-4310-A9E5-D734BD4B5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2088" y="753411"/>
            <a:ext cx="3744723" cy="3600000"/>
          </a:xfrm>
          <a:prstGeom prst="rect">
            <a:avLst/>
          </a:prstGeom>
        </p:spPr>
      </p:pic>
      <p:sp>
        <p:nvSpPr>
          <p:cNvPr id="2" name="Titre 1">
            <a:extLst>
              <a:ext uri="{FF2B5EF4-FFF2-40B4-BE49-F238E27FC236}">
                <a16:creationId xmlns:a16="http://schemas.microsoft.com/office/drawing/2014/main" id="{D50F729B-1E4F-4CA5-9CDD-1B393A7AC846}"/>
              </a:ext>
            </a:extLst>
          </p:cNvPr>
          <p:cNvSpPr>
            <a:spLocks noGrp="1"/>
          </p:cNvSpPr>
          <p:nvPr>
            <p:ph type="title"/>
          </p:nvPr>
        </p:nvSpPr>
        <p:spPr>
          <a:xfrm>
            <a:off x="188778" y="374717"/>
            <a:ext cx="10515600" cy="1325563"/>
          </a:xfrm>
        </p:spPr>
        <p:txBody>
          <a:bodyPr>
            <a:normAutofit/>
          </a:bodyPr>
          <a:lstStyle/>
          <a:p>
            <a:r>
              <a:rPr lang="fr-FR" sz="2800" b="1" dirty="0">
                <a:effectLst>
                  <a:outerShdw blurRad="38100" dist="38100" dir="2700000" algn="tl">
                    <a:srgbClr val="000000">
                      <a:alpha val="43137"/>
                    </a:srgbClr>
                  </a:outerShdw>
                </a:effectLst>
              </a:rPr>
              <a:t>5.Le lien entre l'âge des clients et la catégorie des livres achetés</a:t>
            </a:r>
            <a:br>
              <a:rPr lang="fr-FR" sz="2800" b="1" dirty="0">
                <a:effectLst>
                  <a:outerShdw blurRad="38100" dist="38100" dir="2700000" algn="tl">
                    <a:srgbClr val="000000">
                      <a:alpha val="43137"/>
                    </a:srgbClr>
                  </a:outerShdw>
                </a:effectLst>
              </a:rPr>
            </a:br>
            <a:r>
              <a:rPr lang="fr-FR" sz="2800" b="1" dirty="0">
                <a:effectLst>
                  <a:outerShdw blurRad="38100" dist="38100" dir="2700000" algn="tl">
                    <a:srgbClr val="000000">
                      <a:alpha val="43137"/>
                    </a:srgbClr>
                  </a:outerShdw>
                </a:effectLst>
              </a:rPr>
              <a:t>B</a:t>
            </a:r>
          </a:p>
        </p:txBody>
      </p:sp>
      <p:sp>
        <p:nvSpPr>
          <p:cNvPr id="18" name="Espace réservé du contenu 7">
            <a:extLst>
              <a:ext uri="{FF2B5EF4-FFF2-40B4-BE49-F238E27FC236}">
                <a16:creationId xmlns:a16="http://schemas.microsoft.com/office/drawing/2014/main" id="{5C9CC1AC-9F3B-4FD8-849F-62515858688A}"/>
              </a:ext>
            </a:extLst>
          </p:cNvPr>
          <p:cNvSpPr txBox="1">
            <a:spLocks/>
          </p:cNvSpPr>
          <p:nvPr/>
        </p:nvSpPr>
        <p:spPr>
          <a:xfrm>
            <a:off x="188778" y="1452803"/>
            <a:ext cx="8179537" cy="29101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b="1" u="sng" dirty="0"/>
              <a:t>2.</a:t>
            </a:r>
            <a:r>
              <a:rPr lang="fr-FR" sz="1800" b="1" u="sng" dirty="0"/>
              <a:t> Le test de </a:t>
            </a:r>
            <a:r>
              <a:rPr lang="fr-FR" sz="1800" b="1" u="sng" dirty="0" err="1"/>
              <a:t>Kruskal</a:t>
            </a:r>
            <a:r>
              <a:rPr lang="fr-FR" sz="1800" b="1" u="sng" dirty="0"/>
              <a:t>-Wallis</a:t>
            </a:r>
          </a:p>
          <a:p>
            <a:pPr marL="0" indent="0">
              <a:buNone/>
            </a:pPr>
            <a:r>
              <a:rPr lang="fr-FR" sz="1600" dirty="0"/>
              <a:t> Utilisé pour tester si les médianes de deux ou plusieurs groupes sont égales.</a:t>
            </a:r>
          </a:p>
          <a:p>
            <a:pPr marL="0" indent="0">
              <a:buNone/>
            </a:pPr>
            <a:r>
              <a:rPr lang="fr-FR" sz="1600" b="1" u="sng" dirty="0"/>
              <a:t>Hypothèses :</a:t>
            </a:r>
          </a:p>
          <a:p>
            <a:pPr>
              <a:lnSpc>
                <a:spcPct val="100000"/>
              </a:lnSpc>
              <a:spcBef>
                <a:spcPts val="0"/>
              </a:spcBef>
              <a:defRPr/>
            </a:pPr>
            <a:r>
              <a:rPr lang="fr-FR" sz="1600" dirty="0"/>
              <a:t>H0 (P&gt;0,05): les échantillons ayant la même distribution.</a:t>
            </a:r>
          </a:p>
          <a:p>
            <a:pPr>
              <a:lnSpc>
                <a:spcPct val="150000"/>
              </a:lnSpc>
              <a:spcBef>
                <a:spcPts val="0"/>
              </a:spcBef>
              <a:defRPr/>
            </a:pPr>
            <a:r>
              <a:rPr lang="fr-FR" sz="1600" dirty="0"/>
              <a:t>H1 (P&lt;0,05): les échantillons n’ayant pas la même distribution.</a:t>
            </a:r>
          </a:p>
          <a:p>
            <a:pPr marL="0" indent="0">
              <a:lnSpc>
                <a:spcPct val="150000"/>
              </a:lnSpc>
              <a:spcBef>
                <a:spcPts val="0"/>
              </a:spcBef>
              <a:buNone/>
              <a:defRPr/>
            </a:pPr>
            <a:r>
              <a:rPr lang="fr-FR" sz="1800" dirty="0"/>
              <a:t>Dans notre</a:t>
            </a:r>
            <a:r>
              <a:rPr lang="fr-FR" sz="1800" b="0" i="0" dirty="0">
                <a:effectLst/>
              </a:rPr>
              <a:t> résultat </a:t>
            </a:r>
          </a:p>
          <a:p>
            <a:pPr>
              <a:lnSpc>
                <a:spcPct val="100000"/>
              </a:lnSpc>
              <a:spcBef>
                <a:spcPts val="0"/>
              </a:spcBef>
              <a:buFont typeface="Courier New" panose="02070309020205020404" pitchFamily="49" charset="0"/>
              <a:buChar char="o"/>
              <a:defRPr/>
            </a:pPr>
            <a:r>
              <a:rPr lang="fr-FR" sz="1800" dirty="0">
                <a:solidFill>
                  <a:srgbClr val="FF0000"/>
                </a:solidFill>
              </a:rPr>
              <a:t>&lt; 2.2e-16  &lt; 0,05 =&gt;ne suit pas la même distribution.</a:t>
            </a:r>
            <a:endParaRPr lang="fr-FR" sz="1800" b="1" u="sng" dirty="0">
              <a:solidFill>
                <a:srgbClr val="FF0000"/>
              </a:solidFill>
            </a:endParaRPr>
          </a:p>
          <a:p>
            <a:pPr>
              <a:lnSpc>
                <a:spcPct val="100000"/>
              </a:lnSpc>
              <a:spcBef>
                <a:spcPts val="0"/>
              </a:spcBef>
              <a:buFont typeface="Wingdings" panose="05000000000000000000" pitchFamily="2" charset="2"/>
              <a:buChar char="Ø"/>
              <a:defRPr/>
            </a:pPr>
            <a:r>
              <a:rPr lang="fr-FR" sz="1800" b="1" u="sng" dirty="0">
                <a:solidFill>
                  <a:srgbClr val="FF0000"/>
                </a:solidFill>
              </a:rPr>
              <a:t>Cela suggère que les groupes ne sont pas équivalents et que les médianes des groupes sont significativement différentes.</a:t>
            </a:r>
            <a:endParaRPr lang="fr-FR" sz="1800" b="1" u="sng" dirty="0">
              <a:solidFill>
                <a:srgbClr val="FF0000"/>
              </a:solidFill>
              <a:effectLst>
                <a:outerShdw blurRad="38100" dist="38100" dir="2700000" algn="tl">
                  <a:srgbClr val="000000">
                    <a:alpha val="43137"/>
                  </a:srgbClr>
                </a:outerShdw>
              </a:effectLst>
            </a:endParaRPr>
          </a:p>
        </p:txBody>
      </p:sp>
      <p:pic>
        <p:nvPicPr>
          <p:cNvPr id="9" name="Espace réservé du contenu 13">
            <a:extLst>
              <a:ext uri="{FF2B5EF4-FFF2-40B4-BE49-F238E27FC236}">
                <a16:creationId xmlns:a16="http://schemas.microsoft.com/office/drawing/2014/main" id="{67E7C9DB-646B-4419-B0B5-285F1BA9AEC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4353411"/>
            <a:ext cx="4520128" cy="2520000"/>
          </a:xfrm>
        </p:spPr>
      </p:pic>
      <p:pic>
        <p:nvPicPr>
          <p:cNvPr id="10" name="Image 9">
            <a:extLst>
              <a:ext uri="{FF2B5EF4-FFF2-40B4-BE49-F238E27FC236}">
                <a16:creationId xmlns:a16="http://schemas.microsoft.com/office/drawing/2014/main" id="{BDE57C1E-A6D0-4405-AB96-B097C15ADA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7945" y="4362985"/>
            <a:ext cx="4546351" cy="2520000"/>
          </a:xfrm>
          <a:prstGeom prst="rect">
            <a:avLst/>
          </a:prstGeom>
        </p:spPr>
      </p:pic>
      <p:pic>
        <p:nvPicPr>
          <p:cNvPr id="4" name="Image 3">
            <a:extLst>
              <a:ext uri="{FF2B5EF4-FFF2-40B4-BE49-F238E27FC236}">
                <a16:creationId xmlns:a16="http://schemas.microsoft.com/office/drawing/2014/main" id="{2D956B79-BE10-492D-A7FB-110E01CD8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9593" y="4213836"/>
            <a:ext cx="2829569" cy="2520000"/>
          </a:xfrm>
          <a:prstGeom prst="rect">
            <a:avLst/>
          </a:prstGeom>
        </p:spPr>
      </p:pic>
    </p:spTree>
    <p:extLst>
      <p:ext uri="{BB962C8B-B14F-4D97-AF65-F5344CB8AC3E}">
        <p14:creationId xmlns:p14="http://schemas.microsoft.com/office/powerpoint/2010/main" val="1288414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C6832E-BF3C-4F79-9C2F-F39FAF89FE89}"/>
              </a:ext>
            </a:extLst>
          </p:cNvPr>
          <p:cNvSpPr>
            <a:spLocks noGrp="1"/>
          </p:cNvSpPr>
          <p:nvPr>
            <p:ph type="title"/>
          </p:nvPr>
        </p:nvSpPr>
        <p:spPr>
          <a:xfrm>
            <a:off x="838200" y="-97208"/>
            <a:ext cx="10515600" cy="1325563"/>
          </a:xfrm>
        </p:spPr>
        <p:txBody>
          <a:bodyPr/>
          <a:lstStyle/>
          <a:p>
            <a:r>
              <a:rPr lang="fr-FR" b="1" dirty="0">
                <a:effectLst>
                  <a:outerShdw blurRad="38100" dist="38100" dir="2700000" algn="tl">
                    <a:srgbClr val="000000">
                      <a:alpha val="43137"/>
                    </a:srgbClr>
                  </a:outerShdw>
                </a:effectLst>
              </a:rPr>
              <a:t>Conclusion et perspectives</a:t>
            </a:r>
          </a:p>
        </p:txBody>
      </p:sp>
      <p:sp>
        <p:nvSpPr>
          <p:cNvPr id="3" name="Espace réservé du contenu 2">
            <a:extLst>
              <a:ext uri="{FF2B5EF4-FFF2-40B4-BE49-F238E27FC236}">
                <a16:creationId xmlns:a16="http://schemas.microsoft.com/office/drawing/2014/main" id="{50CF234F-206E-4633-AD57-DDEE45BC3631}"/>
              </a:ext>
            </a:extLst>
          </p:cNvPr>
          <p:cNvSpPr>
            <a:spLocks noGrp="1"/>
          </p:cNvSpPr>
          <p:nvPr>
            <p:ph idx="1"/>
          </p:nvPr>
        </p:nvSpPr>
        <p:spPr>
          <a:xfrm>
            <a:off x="745733" y="941066"/>
            <a:ext cx="10515600" cy="5603572"/>
          </a:xfrm>
        </p:spPr>
        <p:txBody>
          <a:bodyPr>
            <a:noAutofit/>
          </a:bodyPr>
          <a:lstStyle/>
          <a:p>
            <a:pPr marL="342900" indent="-342900">
              <a:buFont typeface="+mj-lt"/>
              <a:buAutoNum type="arabicPeriod"/>
            </a:pPr>
            <a:r>
              <a:rPr lang="fr-FR" sz="1800" dirty="0">
                <a:effectLst/>
                <a:latin typeface="Calibri" panose="020F0502020204030204" pitchFamily="34" charset="0"/>
                <a:ea typeface="Calibri" panose="020F0502020204030204" pitchFamily="34" charset="0"/>
              </a:rPr>
              <a:t>Il n’y a pas d’évolution notable dans le temps des chiffres d’affaires</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Il n'y a pas de mois, de semaine ou de jour préféré pour nos clients</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Il y a un trou dans les ventes d'octobre 2021 en catégorie 1, peut-être dû à une erreur technique sur le site ou à des problèmes d'approvisionnement ou de stocks. Prévenir la cause de ce trou à l'avenir.</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Nous avons deux types de clients : les clients importants ( B2B =4 clients) qui n'ont jamais manqué un achat sur notre site même un seul jour avec un nombre de ventes important, et les clients réguliers (B2C =8 596 clients).</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Il existe une association significative entre le genre d’un client et les catégories des livres achetés</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Plus l’âge est élevé, plus la valeur de chiffres d'affaires, la fréquence d’achat et la taille du panier moyen sont faibles et inversement.</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La catégorie 0 est privilégiée par les 32-51 ans, 2 par les &lt;32 ans par contre 1 par tous nos clients</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Les chiffres d'affaires et la fréquence d'achat sont plus élevés chez des 32-51 ans mais la taille panier moyen plus élevés chez 32&lt;ans</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Proposer des offres les jours fériés, les occasions, le rentrée et le week-end.</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Conclure des accords commerciaux et proposer des offres spéciales à nos clients importants B2B.</a:t>
            </a:r>
          </a:p>
          <a:p>
            <a:pPr marL="342900" indent="-342900">
              <a:buFont typeface="+mj-lt"/>
              <a:buAutoNum type="arabicPeriod"/>
            </a:pPr>
            <a:r>
              <a:rPr lang="fr-FR" sz="1800" dirty="0">
                <a:effectLst/>
                <a:latin typeface="Calibri" panose="020F0502020204030204" pitchFamily="34" charset="0"/>
                <a:ea typeface="Calibri" panose="020F0502020204030204" pitchFamily="34" charset="0"/>
              </a:rPr>
              <a:t> Créer une offre par catégorie et par âge réserver à nos clients réguliers B2C.</a:t>
            </a:r>
          </a:p>
          <a:p>
            <a:endParaRPr lang="fr-FR" sz="1800" dirty="0"/>
          </a:p>
        </p:txBody>
      </p:sp>
    </p:spTree>
    <p:extLst>
      <p:ext uri="{BB962C8B-B14F-4D97-AF65-F5344CB8AC3E}">
        <p14:creationId xmlns:p14="http://schemas.microsoft.com/office/powerpoint/2010/main" val="138848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95BE6-E0F6-4C3D-99E4-68FA46DA727F}"/>
              </a:ext>
            </a:extLst>
          </p:cNvPr>
          <p:cNvSpPr>
            <a:spLocks noGrp="1"/>
          </p:cNvSpPr>
          <p:nvPr>
            <p:ph type="title"/>
          </p:nvPr>
        </p:nvSpPr>
        <p:spPr/>
        <p:txBody>
          <a:bodyPr/>
          <a:lstStyle/>
          <a:p>
            <a:r>
              <a:rPr lang="fr-FR" sz="4000" b="1" dirty="0"/>
              <a:t>Fusionner les données &amp; Traiter les erreurs </a:t>
            </a:r>
          </a:p>
        </p:txBody>
      </p:sp>
      <p:sp>
        <p:nvSpPr>
          <p:cNvPr id="4" name="Espace réservé du texte 3">
            <a:extLst>
              <a:ext uri="{FF2B5EF4-FFF2-40B4-BE49-F238E27FC236}">
                <a16:creationId xmlns:a16="http://schemas.microsoft.com/office/drawing/2014/main" id="{6D2B4429-3BF3-4CD0-B6E7-53941FC3411D}"/>
              </a:ext>
            </a:extLst>
          </p:cNvPr>
          <p:cNvSpPr>
            <a:spLocks noGrp="1"/>
          </p:cNvSpPr>
          <p:nvPr>
            <p:ph type="body" idx="1"/>
          </p:nvPr>
        </p:nvSpPr>
        <p:spPr>
          <a:xfrm>
            <a:off x="862014" y="1681163"/>
            <a:ext cx="5157787" cy="823912"/>
          </a:xfrm>
        </p:spPr>
        <p:txBody>
          <a:bodyPr>
            <a:normAutofit/>
          </a:bodyPr>
          <a:lstStyle/>
          <a:p>
            <a:r>
              <a:rPr lang="fr-FR" b="0" dirty="0"/>
              <a:t>1er : Fusionner Clients et Transactions par variable : </a:t>
            </a:r>
            <a:r>
              <a:rPr lang="fr-FR" b="0" dirty="0" err="1"/>
              <a:t>client_id</a:t>
            </a:r>
            <a:endParaRPr lang="fr-FR" b="0" dirty="0"/>
          </a:p>
        </p:txBody>
      </p:sp>
      <p:pic>
        <p:nvPicPr>
          <p:cNvPr id="9" name="Espace réservé du contenu 8">
            <a:extLst>
              <a:ext uri="{FF2B5EF4-FFF2-40B4-BE49-F238E27FC236}">
                <a16:creationId xmlns:a16="http://schemas.microsoft.com/office/drawing/2014/main" id="{1D2A95DF-637F-42D7-9908-E037B68A43E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6612" y="2705354"/>
            <a:ext cx="4578585" cy="1593932"/>
          </a:xfrm>
        </p:spPr>
      </p:pic>
      <p:sp>
        <p:nvSpPr>
          <p:cNvPr id="6" name="Espace réservé du texte 5">
            <a:extLst>
              <a:ext uri="{FF2B5EF4-FFF2-40B4-BE49-F238E27FC236}">
                <a16:creationId xmlns:a16="http://schemas.microsoft.com/office/drawing/2014/main" id="{EA7367C6-F3C2-48C9-B7EC-D6B1935899B2}"/>
              </a:ext>
            </a:extLst>
          </p:cNvPr>
          <p:cNvSpPr>
            <a:spLocks noGrp="1"/>
          </p:cNvSpPr>
          <p:nvPr>
            <p:ph type="body" sz="quarter" idx="3"/>
          </p:nvPr>
        </p:nvSpPr>
        <p:spPr/>
        <p:txBody>
          <a:bodyPr>
            <a:normAutofit/>
          </a:bodyPr>
          <a:lstStyle/>
          <a:p>
            <a:r>
              <a:rPr lang="fr-FR" b="0" dirty="0"/>
              <a:t>2eme: Fusionner  </a:t>
            </a:r>
            <a:r>
              <a:rPr lang="fr-FR" b="0" dirty="0" err="1"/>
              <a:t>Transactions_Clients</a:t>
            </a:r>
            <a:r>
              <a:rPr lang="fr-FR" b="0" dirty="0"/>
              <a:t> et Produits par variable : </a:t>
            </a:r>
            <a:r>
              <a:rPr lang="fr-FR" b="0" dirty="0" err="1"/>
              <a:t>id_prod</a:t>
            </a:r>
            <a:endParaRPr lang="fr-FR" b="0" dirty="0"/>
          </a:p>
        </p:txBody>
      </p:sp>
      <p:pic>
        <p:nvPicPr>
          <p:cNvPr id="11" name="Espace réservé du contenu 10">
            <a:extLst>
              <a:ext uri="{FF2B5EF4-FFF2-40B4-BE49-F238E27FC236}">
                <a16:creationId xmlns:a16="http://schemas.microsoft.com/office/drawing/2014/main" id="{416952D1-FF84-437D-967E-77C7D00872FB}"/>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2705354"/>
            <a:ext cx="5183188" cy="1447291"/>
          </a:xfrm>
        </p:spPr>
      </p:pic>
      <p:sp>
        <p:nvSpPr>
          <p:cNvPr id="15" name="Espace réservé du contenu 2">
            <a:extLst>
              <a:ext uri="{FF2B5EF4-FFF2-40B4-BE49-F238E27FC236}">
                <a16:creationId xmlns:a16="http://schemas.microsoft.com/office/drawing/2014/main" id="{56594FFD-EAC9-468E-B7DA-8E4618B09EC2}"/>
              </a:ext>
            </a:extLst>
          </p:cNvPr>
          <p:cNvSpPr txBox="1">
            <a:spLocks/>
          </p:cNvSpPr>
          <p:nvPr/>
        </p:nvSpPr>
        <p:spPr>
          <a:xfrm>
            <a:off x="862014" y="4396041"/>
            <a:ext cx="4553183" cy="200785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b="0" dirty="0"/>
              <a:t>Valeurs manquantes NA</a:t>
            </a:r>
          </a:p>
          <a:p>
            <a:r>
              <a:rPr lang="fr-FR" sz="1600" b="0" dirty="0"/>
              <a:t>Remplacer  221 lignes de </a:t>
            </a:r>
            <a:r>
              <a:rPr lang="fr-FR" sz="1600" b="0" dirty="0" err="1"/>
              <a:t>price</a:t>
            </a:r>
            <a:r>
              <a:rPr lang="fr-FR" sz="1600" b="0" dirty="0"/>
              <a:t> par le prix moyen de </a:t>
            </a:r>
            <a:r>
              <a:rPr lang="fr-FR" sz="1600" b="0" dirty="0" err="1"/>
              <a:t>categ</a:t>
            </a:r>
            <a:r>
              <a:rPr lang="fr-FR" sz="1600" b="0" dirty="0"/>
              <a:t>  0</a:t>
            </a:r>
          </a:p>
          <a:p>
            <a:pPr marL="342900" indent="-342900">
              <a:buFont typeface="+mj-lt"/>
              <a:buAutoNum type="arabicPeriod"/>
            </a:pPr>
            <a:r>
              <a:rPr lang="fr-FR" sz="1600" b="0" dirty="0"/>
              <a:t>Supprimer 21 lignes de </a:t>
            </a:r>
            <a:r>
              <a:rPr lang="fr-FR" sz="1600" b="0" dirty="0" err="1"/>
              <a:t>client_id</a:t>
            </a:r>
            <a:r>
              <a:rPr lang="fr-FR" sz="1600" b="0" dirty="0"/>
              <a:t> (Clients inactifs)</a:t>
            </a:r>
          </a:p>
        </p:txBody>
      </p:sp>
      <p:sp>
        <p:nvSpPr>
          <p:cNvPr id="16" name="Rectangle 1">
            <a:extLst>
              <a:ext uri="{FF2B5EF4-FFF2-40B4-BE49-F238E27FC236}">
                <a16:creationId xmlns:a16="http://schemas.microsoft.com/office/drawing/2014/main" id="{BED335FE-D0CD-4BD9-8293-E4A7132CF93E}"/>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a:ln>
                  <a:noFill/>
                </a:ln>
                <a:solidFill>
                  <a:schemeClr val="tx1"/>
                </a:solidFill>
                <a:effectLst/>
                <a:latin typeface="-apple-system"/>
              </a:rPr>
              <a:t>price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apple-system"/>
              </a:rPr>
              <a:t>221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7" name="Espace réservé du contenu 2">
            <a:extLst>
              <a:ext uri="{FF2B5EF4-FFF2-40B4-BE49-F238E27FC236}">
                <a16:creationId xmlns:a16="http://schemas.microsoft.com/office/drawing/2014/main" id="{9CBFC52A-B55B-44B8-8F28-9D87BC240276}"/>
              </a:ext>
            </a:extLst>
          </p:cNvPr>
          <p:cNvSpPr txBox="1">
            <a:spLocks/>
          </p:cNvSpPr>
          <p:nvPr/>
        </p:nvSpPr>
        <p:spPr>
          <a:xfrm>
            <a:off x="6487202" y="4387652"/>
            <a:ext cx="4553183" cy="200785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b="0" dirty="0"/>
              <a:t>Valeurs &lt;0</a:t>
            </a:r>
          </a:p>
          <a:p>
            <a:pPr marL="342900" indent="-342900">
              <a:buFont typeface="Arial" panose="020B0604020202020204" pitchFamily="34" charset="0"/>
              <a:buChar char="•"/>
            </a:pPr>
            <a:r>
              <a:rPr lang="fr-FR" sz="1600" b="0" dirty="0"/>
              <a:t>Supprimer 221 lignes de </a:t>
            </a:r>
            <a:r>
              <a:rPr lang="fr-FR" sz="1600" b="0" dirty="0" err="1"/>
              <a:t>price</a:t>
            </a:r>
            <a:r>
              <a:rPr lang="fr-FR" sz="1600" b="0" dirty="0"/>
              <a:t>.</a:t>
            </a:r>
          </a:p>
        </p:txBody>
      </p:sp>
    </p:spTree>
    <p:extLst>
      <p:ext uri="{BB962C8B-B14F-4D97-AF65-F5344CB8AC3E}">
        <p14:creationId xmlns:p14="http://schemas.microsoft.com/office/powerpoint/2010/main" val="277336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E2934B91-5752-45AE-B0CA-7FCEF3554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533" y="1946999"/>
            <a:ext cx="5378997" cy="5040000"/>
          </a:xfrm>
          <a:prstGeom prst="rect">
            <a:avLst/>
          </a:prstGeom>
        </p:spPr>
      </p:pic>
      <p:pic>
        <p:nvPicPr>
          <p:cNvPr id="13" name="Espace réservé du contenu 12">
            <a:extLst>
              <a:ext uri="{FF2B5EF4-FFF2-40B4-BE49-F238E27FC236}">
                <a16:creationId xmlns:a16="http://schemas.microsoft.com/office/drawing/2014/main" id="{DA629AB1-4517-45EA-8E5F-48318FF7668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8643" y="1818000"/>
            <a:ext cx="4590650" cy="5040000"/>
          </a:xfrm>
        </p:spPr>
      </p:pic>
      <p:sp>
        <p:nvSpPr>
          <p:cNvPr id="10" name="Titre 9">
            <a:extLst>
              <a:ext uri="{FF2B5EF4-FFF2-40B4-BE49-F238E27FC236}">
                <a16:creationId xmlns:a16="http://schemas.microsoft.com/office/drawing/2014/main" id="{D6CF41DE-1497-45B5-AD93-5D068B7D12C5}"/>
              </a:ext>
            </a:extLst>
          </p:cNvPr>
          <p:cNvSpPr>
            <a:spLocks noGrp="1"/>
          </p:cNvSpPr>
          <p:nvPr>
            <p:ph type="title"/>
          </p:nvPr>
        </p:nvSpPr>
        <p:spPr/>
        <p:txBody>
          <a:bodyPr/>
          <a:lstStyle/>
          <a:p>
            <a:r>
              <a:rPr lang="fr-FR" dirty="0"/>
              <a:t>Détecter un trou dans les données</a:t>
            </a:r>
          </a:p>
        </p:txBody>
      </p:sp>
      <p:sp>
        <p:nvSpPr>
          <p:cNvPr id="16" name="Espace réservé du contenu 2">
            <a:extLst>
              <a:ext uri="{FF2B5EF4-FFF2-40B4-BE49-F238E27FC236}">
                <a16:creationId xmlns:a16="http://schemas.microsoft.com/office/drawing/2014/main" id="{AAFB3902-8E01-4E77-A514-44E7E96D36D7}"/>
              </a:ext>
            </a:extLst>
          </p:cNvPr>
          <p:cNvSpPr txBox="1">
            <a:spLocks/>
          </p:cNvSpPr>
          <p:nvPr/>
        </p:nvSpPr>
        <p:spPr>
          <a:xfrm>
            <a:off x="626320" y="1475472"/>
            <a:ext cx="9821685" cy="430431"/>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z="2000" b="0" dirty="0">
                <a:effectLst/>
                <a:ea typeface="Times New Roman" panose="02020603050405020304" pitchFamily="18" charset="0"/>
              </a:rPr>
              <a:t>Un trou a été découvert en octobre (entre 2 et 27 octobre 2021) concernant les produits du </a:t>
            </a:r>
            <a:r>
              <a:rPr lang="fr-FR" sz="2000" b="0" dirty="0" err="1">
                <a:effectLst/>
                <a:ea typeface="Times New Roman" panose="02020603050405020304" pitchFamily="18" charset="0"/>
              </a:rPr>
              <a:t>categ</a:t>
            </a:r>
            <a:r>
              <a:rPr lang="fr-FR" sz="2000" b="0" dirty="0">
                <a:effectLst/>
                <a:ea typeface="Times New Roman" panose="02020603050405020304" pitchFamily="18" charset="0"/>
              </a:rPr>
              <a:t> 1</a:t>
            </a:r>
            <a:r>
              <a:rPr lang="fr-FR" sz="2000" b="0" dirty="0"/>
              <a:t>.</a:t>
            </a:r>
          </a:p>
        </p:txBody>
      </p:sp>
      <p:sp>
        <p:nvSpPr>
          <p:cNvPr id="19" name="Ellipse 18">
            <a:extLst>
              <a:ext uri="{FF2B5EF4-FFF2-40B4-BE49-F238E27FC236}">
                <a16:creationId xmlns:a16="http://schemas.microsoft.com/office/drawing/2014/main" id="{9894B837-3E7D-48B0-986F-B5C0F3813EBF}"/>
              </a:ext>
            </a:extLst>
          </p:cNvPr>
          <p:cNvSpPr/>
          <p:nvPr/>
        </p:nvSpPr>
        <p:spPr>
          <a:xfrm>
            <a:off x="1937883" y="4472784"/>
            <a:ext cx="534256" cy="417716"/>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 name="Ellipse 19">
            <a:extLst>
              <a:ext uri="{FF2B5EF4-FFF2-40B4-BE49-F238E27FC236}">
                <a16:creationId xmlns:a16="http://schemas.microsoft.com/office/drawing/2014/main" id="{F331D72A-6EF1-4EC8-BD24-015A0F33B6AF}"/>
              </a:ext>
            </a:extLst>
          </p:cNvPr>
          <p:cNvSpPr/>
          <p:nvPr/>
        </p:nvSpPr>
        <p:spPr>
          <a:xfrm>
            <a:off x="6912605" y="4325420"/>
            <a:ext cx="2940312" cy="626678"/>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58566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068CCC3-E0BD-454F-9C50-5649A8C988AA}"/>
              </a:ext>
            </a:extLst>
          </p:cNvPr>
          <p:cNvSpPr>
            <a:spLocks noGrp="1"/>
          </p:cNvSpPr>
          <p:nvPr>
            <p:ph idx="1"/>
          </p:nvPr>
        </p:nvSpPr>
        <p:spPr>
          <a:xfrm>
            <a:off x="591620" y="1106434"/>
            <a:ext cx="10515600" cy="4351338"/>
          </a:xfrm>
        </p:spPr>
        <p:txBody>
          <a:bodyPr numCol="2" anchor="ctr"/>
          <a:lstStyle/>
          <a:p>
            <a:pPr marL="0" indent="0" algn="ctr">
              <a:buNone/>
            </a:pPr>
            <a:r>
              <a:rPr lang="fr-FR" sz="4400" dirty="0"/>
              <a:t>Analyse des données </a:t>
            </a:r>
          </a:p>
          <a:p>
            <a:pPr marL="0" indent="0" algn="ctr">
              <a:buNone/>
            </a:pPr>
            <a:endParaRPr lang="fr-FR" b="1" i="0" dirty="0">
              <a:solidFill>
                <a:srgbClr val="271A38"/>
              </a:solidFill>
              <a:effectLst/>
              <a:latin typeface="+mj-lt"/>
            </a:endParaRPr>
          </a:p>
          <a:p>
            <a:pPr marL="0" indent="0" algn="ctr">
              <a:buNone/>
            </a:pPr>
            <a:r>
              <a:rPr lang="fr-FR" sz="4000" dirty="0">
                <a:solidFill>
                  <a:srgbClr val="271A38"/>
                </a:solidFill>
                <a:latin typeface="+mj-lt"/>
              </a:rPr>
              <a:t>1.</a:t>
            </a:r>
            <a:r>
              <a:rPr lang="fr-FR" sz="4000" i="0" dirty="0">
                <a:solidFill>
                  <a:srgbClr val="271A38"/>
                </a:solidFill>
                <a:effectLst/>
                <a:latin typeface="+mj-lt"/>
              </a:rPr>
              <a:t>Demandes d’Antoine</a:t>
            </a:r>
            <a:endParaRPr lang="fr-FR" sz="4000" dirty="0">
              <a:latin typeface="+mj-lt"/>
            </a:endParaRPr>
          </a:p>
        </p:txBody>
      </p:sp>
    </p:spTree>
    <p:extLst>
      <p:ext uri="{BB962C8B-B14F-4D97-AF65-F5344CB8AC3E}">
        <p14:creationId xmlns:p14="http://schemas.microsoft.com/office/powerpoint/2010/main" val="273621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3DEF4D-4C7D-4BA1-8A9B-9F265DBE8A5E}"/>
              </a:ext>
            </a:extLst>
          </p:cNvPr>
          <p:cNvSpPr>
            <a:spLocks noGrp="1"/>
          </p:cNvSpPr>
          <p:nvPr>
            <p:ph type="title"/>
          </p:nvPr>
        </p:nvSpPr>
        <p:spPr/>
        <p:txBody>
          <a:bodyPr>
            <a:normAutofit/>
          </a:bodyPr>
          <a:lstStyle/>
          <a:p>
            <a:r>
              <a:rPr lang="fr-FR" sz="2800" b="1" dirty="0">
                <a:effectLst>
                  <a:outerShdw blurRad="38100" dist="38100" dir="2700000" algn="tl">
                    <a:srgbClr val="000000">
                      <a:alpha val="43137"/>
                    </a:srgbClr>
                  </a:outerShdw>
                </a:effectLst>
              </a:rPr>
              <a:t>Zoom sur les références, les tops et les flops, la répartition par catégorie</a:t>
            </a:r>
          </a:p>
        </p:txBody>
      </p:sp>
      <p:sp>
        <p:nvSpPr>
          <p:cNvPr id="14" name="Espace réservé du texte 13">
            <a:extLst>
              <a:ext uri="{FF2B5EF4-FFF2-40B4-BE49-F238E27FC236}">
                <a16:creationId xmlns:a16="http://schemas.microsoft.com/office/drawing/2014/main" id="{3A84CE35-14E8-451F-A609-88C8F2ED9C16}"/>
              </a:ext>
            </a:extLst>
          </p:cNvPr>
          <p:cNvSpPr>
            <a:spLocks noGrp="1"/>
          </p:cNvSpPr>
          <p:nvPr>
            <p:ph type="body" idx="1"/>
          </p:nvPr>
        </p:nvSpPr>
        <p:spPr/>
        <p:txBody>
          <a:bodyPr>
            <a:normAutofit/>
          </a:bodyPr>
          <a:lstStyle/>
          <a:p>
            <a:r>
              <a:rPr lang="fr-FR" sz="2400" b="0" dirty="0"/>
              <a:t>Les tops 10 produits </a:t>
            </a:r>
            <a:endParaRPr lang="fr-FR" b="0" dirty="0"/>
          </a:p>
        </p:txBody>
      </p:sp>
      <p:pic>
        <p:nvPicPr>
          <p:cNvPr id="19" name="Espace réservé du contenu 18">
            <a:extLst>
              <a:ext uri="{FF2B5EF4-FFF2-40B4-BE49-F238E27FC236}">
                <a16:creationId xmlns:a16="http://schemas.microsoft.com/office/drawing/2014/main" id="{524A776B-31C6-4412-97E4-0BF1B8EB281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4548" y="2613729"/>
            <a:ext cx="2584583" cy="3467278"/>
          </a:xfrm>
        </p:spPr>
      </p:pic>
      <p:sp>
        <p:nvSpPr>
          <p:cNvPr id="15" name="Espace réservé du texte 14">
            <a:extLst>
              <a:ext uri="{FF2B5EF4-FFF2-40B4-BE49-F238E27FC236}">
                <a16:creationId xmlns:a16="http://schemas.microsoft.com/office/drawing/2014/main" id="{ED63C531-BBBD-4EA0-8A10-41ADA5855ED2}"/>
              </a:ext>
            </a:extLst>
          </p:cNvPr>
          <p:cNvSpPr>
            <a:spLocks noGrp="1"/>
          </p:cNvSpPr>
          <p:nvPr>
            <p:ph type="body" sz="quarter" idx="3"/>
          </p:nvPr>
        </p:nvSpPr>
        <p:spPr/>
        <p:txBody>
          <a:bodyPr>
            <a:normAutofit/>
          </a:bodyPr>
          <a:lstStyle/>
          <a:p>
            <a:r>
              <a:rPr lang="fr-FR" sz="2400" b="0" dirty="0"/>
              <a:t>Les flops 10 produits</a:t>
            </a:r>
            <a:endParaRPr lang="fr-FR" b="0" dirty="0"/>
          </a:p>
        </p:txBody>
      </p:sp>
      <p:pic>
        <p:nvPicPr>
          <p:cNvPr id="22" name="Espace réservé du contenu 21">
            <a:extLst>
              <a:ext uri="{FF2B5EF4-FFF2-40B4-BE49-F238E27FC236}">
                <a16:creationId xmlns:a16="http://schemas.microsoft.com/office/drawing/2014/main" id="{4CD8997B-E524-43F1-B974-93E1794DC5D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3234453" y="2613729"/>
            <a:ext cx="2603634" cy="3486329"/>
          </a:xfrm>
        </p:spPr>
      </p:pic>
      <p:pic>
        <p:nvPicPr>
          <p:cNvPr id="24" name="Image 23">
            <a:extLst>
              <a:ext uri="{FF2B5EF4-FFF2-40B4-BE49-F238E27FC236}">
                <a16:creationId xmlns:a16="http://schemas.microsoft.com/office/drawing/2014/main" id="{25161024-D6E1-4B80-81C4-CA25624079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616" y="2645480"/>
            <a:ext cx="2590933" cy="3454578"/>
          </a:xfrm>
          <a:prstGeom prst="rect">
            <a:avLst/>
          </a:prstGeom>
        </p:spPr>
      </p:pic>
      <p:pic>
        <p:nvPicPr>
          <p:cNvPr id="26" name="Image 25">
            <a:extLst>
              <a:ext uri="{FF2B5EF4-FFF2-40B4-BE49-F238E27FC236}">
                <a16:creationId xmlns:a16="http://schemas.microsoft.com/office/drawing/2014/main" id="{725AEA98-0E08-4008-AD69-D908CF2249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1660" y="2613729"/>
            <a:ext cx="2603634" cy="3467278"/>
          </a:xfrm>
          <a:prstGeom prst="rect">
            <a:avLst/>
          </a:prstGeom>
        </p:spPr>
      </p:pic>
    </p:spTree>
    <p:extLst>
      <p:ext uri="{BB962C8B-B14F-4D97-AF65-F5344CB8AC3E}">
        <p14:creationId xmlns:p14="http://schemas.microsoft.com/office/powerpoint/2010/main" val="130928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3DEF4D-4C7D-4BA1-8A9B-9F265DBE8A5E}"/>
              </a:ext>
            </a:extLst>
          </p:cNvPr>
          <p:cNvSpPr>
            <a:spLocks noGrp="1"/>
          </p:cNvSpPr>
          <p:nvPr>
            <p:ph type="title"/>
          </p:nvPr>
        </p:nvSpPr>
        <p:spPr/>
        <p:txBody>
          <a:bodyPr>
            <a:normAutofit/>
          </a:bodyPr>
          <a:lstStyle/>
          <a:p>
            <a:r>
              <a:rPr lang="fr-FR" sz="2800" b="1" dirty="0">
                <a:effectLst>
                  <a:outerShdw blurRad="38100" dist="38100" dir="2700000" algn="tl">
                    <a:srgbClr val="000000">
                      <a:alpha val="43137"/>
                    </a:srgbClr>
                  </a:outerShdw>
                </a:effectLst>
              </a:rPr>
              <a:t>Zoom sur les références, les tops et les flops, la répartition par catégorie</a:t>
            </a:r>
          </a:p>
        </p:txBody>
      </p:sp>
      <p:sp>
        <p:nvSpPr>
          <p:cNvPr id="14" name="Espace réservé du texte 13">
            <a:extLst>
              <a:ext uri="{FF2B5EF4-FFF2-40B4-BE49-F238E27FC236}">
                <a16:creationId xmlns:a16="http://schemas.microsoft.com/office/drawing/2014/main" id="{3A84CE35-14E8-451F-A609-88C8F2ED9C16}"/>
              </a:ext>
            </a:extLst>
          </p:cNvPr>
          <p:cNvSpPr>
            <a:spLocks noGrp="1"/>
          </p:cNvSpPr>
          <p:nvPr>
            <p:ph type="body" idx="1"/>
          </p:nvPr>
        </p:nvSpPr>
        <p:spPr>
          <a:xfrm>
            <a:off x="133565" y="1717712"/>
            <a:ext cx="5157787" cy="404491"/>
          </a:xfrm>
        </p:spPr>
        <p:txBody>
          <a:bodyPr>
            <a:normAutofit lnSpcReduction="10000"/>
          </a:bodyPr>
          <a:lstStyle/>
          <a:p>
            <a:r>
              <a:rPr lang="fr-FR" sz="2400" b="0" dirty="0"/>
              <a:t>Les tops 10 clients du chiffre d'affaires</a:t>
            </a:r>
            <a:endParaRPr lang="fr-FR" b="0" dirty="0"/>
          </a:p>
        </p:txBody>
      </p:sp>
      <p:pic>
        <p:nvPicPr>
          <p:cNvPr id="18" name="Espace réservé du contenu 17">
            <a:extLst>
              <a:ext uri="{FF2B5EF4-FFF2-40B4-BE49-F238E27FC236}">
                <a16:creationId xmlns:a16="http://schemas.microsoft.com/office/drawing/2014/main" id="{0BBF8B4B-E8EF-43C0-929D-7CB7842C1A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3565" y="2329491"/>
            <a:ext cx="5760000" cy="3064298"/>
          </a:xfrm>
        </p:spPr>
      </p:pic>
      <p:sp>
        <p:nvSpPr>
          <p:cNvPr id="15" name="Espace réservé du texte 14">
            <a:extLst>
              <a:ext uri="{FF2B5EF4-FFF2-40B4-BE49-F238E27FC236}">
                <a16:creationId xmlns:a16="http://schemas.microsoft.com/office/drawing/2014/main" id="{ED63C531-BBBD-4EA0-8A10-41ADA5855ED2}"/>
              </a:ext>
            </a:extLst>
          </p:cNvPr>
          <p:cNvSpPr>
            <a:spLocks noGrp="1"/>
          </p:cNvSpPr>
          <p:nvPr>
            <p:ph type="body" sz="quarter" idx="3"/>
          </p:nvPr>
        </p:nvSpPr>
        <p:spPr>
          <a:xfrm>
            <a:off x="6298435" y="1717712"/>
            <a:ext cx="5183188" cy="404491"/>
          </a:xfrm>
        </p:spPr>
        <p:txBody>
          <a:bodyPr>
            <a:normAutofit lnSpcReduction="10000"/>
          </a:bodyPr>
          <a:lstStyle/>
          <a:p>
            <a:r>
              <a:rPr lang="fr-FR" sz="2400" b="0" dirty="0"/>
              <a:t>Les flops 10 clients du chiffre d'affaires</a:t>
            </a:r>
            <a:endParaRPr lang="fr-FR" b="0" dirty="0"/>
          </a:p>
        </p:txBody>
      </p:sp>
      <p:pic>
        <p:nvPicPr>
          <p:cNvPr id="20" name="Espace réservé du contenu 19">
            <a:extLst>
              <a:ext uri="{FF2B5EF4-FFF2-40B4-BE49-F238E27FC236}">
                <a16:creationId xmlns:a16="http://schemas.microsoft.com/office/drawing/2014/main" id="{EB6165C6-18DE-42E0-A84F-DD24242B6DC3}"/>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98435" y="2290965"/>
            <a:ext cx="5760000" cy="3102824"/>
          </a:xfrm>
        </p:spPr>
      </p:pic>
      <p:sp>
        <p:nvSpPr>
          <p:cNvPr id="3" name="Rectangle 2">
            <a:extLst>
              <a:ext uri="{FF2B5EF4-FFF2-40B4-BE49-F238E27FC236}">
                <a16:creationId xmlns:a16="http://schemas.microsoft.com/office/drawing/2014/main" id="{A1CC62B3-E979-41D7-93BA-5D477C48857F}"/>
              </a:ext>
            </a:extLst>
          </p:cNvPr>
          <p:cNvSpPr/>
          <p:nvPr/>
        </p:nvSpPr>
        <p:spPr>
          <a:xfrm>
            <a:off x="133565" y="2784297"/>
            <a:ext cx="5760000" cy="99659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6331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08E3A0-89C7-40FF-9194-BBE8B64C5552}"/>
              </a:ext>
            </a:extLst>
          </p:cNvPr>
          <p:cNvSpPr>
            <a:spLocks noGrp="1"/>
          </p:cNvSpPr>
          <p:nvPr>
            <p:ph type="title"/>
          </p:nvPr>
        </p:nvSpPr>
        <p:spPr>
          <a:xfrm>
            <a:off x="838200" y="117598"/>
            <a:ext cx="10515600" cy="1325563"/>
          </a:xfrm>
        </p:spPr>
        <p:txBody>
          <a:bodyPr>
            <a:normAutofit/>
          </a:bodyPr>
          <a:lstStyle/>
          <a:p>
            <a:r>
              <a:rPr lang="fr-FR" sz="2800" b="1" dirty="0">
                <a:effectLst>
                  <a:outerShdw blurRad="38100" dist="38100" dir="2700000" algn="tl">
                    <a:srgbClr val="000000">
                      <a:alpha val="43137"/>
                    </a:srgbClr>
                  </a:outerShdw>
                </a:effectLst>
              </a:rPr>
              <a:t>Différents indicateurs et graphiques autour du chiffre d'affaires.</a:t>
            </a:r>
            <a:endParaRPr lang="fr-FR" sz="2400" dirty="0"/>
          </a:p>
        </p:txBody>
      </p:sp>
      <p:pic>
        <p:nvPicPr>
          <p:cNvPr id="5" name="Espace réservé du contenu 4">
            <a:extLst>
              <a:ext uri="{FF2B5EF4-FFF2-40B4-BE49-F238E27FC236}">
                <a16:creationId xmlns:a16="http://schemas.microsoft.com/office/drawing/2014/main" id="{3E63047B-7A7B-459A-9F7F-1AD3E83B6F0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3016" y="3057213"/>
            <a:ext cx="3543482" cy="3118010"/>
          </a:xfrm>
        </p:spPr>
      </p:pic>
      <p:pic>
        <p:nvPicPr>
          <p:cNvPr id="10" name="Espace réservé du contenu 9">
            <a:extLst>
              <a:ext uri="{FF2B5EF4-FFF2-40B4-BE49-F238E27FC236}">
                <a16:creationId xmlns:a16="http://schemas.microsoft.com/office/drawing/2014/main" id="{0B034BB2-C9FE-4BBA-A116-B07D747104A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807288" y="1250144"/>
            <a:ext cx="7999763" cy="4320000"/>
          </a:xfrm>
        </p:spPr>
      </p:pic>
      <p:sp>
        <p:nvSpPr>
          <p:cNvPr id="9" name="ZoneTexte 8">
            <a:extLst>
              <a:ext uri="{FF2B5EF4-FFF2-40B4-BE49-F238E27FC236}">
                <a16:creationId xmlns:a16="http://schemas.microsoft.com/office/drawing/2014/main" id="{A46E0062-ECC0-41BB-A247-4C178ABE49F7}"/>
              </a:ext>
            </a:extLst>
          </p:cNvPr>
          <p:cNvSpPr txBox="1"/>
          <p:nvPr/>
        </p:nvSpPr>
        <p:spPr>
          <a:xfrm>
            <a:off x="259312" y="1815335"/>
            <a:ext cx="5386331" cy="1200329"/>
          </a:xfrm>
          <a:prstGeom prst="rect">
            <a:avLst/>
          </a:prstGeom>
          <a:noFill/>
        </p:spPr>
        <p:txBody>
          <a:bodyPr wrap="square" rtlCol="0">
            <a:spAutoFit/>
          </a:bodyPr>
          <a:lstStyle/>
          <a:p>
            <a:r>
              <a:rPr lang="fr-FR" dirty="0"/>
              <a:t>Le chiffre d'affaire totale est : </a:t>
            </a:r>
          </a:p>
          <a:p>
            <a:pPr marL="285750" indent="-285750">
              <a:buFont typeface="Wingdings" panose="05000000000000000000" pitchFamily="2" charset="2"/>
              <a:buChar char="Ø"/>
            </a:pPr>
            <a:r>
              <a:rPr lang="fr-FR" dirty="0"/>
              <a:t>11 856 080</a:t>
            </a:r>
            <a:r>
              <a:rPr lang="fr-FR" sz="1800" b="0" i="0" dirty="0">
                <a:solidFill>
                  <a:srgbClr val="4D5156"/>
                </a:solidFill>
                <a:effectLst/>
              </a:rPr>
              <a:t> €  dont :</a:t>
            </a:r>
          </a:p>
          <a:p>
            <a:pPr marL="285750" indent="-285750">
              <a:buFont typeface="Arial" panose="020B0604020202020204" pitchFamily="34" charset="0"/>
              <a:buChar char="•"/>
            </a:pPr>
            <a:r>
              <a:rPr lang="fr-FR" dirty="0"/>
              <a:t>B2B est : 881 126 </a:t>
            </a:r>
            <a:r>
              <a:rPr lang="fr-FR" sz="1800" b="0" i="0" dirty="0">
                <a:solidFill>
                  <a:srgbClr val="4D5156"/>
                </a:solidFill>
                <a:effectLst/>
              </a:rPr>
              <a:t>€</a:t>
            </a:r>
            <a:endParaRPr lang="fr-FR" dirty="0"/>
          </a:p>
          <a:p>
            <a:pPr marL="285750" indent="-285750">
              <a:buFont typeface="Arial" panose="020B0604020202020204" pitchFamily="34" charset="0"/>
              <a:buChar char="•"/>
            </a:pPr>
            <a:r>
              <a:rPr lang="fr-FR" dirty="0"/>
              <a:t>B2C est : 10 974 953 </a:t>
            </a:r>
            <a:r>
              <a:rPr lang="fr-FR" sz="1800" b="0" i="0" dirty="0">
                <a:solidFill>
                  <a:srgbClr val="4D5156"/>
                </a:solidFill>
                <a:effectLst/>
              </a:rPr>
              <a:t>€</a:t>
            </a:r>
            <a:endParaRPr lang="fr-FR" dirty="0"/>
          </a:p>
        </p:txBody>
      </p:sp>
      <p:sp>
        <p:nvSpPr>
          <p:cNvPr id="17" name="ZoneTexte 16">
            <a:extLst>
              <a:ext uri="{FF2B5EF4-FFF2-40B4-BE49-F238E27FC236}">
                <a16:creationId xmlns:a16="http://schemas.microsoft.com/office/drawing/2014/main" id="{50946654-2D48-44C0-9319-F361AB322A0F}"/>
              </a:ext>
            </a:extLst>
          </p:cNvPr>
          <p:cNvSpPr txBox="1"/>
          <p:nvPr/>
        </p:nvSpPr>
        <p:spPr>
          <a:xfrm>
            <a:off x="4410275" y="5528892"/>
            <a:ext cx="6793787" cy="2031325"/>
          </a:xfrm>
          <a:prstGeom prst="rect">
            <a:avLst/>
          </a:prstGeom>
          <a:noFill/>
        </p:spPr>
        <p:txBody>
          <a:bodyPr wrap="square">
            <a:spAutoFit/>
          </a:bodyPr>
          <a:lstStyle/>
          <a:p>
            <a:r>
              <a:rPr lang="fr-FR" dirty="0"/>
              <a:t>L’indice de Gini est :</a:t>
            </a:r>
          </a:p>
          <a:p>
            <a:pPr marL="285750" indent="-285750">
              <a:buFont typeface="Wingdings" panose="05000000000000000000" pitchFamily="2" charset="2"/>
              <a:buChar char="Ø"/>
            </a:pPr>
            <a:r>
              <a:rPr lang="fr-FR" dirty="0"/>
              <a:t>Totale = </a:t>
            </a:r>
            <a:r>
              <a:rPr lang="fr-FR" b="1" u="sng" dirty="0">
                <a:solidFill>
                  <a:srgbClr val="FF0000"/>
                </a:solidFill>
              </a:rPr>
              <a:t>0.446</a:t>
            </a:r>
            <a:r>
              <a:rPr lang="fr-FR" dirty="0"/>
              <a:t>  =&gt; </a:t>
            </a:r>
            <a:r>
              <a:rPr lang="fr-FR" b="0" i="0" dirty="0">
                <a:solidFill>
                  <a:srgbClr val="111111"/>
                </a:solidFill>
                <a:effectLst/>
                <a:latin typeface="-apple-system"/>
              </a:rPr>
              <a:t>la distribution des CA est relativement </a:t>
            </a:r>
            <a:r>
              <a:rPr lang="fr-FR" b="1" i="0" u="sng" dirty="0">
                <a:solidFill>
                  <a:srgbClr val="FF0000"/>
                </a:solidFill>
                <a:effectLst/>
                <a:latin typeface="-apple-system"/>
              </a:rPr>
              <a:t>inégale</a:t>
            </a:r>
            <a:r>
              <a:rPr lang="fr-FR" dirty="0"/>
              <a:t>.</a:t>
            </a:r>
          </a:p>
          <a:p>
            <a:pPr marL="285750" indent="-285750">
              <a:buFont typeface="Wingdings" panose="05000000000000000000" pitchFamily="2" charset="2"/>
              <a:buChar char="Ø"/>
            </a:pPr>
            <a:r>
              <a:rPr lang="fr-FR" dirty="0"/>
              <a:t>B2B = </a:t>
            </a:r>
            <a:r>
              <a:rPr lang="fr-FR" b="1" u="sng" dirty="0">
                <a:solidFill>
                  <a:srgbClr val="FF0000"/>
                </a:solidFill>
              </a:rPr>
              <a:t>0.218</a:t>
            </a:r>
            <a:r>
              <a:rPr lang="fr-FR" dirty="0"/>
              <a:t> =&gt; </a:t>
            </a:r>
            <a:r>
              <a:rPr lang="fr-FR" b="0" i="0" dirty="0">
                <a:solidFill>
                  <a:srgbClr val="111111"/>
                </a:solidFill>
                <a:effectLst/>
                <a:latin typeface="-apple-system"/>
              </a:rPr>
              <a:t>la distribution des CA est relativement </a:t>
            </a:r>
            <a:r>
              <a:rPr lang="fr-FR" b="1" i="0" u="sng" dirty="0">
                <a:solidFill>
                  <a:srgbClr val="FF0000"/>
                </a:solidFill>
                <a:effectLst/>
                <a:latin typeface="-apple-system"/>
              </a:rPr>
              <a:t>équitable</a:t>
            </a:r>
            <a:r>
              <a:rPr lang="fr-FR" b="0" i="0" dirty="0">
                <a:solidFill>
                  <a:srgbClr val="111111"/>
                </a:solidFill>
                <a:effectLst/>
                <a:latin typeface="-apple-system"/>
              </a:rPr>
              <a:t>.</a:t>
            </a:r>
            <a:endParaRPr lang="fr-FR" dirty="0"/>
          </a:p>
          <a:p>
            <a:pPr marL="285750" indent="-285750">
              <a:buFont typeface="Wingdings" panose="05000000000000000000" pitchFamily="2" charset="2"/>
              <a:buChar char="Ø"/>
            </a:pPr>
            <a:r>
              <a:rPr lang="fr-FR" dirty="0"/>
              <a:t>B2C = </a:t>
            </a:r>
            <a:r>
              <a:rPr lang="fr-FR" b="1" u="sng" dirty="0">
                <a:solidFill>
                  <a:srgbClr val="FF0000"/>
                </a:solidFill>
              </a:rPr>
              <a:t>0.403</a:t>
            </a:r>
            <a:r>
              <a:rPr lang="fr-FR" dirty="0"/>
              <a:t> =&gt; </a:t>
            </a:r>
            <a:r>
              <a:rPr lang="fr-FR" b="0" i="0" dirty="0">
                <a:solidFill>
                  <a:srgbClr val="111111"/>
                </a:solidFill>
                <a:effectLst/>
                <a:latin typeface="-apple-system"/>
              </a:rPr>
              <a:t>la distribution des CA est relativement </a:t>
            </a:r>
            <a:r>
              <a:rPr lang="fr-FR" b="1" i="0" u="sng" dirty="0">
                <a:solidFill>
                  <a:srgbClr val="FF0000"/>
                </a:solidFill>
                <a:effectLst/>
                <a:latin typeface="-apple-system"/>
              </a:rPr>
              <a:t>inégale</a:t>
            </a:r>
            <a:r>
              <a:rPr lang="fr-FR" b="0" i="0" dirty="0">
                <a:solidFill>
                  <a:srgbClr val="111111"/>
                </a:solidFill>
                <a:effectLst/>
                <a:latin typeface="-apple-system"/>
              </a:rPr>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7064763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D80F9E99FFAA4E8C51565E47E9CFA7" ma:contentTypeVersion="14" ma:contentTypeDescription="Create a new document." ma:contentTypeScope="" ma:versionID="c7fc639de475b043b932494f8026b988">
  <xsd:schema xmlns:xsd="http://www.w3.org/2001/XMLSchema" xmlns:xs="http://www.w3.org/2001/XMLSchema" xmlns:p="http://schemas.microsoft.com/office/2006/metadata/properties" xmlns:ns3="711e8de3-2c43-4077-bd69-d907aca8cc7d" xmlns:ns4="6da6b880-d542-4296-9ea0-34653b8bc71a" targetNamespace="http://schemas.microsoft.com/office/2006/metadata/properties" ma:root="true" ma:fieldsID="3d2edc78c52925940f4ac1bcc44138fa" ns3:_="" ns4:_="">
    <xsd:import namespace="711e8de3-2c43-4077-bd69-d907aca8cc7d"/>
    <xsd:import namespace="6da6b880-d542-4296-9ea0-34653b8bc71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DateTaken" minOccurs="0"/>
                <xsd:element ref="ns3:MediaServiceObjectDetectorVersions" minOccurs="0"/>
                <xsd:element ref="ns3:MediaLengthInSecond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1e8de3-2c43-4077-bd69-d907aca8cc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da6b880-d542-4296-9ea0-34653b8bc7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11e8de3-2c43-4077-bd69-d907aca8cc7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FB5C78-E790-45DA-9400-241363EF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1e8de3-2c43-4077-bd69-d907aca8cc7d"/>
    <ds:schemaRef ds:uri="6da6b880-d542-4296-9ea0-34653b8bc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959701-01D3-4261-8E57-9E60F823186F}">
  <ds:schemaRefs>
    <ds:schemaRef ds:uri="http://purl.org/dc/elements/1.1/"/>
    <ds:schemaRef ds:uri="http://purl.org/dc/terms/"/>
    <ds:schemaRef ds:uri="http://schemas.microsoft.com/office/2006/documentManagement/types"/>
    <ds:schemaRef ds:uri="http://www.w3.org/XML/1998/namespace"/>
    <ds:schemaRef ds:uri="http://purl.org/dc/dcmitype/"/>
    <ds:schemaRef ds:uri="6da6b880-d542-4296-9ea0-34653b8bc71a"/>
    <ds:schemaRef ds:uri="http://schemas.microsoft.com/office/2006/metadata/properties"/>
    <ds:schemaRef ds:uri="http://schemas.microsoft.com/office/infopath/2007/PartnerControls"/>
    <ds:schemaRef ds:uri="http://schemas.openxmlformats.org/package/2006/metadata/core-properties"/>
    <ds:schemaRef ds:uri="711e8de3-2c43-4077-bd69-d907aca8cc7d"/>
  </ds:schemaRefs>
</ds:datastoreItem>
</file>

<file path=customXml/itemProps3.xml><?xml version="1.0" encoding="utf-8"?>
<ds:datastoreItem xmlns:ds="http://schemas.openxmlformats.org/officeDocument/2006/customXml" ds:itemID="{1B008AA7-9BEA-411B-B34C-CF7C034B1E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5118</Words>
  <Application>Microsoft Office PowerPoint</Application>
  <PresentationFormat>Grand écran</PresentationFormat>
  <Paragraphs>386</Paragraphs>
  <Slides>33</Slides>
  <Notes>21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33</vt:i4>
      </vt:variant>
    </vt:vector>
  </HeadingPairs>
  <TitlesOfParts>
    <vt:vector size="44" baseType="lpstr">
      <vt:lpstr>-apple-system</vt:lpstr>
      <vt:lpstr>Arial</vt:lpstr>
      <vt:lpstr>Arial</vt:lpstr>
      <vt:lpstr>Calibri</vt:lpstr>
      <vt:lpstr>Calibri Light</vt:lpstr>
      <vt:lpstr>Courier New</vt:lpstr>
      <vt:lpstr>Garet-Bold</vt:lpstr>
      <vt:lpstr>Garet-Regular</vt:lpstr>
      <vt:lpstr>Inter</vt:lpstr>
      <vt:lpstr>Wingdings</vt:lpstr>
      <vt:lpstr>Thème Office</vt:lpstr>
      <vt:lpstr>Analysez les ventes d'une librairie avec R</vt:lpstr>
      <vt:lpstr>Présentation PowerPoint</vt:lpstr>
      <vt:lpstr>Descriptions des données sources</vt:lpstr>
      <vt:lpstr>Fusionner les données &amp; Traiter les erreurs </vt:lpstr>
      <vt:lpstr>Détecter un trou dans les données</vt:lpstr>
      <vt:lpstr>Présentation PowerPoint</vt:lpstr>
      <vt:lpstr>Zoom sur les références, les tops et les flops, la répartition par catégorie</vt:lpstr>
      <vt:lpstr>Zoom sur les références, les tops et les flops, la répartition par catégorie</vt:lpstr>
      <vt:lpstr>Différents indicateurs et graphiques autour du chiffre d'affaires.</vt:lpstr>
      <vt:lpstr>Distribution des ventes par catégorie</vt:lpstr>
      <vt:lpstr>Différents indicateurs et graphiques autour du chiffre d'affaires.</vt:lpstr>
      <vt:lpstr>Différents indicateurs et graphiques autour du chiffre d'affaires_B2B</vt:lpstr>
      <vt:lpstr>Différents indicateurs et graphiques autour du chiffre d'affaires_B2B</vt:lpstr>
      <vt:lpstr>Différents indicateurs et graphiques autour du chiffre d'affaires_B2C</vt:lpstr>
      <vt:lpstr>Différents indicateurs et graphiques autour du chiffre d'affaires_B2C</vt:lpstr>
      <vt:lpstr>Evolution dans le temps et mettre en place une décomposition en moyenne mobile (par mois)</vt:lpstr>
      <vt:lpstr>2.Evolution dans le temps et mettre en place une décomposition en moyenne mobile (par semaine)</vt:lpstr>
      <vt:lpstr>2.Evolution dans le temps et mettre en place une décomposition en moyenne mobile (par jour)</vt:lpstr>
      <vt:lpstr>2.Evolution dans le temps et mettre en place une décomposition en moyenne mobile (jour par semaine)</vt:lpstr>
      <vt:lpstr>Présentation PowerPoint</vt:lpstr>
      <vt:lpstr>1. le lien entre le genre d’un client et les catégories des livres achetés (Test du Khi-Deux)</vt:lpstr>
      <vt:lpstr>2.Le lien entre l'âge des clients et le montant total des achats </vt:lpstr>
      <vt:lpstr>2.Le lien entre l'âge des clients et le montant total des achats </vt:lpstr>
      <vt:lpstr>3.Le lien entre l'âge des clients et la fréquence d’achat</vt:lpstr>
      <vt:lpstr>3.Le lien entre l'âge des clients et la fréquence d’achat </vt:lpstr>
      <vt:lpstr>4.Le lien entre l'âge des clients et la taille du panier moyen </vt:lpstr>
      <vt:lpstr>4.Le lien entre l'âge des clients et la taille du panier moyen </vt:lpstr>
      <vt:lpstr>4. Matrix de Spearman &amp; kendall pour panier_freq_CA_age_B2C </vt:lpstr>
      <vt:lpstr>5.Le lien entre l'âge des clients et la catégorie des livres achetés A</vt:lpstr>
      <vt:lpstr>5.Le lien entre l'âge des clients et la catégorie des livres achetés A</vt:lpstr>
      <vt:lpstr>5.Le lien entre l'âge des clients et la catégorie des livres achetés B</vt:lpstr>
      <vt:lpstr>5.Le lien entre l'âge des clients et la catégorie des livres achetés B</vt:lpstr>
      <vt:lpstr>Conclusion et perspectives</vt:lpstr>
    </vt:vector>
  </TitlesOfParts>
  <Company>Generali Shared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ALI Mohamad</dc:creator>
  <cp:lastModifiedBy>ALI Mohamad</cp:lastModifiedBy>
  <cp:revision>10</cp:revision>
  <dcterms:created xsi:type="dcterms:W3CDTF">2023-12-11T17:58:42Z</dcterms:created>
  <dcterms:modified xsi:type="dcterms:W3CDTF">2023-12-29T15:41:21Z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f4bb52-9e9d-4296-940a-59002820a53c_Enabled">
    <vt:lpwstr>true</vt:lpwstr>
  </property>
  <property fmtid="{D5CDD505-2E9C-101B-9397-08002B2CF9AE}" pid="3" name="MSIP_Label_5bf4bb52-9e9d-4296-940a-59002820a53c_SetDate">
    <vt:lpwstr>2023-12-11T17:58:43Z</vt:lpwstr>
  </property>
  <property fmtid="{D5CDD505-2E9C-101B-9397-08002B2CF9AE}" pid="4" name="MSIP_Label_5bf4bb52-9e9d-4296-940a-59002820a53c_Method">
    <vt:lpwstr>Standard</vt:lpwstr>
  </property>
  <property fmtid="{D5CDD505-2E9C-101B-9397-08002B2CF9AE}" pid="5" name="MSIP_Label_5bf4bb52-9e9d-4296-940a-59002820a53c_Name">
    <vt:lpwstr>5bf4bb52-9e9d-4296-940a-59002820a53c</vt:lpwstr>
  </property>
  <property fmtid="{D5CDD505-2E9C-101B-9397-08002B2CF9AE}" pid="6" name="MSIP_Label_5bf4bb52-9e9d-4296-940a-59002820a53c_SiteId">
    <vt:lpwstr>cbeb3ecc-6f45-4183-b5a8-088140deae5d</vt:lpwstr>
  </property>
  <property fmtid="{D5CDD505-2E9C-101B-9397-08002B2CF9AE}" pid="7" name="MSIP_Label_5bf4bb52-9e9d-4296-940a-59002820a53c_ActionId">
    <vt:lpwstr>5f1d942b-b911-43db-8724-044b431f21ef</vt:lpwstr>
  </property>
  <property fmtid="{D5CDD505-2E9C-101B-9397-08002B2CF9AE}" pid="8" name="MSIP_Label_5bf4bb52-9e9d-4296-940a-59002820a53c_ContentBits">
    <vt:lpwstr>0</vt:lpwstr>
  </property>
  <property fmtid="{D5CDD505-2E9C-101B-9397-08002B2CF9AE}" pid="9" name="ContentTypeId">
    <vt:lpwstr>0x0101003DD80F9E99FFAA4E8C51565E47E9CFA7</vt:lpwstr>
  </property>
</Properties>
</file>