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65" r:id="rId6"/>
    <p:sldId id="267" r:id="rId7"/>
    <p:sldId id="268" r:id="rId8"/>
    <p:sldId id="266" r:id="rId9"/>
    <p:sldId id="269" r:id="rId10"/>
    <p:sldId id="271" r:id="rId11"/>
    <p:sldId id="270" r:id="rId12"/>
    <p:sldId id="257" r:id="rId13"/>
    <p:sldId id="272" r:id="rId14"/>
    <p:sldId id="274" r:id="rId15"/>
    <p:sldId id="273"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634F0-B064-4CB7-A4DA-1A4EF8958DAB}" v="48" dt="2023-05-08T13:06:05.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50" autoAdjust="0"/>
  </p:normalViewPr>
  <p:slideViewPr>
    <p:cSldViewPr snapToGrid="0">
      <p:cViewPr varScale="1">
        <p:scale>
          <a:sx n="52" d="100"/>
          <a:sy n="52" d="100"/>
        </p:scale>
        <p:origin x="122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A00E6-F985-472D-8614-0D441FEC6C3C}" type="datetimeFigureOut">
              <a:rPr lang="fr-FR" smtClean="0"/>
              <a:t>10/05/2023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0D6BF-58F8-47D2-84D1-7540F931E7D3}" type="slidenum">
              <a:rPr lang="fr-FR" smtClean="0"/>
              <a:t>‹N°›</a:t>
            </a:fld>
            <a:endParaRPr lang="fr-FR"/>
          </a:p>
        </p:txBody>
      </p:sp>
    </p:spTree>
    <p:extLst>
      <p:ext uri="{BB962C8B-B14F-4D97-AF65-F5344CB8AC3E}">
        <p14:creationId xmlns:p14="http://schemas.microsoft.com/office/powerpoint/2010/main" val="317913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noté que les chiffres d'affaires sont bien augmentés avec le temps sauf février (à cause d'arrêter High tech) mais pour l’avenir je pense que notre CA va augmenter avec le temps et on va rattraper rapidement la diminution de celle de mois de février</a:t>
            </a:r>
          </a:p>
        </p:txBody>
      </p:sp>
      <p:sp>
        <p:nvSpPr>
          <p:cNvPr id="4" name="Espace réservé du numéro de diapositive 3"/>
          <p:cNvSpPr>
            <a:spLocks noGrp="1"/>
          </p:cNvSpPr>
          <p:nvPr>
            <p:ph type="sldNum" sz="quarter" idx="5"/>
          </p:nvPr>
        </p:nvSpPr>
        <p:spPr/>
        <p:txBody>
          <a:bodyPr/>
          <a:lstStyle/>
          <a:p>
            <a:fld id="{B830D6BF-58F8-47D2-84D1-7540F931E7D3}" type="slidenum">
              <a:rPr lang="fr-FR" smtClean="0"/>
              <a:t>2</a:t>
            </a:fld>
            <a:endParaRPr lang="fr-FR"/>
          </a:p>
        </p:txBody>
      </p:sp>
    </p:spTree>
    <p:extLst>
      <p:ext uri="{BB962C8B-B14F-4D97-AF65-F5344CB8AC3E}">
        <p14:creationId xmlns:p14="http://schemas.microsoft.com/office/powerpoint/2010/main" val="1345667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le chiffre d'affaires est augmenté avec l’augmentation du nombre de ventes mais pas dans la même façon, (l’augmentation de NV est plus importante) et ça normale parce qu'on a commencé du segment nourriture depuis juillet 2019 et on a arrêté le segment  High tech depuis novembre 2019</a:t>
            </a:r>
          </a:p>
        </p:txBody>
      </p:sp>
      <p:sp>
        <p:nvSpPr>
          <p:cNvPr id="4" name="Espace réservé du numéro de diapositive 3"/>
          <p:cNvSpPr>
            <a:spLocks noGrp="1"/>
          </p:cNvSpPr>
          <p:nvPr>
            <p:ph type="sldNum" sz="quarter" idx="5"/>
          </p:nvPr>
        </p:nvSpPr>
        <p:spPr/>
        <p:txBody>
          <a:bodyPr/>
          <a:lstStyle/>
          <a:p>
            <a:fld id="{B830D6BF-58F8-47D2-84D1-7540F931E7D3}" type="slidenum">
              <a:rPr lang="fr-FR" smtClean="0"/>
              <a:t>3</a:t>
            </a:fld>
            <a:endParaRPr lang="fr-FR"/>
          </a:p>
        </p:txBody>
      </p:sp>
    </p:spTree>
    <p:extLst>
      <p:ext uri="{BB962C8B-B14F-4D97-AF65-F5344CB8AC3E}">
        <p14:creationId xmlns:p14="http://schemas.microsoft.com/office/powerpoint/2010/main" val="57689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71A38"/>
                </a:solidFill>
                <a:effectLst/>
                <a:latin typeface="Inter"/>
              </a:rPr>
              <a:t>(nombre d’achats des clients)/(nombre de visites) = le taux de conversion est diminué au cours du temps et ça normale à cause de changer  les groupes de nos produites de ventes (nourriture à la place d'high tech)</a:t>
            </a:r>
            <a:endParaRPr lang="fr-FR" dirty="0"/>
          </a:p>
        </p:txBody>
      </p:sp>
      <p:sp>
        <p:nvSpPr>
          <p:cNvPr id="4" name="Espace réservé du numéro de diapositive 3"/>
          <p:cNvSpPr>
            <a:spLocks noGrp="1"/>
          </p:cNvSpPr>
          <p:nvPr>
            <p:ph type="sldNum" sz="quarter" idx="5"/>
          </p:nvPr>
        </p:nvSpPr>
        <p:spPr/>
        <p:txBody>
          <a:bodyPr/>
          <a:lstStyle/>
          <a:p>
            <a:fld id="{B830D6BF-58F8-47D2-84D1-7540F931E7D3}" type="slidenum">
              <a:rPr lang="fr-FR" smtClean="0"/>
              <a:t>4</a:t>
            </a:fld>
            <a:endParaRPr lang="fr-FR"/>
          </a:p>
        </p:txBody>
      </p:sp>
    </p:spTree>
    <p:extLst>
      <p:ext uri="{BB962C8B-B14F-4D97-AF65-F5344CB8AC3E}">
        <p14:creationId xmlns:p14="http://schemas.microsoft.com/office/powerpoint/2010/main" val="149745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montants de panier ont augmenté avec l’augmentation de temps passé sur le site</a:t>
            </a:r>
          </a:p>
        </p:txBody>
      </p:sp>
      <p:sp>
        <p:nvSpPr>
          <p:cNvPr id="4" name="Espace réservé du numéro de diapositive 3"/>
          <p:cNvSpPr>
            <a:spLocks noGrp="1"/>
          </p:cNvSpPr>
          <p:nvPr>
            <p:ph type="sldNum" sz="quarter" idx="5"/>
          </p:nvPr>
        </p:nvSpPr>
        <p:spPr/>
        <p:txBody>
          <a:bodyPr/>
          <a:lstStyle/>
          <a:p>
            <a:fld id="{B830D6BF-58F8-47D2-84D1-7540F931E7D3}" type="slidenum">
              <a:rPr lang="fr-FR" smtClean="0"/>
              <a:t>5</a:t>
            </a:fld>
            <a:endParaRPr lang="fr-FR"/>
          </a:p>
        </p:txBody>
      </p:sp>
    </p:spTree>
    <p:extLst>
      <p:ext uri="{BB962C8B-B14F-4D97-AF65-F5344CB8AC3E}">
        <p14:creationId xmlns:p14="http://schemas.microsoft.com/office/powerpoint/2010/main" val="210541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Mail</a:t>
            </a:r>
          </a:p>
          <a:p>
            <a:endParaRPr lang="fr-FR" dirty="0"/>
          </a:p>
        </p:txBody>
      </p:sp>
      <p:sp>
        <p:nvSpPr>
          <p:cNvPr id="4" name="Espace réservé du numéro de diapositive 3"/>
          <p:cNvSpPr>
            <a:spLocks noGrp="1"/>
          </p:cNvSpPr>
          <p:nvPr>
            <p:ph type="sldNum" sz="quarter" idx="5"/>
          </p:nvPr>
        </p:nvSpPr>
        <p:spPr/>
        <p:txBody>
          <a:bodyPr/>
          <a:lstStyle/>
          <a:p>
            <a:fld id="{B830D6BF-58F8-47D2-84D1-7540F931E7D3}" type="slidenum">
              <a:rPr lang="fr-FR" smtClean="0"/>
              <a:t>7</a:t>
            </a:fld>
            <a:endParaRPr lang="fr-FR"/>
          </a:p>
        </p:txBody>
      </p:sp>
    </p:spTree>
    <p:extLst>
      <p:ext uri="{BB962C8B-B14F-4D97-AF65-F5344CB8AC3E}">
        <p14:creationId xmlns:p14="http://schemas.microsoft.com/office/powerpoint/2010/main" val="8388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30D6BF-58F8-47D2-84D1-7540F931E7D3}" type="slidenum">
              <a:rPr lang="fr-FR" smtClean="0"/>
              <a:t>8</a:t>
            </a:fld>
            <a:endParaRPr lang="fr-FR"/>
          </a:p>
        </p:txBody>
      </p:sp>
    </p:spTree>
    <p:extLst>
      <p:ext uri="{BB962C8B-B14F-4D97-AF65-F5344CB8AC3E}">
        <p14:creationId xmlns:p14="http://schemas.microsoft.com/office/powerpoint/2010/main" val="405068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EFBF9-D0AE-4BED-8E3F-B72C54ECDF5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6AA600C-5B53-4D7C-91A3-8A89F0C11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BEE3A47-4F4B-4263-A65C-DD802FAFAD32}"/>
              </a:ext>
            </a:extLst>
          </p:cNvPr>
          <p:cNvSpPr>
            <a:spLocks noGrp="1"/>
          </p:cNvSpPr>
          <p:nvPr>
            <p:ph type="dt" sz="half" idx="10"/>
          </p:nvPr>
        </p:nvSpPr>
        <p:spPr/>
        <p:txBody>
          <a:bodyPr/>
          <a:lstStyle/>
          <a:p>
            <a:fld id="{D08D3D29-C653-4DFE-A72A-9A696D38D0CA}" type="datetime1">
              <a:rPr lang="fr-FR" smtClean="0"/>
              <a:t>10/05/2023</a:t>
            </a:fld>
            <a:endParaRPr lang="fr-FR"/>
          </a:p>
        </p:txBody>
      </p:sp>
      <p:sp>
        <p:nvSpPr>
          <p:cNvPr id="5" name="Espace réservé du pied de page 4">
            <a:extLst>
              <a:ext uri="{FF2B5EF4-FFF2-40B4-BE49-F238E27FC236}">
                <a16:creationId xmlns:a16="http://schemas.microsoft.com/office/drawing/2014/main" id="{70CCFC22-14D3-4AC7-A538-3D0F0E7FB9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086D1E-4AFB-4D68-BB0F-646163529205}"/>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381209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AB812-5D19-4128-87B8-FB9CC6ED025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7167968-7411-4644-8402-BB551ABBB1D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F36030-86B2-4793-81A3-4400D4709A41}"/>
              </a:ext>
            </a:extLst>
          </p:cNvPr>
          <p:cNvSpPr>
            <a:spLocks noGrp="1"/>
          </p:cNvSpPr>
          <p:nvPr>
            <p:ph type="dt" sz="half" idx="10"/>
          </p:nvPr>
        </p:nvSpPr>
        <p:spPr/>
        <p:txBody>
          <a:bodyPr/>
          <a:lstStyle/>
          <a:p>
            <a:fld id="{DD975184-57B8-416F-BBAE-E929A8AC72AA}" type="datetime1">
              <a:rPr lang="fr-FR" smtClean="0"/>
              <a:t>10/05/2023</a:t>
            </a:fld>
            <a:endParaRPr lang="fr-FR"/>
          </a:p>
        </p:txBody>
      </p:sp>
      <p:sp>
        <p:nvSpPr>
          <p:cNvPr id="5" name="Espace réservé du pied de page 4">
            <a:extLst>
              <a:ext uri="{FF2B5EF4-FFF2-40B4-BE49-F238E27FC236}">
                <a16:creationId xmlns:a16="http://schemas.microsoft.com/office/drawing/2014/main" id="{2B2A9E6C-376B-4E63-B1D0-A09BF82079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30743F-2E30-4EC3-ABB6-F44C60BA8615}"/>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266291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E9455B-2EF3-4CAE-ABDB-9624F8C876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A2D2B73-2B0C-4DED-9865-D81819F1D73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D985C6-83EB-4154-A94B-AC13A3FF6A2F}"/>
              </a:ext>
            </a:extLst>
          </p:cNvPr>
          <p:cNvSpPr>
            <a:spLocks noGrp="1"/>
          </p:cNvSpPr>
          <p:nvPr>
            <p:ph type="dt" sz="half" idx="10"/>
          </p:nvPr>
        </p:nvSpPr>
        <p:spPr/>
        <p:txBody>
          <a:bodyPr/>
          <a:lstStyle/>
          <a:p>
            <a:fld id="{FE0FB62F-A3BD-4E06-AB85-15A01C430E9C}" type="datetime1">
              <a:rPr lang="fr-FR" smtClean="0"/>
              <a:t>10/05/2023</a:t>
            </a:fld>
            <a:endParaRPr lang="fr-FR"/>
          </a:p>
        </p:txBody>
      </p:sp>
      <p:sp>
        <p:nvSpPr>
          <p:cNvPr id="5" name="Espace réservé du pied de page 4">
            <a:extLst>
              <a:ext uri="{FF2B5EF4-FFF2-40B4-BE49-F238E27FC236}">
                <a16:creationId xmlns:a16="http://schemas.microsoft.com/office/drawing/2014/main" id="{DA882D0A-74C4-431B-AD5F-E43FFF0A90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9930C2-5B7E-49D4-8665-4770917775A7}"/>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347994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A687E2-C4CA-4F9D-B30B-AB3C830CD2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4141736-9F18-4EDC-A8EF-D288BB2EA99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8E4877-9107-4E35-9F57-7660C6C4316C}"/>
              </a:ext>
            </a:extLst>
          </p:cNvPr>
          <p:cNvSpPr>
            <a:spLocks noGrp="1"/>
          </p:cNvSpPr>
          <p:nvPr>
            <p:ph type="dt" sz="half" idx="10"/>
          </p:nvPr>
        </p:nvSpPr>
        <p:spPr/>
        <p:txBody>
          <a:bodyPr/>
          <a:lstStyle/>
          <a:p>
            <a:fld id="{CB5E34CA-55F8-48F9-B4F2-456377AFCD4E}" type="datetime1">
              <a:rPr lang="fr-FR" smtClean="0"/>
              <a:t>10/05/2023</a:t>
            </a:fld>
            <a:endParaRPr lang="fr-FR"/>
          </a:p>
        </p:txBody>
      </p:sp>
      <p:sp>
        <p:nvSpPr>
          <p:cNvPr id="5" name="Espace réservé du pied de page 4">
            <a:extLst>
              <a:ext uri="{FF2B5EF4-FFF2-40B4-BE49-F238E27FC236}">
                <a16:creationId xmlns:a16="http://schemas.microsoft.com/office/drawing/2014/main" id="{5511136E-D0B5-4360-A6CE-7EBDDD1F36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68B0BA-A06D-4203-BB0F-5A0753FA7DC4}"/>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224353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406D6-9F1A-44F0-B698-4CC283C78F9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89B2799-8C4F-46AD-8B58-C4C99E8B4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8CC638-FD90-496F-A332-14EDDDAAD60B}"/>
              </a:ext>
            </a:extLst>
          </p:cNvPr>
          <p:cNvSpPr>
            <a:spLocks noGrp="1"/>
          </p:cNvSpPr>
          <p:nvPr>
            <p:ph type="dt" sz="half" idx="10"/>
          </p:nvPr>
        </p:nvSpPr>
        <p:spPr/>
        <p:txBody>
          <a:bodyPr/>
          <a:lstStyle/>
          <a:p>
            <a:fld id="{D8EBE239-D637-4C62-AC3D-DB032BF5A81D}" type="datetime1">
              <a:rPr lang="fr-FR" smtClean="0"/>
              <a:t>10/05/2023</a:t>
            </a:fld>
            <a:endParaRPr lang="fr-FR"/>
          </a:p>
        </p:txBody>
      </p:sp>
      <p:sp>
        <p:nvSpPr>
          <p:cNvPr id="5" name="Espace réservé du pied de page 4">
            <a:extLst>
              <a:ext uri="{FF2B5EF4-FFF2-40B4-BE49-F238E27FC236}">
                <a16:creationId xmlns:a16="http://schemas.microsoft.com/office/drawing/2014/main" id="{DAA16F5B-9E03-4093-B6D1-350F321EB8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20578B-B43D-40F8-83C4-72DE9478D02E}"/>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335411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7BEABC-0001-4F7D-9A7C-EE3A47217F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311A3A-DFF5-4492-937D-53DD80B6B1C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BA8C63F-2A2B-4160-B8C0-0CDF5482A83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2D01CA1-280F-4C6D-BE16-F91AFF0703CB}"/>
              </a:ext>
            </a:extLst>
          </p:cNvPr>
          <p:cNvSpPr>
            <a:spLocks noGrp="1"/>
          </p:cNvSpPr>
          <p:nvPr>
            <p:ph type="dt" sz="half" idx="10"/>
          </p:nvPr>
        </p:nvSpPr>
        <p:spPr/>
        <p:txBody>
          <a:bodyPr/>
          <a:lstStyle/>
          <a:p>
            <a:fld id="{A58D022F-5A01-45E0-A363-3734BDD8AC8F}" type="datetime1">
              <a:rPr lang="fr-FR" smtClean="0"/>
              <a:t>10/05/2023</a:t>
            </a:fld>
            <a:endParaRPr lang="fr-FR"/>
          </a:p>
        </p:txBody>
      </p:sp>
      <p:sp>
        <p:nvSpPr>
          <p:cNvPr id="6" name="Espace réservé du pied de page 5">
            <a:extLst>
              <a:ext uri="{FF2B5EF4-FFF2-40B4-BE49-F238E27FC236}">
                <a16:creationId xmlns:a16="http://schemas.microsoft.com/office/drawing/2014/main" id="{5E18F336-61A3-4937-BFB9-395B07ADD0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7B0898-C4D7-4D75-9DE1-0175F9DBCFBB}"/>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211328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2A229-B3A7-4A00-BFB8-9BDB884F96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724EEE2-005F-4054-A5E7-9BBA16A3A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56DC07F-28D2-4F4C-848F-EDD5CE69997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7974D21-F9D7-497F-9BBC-A5BD479A8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052E3-18B2-4E7C-83A5-E0A477F9B84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467B67F-666D-422E-95BF-4383DD89FFD4}"/>
              </a:ext>
            </a:extLst>
          </p:cNvPr>
          <p:cNvSpPr>
            <a:spLocks noGrp="1"/>
          </p:cNvSpPr>
          <p:nvPr>
            <p:ph type="dt" sz="half" idx="10"/>
          </p:nvPr>
        </p:nvSpPr>
        <p:spPr/>
        <p:txBody>
          <a:bodyPr/>
          <a:lstStyle/>
          <a:p>
            <a:fld id="{35EB315B-1C45-45B2-9EC0-C2DC30414840}" type="datetime1">
              <a:rPr lang="fr-FR" smtClean="0"/>
              <a:t>10/05/2023</a:t>
            </a:fld>
            <a:endParaRPr lang="fr-FR"/>
          </a:p>
        </p:txBody>
      </p:sp>
      <p:sp>
        <p:nvSpPr>
          <p:cNvPr id="8" name="Espace réservé du pied de page 7">
            <a:extLst>
              <a:ext uri="{FF2B5EF4-FFF2-40B4-BE49-F238E27FC236}">
                <a16:creationId xmlns:a16="http://schemas.microsoft.com/office/drawing/2014/main" id="{CDC741D1-991D-4F2F-86E1-FCA94E26C7C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DE26CF4-24C0-478A-B1EB-8FF23645E1A3}"/>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177739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6F457D-2EFA-4746-895F-978AFDD5984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477376C-BE62-4159-BC8E-381888B4F8C6}"/>
              </a:ext>
            </a:extLst>
          </p:cNvPr>
          <p:cNvSpPr>
            <a:spLocks noGrp="1"/>
          </p:cNvSpPr>
          <p:nvPr>
            <p:ph type="dt" sz="half" idx="10"/>
          </p:nvPr>
        </p:nvSpPr>
        <p:spPr/>
        <p:txBody>
          <a:bodyPr/>
          <a:lstStyle/>
          <a:p>
            <a:fld id="{8866E165-BE6E-4F43-90ED-B794E46C1F27}" type="datetime1">
              <a:rPr lang="fr-FR" smtClean="0"/>
              <a:t>10/05/2023</a:t>
            </a:fld>
            <a:endParaRPr lang="fr-FR"/>
          </a:p>
        </p:txBody>
      </p:sp>
      <p:sp>
        <p:nvSpPr>
          <p:cNvPr id="4" name="Espace réservé du pied de page 3">
            <a:extLst>
              <a:ext uri="{FF2B5EF4-FFF2-40B4-BE49-F238E27FC236}">
                <a16:creationId xmlns:a16="http://schemas.microsoft.com/office/drawing/2014/main" id="{D0029D49-F401-4F84-B18F-3D6CDC2780A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EAF7F0-5B00-4C34-B21C-2651AD6B67D8}"/>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53587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64DB1E-E4D4-44FE-B821-A8CC59A7D81E}"/>
              </a:ext>
            </a:extLst>
          </p:cNvPr>
          <p:cNvSpPr>
            <a:spLocks noGrp="1"/>
          </p:cNvSpPr>
          <p:nvPr>
            <p:ph type="dt" sz="half" idx="10"/>
          </p:nvPr>
        </p:nvSpPr>
        <p:spPr/>
        <p:txBody>
          <a:bodyPr/>
          <a:lstStyle/>
          <a:p>
            <a:fld id="{AC3677BA-A178-42B5-A265-EB2DD53A51DC}" type="datetime1">
              <a:rPr lang="fr-FR" smtClean="0"/>
              <a:t>10/05/2023</a:t>
            </a:fld>
            <a:endParaRPr lang="fr-FR"/>
          </a:p>
        </p:txBody>
      </p:sp>
      <p:sp>
        <p:nvSpPr>
          <p:cNvPr id="3" name="Espace réservé du pied de page 2">
            <a:extLst>
              <a:ext uri="{FF2B5EF4-FFF2-40B4-BE49-F238E27FC236}">
                <a16:creationId xmlns:a16="http://schemas.microsoft.com/office/drawing/2014/main" id="{04EDEF16-32F6-41EB-9948-74F1F6F66EC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B9EB6A1-281B-47F5-92A6-14AEBA7BD672}"/>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240243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90847-FB85-4A44-AAA1-8A2ED30468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49985DC-77D0-4A4B-9943-FF38704A0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9ACC016-3C44-44EF-9596-92E77D3DF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B5DA725-2954-4E8C-BF8D-2926994BB4AE}"/>
              </a:ext>
            </a:extLst>
          </p:cNvPr>
          <p:cNvSpPr>
            <a:spLocks noGrp="1"/>
          </p:cNvSpPr>
          <p:nvPr>
            <p:ph type="dt" sz="half" idx="10"/>
          </p:nvPr>
        </p:nvSpPr>
        <p:spPr/>
        <p:txBody>
          <a:bodyPr/>
          <a:lstStyle/>
          <a:p>
            <a:fld id="{F01078D2-87F8-479A-8C52-A4A5E5E9B143}" type="datetime1">
              <a:rPr lang="fr-FR" smtClean="0"/>
              <a:t>10/05/2023</a:t>
            </a:fld>
            <a:endParaRPr lang="fr-FR"/>
          </a:p>
        </p:txBody>
      </p:sp>
      <p:sp>
        <p:nvSpPr>
          <p:cNvPr id="6" name="Espace réservé du pied de page 5">
            <a:extLst>
              <a:ext uri="{FF2B5EF4-FFF2-40B4-BE49-F238E27FC236}">
                <a16:creationId xmlns:a16="http://schemas.microsoft.com/office/drawing/2014/main" id="{366C4DAD-DA83-4A67-81BF-4F0675AB0E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9D1A2E-E177-4F70-A5D3-3A99A95283B5}"/>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148709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85F8E1-9F45-4282-96C1-F307ABE31B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205C256-FD24-4C02-98C9-10C01BEA3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61903B6-2B3C-4124-A928-39A202A7E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5C10FD-35EA-4DE2-BBEF-3088B2FD55FA}"/>
              </a:ext>
            </a:extLst>
          </p:cNvPr>
          <p:cNvSpPr>
            <a:spLocks noGrp="1"/>
          </p:cNvSpPr>
          <p:nvPr>
            <p:ph type="dt" sz="half" idx="10"/>
          </p:nvPr>
        </p:nvSpPr>
        <p:spPr/>
        <p:txBody>
          <a:bodyPr/>
          <a:lstStyle/>
          <a:p>
            <a:fld id="{B533E60B-5DFB-421A-8879-8DAEF7E68A7B}" type="datetime1">
              <a:rPr lang="fr-FR" smtClean="0"/>
              <a:t>10/05/2023</a:t>
            </a:fld>
            <a:endParaRPr lang="fr-FR"/>
          </a:p>
        </p:txBody>
      </p:sp>
      <p:sp>
        <p:nvSpPr>
          <p:cNvPr id="6" name="Espace réservé du pied de page 5">
            <a:extLst>
              <a:ext uri="{FF2B5EF4-FFF2-40B4-BE49-F238E27FC236}">
                <a16:creationId xmlns:a16="http://schemas.microsoft.com/office/drawing/2014/main" id="{2DECBDB3-4F45-4431-BF1C-65FF744B68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0C0FB0-BA42-49F6-98F6-12D29614DA13}"/>
              </a:ext>
            </a:extLst>
          </p:cNvPr>
          <p:cNvSpPr>
            <a:spLocks noGrp="1"/>
          </p:cNvSpPr>
          <p:nvPr>
            <p:ph type="sldNum" sz="quarter" idx="12"/>
          </p:nvPr>
        </p:nvSpPr>
        <p:spPr/>
        <p:txBody>
          <a:bodyPr/>
          <a:lstStyle/>
          <a:p>
            <a:fld id="{580D081E-5A94-43E2-A081-4FA3D1E182EC}" type="slidenum">
              <a:rPr lang="fr-FR" smtClean="0"/>
              <a:t>‹N°›</a:t>
            </a:fld>
            <a:endParaRPr lang="fr-FR"/>
          </a:p>
        </p:txBody>
      </p:sp>
    </p:spTree>
    <p:extLst>
      <p:ext uri="{BB962C8B-B14F-4D97-AF65-F5344CB8AC3E}">
        <p14:creationId xmlns:p14="http://schemas.microsoft.com/office/powerpoint/2010/main" val="39713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DB6C190-29FB-4588-B879-AB237FAA7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56ECABD-8C2F-40DF-BCF7-3AC129DF2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A536A5-4309-4401-A951-934764C9F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524DD-EC47-43CD-A406-2392C9B54C66}" type="datetime1">
              <a:rPr lang="fr-FR" smtClean="0"/>
              <a:t>10/05/2023</a:t>
            </a:fld>
            <a:endParaRPr lang="fr-FR"/>
          </a:p>
        </p:txBody>
      </p:sp>
      <p:sp>
        <p:nvSpPr>
          <p:cNvPr id="5" name="Espace réservé du pied de page 4">
            <a:extLst>
              <a:ext uri="{FF2B5EF4-FFF2-40B4-BE49-F238E27FC236}">
                <a16:creationId xmlns:a16="http://schemas.microsoft.com/office/drawing/2014/main" id="{EEA0DC81-01DD-42DC-98D8-98E0E1317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9881C28-2C22-4FD4-A7EF-E79C2F5AF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D081E-5A94-43E2-A081-4FA3D1E182EC}" type="slidenum">
              <a:rPr lang="fr-FR" smtClean="0"/>
              <a:t>‹N°›</a:t>
            </a:fld>
            <a:endParaRPr lang="fr-FR"/>
          </a:p>
        </p:txBody>
      </p:sp>
    </p:spTree>
    <p:extLst>
      <p:ext uri="{BB962C8B-B14F-4D97-AF65-F5344CB8AC3E}">
        <p14:creationId xmlns:p14="http://schemas.microsoft.com/office/powerpoint/2010/main" val="4014194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D002B0A-3890-4586-8980-97D3F4FBC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015" y="548371"/>
            <a:ext cx="18218263" cy="6828474"/>
          </a:xfrm>
          <a:prstGeom prst="rect">
            <a:avLst/>
          </a:prstGeom>
        </p:spPr>
      </p:pic>
      <p:sp>
        <p:nvSpPr>
          <p:cNvPr id="4" name="Titre 3">
            <a:extLst>
              <a:ext uri="{FF2B5EF4-FFF2-40B4-BE49-F238E27FC236}">
                <a16:creationId xmlns:a16="http://schemas.microsoft.com/office/drawing/2014/main" id="{E5997032-016F-4DE3-BB88-100F073AE605}"/>
              </a:ext>
            </a:extLst>
          </p:cNvPr>
          <p:cNvSpPr>
            <a:spLocks noGrp="1"/>
          </p:cNvSpPr>
          <p:nvPr>
            <p:ph type="title"/>
          </p:nvPr>
        </p:nvSpPr>
        <p:spPr>
          <a:xfrm>
            <a:off x="1042827" y="5183705"/>
            <a:ext cx="10515600" cy="1325563"/>
          </a:xfrm>
        </p:spPr>
        <p:txBody>
          <a:bodyPr/>
          <a:lstStyle/>
          <a:p>
            <a:r>
              <a:rPr lang="fr-FR" b="1" i="0" dirty="0">
                <a:solidFill>
                  <a:srgbClr val="271A38"/>
                </a:solidFill>
                <a:effectLst/>
                <a:latin typeface="Inter"/>
              </a:rPr>
              <a:t>Le</a:t>
            </a:r>
            <a:r>
              <a:rPr lang="fr-FR" b="0" i="0" dirty="0">
                <a:solidFill>
                  <a:srgbClr val="271A38"/>
                </a:solidFill>
                <a:effectLst/>
                <a:latin typeface="Inter"/>
              </a:rPr>
              <a:t> </a:t>
            </a:r>
            <a:r>
              <a:rPr lang="fr-FR" b="1" i="0" dirty="0">
                <a:solidFill>
                  <a:srgbClr val="271A38"/>
                </a:solidFill>
                <a:effectLst/>
                <a:latin typeface="Inter"/>
              </a:rPr>
              <a:t>rapport mensuel des actions marketing</a:t>
            </a:r>
            <a:endParaRPr lang="fr-FR" dirty="0"/>
          </a:p>
        </p:txBody>
      </p:sp>
      <p:sp>
        <p:nvSpPr>
          <p:cNvPr id="2" name="Espace réservé du numéro de diapositive 1">
            <a:extLst>
              <a:ext uri="{FF2B5EF4-FFF2-40B4-BE49-F238E27FC236}">
                <a16:creationId xmlns:a16="http://schemas.microsoft.com/office/drawing/2014/main" id="{B8A7E782-9E0C-42ED-9F07-8362D66F5241}"/>
              </a:ext>
            </a:extLst>
          </p:cNvPr>
          <p:cNvSpPr>
            <a:spLocks noGrp="1"/>
          </p:cNvSpPr>
          <p:nvPr>
            <p:ph type="sldNum" sz="quarter" idx="12"/>
          </p:nvPr>
        </p:nvSpPr>
        <p:spPr/>
        <p:txBody>
          <a:bodyPr/>
          <a:lstStyle/>
          <a:p>
            <a:fld id="{580D081E-5A94-43E2-A081-4FA3D1E182EC}" type="slidenum">
              <a:rPr lang="fr-FR" smtClean="0"/>
              <a:t>1</a:t>
            </a:fld>
            <a:endParaRPr lang="fr-FR"/>
          </a:p>
        </p:txBody>
      </p:sp>
    </p:spTree>
    <p:extLst>
      <p:ext uri="{BB962C8B-B14F-4D97-AF65-F5344CB8AC3E}">
        <p14:creationId xmlns:p14="http://schemas.microsoft.com/office/powerpoint/2010/main" val="222582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B8050A-17E1-4EA3-B2A2-808E72917EA3}"/>
              </a:ext>
            </a:extLst>
          </p:cNvPr>
          <p:cNvSpPr>
            <a:spLocks noGrp="1"/>
          </p:cNvSpPr>
          <p:nvPr>
            <p:ph type="title"/>
          </p:nvPr>
        </p:nvSpPr>
        <p:spPr/>
        <p:txBody>
          <a:bodyPr/>
          <a:lstStyle/>
          <a:p>
            <a:r>
              <a:rPr lang="fr-FR" dirty="0"/>
              <a:t>Nombre de vente &amp; nombre de visites sur le site</a:t>
            </a:r>
          </a:p>
        </p:txBody>
      </p:sp>
      <p:pic>
        <p:nvPicPr>
          <p:cNvPr id="4" name="Espace réservé du contenu 3">
            <a:extLst>
              <a:ext uri="{FF2B5EF4-FFF2-40B4-BE49-F238E27FC236}">
                <a16:creationId xmlns:a16="http://schemas.microsoft.com/office/drawing/2014/main" id="{E8602E5C-7BC6-4090-A3F2-3BA70EB76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38" y="1445741"/>
            <a:ext cx="11813059" cy="5239264"/>
          </a:xfrm>
          <a:prstGeom prst="rect">
            <a:avLst/>
          </a:prstGeom>
        </p:spPr>
      </p:pic>
      <p:cxnSp>
        <p:nvCxnSpPr>
          <p:cNvPr id="6" name="Connecteur droit avec flèche 5">
            <a:extLst>
              <a:ext uri="{FF2B5EF4-FFF2-40B4-BE49-F238E27FC236}">
                <a16:creationId xmlns:a16="http://schemas.microsoft.com/office/drawing/2014/main" id="{C9E6751D-F62D-46D3-AB7E-D382C45DCB45}"/>
              </a:ext>
            </a:extLst>
          </p:cNvPr>
          <p:cNvCxnSpPr/>
          <p:nvPr/>
        </p:nvCxnSpPr>
        <p:spPr>
          <a:xfrm flipV="1">
            <a:off x="6969211" y="3991232"/>
            <a:ext cx="1161535" cy="815546"/>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7" name="Connecteur droit avec flèche 6">
            <a:extLst>
              <a:ext uri="{FF2B5EF4-FFF2-40B4-BE49-F238E27FC236}">
                <a16:creationId xmlns:a16="http://schemas.microsoft.com/office/drawing/2014/main" id="{FFCB024E-EFA3-428C-806F-EE5CC4F79618}"/>
              </a:ext>
            </a:extLst>
          </p:cNvPr>
          <p:cNvCxnSpPr/>
          <p:nvPr/>
        </p:nvCxnSpPr>
        <p:spPr>
          <a:xfrm flipV="1">
            <a:off x="7121611" y="4143632"/>
            <a:ext cx="1161535" cy="815546"/>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8" name="Connecteur droit avec flèche 7">
            <a:extLst>
              <a:ext uri="{FF2B5EF4-FFF2-40B4-BE49-F238E27FC236}">
                <a16:creationId xmlns:a16="http://schemas.microsoft.com/office/drawing/2014/main" id="{E8455866-750B-4FF2-A935-98D65A5C1A1F}"/>
              </a:ext>
            </a:extLst>
          </p:cNvPr>
          <p:cNvCxnSpPr>
            <a:cxnSpLocks/>
          </p:cNvCxnSpPr>
          <p:nvPr/>
        </p:nvCxnSpPr>
        <p:spPr>
          <a:xfrm flipV="1">
            <a:off x="7953633" y="5412259"/>
            <a:ext cx="1573426" cy="181232"/>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7FBB8EE4-19EA-4B6E-B9BD-83C44F3544C1}"/>
              </a:ext>
            </a:extLst>
          </p:cNvPr>
          <p:cNvSpPr>
            <a:spLocks noGrp="1"/>
          </p:cNvSpPr>
          <p:nvPr>
            <p:ph type="sldNum" sz="quarter" idx="12"/>
          </p:nvPr>
        </p:nvSpPr>
        <p:spPr/>
        <p:txBody>
          <a:bodyPr/>
          <a:lstStyle/>
          <a:p>
            <a:fld id="{580D081E-5A94-43E2-A081-4FA3D1E182EC}" type="slidenum">
              <a:rPr lang="fr-FR" smtClean="0"/>
              <a:t>10</a:t>
            </a:fld>
            <a:endParaRPr lang="fr-FR"/>
          </a:p>
        </p:txBody>
      </p:sp>
    </p:spTree>
    <p:extLst>
      <p:ext uri="{BB962C8B-B14F-4D97-AF65-F5344CB8AC3E}">
        <p14:creationId xmlns:p14="http://schemas.microsoft.com/office/powerpoint/2010/main" val="249420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ED28337-829F-4461-B889-4DD90EC85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27906"/>
            <a:ext cx="12307331" cy="5826477"/>
          </a:xfrm>
        </p:spPr>
      </p:pic>
      <p:sp>
        <p:nvSpPr>
          <p:cNvPr id="2" name="Titre 1">
            <a:extLst>
              <a:ext uri="{FF2B5EF4-FFF2-40B4-BE49-F238E27FC236}">
                <a16:creationId xmlns:a16="http://schemas.microsoft.com/office/drawing/2014/main" id="{E0418F1F-BF6A-48B7-AC62-17B974ACA6D2}"/>
              </a:ext>
            </a:extLst>
          </p:cNvPr>
          <p:cNvSpPr>
            <a:spLocks noGrp="1"/>
          </p:cNvSpPr>
          <p:nvPr>
            <p:ph type="title"/>
          </p:nvPr>
        </p:nvSpPr>
        <p:spPr/>
        <p:txBody>
          <a:bodyPr/>
          <a:lstStyle/>
          <a:p>
            <a:r>
              <a:rPr lang="fr-FR" dirty="0"/>
              <a:t>Temps passé sur le site</a:t>
            </a:r>
          </a:p>
        </p:txBody>
      </p:sp>
      <p:sp>
        <p:nvSpPr>
          <p:cNvPr id="3" name="Espace réservé du numéro de diapositive 2">
            <a:extLst>
              <a:ext uri="{FF2B5EF4-FFF2-40B4-BE49-F238E27FC236}">
                <a16:creationId xmlns:a16="http://schemas.microsoft.com/office/drawing/2014/main" id="{6D5869DB-1716-4A97-80CA-6F115D5070F1}"/>
              </a:ext>
            </a:extLst>
          </p:cNvPr>
          <p:cNvSpPr>
            <a:spLocks noGrp="1"/>
          </p:cNvSpPr>
          <p:nvPr>
            <p:ph type="sldNum" sz="quarter" idx="12"/>
          </p:nvPr>
        </p:nvSpPr>
        <p:spPr/>
        <p:txBody>
          <a:bodyPr/>
          <a:lstStyle/>
          <a:p>
            <a:fld id="{580D081E-5A94-43E2-A081-4FA3D1E182EC}" type="slidenum">
              <a:rPr lang="fr-FR" smtClean="0"/>
              <a:t>11</a:t>
            </a:fld>
            <a:endParaRPr lang="fr-FR"/>
          </a:p>
        </p:txBody>
      </p:sp>
    </p:spTree>
    <p:extLst>
      <p:ext uri="{BB962C8B-B14F-4D97-AF65-F5344CB8AC3E}">
        <p14:creationId xmlns:p14="http://schemas.microsoft.com/office/powerpoint/2010/main" val="56112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6A58DE2-CF05-449E-B708-E3B9959D4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94" y="667265"/>
            <a:ext cx="12364994" cy="6065752"/>
          </a:xfrm>
        </p:spPr>
      </p:pic>
      <p:sp>
        <p:nvSpPr>
          <p:cNvPr id="2" name="Titre 1">
            <a:extLst>
              <a:ext uri="{FF2B5EF4-FFF2-40B4-BE49-F238E27FC236}">
                <a16:creationId xmlns:a16="http://schemas.microsoft.com/office/drawing/2014/main" id="{3FC5F5C3-1F96-484C-91CE-7E547634F46A}"/>
              </a:ext>
            </a:extLst>
          </p:cNvPr>
          <p:cNvSpPr>
            <a:spLocks noGrp="1"/>
          </p:cNvSpPr>
          <p:nvPr>
            <p:ph type="title"/>
          </p:nvPr>
        </p:nvSpPr>
        <p:spPr>
          <a:xfrm>
            <a:off x="0" y="-153858"/>
            <a:ext cx="10515600" cy="1325563"/>
          </a:xfrm>
        </p:spPr>
        <p:txBody>
          <a:bodyPr/>
          <a:lstStyle/>
          <a:p>
            <a:r>
              <a:rPr lang="fr-FR" dirty="0"/>
              <a:t>Montant de panier</a:t>
            </a:r>
          </a:p>
        </p:txBody>
      </p:sp>
      <p:sp>
        <p:nvSpPr>
          <p:cNvPr id="3" name="Espace réservé du numéro de diapositive 2">
            <a:extLst>
              <a:ext uri="{FF2B5EF4-FFF2-40B4-BE49-F238E27FC236}">
                <a16:creationId xmlns:a16="http://schemas.microsoft.com/office/drawing/2014/main" id="{78106567-9B14-403D-AE20-3A8A4C045FD7}"/>
              </a:ext>
            </a:extLst>
          </p:cNvPr>
          <p:cNvSpPr>
            <a:spLocks noGrp="1"/>
          </p:cNvSpPr>
          <p:nvPr>
            <p:ph type="sldNum" sz="quarter" idx="12"/>
          </p:nvPr>
        </p:nvSpPr>
        <p:spPr/>
        <p:txBody>
          <a:bodyPr/>
          <a:lstStyle/>
          <a:p>
            <a:fld id="{580D081E-5A94-43E2-A081-4FA3D1E182EC}" type="slidenum">
              <a:rPr lang="fr-FR" smtClean="0"/>
              <a:t>12</a:t>
            </a:fld>
            <a:endParaRPr lang="fr-FR"/>
          </a:p>
        </p:txBody>
      </p:sp>
    </p:spTree>
    <p:extLst>
      <p:ext uri="{BB962C8B-B14F-4D97-AF65-F5344CB8AC3E}">
        <p14:creationId xmlns:p14="http://schemas.microsoft.com/office/powerpoint/2010/main" val="4650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FF4B0950-B4DC-49B9-B970-B427D60FB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32" y="1587843"/>
            <a:ext cx="5914768" cy="5179623"/>
          </a:xfrm>
          <a:prstGeom prst="rect">
            <a:avLst/>
          </a:prstGeom>
        </p:spPr>
      </p:pic>
      <p:pic>
        <p:nvPicPr>
          <p:cNvPr id="7" name="Espace réservé du contenu 6">
            <a:extLst>
              <a:ext uri="{FF2B5EF4-FFF2-40B4-BE49-F238E27FC236}">
                <a16:creationId xmlns:a16="http://schemas.microsoft.com/office/drawing/2014/main" id="{56F46AD2-4A21-4329-AA5D-774D9DD479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751999"/>
            <a:ext cx="6277232" cy="2081255"/>
          </a:xfrm>
        </p:spPr>
      </p:pic>
      <p:sp>
        <p:nvSpPr>
          <p:cNvPr id="2" name="Titre 1">
            <a:extLst>
              <a:ext uri="{FF2B5EF4-FFF2-40B4-BE49-F238E27FC236}">
                <a16:creationId xmlns:a16="http://schemas.microsoft.com/office/drawing/2014/main" id="{BD4DD6FE-95B8-4C0C-AB73-3F3E8D99970A}"/>
              </a:ext>
            </a:extLst>
          </p:cNvPr>
          <p:cNvSpPr>
            <a:spLocks noGrp="1"/>
          </p:cNvSpPr>
          <p:nvPr>
            <p:ph type="title"/>
          </p:nvPr>
        </p:nvSpPr>
        <p:spPr/>
        <p:txBody>
          <a:bodyPr/>
          <a:lstStyle/>
          <a:p>
            <a:r>
              <a:rPr lang="fr-FR" b="0" i="0" dirty="0">
                <a:solidFill>
                  <a:srgbClr val="271A38"/>
                </a:solidFill>
                <a:effectLst/>
                <a:latin typeface="Inter"/>
              </a:rPr>
              <a:t>Répartition des prix pour chaque produit</a:t>
            </a:r>
            <a:endParaRPr lang="fr-FR" dirty="0"/>
          </a:p>
        </p:txBody>
      </p:sp>
      <p:pic>
        <p:nvPicPr>
          <p:cNvPr id="11" name="Image 10">
            <a:extLst>
              <a:ext uri="{FF2B5EF4-FFF2-40B4-BE49-F238E27FC236}">
                <a16:creationId xmlns:a16="http://schemas.microsoft.com/office/drawing/2014/main" id="{5AA89FEF-4038-4734-BB61-9DD3A014E8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65373"/>
            <a:ext cx="6499654" cy="2702093"/>
          </a:xfrm>
          <a:prstGeom prst="rect">
            <a:avLst/>
          </a:prstGeom>
        </p:spPr>
      </p:pic>
      <p:sp>
        <p:nvSpPr>
          <p:cNvPr id="3" name="Espace réservé du numéro de diapositive 2">
            <a:extLst>
              <a:ext uri="{FF2B5EF4-FFF2-40B4-BE49-F238E27FC236}">
                <a16:creationId xmlns:a16="http://schemas.microsoft.com/office/drawing/2014/main" id="{D87AD094-BD59-4410-AD3B-412A5EB5E32F}"/>
              </a:ext>
            </a:extLst>
          </p:cNvPr>
          <p:cNvSpPr>
            <a:spLocks noGrp="1"/>
          </p:cNvSpPr>
          <p:nvPr>
            <p:ph type="sldNum" sz="quarter" idx="12"/>
          </p:nvPr>
        </p:nvSpPr>
        <p:spPr/>
        <p:txBody>
          <a:bodyPr/>
          <a:lstStyle/>
          <a:p>
            <a:fld id="{580D081E-5A94-43E2-A081-4FA3D1E182EC}" type="slidenum">
              <a:rPr lang="fr-FR" smtClean="0"/>
              <a:t>13</a:t>
            </a:fld>
            <a:endParaRPr lang="fr-FR"/>
          </a:p>
        </p:txBody>
      </p:sp>
    </p:spTree>
    <p:extLst>
      <p:ext uri="{BB962C8B-B14F-4D97-AF65-F5344CB8AC3E}">
        <p14:creationId xmlns:p14="http://schemas.microsoft.com/office/powerpoint/2010/main" val="233507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968F7063-075B-4E97-B3AF-4CB105CDDB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5728"/>
            <a:ext cx="10906180" cy="6772272"/>
          </a:xfrm>
        </p:spPr>
      </p:pic>
      <p:sp>
        <p:nvSpPr>
          <p:cNvPr id="2" name="Titre 1">
            <a:extLst>
              <a:ext uri="{FF2B5EF4-FFF2-40B4-BE49-F238E27FC236}">
                <a16:creationId xmlns:a16="http://schemas.microsoft.com/office/drawing/2014/main" id="{1F08FDDE-9C90-41C0-A32A-DD16623D70A5}"/>
              </a:ext>
            </a:extLst>
          </p:cNvPr>
          <p:cNvSpPr>
            <a:spLocks noGrp="1"/>
          </p:cNvSpPr>
          <p:nvPr>
            <p:ph type="title"/>
          </p:nvPr>
        </p:nvSpPr>
        <p:spPr>
          <a:xfrm>
            <a:off x="838200" y="100540"/>
            <a:ext cx="9548813" cy="806449"/>
          </a:xfrm>
        </p:spPr>
        <p:txBody>
          <a:bodyPr/>
          <a:lstStyle/>
          <a:p>
            <a:r>
              <a:rPr lang="fr-FR" dirty="0"/>
              <a:t>Chiffre d’affaires par temps par catégories</a:t>
            </a:r>
          </a:p>
        </p:txBody>
      </p:sp>
      <p:cxnSp>
        <p:nvCxnSpPr>
          <p:cNvPr id="4" name="Connecteur droit avec flèche 3">
            <a:extLst>
              <a:ext uri="{FF2B5EF4-FFF2-40B4-BE49-F238E27FC236}">
                <a16:creationId xmlns:a16="http://schemas.microsoft.com/office/drawing/2014/main" id="{CAE6BD94-A00B-4D06-AB60-FB870B2FF31E}"/>
              </a:ext>
            </a:extLst>
          </p:cNvPr>
          <p:cNvCxnSpPr>
            <a:cxnSpLocks/>
          </p:cNvCxnSpPr>
          <p:nvPr/>
        </p:nvCxnSpPr>
        <p:spPr>
          <a:xfrm flipV="1">
            <a:off x="5498254" y="1173891"/>
            <a:ext cx="1587004" cy="424486"/>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Connecteur droit avec flèche 6">
            <a:extLst>
              <a:ext uri="{FF2B5EF4-FFF2-40B4-BE49-F238E27FC236}">
                <a16:creationId xmlns:a16="http://schemas.microsoft.com/office/drawing/2014/main" id="{73791784-A5F0-40F7-9A9C-F7FA6B389615}"/>
              </a:ext>
            </a:extLst>
          </p:cNvPr>
          <p:cNvCxnSpPr>
            <a:cxnSpLocks/>
          </p:cNvCxnSpPr>
          <p:nvPr/>
        </p:nvCxnSpPr>
        <p:spPr>
          <a:xfrm>
            <a:off x="8587946" y="1019432"/>
            <a:ext cx="815546" cy="30891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ZoneTexte 13">
            <a:extLst>
              <a:ext uri="{FF2B5EF4-FFF2-40B4-BE49-F238E27FC236}">
                <a16:creationId xmlns:a16="http://schemas.microsoft.com/office/drawing/2014/main" id="{7436FE8D-90D4-41DB-8C06-F8CB4DC487D2}"/>
              </a:ext>
            </a:extLst>
          </p:cNvPr>
          <p:cNvSpPr txBox="1"/>
          <p:nvPr/>
        </p:nvSpPr>
        <p:spPr>
          <a:xfrm>
            <a:off x="4287503" y="1413711"/>
            <a:ext cx="1349974" cy="369332"/>
          </a:xfrm>
          <a:prstGeom prst="rect">
            <a:avLst/>
          </a:prstGeom>
          <a:noFill/>
          <a:ln>
            <a:noFill/>
          </a:ln>
        </p:spPr>
        <p:txBody>
          <a:bodyPr wrap="square">
            <a:spAutoFit/>
          </a:bodyPr>
          <a:lstStyle/>
          <a:p>
            <a:r>
              <a:rPr lang="fr-FR" b="1" u="sng" dirty="0">
                <a:solidFill>
                  <a:srgbClr val="0070C0"/>
                </a:solidFill>
              </a:rPr>
              <a:t>Nourriture</a:t>
            </a:r>
          </a:p>
        </p:txBody>
      </p:sp>
      <p:sp>
        <p:nvSpPr>
          <p:cNvPr id="17" name="ZoneTexte 16">
            <a:extLst>
              <a:ext uri="{FF2B5EF4-FFF2-40B4-BE49-F238E27FC236}">
                <a16:creationId xmlns:a16="http://schemas.microsoft.com/office/drawing/2014/main" id="{3A03E63C-C978-4669-B877-F65CC189C3A3}"/>
              </a:ext>
            </a:extLst>
          </p:cNvPr>
          <p:cNvSpPr txBox="1"/>
          <p:nvPr/>
        </p:nvSpPr>
        <p:spPr>
          <a:xfrm>
            <a:off x="7574179" y="834766"/>
            <a:ext cx="1189334" cy="369332"/>
          </a:xfrm>
          <a:prstGeom prst="rect">
            <a:avLst/>
          </a:prstGeom>
          <a:noFill/>
        </p:spPr>
        <p:txBody>
          <a:bodyPr wrap="square">
            <a:spAutoFit/>
          </a:bodyPr>
          <a:lstStyle/>
          <a:p>
            <a:r>
              <a:rPr lang="fr-FR" b="1" strike="sngStrike" dirty="0">
                <a:solidFill>
                  <a:srgbClr val="FF0000"/>
                </a:solidFill>
              </a:rPr>
              <a:t>High tech </a:t>
            </a:r>
          </a:p>
        </p:txBody>
      </p:sp>
      <p:cxnSp>
        <p:nvCxnSpPr>
          <p:cNvPr id="5" name="Connecteur droit 4">
            <a:extLst>
              <a:ext uri="{FF2B5EF4-FFF2-40B4-BE49-F238E27FC236}">
                <a16:creationId xmlns:a16="http://schemas.microsoft.com/office/drawing/2014/main" id="{75BE9D94-98C8-4343-B38A-51A6525B45C8}"/>
              </a:ext>
            </a:extLst>
          </p:cNvPr>
          <p:cNvCxnSpPr>
            <a:cxnSpLocks/>
          </p:cNvCxnSpPr>
          <p:nvPr/>
        </p:nvCxnSpPr>
        <p:spPr>
          <a:xfrm flipV="1">
            <a:off x="4188649" y="834766"/>
            <a:ext cx="0" cy="5418300"/>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Connecteur droit 9">
            <a:extLst>
              <a:ext uri="{FF2B5EF4-FFF2-40B4-BE49-F238E27FC236}">
                <a16:creationId xmlns:a16="http://schemas.microsoft.com/office/drawing/2014/main" id="{BC25C4AC-C615-4589-BC3D-FBF2ED7144A8}"/>
              </a:ext>
            </a:extLst>
          </p:cNvPr>
          <p:cNvCxnSpPr>
            <a:cxnSpLocks/>
          </p:cNvCxnSpPr>
          <p:nvPr/>
        </p:nvCxnSpPr>
        <p:spPr>
          <a:xfrm flipV="1">
            <a:off x="7574179" y="834766"/>
            <a:ext cx="0" cy="5542553"/>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Espace réservé du numéro de diapositive 14">
            <a:extLst>
              <a:ext uri="{FF2B5EF4-FFF2-40B4-BE49-F238E27FC236}">
                <a16:creationId xmlns:a16="http://schemas.microsoft.com/office/drawing/2014/main" id="{AF6B04BA-614D-42DF-B0F1-D3B4F08D8331}"/>
              </a:ext>
            </a:extLst>
          </p:cNvPr>
          <p:cNvSpPr>
            <a:spLocks noGrp="1"/>
          </p:cNvSpPr>
          <p:nvPr>
            <p:ph type="sldNum" sz="quarter" idx="12"/>
          </p:nvPr>
        </p:nvSpPr>
        <p:spPr/>
        <p:txBody>
          <a:bodyPr/>
          <a:lstStyle/>
          <a:p>
            <a:fld id="{580D081E-5A94-43E2-A081-4FA3D1E182EC}" type="slidenum">
              <a:rPr lang="fr-FR" smtClean="0"/>
              <a:t>2</a:t>
            </a:fld>
            <a:endParaRPr lang="fr-FR"/>
          </a:p>
        </p:txBody>
      </p:sp>
    </p:spTree>
    <p:extLst>
      <p:ext uri="{BB962C8B-B14F-4D97-AF65-F5344CB8AC3E}">
        <p14:creationId xmlns:p14="http://schemas.microsoft.com/office/powerpoint/2010/main" val="317097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8548CC7-B37F-4951-9864-6B8597F17F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91" y="414047"/>
            <a:ext cx="9262420" cy="6359792"/>
          </a:xfrm>
        </p:spPr>
      </p:pic>
      <p:sp>
        <p:nvSpPr>
          <p:cNvPr id="2" name="Titre 1">
            <a:extLst>
              <a:ext uri="{FF2B5EF4-FFF2-40B4-BE49-F238E27FC236}">
                <a16:creationId xmlns:a16="http://schemas.microsoft.com/office/drawing/2014/main" id="{060757DB-D9B6-4CE5-8103-A938B59BDB36}"/>
              </a:ext>
            </a:extLst>
          </p:cNvPr>
          <p:cNvSpPr>
            <a:spLocks noGrp="1"/>
          </p:cNvSpPr>
          <p:nvPr>
            <p:ph type="title"/>
          </p:nvPr>
        </p:nvSpPr>
        <p:spPr>
          <a:xfrm>
            <a:off x="0" y="0"/>
            <a:ext cx="11163300" cy="1325563"/>
          </a:xfrm>
        </p:spPr>
        <p:txBody>
          <a:bodyPr/>
          <a:lstStyle/>
          <a:p>
            <a:r>
              <a:rPr lang="fr-FR" dirty="0"/>
              <a:t>Chiffre d’affaires et nombre de ventes par temps</a:t>
            </a:r>
          </a:p>
        </p:txBody>
      </p:sp>
      <p:cxnSp>
        <p:nvCxnSpPr>
          <p:cNvPr id="4" name="Connecteur droit avec flèche 3">
            <a:extLst>
              <a:ext uri="{FF2B5EF4-FFF2-40B4-BE49-F238E27FC236}">
                <a16:creationId xmlns:a16="http://schemas.microsoft.com/office/drawing/2014/main" id="{BC55B946-0CBE-4602-9B92-F4942090A57B}"/>
              </a:ext>
            </a:extLst>
          </p:cNvPr>
          <p:cNvCxnSpPr>
            <a:cxnSpLocks/>
          </p:cNvCxnSpPr>
          <p:nvPr/>
        </p:nvCxnSpPr>
        <p:spPr>
          <a:xfrm flipV="1">
            <a:off x="6565551" y="3612111"/>
            <a:ext cx="1120346" cy="1087395"/>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7" name="Connecteur droit avec flèche 6">
            <a:extLst>
              <a:ext uri="{FF2B5EF4-FFF2-40B4-BE49-F238E27FC236}">
                <a16:creationId xmlns:a16="http://schemas.microsoft.com/office/drawing/2014/main" id="{BACC3355-8BD6-4B17-A98C-E0C7BEB7E833}"/>
              </a:ext>
            </a:extLst>
          </p:cNvPr>
          <p:cNvCxnSpPr>
            <a:cxnSpLocks/>
          </p:cNvCxnSpPr>
          <p:nvPr/>
        </p:nvCxnSpPr>
        <p:spPr>
          <a:xfrm flipV="1">
            <a:off x="3888260" y="1476777"/>
            <a:ext cx="1693390" cy="750009"/>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Connecteur droit avec flèche 9">
            <a:extLst>
              <a:ext uri="{FF2B5EF4-FFF2-40B4-BE49-F238E27FC236}">
                <a16:creationId xmlns:a16="http://schemas.microsoft.com/office/drawing/2014/main" id="{D2FFDE47-C670-4D67-8A4A-435C0E3316BB}"/>
              </a:ext>
            </a:extLst>
          </p:cNvPr>
          <p:cNvCxnSpPr>
            <a:cxnSpLocks/>
          </p:cNvCxnSpPr>
          <p:nvPr/>
        </p:nvCxnSpPr>
        <p:spPr>
          <a:xfrm flipV="1">
            <a:off x="6723100" y="3804364"/>
            <a:ext cx="1120346" cy="1087395"/>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2" name="ZoneTexte 11">
            <a:extLst>
              <a:ext uri="{FF2B5EF4-FFF2-40B4-BE49-F238E27FC236}">
                <a16:creationId xmlns:a16="http://schemas.microsoft.com/office/drawing/2014/main" id="{E271B5F5-5F95-4178-A8BE-35F2559AA8E3}"/>
              </a:ext>
            </a:extLst>
          </p:cNvPr>
          <p:cNvSpPr txBox="1"/>
          <p:nvPr/>
        </p:nvSpPr>
        <p:spPr>
          <a:xfrm>
            <a:off x="9536328" y="2873631"/>
            <a:ext cx="1980170" cy="1477328"/>
          </a:xfrm>
          <a:prstGeom prst="rect">
            <a:avLst/>
          </a:prstGeom>
          <a:noFill/>
        </p:spPr>
        <p:txBody>
          <a:bodyPr wrap="square">
            <a:spAutoFit/>
          </a:bodyPr>
          <a:lstStyle/>
          <a:p>
            <a:r>
              <a:rPr lang="fr-FR" dirty="0"/>
              <a:t>Nombre de ventes</a:t>
            </a:r>
          </a:p>
          <a:p>
            <a:endParaRPr lang="fr-FR" dirty="0"/>
          </a:p>
          <a:p>
            <a:endParaRPr lang="fr-FR" dirty="0"/>
          </a:p>
          <a:p>
            <a:endParaRPr lang="fr-FR" dirty="0"/>
          </a:p>
          <a:p>
            <a:r>
              <a:rPr lang="fr-FR" dirty="0"/>
              <a:t>Chiffre d’affaires  </a:t>
            </a:r>
          </a:p>
        </p:txBody>
      </p:sp>
      <p:sp>
        <p:nvSpPr>
          <p:cNvPr id="20" name="Flèche : haut 19">
            <a:extLst>
              <a:ext uri="{FF2B5EF4-FFF2-40B4-BE49-F238E27FC236}">
                <a16:creationId xmlns:a16="http://schemas.microsoft.com/office/drawing/2014/main" id="{BAC9AF8E-32E7-42E4-B493-ED319D2847D7}"/>
              </a:ext>
            </a:extLst>
          </p:cNvPr>
          <p:cNvSpPr/>
          <p:nvPr/>
        </p:nvSpPr>
        <p:spPr>
          <a:xfrm rot="2383207">
            <a:off x="11435151" y="2748083"/>
            <a:ext cx="204916" cy="673443"/>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haut 20">
            <a:extLst>
              <a:ext uri="{FF2B5EF4-FFF2-40B4-BE49-F238E27FC236}">
                <a16:creationId xmlns:a16="http://schemas.microsoft.com/office/drawing/2014/main" id="{AD2C7372-BD45-4A68-ACE7-3746B6495FA9}"/>
              </a:ext>
            </a:extLst>
          </p:cNvPr>
          <p:cNvSpPr/>
          <p:nvPr/>
        </p:nvSpPr>
        <p:spPr>
          <a:xfrm rot="2350274">
            <a:off x="11377482" y="3685576"/>
            <a:ext cx="204916" cy="673443"/>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9E751D5E-516D-41FE-8481-C492F51AE071}"/>
              </a:ext>
            </a:extLst>
          </p:cNvPr>
          <p:cNvSpPr txBox="1"/>
          <p:nvPr/>
        </p:nvSpPr>
        <p:spPr>
          <a:xfrm>
            <a:off x="6370929" y="1833744"/>
            <a:ext cx="1189334" cy="369332"/>
          </a:xfrm>
          <a:prstGeom prst="rect">
            <a:avLst/>
          </a:prstGeom>
          <a:noFill/>
        </p:spPr>
        <p:txBody>
          <a:bodyPr wrap="square">
            <a:spAutoFit/>
          </a:bodyPr>
          <a:lstStyle/>
          <a:p>
            <a:r>
              <a:rPr lang="fr-FR" strike="sngStrike" dirty="0">
                <a:solidFill>
                  <a:srgbClr val="FF0000"/>
                </a:solidFill>
              </a:rPr>
              <a:t>High tech </a:t>
            </a:r>
          </a:p>
        </p:txBody>
      </p:sp>
      <p:cxnSp>
        <p:nvCxnSpPr>
          <p:cNvPr id="14" name="Connecteur droit 13">
            <a:extLst>
              <a:ext uri="{FF2B5EF4-FFF2-40B4-BE49-F238E27FC236}">
                <a16:creationId xmlns:a16="http://schemas.microsoft.com/office/drawing/2014/main" id="{0381D9AF-8E17-48A3-A425-201F903B8772}"/>
              </a:ext>
            </a:extLst>
          </p:cNvPr>
          <p:cNvCxnSpPr>
            <a:cxnSpLocks/>
          </p:cNvCxnSpPr>
          <p:nvPr/>
        </p:nvCxnSpPr>
        <p:spPr>
          <a:xfrm flipV="1">
            <a:off x="3846780" y="1190187"/>
            <a:ext cx="0" cy="4843848"/>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cteur droit 16">
            <a:extLst>
              <a:ext uri="{FF2B5EF4-FFF2-40B4-BE49-F238E27FC236}">
                <a16:creationId xmlns:a16="http://schemas.microsoft.com/office/drawing/2014/main" id="{7AC717CB-6267-47AF-A516-50F4C7491885}"/>
              </a:ext>
            </a:extLst>
          </p:cNvPr>
          <p:cNvCxnSpPr>
            <a:cxnSpLocks/>
          </p:cNvCxnSpPr>
          <p:nvPr/>
        </p:nvCxnSpPr>
        <p:spPr>
          <a:xfrm flipV="1">
            <a:off x="6202802" y="1190187"/>
            <a:ext cx="0" cy="4843848"/>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ZoneTexte 17">
            <a:extLst>
              <a:ext uri="{FF2B5EF4-FFF2-40B4-BE49-F238E27FC236}">
                <a16:creationId xmlns:a16="http://schemas.microsoft.com/office/drawing/2014/main" id="{40556E9A-1343-424A-BE15-172EA1F68614}"/>
              </a:ext>
            </a:extLst>
          </p:cNvPr>
          <p:cNvSpPr txBox="1"/>
          <p:nvPr/>
        </p:nvSpPr>
        <p:spPr>
          <a:xfrm>
            <a:off x="4305623" y="3409277"/>
            <a:ext cx="1349974" cy="369332"/>
          </a:xfrm>
          <a:prstGeom prst="rect">
            <a:avLst/>
          </a:prstGeom>
          <a:noFill/>
          <a:ln>
            <a:noFill/>
          </a:ln>
        </p:spPr>
        <p:txBody>
          <a:bodyPr wrap="square">
            <a:spAutoFit/>
          </a:bodyPr>
          <a:lstStyle/>
          <a:p>
            <a:r>
              <a:rPr lang="fr-FR" b="1" u="sng" dirty="0">
                <a:solidFill>
                  <a:srgbClr val="0070C0"/>
                </a:solidFill>
              </a:rPr>
              <a:t>Nourriture</a:t>
            </a:r>
          </a:p>
        </p:txBody>
      </p:sp>
      <p:sp>
        <p:nvSpPr>
          <p:cNvPr id="8" name="Espace réservé du numéro de diapositive 7">
            <a:extLst>
              <a:ext uri="{FF2B5EF4-FFF2-40B4-BE49-F238E27FC236}">
                <a16:creationId xmlns:a16="http://schemas.microsoft.com/office/drawing/2014/main" id="{8A3A32E3-597B-4EA8-826F-686DDB58ECD8}"/>
              </a:ext>
            </a:extLst>
          </p:cNvPr>
          <p:cNvSpPr>
            <a:spLocks noGrp="1"/>
          </p:cNvSpPr>
          <p:nvPr>
            <p:ph type="sldNum" sz="quarter" idx="12"/>
          </p:nvPr>
        </p:nvSpPr>
        <p:spPr/>
        <p:txBody>
          <a:bodyPr/>
          <a:lstStyle/>
          <a:p>
            <a:fld id="{580D081E-5A94-43E2-A081-4FA3D1E182EC}" type="slidenum">
              <a:rPr lang="fr-FR" smtClean="0"/>
              <a:t>3</a:t>
            </a:fld>
            <a:endParaRPr lang="fr-FR" dirty="0"/>
          </a:p>
        </p:txBody>
      </p:sp>
    </p:spTree>
    <p:extLst>
      <p:ext uri="{BB962C8B-B14F-4D97-AF65-F5344CB8AC3E}">
        <p14:creationId xmlns:p14="http://schemas.microsoft.com/office/powerpoint/2010/main" val="42044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93431A9-FF4E-4E0E-BCDF-74ABAA84AD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
            <a:ext cx="12191999" cy="6858000"/>
          </a:xfrm>
        </p:spPr>
      </p:pic>
      <p:cxnSp>
        <p:nvCxnSpPr>
          <p:cNvPr id="4" name="Connecteur droit avec flèche 3">
            <a:extLst>
              <a:ext uri="{FF2B5EF4-FFF2-40B4-BE49-F238E27FC236}">
                <a16:creationId xmlns:a16="http://schemas.microsoft.com/office/drawing/2014/main" id="{F8303C30-A755-4DC0-9A97-225933296B3D}"/>
              </a:ext>
            </a:extLst>
          </p:cNvPr>
          <p:cNvCxnSpPr>
            <a:cxnSpLocks/>
          </p:cNvCxnSpPr>
          <p:nvPr/>
        </p:nvCxnSpPr>
        <p:spPr>
          <a:xfrm>
            <a:off x="6577986" y="1597110"/>
            <a:ext cx="4133450" cy="308918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ZoneTexte 7">
            <a:extLst>
              <a:ext uri="{FF2B5EF4-FFF2-40B4-BE49-F238E27FC236}">
                <a16:creationId xmlns:a16="http://schemas.microsoft.com/office/drawing/2014/main" id="{D10FA9BA-4C92-4B0F-BD49-920623B92D5A}"/>
              </a:ext>
            </a:extLst>
          </p:cNvPr>
          <p:cNvSpPr txBox="1"/>
          <p:nvPr/>
        </p:nvSpPr>
        <p:spPr>
          <a:xfrm>
            <a:off x="8345221" y="1711751"/>
            <a:ext cx="2674457" cy="1200329"/>
          </a:xfrm>
          <a:prstGeom prst="rect">
            <a:avLst/>
          </a:prstGeom>
          <a:noFill/>
        </p:spPr>
        <p:txBody>
          <a:bodyPr wrap="square">
            <a:spAutoFit/>
          </a:bodyPr>
          <a:lstStyle/>
          <a:p>
            <a:r>
              <a:rPr lang="fr-FR" sz="2400" dirty="0">
                <a:solidFill>
                  <a:srgbClr val="271A38"/>
                </a:solidFill>
                <a:latin typeface="Inter"/>
              </a:rPr>
              <a:t>N</a:t>
            </a:r>
            <a:r>
              <a:rPr lang="fr-FR" sz="2400" b="0" i="0" dirty="0">
                <a:solidFill>
                  <a:srgbClr val="271A38"/>
                </a:solidFill>
                <a:effectLst/>
                <a:latin typeface="Inter"/>
              </a:rPr>
              <a:t>ombre d’achats des clients/Nombre de visites </a:t>
            </a:r>
            <a:endParaRPr lang="fr-FR" sz="2400" dirty="0"/>
          </a:p>
        </p:txBody>
      </p:sp>
      <p:sp>
        <p:nvSpPr>
          <p:cNvPr id="32" name="ZoneTexte 31">
            <a:extLst>
              <a:ext uri="{FF2B5EF4-FFF2-40B4-BE49-F238E27FC236}">
                <a16:creationId xmlns:a16="http://schemas.microsoft.com/office/drawing/2014/main" id="{7A57C542-E4CF-424F-9D70-98D31FA25F40}"/>
              </a:ext>
            </a:extLst>
          </p:cNvPr>
          <p:cNvSpPr txBox="1"/>
          <p:nvPr/>
        </p:nvSpPr>
        <p:spPr>
          <a:xfrm>
            <a:off x="8558397" y="4329324"/>
            <a:ext cx="1494137" cy="369332"/>
          </a:xfrm>
          <a:prstGeom prst="rect">
            <a:avLst/>
          </a:prstGeom>
          <a:noFill/>
        </p:spPr>
        <p:txBody>
          <a:bodyPr wrap="square">
            <a:spAutoFit/>
          </a:bodyPr>
          <a:lstStyle/>
          <a:p>
            <a:r>
              <a:rPr lang="fr-FR" strike="sngStrike" dirty="0">
                <a:solidFill>
                  <a:srgbClr val="FF0000"/>
                </a:solidFill>
              </a:rPr>
              <a:t>High tech </a:t>
            </a:r>
          </a:p>
        </p:txBody>
      </p:sp>
      <p:sp>
        <p:nvSpPr>
          <p:cNvPr id="16" name="ZoneTexte 15">
            <a:extLst>
              <a:ext uri="{FF2B5EF4-FFF2-40B4-BE49-F238E27FC236}">
                <a16:creationId xmlns:a16="http://schemas.microsoft.com/office/drawing/2014/main" id="{A826876A-984F-4758-9027-53B8BC19B91E}"/>
              </a:ext>
            </a:extLst>
          </p:cNvPr>
          <p:cNvSpPr txBox="1"/>
          <p:nvPr/>
        </p:nvSpPr>
        <p:spPr>
          <a:xfrm>
            <a:off x="5123869" y="3041132"/>
            <a:ext cx="1349974" cy="369332"/>
          </a:xfrm>
          <a:prstGeom prst="rect">
            <a:avLst/>
          </a:prstGeom>
          <a:noFill/>
          <a:ln>
            <a:noFill/>
          </a:ln>
        </p:spPr>
        <p:txBody>
          <a:bodyPr wrap="square">
            <a:spAutoFit/>
          </a:bodyPr>
          <a:lstStyle/>
          <a:p>
            <a:r>
              <a:rPr lang="fr-FR" b="1" u="sng" dirty="0">
                <a:solidFill>
                  <a:srgbClr val="0070C0"/>
                </a:solidFill>
              </a:rPr>
              <a:t>Nourriture</a:t>
            </a:r>
          </a:p>
        </p:txBody>
      </p:sp>
      <p:cxnSp>
        <p:nvCxnSpPr>
          <p:cNvPr id="17" name="Connecteur droit 16">
            <a:extLst>
              <a:ext uri="{FF2B5EF4-FFF2-40B4-BE49-F238E27FC236}">
                <a16:creationId xmlns:a16="http://schemas.microsoft.com/office/drawing/2014/main" id="{4630D233-53E2-4EB9-8A1B-18F9DF761237}"/>
              </a:ext>
            </a:extLst>
          </p:cNvPr>
          <p:cNvCxnSpPr>
            <a:cxnSpLocks/>
          </p:cNvCxnSpPr>
          <p:nvPr/>
        </p:nvCxnSpPr>
        <p:spPr>
          <a:xfrm flipV="1">
            <a:off x="5123869" y="926757"/>
            <a:ext cx="0" cy="5066270"/>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Connecteur droit 19">
            <a:extLst>
              <a:ext uri="{FF2B5EF4-FFF2-40B4-BE49-F238E27FC236}">
                <a16:creationId xmlns:a16="http://schemas.microsoft.com/office/drawing/2014/main" id="{5A4308BB-B459-42AE-ABDA-147E5E47CF80}"/>
              </a:ext>
            </a:extLst>
          </p:cNvPr>
          <p:cNvCxnSpPr>
            <a:cxnSpLocks/>
          </p:cNvCxnSpPr>
          <p:nvPr/>
        </p:nvCxnSpPr>
        <p:spPr>
          <a:xfrm flipV="1">
            <a:off x="8212833" y="926757"/>
            <a:ext cx="0" cy="5066270"/>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re 1">
            <a:extLst>
              <a:ext uri="{FF2B5EF4-FFF2-40B4-BE49-F238E27FC236}">
                <a16:creationId xmlns:a16="http://schemas.microsoft.com/office/drawing/2014/main" id="{29B55D66-E8FD-4A4C-BB6C-3B28ED840F71}"/>
              </a:ext>
            </a:extLst>
          </p:cNvPr>
          <p:cNvSpPr>
            <a:spLocks noGrp="1"/>
          </p:cNvSpPr>
          <p:nvPr>
            <p:ph type="title"/>
          </p:nvPr>
        </p:nvSpPr>
        <p:spPr>
          <a:xfrm>
            <a:off x="121508" y="135547"/>
            <a:ext cx="5624384" cy="524561"/>
          </a:xfrm>
        </p:spPr>
        <p:txBody>
          <a:bodyPr>
            <a:normAutofit fontScale="90000"/>
          </a:bodyPr>
          <a:lstStyle/>
          <a:p>
            <a:r>
              <a:rPr lang="fr-FR" dirty="0">
                <a:solidFill>
                  <a:srgbClr val="271A38"/>
                </a:solidFill>
                <a:latin typeface="Inter"/>
              </a:rPr>
              <a:t>T</a:t>
            </a:r>
            <a:r>
              <a:rPr lang="fr-FR" b="0" i="0" dirty="0">
                <a:solidFill>
                  <a:srgbClr val="271A38"/>
                </a:solidFill>
                <a:effectLst/>
                <a:latin typeface="Inter"/>
              </a:rPr>
              <a:t>aux de conversion </a:t>
            </a:r>
            <a:endParaRPr lang="fr-FR" dirty="0"/>
          </a:p>
        </p:txBody>
      </p:sp>
      <p:sp>
        <p:nvSpPr>
          <p:cNvPr id="23" name="Espace réservé du numéro de diapositive 22">
            <a:extLst>
              <a:ext uri="{FF2B5EF4-FFF2-40B4-BE49-F238E27FC236}">
                <a16:creationId xmlns:a16="http://schemas.microsoft.com/office/drawing/2014/main" id="{832E81E7-ECBA-4C72-A449-FC413FF34631}"/>
              </a:ext>
            </a:extLst>
          </p:cNvPr>
          <p:cNvSpPr>
            <a:spLocks noGrp="1"/>
          </p:cNvSpPr>
          <p:nvPr>
            <p:ph type="sldNum" sz="quarter" idx="12"/>
          </p:nvPr>
        </p:nvSpPr>
        <p:spPr/>
        <p:txBody>
          <a:bodyPr/>
          <a:lstStyle/>
          <a:p>
            <a:fld id="{580D081E-5A94-43E2-A081-4FA3D1E182EC}" type="slidenum">
              <a:rPr lang="fr-FR" smtClean="0"/>
              <a:t>4</a:t>
            </a:fld>
            <a:endParaRPr lang="fr-FR"/>
          </a:p>
        </p:txBody>
      </p:sp>
    </p:spTree>
    <p:extLst>
      <p:ext uri="{BB962C8B-B14F-4D97-AF65-F5344CB8AC3E}">
        <p14:creationId xmlns:p14="http://schemas.microsoft.com/office/powerpoint/2010/main" val="312229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6B9DB944-4DE0-4CDF-93F7-BF75F19157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22345"/>
            <a:ext cx="10083114" cy="6441998"/>
          </a:xfrm>
        </p:spPr>
      </p:pic>
      <p:sp>
        <p:nvSpPr>
          <p:cNvPr id="2" name="Titre 1">
            <a:extLst>
              <a:ext uri="{FF2B5EF4-FFF2-40B4-BE49-F238E27FC236}">
                <a16:creationId xmlns:a16="http://schemas.microsoft.com/office/drawing/2014/main" id="{EC66E7D1-7BE0-4EE5-97AA-B71511618943}"/>
              </a:ext>
            </a:extLst>
          </p:cNvPr>
          <p:cNvSpPr>
            <a:spLocks noGrp="1"/>
          </p:cNvSpPr>
          <p:nvPr>
            <p:ph type="title"/>
          </p:nvPr>
        </p:nvSpPr>
        <p:spPr>
          <a:xfrm>
            <a:off x="0" y="58609"/>
            <a:ext cx="11073714" cy="1325563"/>
          </a:xfrm>
        </p:spPr>
        <p:txBody>
          <a:bodyPr/>
          <a:lstStyle/>
          <a:p>
            <a:r>
              <a:rPr lang="fr-FR" dirty="0"/>
              <a:t>Montants de panier par temps passé sur le site</a:t>
            </a:r>
          </a:p>
        </p:txBody>
      </p:sp>
      <p:cxnSp>
        <p:nvCxnSpPr>
          <p:cNvPr id="4" name="Connecteur droit avec flèche 3">
            <a:extLst>
              <a:ext uri="{FF2B5EF4-FFF2-40B4-BE49-F238E27FC236}">
                <a16:creationId xmlns:a16="http://schemas.microsoft.com/office/drawing/2014/main" id="{E7ED58C7-D178-4F48-887B-A20E5D95CB72}"/>
              </a:ext>
            </a:extLst>
          </p:cNvPr>
          <p:cNvCxnSpPr>
            <a:cxnSpLocks/>
          </p:cNvCxnSpPr>
          <p:nvPr/>
        </p:nvCxnSpPr>
        <p:spPr>
          <a:xfrm flipV="1">
            <a:off x="1723768" y="2001795"/>
            <a:ext cx="6839464" cy="3700937"/>
          </a:xfrm>
          <a:prstGeom prst="straightConnector1">
            <a:avLst/>
          </a:prstGeom>
          <a:ln w="76200">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7" name="ZoneTexte 6">
            <a:extLst>
              <a:ext uri="{FF2B5EF4-FFF2-40B4-BE49-F238E27FC236}">
                <a16:creationId xmlns:a16="http://schemas.microsoft.com/office/drawing/2014/main" id="{25ADB65C-A9A0-40F5-8BBE-6F941B7283F5}"/>
              </a:ext>
            </a:extLst>
          </p:cNvPr>
          <p:cNvSpPr txBox="1"/>
          <p:nvPr/>
        </p:nvSpPr>
        <p:spPr>
          <a:xfrm>
            <a:off x="9227409" y="2414883"/>
            <a:ext cx="2511510" cy="1200329"/>
          </a:xfrm>
          <a:prstGeom prst="rect">
            <a:avLst/>
          </a:prstGeom>
          <a:noFill/>
        </p:spPr>
        <p:txBody>
          <a:bodyPr wrap="square">
            <a:spAutoFit/>
          </a:bodyPr>
          <a:lstStyle/>
          <a:p>
            <a:r>
              <a:rPr lang="fr-FR" dirty="0"/>
              <a:t>Temps passé sur le site</a:t>
            </a:r>
          </a:p>
          <a:p>
            <a:endParaRPr lang="fr-FR" dirty="0"/>
          </a:p>
          <a:p>
            <a:endParaRPr lang="fr-FR" dirty="0"/>
          </a:p>
          <a:p>
            <a:r>
              <a:rPr lang="fr-FR" dirty="0"/>
              <a:t>Montants de panier </a:t>
            </a:r>
          </a:p>
        </p:txBody>
      </p:sp>
      <p:sp>
        <p:nvSpPr>
          <p:cNvPr id="8" name="Flèche : haut 7">
            <a:extLst>
              <a:ext uri="{FF2B5EF4-FFF2-40B4-BE49-F238E27FC236}">
                <a16:creationId xmlns:a16="http://schemas.microsoft.com/office/drawing/2014/main" id="{AF29C4ED-300E-4F78-8F39-BFC2F8A2628F}"/>
              </a:ext>
            </a:extLst>
          </p:cNvPr>
          <p:cNvSpPr/>
          <p:nvPr/>
        </p:nvSpPr>
        <p:spPr>
          <a:xfrm>
            <a:off x="11565924" y="2261286"/>
            <a:ext cx="333633" cy="432487"/>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haut 8">
            <a:extLst>
              <a:ext uri="{FF2B5EF4-FFF2-40B4-BE49-F238E27FC236}">
                <a16:creationId xmlns:a16="http://schemas.microsoft.com/office/drawing/2014/main" id="{6EAD4F1C-549A-4701-BAA5-F92B54EE71C4}"/>
              </a:ext>
            </a:extLst>
          </p:cNvPr>
          <p:cNvSpPr/>
          <p:nvPr/>
        </p:nvSpPr>
        <p:spPr>
          <a:xfrm>
            <a:off x="11232291" y="3147928"/>
            <a:ext cx="333633" cy="432487"/>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0">
            <a:extLst>
              <a:ext uri="{FF2B5EF4-FFF2-40B4-BE49-F238E27FC236}">
                <a16:creationId xmlns:a16="http://schemas.microsoft.com/office/drawing/2014/main" id="{BCA83D7A-94C4-4F95-BB4F-300B60E5E9D6}"/>
              </a:ext>
            </a:extLst>
          </p:cNvPr>
          <p:cNvSpPr>
            <a:spLocks noGrp="1"/>
          </p:cNvSpPr>
          <p:nvPr>
            <p:ph type="sldNum" sz="quarter" idx="12"/>
          </p:nvPr>
        </p:nvSpPr>
        <p:spPr/>
        <p:txBody>
          <a:bodyPr/>
          <a:lstStyle/>
          <a:p>
            <a:fld id="{580D081E-5A94-43E2-A081-4FA3D1E182EC}" type="slidenum">
              <a:rPr lang="fr-FR" smtClean="0"/>
              <a:t>5</a:t>
            </a:fld>
            <a:endParaRPr lang="fr-FR"/>
          </a:p>
        </p:txBody>
      </p:sp>
    </p:spTree>
    <p:extLst>
      <p:ext uri="{BB962C8B-B14F-4D97-AF65-F5344CB8AC3E}">
        <p14:creationId xmlns:p14="http://schemas.microsoft.com/office/powerpoint/2010/main" val="381016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D654E54-226D-4D81-BB4D-A44441C0B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29925"/>
            <a:ext cx="12192000" cy="6328075"/>
          </a:xfrm>
        </p:spPr>
      </p:pic>
      <p:sp>
        <p:nvSpPr>
          <p:cNvPr id="2" name="Titre 1">
            <a:extLst>
              <a:ext uri="{FF2B5EF4-FFF2-40B4-BE49-F238E27FC236}">
                <a16:creationId xmlns:a16="http://schemas.microsoft.com/office/drawing/2014/main" id="{4299A1FD-426B-45A6-9261-F43D8E024150}"/>
              </a:ext>
            </a:extLst>
          </p:cNvPr>
          <p:cNvSpPr>
            <a:spLocks noGrp="1"/>
          </p:cNvSpPr>
          <p:nvPr>
            <p:ph type="title"/>
          </p:nvPr>
        </p:nvSpPr>
        <p:spPr>
          <a:xfrm>
            <a:off x="0" y="18255"/>
            <a:ext cx="11430000" cy="1325563"/>
          </a:xfrm>
        </p:spPr>
        <p:txBody>
          <a:bodyPr/>
          <a:lstStyle/>
          <a:p>
            <a:r>
              <a:rPr lang="fr-FR" dirty="0"/>
              <a:t>Temps passé sur le site ayant abouti à un achat</a:t>
            </a:r>
          </a:p>
        </p:txBody>
      </p:sp>
      <p:sp>
        <p:nvSpPr>
          <p:cNvPr id="3" name="ZoneTexte 2">
            <a:extLst>
              <a:ext uri="{FF2B5EF4-FFF2-40B4-BE49-F238E27FC236}">
                <a16:creationId xmlns:a16="http://schemas.microsoft.com/office/drawing/2014/main" id="{704B9181-8148-4ED5-AC9B-F2374283FEE7}"/>
              </a:ext>
            </a:extLst>
          </p:cNvPr>
          <p:cNvSpPr txBox="1"/>
          <p:nvPr/>
        </p:nvSpPr>
        <p:spPr>
          <a:xfrm>
            <a:off x="13515204" y="2493633"/>
            <a:ext cx="1408670" cy="1200329"/>
          </a:xfrm>
          <a:prstGeom prst="rect">
            <a:avLst/>
          </a:prstGeom>
          <a:noFill/>
        </p:spPr>
        <p:txBody>
          <a:bodyPr wrap="square" rtlCol="0">
            <a:spAutoFit/>
          </a:bodyPr>
          <a:lstStyle/>
          <a:p>
            <a:r>
              <a:rPr lang="fr-FR" dirty="0"/>
              <a:t>Moyenne </a:t>
            </a:r>
          </a:p>
          <a:p>
            <a:endParaRPr lang="fr-FR" dirty="0"/>
          </a:p>
          <a:p>
            <a:endParaRPr lang="fr-FR" dirty="0"/>
          </a:p>
          <a:p>
            <a:endParaRPr lang="fr-FR" dirty="0"/>
          </a:p>
        </p:txBody>
      </p:sp>
      <p:sp>
        <p:nvSpPr>
          <p:cNvPr id="4" name="Flèche : bas 3">
            <a:extLst>
              <a:ext uri="{FF2B5EF4-FFF2-40B4-BE49-F238E27FC236}">
                <a16:creationId xmlns:a16="http://schemas.microsoft.com/office/drawing/2014/main" id="{9033FE6C-07DA-4848-9E5A-31AB8FF98483}"/>
              </a:ext>
            </a:extLst>
          </p:cNvPr>
          <p:cNvSpPr/>
          <p:nvPr/>
        </p:nvSpPr>
        <p:spPr>
          <a:xfrm>
            <a:off x="13515204" y="1892640"/>
            <a:ext cx="333632" cy="39541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avec flèche 6">
            <a:extLst>
              <a:ext uri="{FF2B5EF4-FFF2-40B4-BE49-F238E27FC236}">
                <a16:creationId xmlns:a16="http://schemas.microsoft.com/office/drawing/2014/main" id="{7EADFED9-9BD3-4240-AC33-4C39F1B79715}"/>
              </a:ext>
            </a:extLst>
          </p:cNvPr>
          <p:cNvCxnSpPr>
            <a:cxnSpLocks/>
          </p:cNvCxnSpPr>
          <p:nvPr/>
        </p:nvCxnSpPr>
        <p:spPr>
          <a:xfrm>
            <a:off x="1816443" y="4028162"/>
            <a:ext cx="8760941" cy="630335"/>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2" name="ZoneTexte 11">
            <a:extLst>
              <a:ext uri="{FF2B5EF4-FFF2-40B4-BE49-F238E27FC236}">
                <a16:creationId xmlns:a16="http://schemas.microsoft.com/office/drawing/2014/main" id="{5AA245A9-9B9B-4F81-904D-4CF5839997F3}"/>
              </a:ext>
            </a:extLst>
          </p:cNvPr>
          <p:cNvSpPr txBox="1"/>
          <p:nvPr/>
        </p:nvSpPr>
        <p:spPr>
          <a:xfrm>
            <a:off x="8450446" y="1614593"/>
            <a:ext cx="1189334" cy="369332"/>
          </a:xfrm>
          <a:prstGeom prst="rect">
            <a:avLst/>
          </a:prstGeom>
          <a:noFill/>
        </p:spPr>
        <p:txBody>
          <a:bodyPr wrap="square">
            <a:spAutoFit/>
          </a:bodyPr>
          <a:lstStyle/>
          <a:p>
            <a:r>
              <a:rPr lang="fr-FR" strike="sngStrike" dirty="0">
                <a:solidFill>
                  <a:srgbClr val="FF0000"/>
                </a:solidFill>
              </a:rPr>
              <a:t>High tech </a:t>
            </a:r>
          </a:p>
        </p:txBody>
      </p:sp>
      <p:sp>
        <p:nvSpPr>
          <p:cNvPr id="11" name="ZoneTexte 10">
            <a:extLst>
              <a:ext uri="{FF2B5EF4-FFF2-40B4-BE49-F238E27FC236}">
                <a16:creationId xmlns:a16="http://schemas.microsoft.com/office/drawing/2014/main" id="{2BA9B876-8ECF-486E-9D8B-F472CCEF7D72}"/>
              </a:ext>
            </a:extLst>
          </p:cNvPr>
          <p:cNvSpPr txBox="1"/>
          <p:nvPr/>
        </p:nvSpPr>
        <p:spPr>
          <a:xfrm>
            <a:off x="5074442" y="2437568"/>
            <a:ext cx="1349974" cy="369332"/>
          </a:xfrm>
          <a:prstGeom prst="rect">
            <a:avLst/>
          </a:prstGeom>
          <a:noFill/>
          <a:ln>
            <a:noFill/>
          </a:ln>
        </p:spPr>
        <p:txBody>
          <a:bodyPr wrap="square">
            <a:spAutoFit/>
          </a:bodyPr>
          <a:lstStyle/>
          <a:p>
            <a:r>
              <a:rPr lang="fr-FR" b="1" u="sng" dirty="0">
                <a:solidFill>
                  <a:srgbClr val="0070C0"/>
                </a:solidFill>
              </a:rPr>
              <a:t>Nourriture</a:t>
            </a:r>
          </a:p>
        </p:txBody>
      </p:sp>
      <p:cxnSp>
        <p:nvCxnSpPr>
          <p:cNvPr id="14" name="Connecteur droit avec flèche 13">
            <a:extLst>
              <a:ext uri="{FF2B5EF4-FFF2-40B4-BE49-F238E27FC236}">
                <a16:creationId xmlns:a16="http://schemas.microsoft.com/office/drawing/2014/main" id="{9B622BF1-2FD9-48CF-AFBE-B3B40D01417E}"/>
              </a:ext>
            </a:extLst>
          </p:cNvPr>
          <p:cNvCxnSpPr>
            <a:cxnSpLocks/>
          </p:cNvCxnSpPr>
          <p:nvPr/>
        </p:nvCxnSpPr>
        <p:spPr>
          <a:xfrm>
            <a:off x="1892642" y="4281545"/>
            <a:ext cx="8684742" cy="161262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Connecteur droit avec flèche 14">
            <a:extLst>
              <a:ext uri="{FF2B5EF4-FFF2-40B4-BE49-F238E27FC236}">
                <a16:creationId xmlns:a16="http://schemas.microsoft.com/office/drawing/2014/main" id="{3035D899-6343-4319-AFEA-C78DEA5367A3}"/>
              </a:ext>
            </a:extLst>
          </p:cNvPr>
          <p:cNvCxnSpPr>
            <a:cxnSpLocks/>
          </p:cNvCxnSpPr>
          <p:nvPr/>
        </p:nvCxnSpPr>
        <p:spPr>
          <a:xfrm flipV="1">
            <a:off x="1968842" y="2133459"/>
            <a:ext cx="8608542" cy="1560503"/>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necteur droit 16">
            <a:extLst>
              <a:ext uri="{FF2B5EF4-FFF2-40B4-BE49-F238E27FC236}">
                <a16:creationId xmlns:a16="http://schemas.microsoft.com/office/drawing/2014/main" id="{BEB185E3-4417-4C94-9470-554306E81094}"/>
              </a:ext>
            </a:extLst>
          </p:cNvPr>
          <p:cNvCxnSpPr>
            <a:cxnSpLocks/>
          </p:cNvCxnSpPr>
          <p:nvPr/>
        </p:nvCxnSpPr>
        <p:spPr>
          <a:xfrm flipV="1">
            <a:off x="5074442" y="1343818"/>
            <a:ext cx="0" cy="4673923"/>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cteur droit 17">
            <a:extLst>
              <a:ext uri="{FF2B5EF4-FFF2-40B4-BE49-F238E27FC236}">
                <a16:creationId xmlns:a16="http://schemas.microsoft.com/office/drawing/2014/main" id="{37C30058-5F96-4B76-A05B-930EAF83F0D2}"/>
              </a:ext>
            </a:extLst>
          </p:cNvPr>
          <p:cNvCxnSpPr>
            <a:cxnSpLocks/>
          </p:cNvCxnSpPr>
          <p:nvPr/>
        </p:nvCxnSpPr>
        <p:spPr>
          <a:xfrm flipV="1">
            <a:off x="8229534" y="1343818"/>
            <a:ext cx="0" cy="4673923"/>
          </a:xfrm>
          <a:prstGeom prst="line">
            <a:avLst/>
          </a:prstGeom>
          <a:ln w="381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Espace réservé du numéro de diapositive 21">
            <a:extLst>
              <a:ext uri="{FF2B5EF4-FFF2-40B4-BE49-F238E27FC236}">
                <a16:creationId xmlns:a16="http://schemas.microsoft.com/office/drawing/2014/main" id="{C1098EC5-DBD3-4725-83C6-713185894AE3}"/>
              </a:ext>
            </a:extLst>
          </p:cNvPr>
          <p:cNvSpPr>
            <a:spLocks noGrp="1"/>
          </p:cNvSpPr>
          <p:nvPr>
            <p:ph type="sldNum" sz="quarter" idx="12"/>
          </p:nvPr>
        </p:nvSpPr>
        <p:spPr/>
        <p:txBody>
          <a:bodyPr/>
          <a:lstStyle/>
          <a:p>
            <a:fld id="{580D081E-5A94-43E2-A081-4FA3D1E182EC}" type="slidenum">
              <a:rPr lang="fr-FR" smtClean="0"/>
              <a:t>6</a:t>
            </a:fld>
            <a:endParaRPr lang="fr-FR"/>
          </a:p>
        </p:txBody>
      </p:sp>
    </p:spTree>
    <p:extLst>
      <p:ext uri="{BB962C8B-B14F-4D97-AF65-F5344CB8AC3E}">
        <p14:creationId xmlns:p14="http://schemas.microsoft.com/office/powerpoint/2010/main" val="298069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D6DE7-6B3F-4A0F-A216-83769B0CC4F3}"/>
              </a:ext>
            </a:extLst>
          </p:cNvPr>
          <p:cNvSpPr>
            <a:spLocks noGrp="1"/>
          </p:cNvSpPr>
          <p:nvPr>
            <p:ph type="title"/>
          </p:nvPr>
        </p:nvSpPr>
        <p:spPr/>
        <p:txBody>
          <a:bodyPr/>
          <a:lstStyle/>
          <a:p>
            <a:r>
              <a:rPr lang="fr-FR" dirty="0"/>
              <a:t>Nombre de visiteurs sur le site</a:t>
            </a:r>
          </a:p>
        </p:txBody>
      </p:sp>
      <p:pic>
        <p:nvPicPr>
          <p:cNvPr id="5" name="Espace réservé du contenu 4">
            <a:extLst>
              <a:ext uri="{FF2B5EF4-FFF2-40B4-BE49-F238E27FC236}">
                <a16:creationId xmlns:a16="http://schemas.microsoft.com/office/drawing/2014/main" id="{C4D8F0F9-81BD-4A87-9597-CE14C2FCCF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17" y="1690688"/>
            <a:ext cx="12257617" cy="4802187"/>
          </a:xfrm>
        </p:spPr>
      </p:pic>
      <p:sp>
        <p:nvSpPr>
          <p:cNvPr id="6" name="Interdiction 5">
            <a:extLst>
              <a:ext uri="{FF2B5EF4-FFF2-40B4-BE49-F238E27FC236}">
                <a16:creationId xmlns:a16="http://schemas.microsoft.com/office/drawing/2014/main" id="{6B603B84-2B0A-4AA5-A86D-1D796DD5608F}"/>
              </a:ext>
            </a:extLst>
          </p:cNvPr>
          <p:cNvSpPr/>
          <p:nvPr/>
        </p:nvSpPr>
        <p:spPr>
          <a:xfrm>
            <a:off x="4411364" y="3016251"/>
            <a:ext cx="2360140" cy="192984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Espace réservé du numéro de diapositive 2">
            <a:extLst>
              <a:ext uri="{FF2B5EF4-FFF2-40B4-BE49-F238E27FC236}">
                <a16:creationId xmlns:a16="http://schemas.microsoft.com/office/drawing/2014/main" id="{5C85EE5B-0789-4BA7-ACE0-20CD62AC4A72}"/>
              </a:ext>
            </a:extLst>
          </p:cNvPr>
          <p:cNvSpPr>
            <a:spLocks noGrp="1"/>
          </p:cNvSpPr>
          <p:nvPr>
            <p:ph type="sldNum" sz="quarter" idx="12"/>
          </p:nvPr>
        </p:nvSpPr>
        <p:spPr/>
        <p:txBody>
          <a:bodyPr/>
          <a:lstStyle/>
          <a:p>
            <a:fld id="{580D081E-5A94-43E2-A081-4FA3D1E182EC}" type="slidenum">
              <a:rPr lang="fr-FR" smtClean="0"/>
              <a:t>7</a:t>
            </a:fld>
            <a:endParaRPr lang="fr-FR"/>
          </a:p>
        </p:txBody>
      </p:sp>
    </p:spTree>
    <p:extLst>
      <p:ext uri="{BB962C8B-B14F-4D97-AF65-F5344CB8AC3E}">
        <p14:creationId xmlns:p14="http://schemas.microsoft.com/office/powerpoint/2010/main" val="231343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A523A-F254-4705-A78F-16081B2E17EB}"/>
              </a:ext>
            </a:extLst>
          </p:cNvPr>
          <p:cNvSpPr>
            <a:spLocks noGrp="1"/>
          </p:cNvSpPr>
          <p:nvPr>
            <p:ph type="title"/>
          </p:nvPr>
        </p:nvSpPr>
        <p:spPr/>
        <p:txBody>
          <a:bodyPr/>
          <a:lstStyle/>
          <a:p>
            <a:r>
              <a:rPr lang="fr-FR" dirty="0"/>
              <a:t>ANNEXE</a:t>
            </a:r>
          </a:p>
        </p:txBody>
      </p:sp>
      <p:sp>
        <p:nvSpPr>
          <p:cNvPr id="3" name="Espace réservé du contenu 2">
            <a:extLst>
              <a:ext uri="{FF2B5EF4-FFF2-40B4-BE49-F238E27FC236}">
                <a16:creationId xmlns:a16="http://schemas.microsoft.com/office/drawing/2014/main" id="{6BB70304-8677-4261-8CE5-BC9904C13FF5}"/>
              </a:ext>
            </a:extLst>
          </p:cNvPr>
          <p:cNvSpPr>
            <a:spLocks noGrp="1"/>
          </p:cNvSpPr>
          <p:nvPr>
            <p:ph idx="1"/>
          </p:nvPr>
        </p:nvSpPr>
        <p:spPr/>
        <p:txBody>
          <a:bodyPr/>
          <a:lstStyle/>
          <a:p>
            <a:r>
              <a:rPr lang="fr-FR" b="0" i="0" dirty="0">
                <a:solidFill>
                  <a:srgbClr val="271A38"/>
                </a:solidFill>
                <a:effectLst/>
                <a:latin typeface="Inter"/>
              </a:rPr>
              <a:t>La</a:t>
            </a:r>
            <a:r>
              <a:rPr lang="fr-FR" b="1" i="0" dirty="0">
                <a:solidFill>
                  <a:srgbClr val="271A38"/>
                </a:solidFill>
                <a:effectLst/>
                <a:latin typeface="Inter"/>
              </a:rPr>
              <a:t> trame de tableau de bord sur les clients affiliés </a:t>
            </a:r>
            <a:r>
              <a:rPr lang="fr-FR" b="0" i="0" dirty="0">
                <a:solidFill>
                  <a:srgbClr val="271A38"/>
                </a:solidFill>
                <a:effectLst/>
                <a:latin typeface="Inter"/>
              </a:rPr>
              <a:t>en</a:t>
            </a:r>
            <a:r>
              <a:rPr lang="fr-FR" b="1" i="0" dirty="0">
                <a:solidFill>
                  <a:srgbClr val="271A38"/>
                </a:solidFill>
                <a:effectLst/>
                <a:latin typeface="Inter"/>
              </a:rPr>
              <a:t> fichier Excel</a:t>
            </a:r>
            <a:endParaRPr lang="fr-FR" dirty="0">
              <a:solidFill>
                <a:srgbClr val="271A38"/>
              </a:solidFill>
              <a:latin typeface="Inter"/>
            </a:endParaRPr>
          </a:p>
          <a:p>
            <a:r>
              <a:rPr lang="fr-FR" dirty="0">
                <a:solidFill>
                  <a:srgbClr val="271A38"/>
                </a:solidFill>
                <a:latin typeface="Inter"/>
              </a:rPr>
              <a:t>Figures supplémentaires </a:t>
            </a:r>
            <a:endParaRPr lang="fr-FR" dirty="0"/>
          </a:p>
        </p:txBody>
      </p:sp>
      <p:sp>
        <p:nvSpPr>
          <p:cNvPr id="4" name="Espace réservé du numéro de diapositive 3">
            <a:extLst>
              <a:ext uri="{FF2B5EF4-FFF2-40B4-BE49-F238E27FC236}">
                <a16:creationId xmlns:a16="http://schemas.microsoft.com/office/drawing/2014/main" id="{05BBB9CA-99B1-422E-8444-7075000716BE}"/>
              </a:ext>
            </a:extLst>
          </p:cNvPr>
          <p:cNvSpPr>
            <a:spLocks noGrp="1"/>
          </p:cNvSpPr>
          <p:nvPr>
            <p:ph type="sldNum" sz="quarter" idx="12"/>
          </p:nvPr>
        </p:nvSpPr>
        <p:spPr/>
        <p:txBody>
          <a:bodyPr/>
          <a:lstStyle/>
          <a:p>
            <a:fld id="{580D081E-5A94-43E2-A081-4FA3D1E182EC}" type="slidenum">
              <a:rPr lang="fr-FR" smtClean="0"/>
              <a:t>8</a:t>
            </a:fld>
            <a:endParaRPr lang="fr-FR"/>
          </a:p>
        </p:txBody>
      </p:sp>
    </p:spTree>
    <p:extLst>
      <p:ext uri="{BB962C8B-B14F-4D97-AF65-F5344CB8AC3E}">
        <p14:creationId xmlns:p14="http://schemas.microsoft.com/office/powerpoint/2010/main" val="279500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53E74B-1FA5-44F8-A456-A0D33AF520AE}"/>
              </a:ext>
            </a:extLst>
          </p:cNvPr>
          <p:cNvSpPr>
            <a:spLocks noGrp="1"/>
          </p:cNvSpPr>
          <p:nvPr>
            <p:ph type="title"/>
          </p:nvPr>
        </p:nvSpPr>
        <p:spPr/>
        <p:txBody>
          <a:bodyPr/>
          <a:lstStyle/>
          <a:p>
            <a:r>
              <a:rPr lang="fr-FR" dirty="0">
                <a:solidFill>
                  <a:srgbClr val="271A38"/>
                </a:solidFill>
                <a:latin typeface="Inter"/>
              </a:rPr>
              <a:t>L</a:t>
            </a:r>
            <a:r>
              <a:rPr lang="fr-FR" b="0" i="0" dirty="0">
                <a:solidFill>
                  <a:srgbClr val="271A38"/>
                </a:solidFill>
                <a:effectLst/>
                <a:latin typeface="Inter"/>
              </a:rPr>
              <a:t>a proportion des ventes par catégorie de produit</a:t>
            </a:r>
            <a:endParaRPr lang="fr-FR" dirty="0"/>
          </a:p>
        </p:txBody>
      </p:sp>
      <p:pic>
        <p:nvPicPr>
          <p:cNvPr id="5" name="Espace réservé du contenu 4">
            <a:extLst>
              <a:ext uri="{FF2B5EF4-FFF2-40B4-BE49-F238E27FC236}">
                <a16:creationId xmlns:a16="http://schemas.microsoft.com/office/drawing/2014/main" id="{2FD65F00-90FA-4F1A-B195-28C6B3C09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72" y="1690688"/>
            <a:ext cx="6268758" cy="4875702"/>
          </a:xfrm>
        </p:spPr>
      </p:pic>
      <p:pic>
        <p:nvPicPr>
          <p:cNvPr id="9" name="Image 8">
            <a:extLst>
              <a:ext uri="{FF2B5EF4-FFF2-40B4-BE49-F238E27FC236}">
                <a16:creationId xmlns:a16="http://schemas.microsoft.com/office/drawing/2014/main" id="{686A1CB5-3012-4134-A483-6B08186A6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971" y="1467683"/>
            <a:ext cx="6268758" cy="5390317"/>
          </a:xfrm>
          <a:prstGeom prst="rect">
            <a:avLst/>
          </a:prstGeom>
        </p:spPr>
      </p:pic>
      <p:sp>
        <p:nvSpPr>
          <p:cNvPr id="3" name="Espace réservé du numéro de diapositive 2">
            <a:extLst>
              <a:ext uri="{FF2B5EF4-FFF2-40B4-BE49-F238E27FC236}">
                <a16:creationId xmlns:a16="http://schemas.microsoft.com/office/drawing/2014/main" id="{EBCE3656-E510-4E73-914A-740DAAE4D724}"/>
              </a:ext>
            </a:extLst>
          </p:cNvPr>
          <p:cNvSpPr>
            <a:spLocks noGrp="1"/>
          </p:cNvSpPr>
          <p:nvPr>
            <p:ph type="sldNum" sz="quarter" idx="12"/>
          </p:nvPr>
        </p:nvSpPr>
        <p:spPr/>
        <p:txBody>
          <a:bodyPr/>
          <a:lstStyle/>
          <a:p>
            <a:fld id="{580D081E-5A94-43E2-A081-4FA3D1E182EC}" type="slidenum">
              <a:rPr lang="fr-FR" smtClean="0"/>
              <a:t>9</a:t>
            </a:fld>
            <a:endParaRPr lang="fr-FR"/>
          </a:p>
        </p:txBody>
      </p:sp>
    </p:spTree>
    <p:extLst>
      <p:ext uri="{BB962C8B-B14F-4D97-AF65-F5344CB8AC3E}">
        <p14:creationId xmlns:p14="http://schemas.microsoft.com/office/powerpoint/2010/main" val="29402324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D80F9E99FFAA4E8C51565E47E9CFA7" ma:contentTypeVersion="11" ma:contentTypeDescription="Create a new document." ma:contentTypeScope="" ma:versionID="1e8884111f987f7247beae0a2c700d8c">
  <xsd:schema xmlns:xsd="http://www.w3.org/2001/XMLSchema" xmlns:xs="http://www.w3.org/2001/XMLSchema" xmlns:p="http://schemas.microsoft.com/office/2006/metadata/properties" xmlns:ns3="711e8de3-2c43-4077-bd69-d907aca8cc7d" xmlns:ns4="6da6b880-d542-4296-9ea0-34653b8bc71a" targetNamespace="http://schemas.microsoft.com/office/2006/metadata/properties" ma:root="true" ma:fieldsID="2cfd8eef33f78dd6eaf324d157869b44" ns3:_="" ns4:_="">
    <xsd:import namespace="711e8de3-2c43-4077-bd69-d907aca8cc7d"/>
    <xsd:import namespace="6da6b880-d542-4296-9ea0-34653b8bc7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1e8de3-2c43-4077-bd69-d907aca8cc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a6b880-d542-4296-9ea0-34653b8bc7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11e8de3-2c43-4077-bd69-d907aca8cc7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6B3AC-D55F-4E16-9813-0C1D3987EA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1e8de3-2c43-4077-bd69-d907aca8cc7d"/>
    <ds:schemaRef ds:uri="6da6b880-d542-4296-9ea0-34653b8bc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844A54-19A0-4E0D-84C0-D600756FA8DE}">
  <ds:schemaRefs>
    <ds:schemaRef ds:uri="http://purl.org/dc/terms/"/>
    <ds:schemaRef ds:uri="http://purl.org/dc/dcmitype/"/>
    <ds:schemaRef ds:uri="http://schemas.microsoft.com/office/2006/documentManagement/types"/>
    <ds:schemaRef ds:uri="http://purl.org/dc/elements/1.1/"/>
    <ds:schemaRef ds:uri="711e8de3-2c43-4077-bd69-d907aca8cc7d"/>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6da6b880-d542-4296-9ea0-34653b8bc71a"/>
  </ds:schemaRefs>
</ds:datastoreItem>
</file>

<file path=customXml/itemProps3.xml><?xml version="1.0" encoding="utf-8"?>
<ds:datastoreItem xmlns:ds="http://schemas.openxmlformats.org/officeDocument/2006/customXml" ds:itemID="{7BE4A23D-D12D-4BD2-BA5E-309237C486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TM02900771[[fn=Secteur]]</Template>
  <TotalTime>0</TotalTime>
  <Words>306</Words>
  <Application>Microsoft Office PowerPoint</Application>
  <PresentationFormat>Grand écran</PresentationFormat>
  <Paragraphs>59</Paragraphs>
  <Slides>13</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Inter</vt:lpstr>
      <vt:lpstr>Thème Office</vt:lpstr>
      <vt:lpstr>Le rapport mensuel des actions marketing</vt:lpstr>
      <vt:lpstr>Chiffre d’affaires par temps par catégories</vt:lpstr>
      <vt:lpstr>Chiffre d’affaires et nombre de ventes par temps</vt:lpstr>
      <vt:lpstr>Taux de conversion </vt:lpstr>
      <vt:lpstr>Montants de panier par temps passé sur le site</vt:lpstr>
      <vt:lpstr>Temps passé sur le site ayant abouti à un achat</vt:lpstr>
      <vt:lpstr>Nombre de visiteurs sur le site</vt:lpstr>
      <vt:lpstr>ANNEXE</vt:lpstr>
      <vt:lpstr>La proportion des ventes par catégorie de produit</vt:lpstr>
      <vt:lpstr>Nombre de vente &amp; nombre de visites sur le site</vt:lpstr>
      <vt:lpstr>Temps passé sur le site</vt:lpstr>
      <vt:lpstr>Montant de panier</vt:lpstr>
      <vt:lpstr>Répartition des prix pour chaque produit</vt:lpstr>
    </vt:vector>
  </TitlesOfParts>
  <Company>Generali Shared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 Mohamad</dc:creator>
  <cp:lastModifiedBy>ALI Mohamad</cp:lastModifiedBy>
  <cp:revision>2</cp:revision>
  <dcterms:created xsi:type="dcterms:W3CDTF">2023-04-14T01:44:08Z</dcterms:created>
  <dcterms:modified xsi:type="dcterms:W3CDTF">2023-05-10T18:51:36Z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f4bb52-9e9d-4296-940a-59002820a53c_Enabled">
    <vt:lpwstr>true</vt:lpwstr>
  </property>
  <property fmtid="{D5CDD505-2E9C-101B-9397-08002B2CF9AE}" pid="3" name="MSIP_Label_5bf4bb52-9e9d-4296-940a-59002820a53c_SetDate">
    <vt:lpwstr>2023-04-14T01:44:09Z</vt:lpwstr>
  </property>
  <property fmtid="{D5CDD505-2E9C-101B-9397-08002B2CF9AE}" pid="4" name="MSIP_Label_5bf4bb52-9e9d-4296-940a-59002820a53c_Method">
    <vt:lpwstr>Standard</vt:lpwstr>
  </property>
  <property fmtid="{D5CDD505-2E9C-101B-9397-08002B2CF9AE}" pid="5" name="MSIP_Label_5bf4bb52-9e9d-4296-940a-59002820a53c_Name">
    <vt:lpwstr>5bf4bb52-9e9d-4296-940a-59002820a53c</vt:lpwstr>
  </property>
  <property fmtid="{D5CDD505-2E9C-101B-9397-08002B2CF9AE}" pid="6" name="MSIP_Label_5bf4bb52-9e9d-4296-940a-59002820a53c_SiteId">
    <vt:lpwstr>cbeb3ecc-6f45-4183-b5a8-088140deae5d</vt:lpwstr>
  </property>
  <property fmtid="{D5CDD505-2E9C-101B-9397-08002B2CF9AE}" pid="7" name="MSIP_Label_5bf4bb52-9e9d-4296-940a-59002820a53c_ActionId">
    <vt:lpwstr>197ed894-8814-4e7a-976c-a88e9f12809e</vt:lpwstr>
  </property>
  <property fmtid="{D5CDD505-2E9C-101B-9397-08002B2CF9AE}" pid="8" name="MSIP_Label_5bf4bb52-9e9d-4296-940a-59002820a53c_ContentBits">
    <vt:lpwstr>0</vt:lpwstr>
  </property>
  <property fmtid="{D5CDD505-2E9C-101B-9397-08002B2CF9AE}" pid="9" name="ContentTypeId">
    <vt:lpwstr>0x0101003DD80F9E99FFAA4E8C51565E47E9CFA7</vt:lpwstr>
  </property>
</Properties>
</file>