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74" r:id="rId4"/>
    <p:sldId id="266" r:id="rId5"/>
    <p:sldId id="267" r:id="rId6"/>
    <p:sldId id="268" r:id="rId7"/>
    <p:sldId id="269" r:id="rId8"/>
    <p:sldId id="270" r:id="rId9"/>
    <p:sldId id="271" r:id="rId10"/>
    <p:sldId id="272" r:id="rId11"/>
    <p:sldId id="273" r:id="rId12"/>
    <p:sldId id="275" r:id="rId13"/>
    <p:sldId id="277" r:id="rId14"/>
    <p:sldId id="281" r:id="rId15"/>
    <p:sldId id="278" r:id="rId16"/>
    <p:sldId id="279" r:id="rId17"/>
    <p:sldId id="280" r:id="rId18"/>
    <p:sldId id="282"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6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C8E88847-FEA9-4032-A3D4-76176BC3E678}" type="datetimeFigureOut">
              <a:rPr lang="en-US" smtClean="0"/>
              <a:t>9/24/2023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58C7F97-8712-4B53-9492-203BBD8B5910}"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E88847-FEA9-4032-A3D4-76176BC3E678}"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7F97-8712-4B53-9492-203BBD8B59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E88847-FEA9-4032-A3D4-76176BC3E678}"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7F97-8712-4B53-9492-203BBD8B59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E88847-FEA9-4032-A3D4-76176BC3E678}"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7F97-8712-4B53-9492-203BBD8B59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8E88847-FEA9-4032-A3D4-76176BC3E678}"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7F97-8712-4B53-9492-203BBD8B5910}"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8E88847-FEA9-4032-A3D4-76176BC3E678}"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7F97-8712-4B53-9492-203BBD8B59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8E88847-FEA9-4032-A3D4-76176BC3E678}" type="datetimeFigureOut">
              <a:rPr lang="en-US" smtClean="0"/>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C7F97-8712-4B53-9492-203BBD8B5910}"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C8E88847-FEA9-4032-A3D4-76176BC3E678}" type="datetimeFigureOut">
              <a:rPr lang="en-US" smtClean="0"/>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C7F97-8712-4B53-9492-203BBD8B59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88847-FEA9-4032-A3D4-76176BC3E678}" type="datetimeFigureOut">
              <a:rPr lang="en-US" smtClean="0"/>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C7F97-8712-4B53-9492-203BBD8B59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8E88847-FEA9-4032-A3D4-76176BC3E678}"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7F97-8712-4B53-9492-203BBD8B59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C8E88847-FEA9-4032-A3D4-76176BC3E678}" type="datetimeFigureOut">
              <a:rPr lang="en-US" smtClean="0"/>
              <a:t>9/24/2023</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058C7F97-8712-4B53-9492-203BBD8B59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8E88847-FEA9-4032-A3D4-76176BC3E678}" type="datetimeFigureOut">
              <a:rPr lang="en-US" smtClean="0"/>
              <a:t>9/24/2023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58C7F97-8712-4B53-9492-203BBD8B591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how-to-install-pip-on-window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229600" cy="2209800"/>
          </a:xfrm>
        </p:spPr>
        <p:txBody>
          <a:bodyPr/>
          <a:lstStyle/>
          <a:p>
            <a:pPr algn="ctr"/>
            <a:r>
              <a:rPr lang="en-US" dirty="0"/>
              <a:t>Passing data from html to python script and vice versa using flask</a:t>
            </a:r>
          </a:p>
        </p:txBody>
      </p:sp>
      <p:sp>
        <p:nvSpPr>
          <p:cNvPr id="3" name="Subtitle 2"/>
          <p:cNvSpPr>
            <a:spLocks noGrp="1"/>
          </p:cNvSpPr>
          <p:nvPr>
            <p:ph type="subTitle" idx="1"/>
          </p:nvPr>
        </p:nvSpPr>
        <p:spPr>
          <a:xfrm>
            <a:off x="2057400" y="3429000"/>
            <a:ext cx="6560234" cy="2133600"/>
          </a:xfrm>
        </p:spPr>
        <p:txBody>
          <a:bodyPr>
            <a:normAutofit fontScale="92500" lnSpcReduction="20000"/>
          </a:bodyPr>
          <a:lstStyle/>
          <a:p>
            <a:pPr algn="ctr"/>
            <a:r>
              <a:rPr lang="en-US" sz="3200" dirty="0"/>
              <a:t>Prepared by: </a:t>
            </a:r>
          </a:p>
          <a:p>
            <a:pPr algn="ctr"/>
            <a:r>
              <a:rPr lang="en-US" sz="3200" dirty="0"/>
              <a:t>Mohamad Ali A. Calanda</a:t>
            </a:r>
          </a:p>
          <a:p>
            <a:pPr algn="ctr"/>
            <a:r>
              <a:rPr lang="en-US" sz="3200" dirty="0"/>
              <a:t>Janna May P. </a:t>
            </a:r>
            <a:r>
              <a:rPr lang="en-US" sz="3200" dirty="0" err="1"/>
              <a:t>Gensaya</a:t>
            </a:r>
            <a:endParaRPr lang="en-US" sz="3200" dirty="0"/>
          </a:p>
          <a:p>
            <a:pPr algn="ctr"/>
            <a:endParaRPr lang="en-US" sz="3200" dirty="0"/>
          </a:p>
          <a:p>
            <a:pPr algn="ctr"/>
            <a:r>
              <a:rPr lang="en-US" sz="3200" dirty="0"/>
              <a:t>AI Face Swapping Team</a:t>
            </a:r>
          </a:p>
          <a:p>
            <a:endParaRPr lang="en-US" dirty="0"/>
          </a:p>
        </p:txBody>
      </p:sp>
    </p:spTree>
    <p:extLst>
      <p:ext uri="{BB962C8B-B14F-4D97-AF65-F5344CB8AC3E}">
        <p14:creationId xmlns:p14="http://schemas.microsoft.com/office/powerpoint/2010/main" val="158300485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028-125B-341B-7626-C3FDD7971765}"/>
              </a:ext>
            </a:extLst>
          </p:cNvPr>
          <p:cNvSpPr>
            <a:spLocks noGrp="1"/>
          </p:cNvSpPr>
          <p:nvPr>
            <p:ph type="title"/>
          </p:nvPr>
        </p:nvSpPr>
        <p:spPr>
          <a:xfrm>
            <a:off x="914400" y="512064"/>
            <a:ext cx="7772400" cy="1271496"/>
          </a:xfrm>
        </p:spPr>
        <p:txBody>
          <a:bodyPr/>
          <a:lstStyle/>
          <a:p>
            <a:r>
              <a:rPr lang="en-US" dirty="0"/>
              <a:t>Installing flask and other libraries</a:t>
            </a:r>
          </a:p>
        </p:txBody>
      </p:sp>
      <p:sp>
        <p:nvSpPr>
          <p:cNvPr id="3" name="Content Placeholder 2">
            <a:extLst>
              <a:ext uri="{FF2B5EF4-FFF2-40B4-BE49-F238E27FC236}">
                <a16:creationId xmlns:a16="http://schemas.microsoft.com/office/drawing/2014/main" id="{C569B1C3-F7C4-1757-F23D-8D603E71E1AC}"/>
              </a:ext>
            </a:extLst>
          </p:cNvPr>
          <p:cNvSpPr>
            <a:spLocks noGrp="1"/>
          </p:cNvSpPr>
          <p:nvPr>
            <p:ph idx="1"/>
          </p:nvPr>
        </p:nvSpPr>
        <p:spPr>
          <a:xfrm>
            <a:off x="1066800" y="1905000"/>
            <a:ext cx="6858000" cy="1981200"/>
          </a:xfrm>
        </p:spPr>
        <p:txBody>
          <a:bodyPr>
            <a:normAutofit/>
          </a:bodyPr>
          <a:lstStyle/>
          <a:p>
            <a:pPr marL="68580" indent="0">
              <a:buNone/>
            </a:pPr>
            <a:r>
              <a:rPr lang="en-US" sz="2000" dirty="0"/>
              <a:t>For OpenCV, type: pip install </a:t>
            </a:r>
            <a:r>
              <a:rPr lang="en-US" sz="2000" dirty="0" err="1"/>
              <a:t>opencv</a:t>
            </a:r>
            <a:r>
              <a:rPr lang="en-US" sz="2000" dirty="0"/>
              <a:t>-python</a:t>
            </a:r>
          </a:p>
          <a:p>
            <a:pPr marL="68580" indent="0">
              <a:buNone/>
            </a:pPr>
            <a:endParaRPr lang="en-US" sz="2000" dirty="0"/>
          </a:p>
          <a:p>
            <a:pPr marL="68580" indent="0">
              <a:buNone/>
            </a:pPr>
            <a:endParaRPr lang="en-US" sz="2000" dirty="0"/>
          </a:p>
        </p:txBody>
      </p:sp>
      <p:pic>
        <p:nvPicPr>
          <p:cNvPr id="5" name="Picture 4">
            <a:extLst>
              <a:ext uri="{FF2B5EF4-FFF2-40B4-BE49-F238E27FC236}">
                <a16:creationId xmlns:a16="http://schemas.microsoft.com/office/drawing/2014/main" id="{4057E23B-0C1F-687D-F642-ABD6EF84B4A5}"/>
              </a:ext>
            </a:extLst>
          </p:cNvPr>
          <p:cNvPicPr>
            <a:picLocks noChangeAspect="1"/>
          </p:cNvPicPr>
          <p:nvPr/>
        </p:nvPicPr>
        <p:blipFill>
          <a:blip r:embed="rId2"/>
          <a:stretch>
            <a:fillRect/>
          </a:stretch>
        </p:blipFill>
        <p:spPr>
          <a:xfrm>
            <a:off x="1066799" y="2446808"/>
            <a:ext cx="7634789" cy="1667991"/>
          </a:xfrm>
          <a:prstGeom prst="rect">
            <a:avLst/>
          </a:prstGeom>
        </p:spPr>
      </p:pic>
    </p:spTree>
    <p:extLst>
      <p:ext uri="{BB962C8B-B14F-4D97-AF65-F5344CB8AC3E}">
        <p14:creationId xmlns:p14="http://schemas.microsoft.com/office/powerpoint/2010/main" val="148161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028-125B-341B-7626-C3FDD7971765}"/>
              </a:ext>
            </a:extLst>
          </p:cNvPr>
          <p:cNvSpPr>
            <a:spLocks noGrp="1"/>
          </p:cNvSpPr>
          <p:nvPr>
            <p:ph type="title"/>
          </p:nvPr>
        </p:nvSpPr>
        <p:spPr>
          <a:xfrm>
            <a:off x="914400" y="512064"/>
            <a:ext cx="7772400" cy="1271496"/>
          </a:xfrm>
        </p:spPr>
        <p:txBody>
          <a:bodyPr/>
          <a:lstStyle/>
          <a:p>
            <a:r>
              <a:rPr lang="en-US" dirty="0"/>
              <a:t>Installing flask and other libraries</a:t>
            </a:r>
          </a:p>
        </p:txBody>
      </p:sp>
      <p:sp>
        <p:nvSpPr>
          <p:cNvPr id="3" name="Content Placeholder 2">
            <a:extLst>
              <a:ext uri="{FF2B5EF4-FFF2-40B4-BE49-F238E27FC236}">
                <a16:creationId xmlns:a16="http://schemas.microsoft.com/office/drawing/2014/main" id="{C569B1C3-F7C4-1757-F23D-8D603E71E1AC}"/>
              </a:ext>
            </a:extLst>
          </p:cNvPr>
          <p:cNvSpPr>
            <a:spLocks noGrp="1"/>
          </p:cNvSpPr>
          <p:nvPr>
            <p:ph idx="1"/>
          </p:nvPr>
        </p:nvSpPr>
        <p:spPr>
          <a:xfrm>
            <a:off x="1066800" y="1904999"/>
            <a:ext cx="6858000" cy="3169441"/>
          </a:xfrm>
        </p:spPr>
        <p:txBody>
          <a:bodyPr>
            <a:normAutofit/>
          </a:bodyPr>
          <a:lstStyle/>
          <a:p>
            <a:pPr marL="68580" indent="0">
              <a:buNone/>
            </a:pPr>
            <a:r>
              <a:rPr lang="en-US" sz="2000" dirty="0"/>
              <a:t>For OpenCV, type: pip install </a:t>
            </a:r>
            <a:r>
              <a:rPr lang="en-US" sz="2000" dirty="0" err="1"/>
              <a:t>opencv</a:t>
            </a:r>
            <a:r>
              <a:rPr lang="en-US" sz="2000" dirty="0"/>
              <a:t>-python</a:t>
            </a:r>
          </a:p>
          <a:p>
            <a:pPr marL="68580" indent="0">
              <a:buNone/>
            </a:pPr>
            <a:endParaRPr lang="en-US" sz="2000" dirty="0"/>
          </a:p>
          <a:p>
            <a:pPr marL="68580" indent="0">
              <a:buNone/>
            </a:pPr>
            <a:endParaRPr lang="en-US" sz="2000" dirty="0"/>
          </a:p>
          <a:p>
            <a:pPr marL="68580" indent="0">
              <a:buNone/>
            </a:pPr>
            <a:endParaRPr lang="en-US" sz="2000" dirty="0"/>
          </a:p>
          <a:p>
            <a:pPr marL="68580" indent="0">
              <a:buNone/>
            </a:pPr>
            <a:endParaRPr lang="en-US" sz="2000" dirty="0"/>
          </a:p>
          <a:p>
            <a:pPr marL="68580" indent="0">
              <a:buNone/>
            </a:pPr>
            <a:endParaRPr lang="en-US" sz="2000" dirty="0"/>
          </a:p>
          <a:p>
            <a:pPr marL="68580" indent="0">
              <a:buNone/>
            </a:pPr>
            <a:r>
              <a:rPr lang="en-US" sz="2000" dirty="0"/>
              <a:t>And for </a:t>
            </a:r>
            <a:r>
              <a:rPr lang="en-US" sz="2000" dirty="0" err="1"/>
              <a:t>mediapipe</a:t>
            </a:r>
            <a:r>
              <a:rPr lang="en-US" sz="2000" dirty="0"/>
              <a:t>, type: pip install </a:t>
            </a:r>
            <a:r>
              <a:rPr lang="en-US" sz="2000" dirty="0" err="1"/>
              <a:t>mediapipe</a:t>
            </a:r>
            <a:endParaRPr lang="en-US" sz="2000" dirty="0"/>
          </a:p>
        </p:txBody>
      </p:sp>
      <p:pic>
        <p:nvPicPr>
          <p:cNvPr id="5" name="Picture 4">
            <a:extLst>
              <a:ext uri="{FF2B5EF4-FFF2-40B4-BE49-F238E27FC236}">
                <a16:creationId xmlns:a16="http://schemas.microsoft.com/office/drawing/2014/main" id="{4057E23B-0C1F-687D-F642-ABD6EF84B4A5}"/>
              </a:ext>
            </a:extLst>
          </p:cNvPr>
          <p:cNvPicPr>
            <a:picLocks noChangeAspect="1"/>
          </p:cNvPicPr>
          <p:nvPr/>
        </p:nvPicPr>
        <p:blipFill>
          <a:blip r:embed="rId2"/>
          <a:stretch>
            <a:fillRect/>
          </a:stretch>
        </p:blipFill>
        <p:spPr>
          <a:xfrm>
            <a:off x="1066799" y="2446808"/>
            <a:ext cx="7634789" cy="1667991"/>
          </a:xfrm>
          <a:prstGeom prst="rect">
            <a:avLst/>
          </a:prstGeom>
        </p:spPr>
      </p:pic>
    </p:spTree>
    <p:extLst>
      <p:ext uri="{BB962C8B-B14F-4D97-AF65-F5344CB8AC3E}">
        <p14:creationId xmlns:p14="http://schemas.microsoft.com/office/powerpoint/2010/main" val="209349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E3C1-6A13-0843-10BD-D685FB331840}"/>
              </a:ext>
            </a:extLst>
          </p:cNvPr>
          <p:cNvSpPr>
            <a:spLocks noGrp="1"/>
          </p:cNvSpPr>
          <p:nvPr>
            <p:ph type="ctrTitle"/>
          </p:nvPr>
        </p:nvSpPr>
        <p:spPr/>
        <p:txBody>
          <a:bodyPr/>
          <a:lstStyle/>
          <a:p>
            <a:r>
              <a:rPr lang="en-US" dirty="0"/>
              <a:t>CODE</a:t>
            </a:r>
          </a:p>
        </p:txBody>
      </p:sp>
      <p:sp>
        <p:nvSpPr>
          <p:cNvPr id="3" name="Subtitle 2">
            <a:extLst>
              <a:ext uri="{FF2B5EF4-FFF2-40B4-BE49-F238E27FC236}">
                <a16:creationId xmlns:a16="http://schemas.microsoft.com/office/drawing/2014/main" id="{81BC4EE7-EA12-7268-B381-E6D25F327DD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70495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BE8D-AAAF-4016-68DA-E27C2782CC23}"/>
              </a:ext>
            </a:extLst>
          </p:cNvPr>
          <p:cNvSpPr>
            <a:spLocks noGrp="1"/>
          </p:cNvSpPr>
          <p:nvPr>
            <p:ph type="title"/>
          </p:nvPr>
        </p:nvSpPr>
        <p:spPr/>
        <p:txBody>
          <a:bodyPr/>
          <a:lstStyle/>
          <a:p>
            <a:r>
              <a:rPr lang="en-US" sz="2000" dirty="0"/>
              <a:t>Get the image and video path from HTML and pass to the python script, and store to the path to the variables (</a:t>
            </a:r>
            <a:r>
              <a:rPr lang="en-US" sz="2000" dirty="0" err="1"/>
              <a:t>abs_path_image</a:t>
            </a:r>
            <a:r>
              <a:rPr lang="en-US" sz="2000" dirty="0"/>
              <a:t> and </a:t>
            </a:r>
            <a:r>
              <a:rPr lang="en-US" sz="2000" dirty="0" err="1"/>
              <a:t>abs_path_video</a:t>
            </a:r>
            <a:r>
              <a:rPr lang="en-US" sz="2000" dirty="0"/>
              <a:t>)</a:t>
            </a:r>
          </a:p>
        </p:txBody>
      </p:sp>
      <p:pic>
        <p:nvPicPr>
          <p:cNvPr id="9" name="Picture 8">
            <a:extLst>
              <a:ext uri="{FF2B5EF4-FFF2-40B4-BE49-F238E27FC236}">
                <a16:creationId xmlns:a16="http://schemas.microsoft.com/office/drawing/2014/main" id="{FD56ECF7-695C-9388-F1B2-D1E0494356BA}"/>
              </a:ext>
            </a:extLst>
          </p:cNvPr>
          <p:cNvPicPr>
            <a:picLocks noChangeAspect="1"/>
          </p:cNvPicPr>
          <p:nvPr/>
        </p:nvPicPr>
        <p:blipFill>
          <a:blip r:embed="rId2"/>
          <a:stretch>
            <a:fillRect/>
          </a:stretch>
        </p:blipFill>
        <p:spPr>
          <a:xfrm>
            <a:off x="762000" y="1884218"/>
            <a:ext cx="7620000" cy="4973782"/>
          </a:xfrm>
          <a:prstGeom prst="rect">
            <a:avLst/>
          </a:prstGeom>
        </p:spPr>
      </p:pic>
    </p:spTree>
    <p:extLst>
      <p:ext uri="{BB962C8B-B14F-4D97-AF65-F5344CB8AC3E}">
        <p14:creationId xmlns:p14="http://schemas.microsoft.com/office/powerpoint/2010/main" val="215530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BE8D-AAAF-4016-68DA-E27C2782CC23}"/>
              </a:ext>
            </a:extLst>
          </p:cNvPr>
          <p:cNvSpPr>
            <a:spLocks noGrp="1"/>
          </p:cNvSpPr>
          <p:nvPr>
            <p:ph type="title"/>
          </p:nvPr>
        </p:nvSpPr>
        <p:spPr/>
        <p:txBody>
          <a:bodyPr/>
          <a:lstStyle/>
          <a:p>
            <a:r>
              <a:rPr lang="en-US" sz="2000" dirty="0"/>
              <a:t>It shows the output of previous code to see if it really works. It returned the filenames of the media files from the Python script.</a:t>
            </a:r>
          </a:p>
        </p:txBody>
      </p:sp>
      <p:pic>
        <p:nvPicPr>
          <p:cNvPr id="4" name="Picture 3">
            <a:extLst>
              <a:ext uri="{FF2B5EF4-FFF2-40B4-BE49-F238E27FC236}">
                <a16:creationId xmlns:a16="http://schemas.microsoft.com/office/drawing/2014/main" id="{6A6CC1C2-74AE-D739-9DAE-C5ADC140E8E0}"/>
              </a:ext>
            </a:extLst>
          </p:cNvPr>
          <p:cNvPicPr>
            <a:picLocks noChangeAspect="1"/>
          </p:cNvPicPr>
          <p:nvPr/>
        </p:nvPicPr>
        <p:blipFill rotWithShape="1">
          <a:blip r:embed="rId2"/>
          <a:srcRect r="38747" b="50000"/>
          <a:stretch/>
        </p:blipFill>
        <p:spPr>
          <a:xfrm>
            <a:off x="2290761" y="4772113"/>
            <a:ext cx="4562475" cy="1905000"/>
          </a:xfrm>
          <a:prstGeom prst="rect">
            <a:avLst/>
          </a:prstGeom>
        </p:spPr>
      </p:pic>
      <p:pic>
        <p:nvPicPr>
          <p:cNvPr id="6" name="Picture 5">
            <a:extLst>
              <a:ext uri="{FF2B5EF4-FFF2-40B4-BE49-F238E27FC236}">
                <a16:creationId xmlns:a16="http://schemas.microsoft.com/office/drawing/2014/main" id="{95DB62B0-37BB-8EB3-1956-1DED7A9CFC02}"/>
              </a:ext>
            </a:extLst>
          </p:cNvPr>
          <p:cNvPicPr>
            <a:picLocks noChangeAspect="1"/>
          </p:cNvPicPr>
          <p:nvPr/>
        </p:nvPicPr>
        <p:blipFill>
          <a:blip r:embed="rId3"/>
          <a:stretch>
            <a:fillRect/>
          </a:stretch>
        </p:blipFill>
        <p:spPr>
          <a:xfrm>
            <a:off x="1351226" y="1524000"/>
            <a:ext cx="6441546" cy="3150577"/>
          </a:xfrm>
          <a:prstGeom prst="rect">
            <a:avLst/>
          </a:prstGeom>
        </p:spPr>
      </p:pic>
    </p:spTree>
    <p:extLst>
      <p:ext uri="{BB962C8B-B14F-4D97-AF65-F5344CB8AC3E}">
        <p14:creationId xmlns:p14="http://schemas.microsoft.com/office/powerpoint/2010/main" val="423542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BE8D-AAAF-4016-68DA-E27C2782CC23}"/>
              </a:ext>
            </a:extLst>
          </p:cNvPr>
          <p:cNvSpPr>
            <a:spLocks noGrp="1"/>
          </p:cNvSpPr>
          <p:nvPr>
            <p:ph type="title"/>
          </p:nvPr>
        </p:nvSpPr>
        <p:spPr/>
        <p:txBody>
          <a:bodyPr/>
          <a:lstStyle/>
          <a:p>
            <a:r>
              <a:rPr lang="en-US" sz="2000" dirty="0"/>
              <a:t>Set the action with the name of the function (</a:t>
            </a:r>
            <a:r>
              <a:rPr lang="en-US" sz="2000" dirty="0" err="1"/>
              <a:t>file_path</a:t>
            </a:r>
            <a:r>
              <a:rPr lang="en-US" sz="2000" dirty="0"/>
              <a:t>) from python script.</a:t>
            </a:r>
          </a:p>
        </p:txBody>
      </p:sp>
      <p:pic>
        <p:nvPicPr>
          <p:cNvPr id="5" name="Picture 4">
            <a:extLst>
              <a:ext uri="{FF2B5EF4-FFF2-40B4-BE49-F238E27FC236}">
                <a16:creationId xmlns:a16="http://schemas.microsoft.com/office/drawing/2014/main" id="{2C45E140-3049-CEDA-F1DE-CC28B17185B7}"/>
              </a:ext>
            </a:extLst>
          </p:cNvPr>
          <p:cNvPicPr>
            <a:picLocks noChangeAspect="1"/>
          </p:cNvPicPr>
          <p:nvPr/>
        </p:nvPicPr>
        <p:blipFill>
          <a:blip r:embed="rId2"/>
          <a:stretch>
            <a:fillRect/>
          </a:stretch>
        </p:blipFill>
        <p:spPr>
          <a:xfrm>
            <a:off x="800100" y="1600200"/>
            <a:ext cx="8001000" cy="7125045"/>
          </a:xfrm>
          <a:prstGeom prst="rect">
            <a:avLst/>
          </a:prstGeom>
        </p:spPr>
      </p:pic>
    </p:spTree>
    <p:extLst>
      <p:ext uri="{BB962C8B-B14F-4D97-AF65-F5344CB8AC3E}">
        <p14:creationId xmlns:p14="http://schemas.microsoft.com/office/powerpoint/2010/main" val="91715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BE8D-AAAF-4016-68DA-E27C2782CC23}"/>
              </a:ext>
            </a:extLst>
          </p:cNvPr>
          <p:cNvSpPr>
            <a:spLocks noGrp="1"/>
          </p:cNvSpPr>
          <p:nvPr>
            <p:ph type="title"/>
          </p:nvPr>
        </p:nvSpPr>
        <p:spPr>
          <a:xfrm>
            <a:off x="914400" y="457200"/>
            <a:ext cx="7924800" cy="914400"/>
          </a:xfrm>
        </p:spPr>
        <p:txBody>
          <a:bodyPr/>
          <a:lstStyle/>
          <a:p>
            <a:r>
              <a:rPr lang="en-US" sz="2000" dirty="0"/>
              <a:t>Change the value of </a:t>
            </a:r>
            <a:r>
              <a:rPr lang="en-US" sz="2000" dirty="0" err="1"/>
              <a:t>href</a:t>
            </a:r>
            <a:r>
              <a:rPr lang="en-US" sz="2000" dirty="0"/>
              <a:t> that links to the </a:t>
            </a:r>
            <a:r>
              <a:rPr lang="en-US" sz="2000" dirty="0" err="1"/>
              <a:t>css</a:t>
            </a:r>
            <a:r>
              <a:rPr lang="en-US" sz="2000" dirty="0"/>
              <a:t>, the first argument is the name of folder (static) and second argument, the filename with the value of the name of </a:t>
            </a:r>
            <a:r>
              <a:rPr lang="en-US" sz="2000" dirty="0" err="1"/>
              <a:t>css</a:t>
            </a:r>
            <a:r>
              <a:rPr lang="en-US" sz="2000" dirty="0"/>
              <a:t> file.</a:t>
            </a:r>
          </a:p>
        </p:txBody>
      </p:sp>
      <p:pic>
        <p:nvPicPr>
          <p:cNvPr id="4" name="Picture 3">
            <a:extLst>
              <a:ext uri="{FF2B5EF4-FFF2-40B4-BE49-F238E27FC236}">
                <a16:creationId xmlns:a16="http://schemas.microsoft.com/office/drawing/2014/main" id="{79ABC721-82DF-830F-F0E8-6F245ACD6C3D}"/>
              </a:ext>
            </a:extLst>
          </p:cNvPr>
          <p:cNvPicPr>
            <a:picLocks noChangeAspect="1"/>
          </p:cNvPicPr>
          <p:nvPr/>
        </p:nvPicPr>
        <p:blipFill>
          <a:blip r:embed="rId2"/>
          <a:stretch>
            <a:fillRect/>
          </a:stretch>
        </p:blipFill>
        <p:spPr>
          <a:xfrm>
            <a:off x="228600" y="1524000"/>
            <a:ext cx="9144000" cy="5208178"/>
          </a:xfrm>
          <a:prstGeom prst="rect">
            <a:avLst/>
          </a:prstGeom>
        </p:spPr>
      </p:pic>
    </p:spTree>
    <p:extLst>
      <p:ext uri="{BB962C8B-B14F-4D97-AF65-F5344CB8AC3E}">
        <p14:creationId xmlns:p14="http://schemas.microsoft.com/office/powerpoint/2010/main" val="407966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BE8D-AAAF-4016-68DA-E27C2782CC23}"/>
              </a:ext>
            </a:extLst>
          </p:cNvPr>
          <p:cNvSpPr>
            <a:spLocks noGrp="1"/>
          </p:cNvSpPr>
          <p:nvPr>
            <p:ph type="title"/>
          </p:nvPr>
        </p:nvSpPr>
        <p:spPr/>
        <p:txBody>
          <a:bodyPr/>
          <a:lstStyle/>
          <a:p>
            <a:r>
              <a:rPr lang="en-US" sz="2000" dirty="0"/>
              <a:t>Change </a:t>
            </a:r>
            <a:r>
              <a:rPr lang="en-US" sz="2000" dirty="0" err="1"/>
              <a:t>avi</a:t>
            </a:r>
            <a:r>
              <a:rPr lang="en-US" sz="2000" dirty="0"/>
              <a:t> to mp4 because HTML video doesn’t support </a:t>
            </a:r>
            <a:r>
              <a:rPr lang="en-US" sz="2000" dirty="0" err="1"/>
              <a:t>avi</a:t>
            </a:r>
            <a:r>
              <a:rPr lang="en-US" sz="2000" dirty="0"/>
              <a:t> format.</a:t>
            </a:r>
          </a:p>
        </p:txBody>
      </p:sp>
      <p:pic>
        <p:nvPicPr>
          <p:cNvPr id="5" name="Picture 4">
            <a:extLst>
              <a:ext uri="{FF2B5EF4-FFF2-40B4-BE49-F238E27FC236}">
                <a16:creationId xmlns:a16="http://schemas.microsoft.com/office/drawing/2014/main" id="{520D40E6-BB83-62EA-CCE6-708377570390}"/>
              </a:ext>
            </a:extLst>
          </p:cNvPr>
          <p:cNvPicPr>
            <a:picLocks noChangeAspect="1"/>
          </p:cNvPicPr>
          <p:nvPr/>
        </p:nvPicPr>
        <p:blipFill>
          <a:blip r:embed="rId2"/>
          <a:stretch>
            <a:fillRect/>
          </a:stretch>
        </p:blipFill>
        <p:spPr>
          <a:xfrm>
            <a:off x="152400" y="1676400"/>
            <a:ext cx="9144000" cy="5415148"/>
          </a:xfrm>
          <a:prstGeom prst="rect">
            <a:avLst/>
          </a:prstGeom>
        </p:spPr>
      </p:pic>
    </p:spTree>
    <p:extLst>
      <p:ext uri="{BB962C8B-B14F-4D97-AF65-F5344CB8AC3E}">
        <p14:creationId xmlns:p14="http://schemas.microsoft.com/office/powerpoint/2010/main" val="1820573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BE8D-AAAF-4016-68DA-E27C2782CC23}"/>
              </a:ext>
            </a:extLst>
          </p:cNvPr>
          <p:cNvSpPr>
            <a:spLocks noGrp="1"/>
          </p:cNvSpPr>
          <p:nvPr>
            <p:ph type="title"/>
          </p:nvPr>
        </p:nvSpPr>
        <p:spPr>
          <a:xfrm>
            <a:off x="914399" y="228600"/>
            <a:ext cx="7772400" cy="1600200"/>
          </a:xfrm>
        </p:spPr>
        <p:txBody>
          <a:bodyPr/>
          <a:lstStyle/>
          <a:p>
            <a:r>
              <a:rPr lang="en-US" sz="2000" dirty="0"/>
              <a:t>I inserted a video tag in the box class. I also put in the same folder the sample_video.mp4 and the HTML document. I tried it first before proceeding to the problem of how to pass the generated video from a Python script and display it in the HTML or browser.</a:t>
            </a:r>
          </a:p>
        </p:txBody>
      </p:sp>
      <p:pic>
        <p:nvPicPr>
          <p:cNvPr id="4" name="Picture 3">
            <a:extLst>
              <a:ext uri="{FF2B5EF4-FFF2-40B4-BE49-F238E27FC236}">
                <a16:creationId xmlns:a16="http://schemas.microsoft.com/office/drawing/2014/main" id="{3875FAB7-5479-31B1-6424-CDD76B8EECCE}"/>
              </a:ext>
            </a:extLst>
          </p:cNvPr>
          <p:cNvPicPr>
            <a:picLocks noChangeAspect="1"/>
          </p:cNvPicPr>
          <p:nvPr/>
        </p:nvPicPr>
        <p:blipFill>
          <a:blip r:embed="rId2"/>
          <a:stretch>
            <a:fillRect/>
          </a:stretch>
        </p:blipFill>
        <p:spPr>
          <a:xfrm>
            <a:off x="747712" y="2057400"/>
            <a:ext cx="8105775" cy="5543550"/>
          </a:xfrm>
          <a:prstGeom prst="rect">
            <a:avLst/>
          </a:prstGeom>
        </p:spPr>
      </p:pic>
    </p:spTree>
    <p:extLst>
      <p:ext uri="{BB962C8B-B14F-4D97-AF65-F5344CB8AC3E}">
        <p14:creationId xmlns:p14="http://schemas.microsoft.com/office/powerpoint/2010/main" val="136996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BE8D-AAAF-4016-68DA-E27C2782CC23}"/>
              </a:ext>
            </a:extLst>
          </p:cNvPr>
          <p:cNvSpPr>
            <a:spLocks noGrp="1"/>
          </p:cNvSpPr>
          <p:nvPr>
            <p:ph type="title"/>
          </p:nvPr>
        </p:nvSpPr>
        <p:spPr/>
        <p:txBody>
          <a:bodyPr/>
          <a:lstStyle/>
          <a:p>
            <a:r>
              <a:rPr lang="en-US" sz="2000" dirty="0"/>
              <a:t>Here is the output of the previous HTML file; it displayed the video, but it cannot play as normal.</a:t>
            </a:r>
          </a:p>
        </p:txBody>
      </p:sp>
      <p:pic>
        <p:nvPicPr>
          <p:cNvPr id="5" name="Picture 4">
            <a:extLst>
              <a:ext uri="{FF2B5EF4-FFF2-40B4-BE49-F238E27FC236}">
                <a16:creationId xmlns:a16="http://schemas.microsoft.com/office/drawing/2014/main" id="{9CE868B3-950A-730F-6275-452CDE5CCA51}"/>
              </a:ext>
            </a:extLst>
          </p:cNvPr>
          <p:cNvPicPr>
            <a:picLocks noChangeAspect="1"/>
          </p:cNvPicPr>
          <p:nvPr/>
        </p:nvPicPr>
        <p:blipFill>
          <a:blip r:embed="rId2"/>
          <a:stretch>
            <a:fillRect/>
          </a:stretch>
        </p:blipFill>
        <p:spPr>
          <a:xfrm>
            <a:off x="152400" y="1752600"/>
            <a:ext cx="9144000" cy="4862809"/>
          </a:xfrm>
          <a:prstGeom prst="rect">
            <a:avLst/>
          </a:prstGeom>
        </p:spPr>
      </p:pic>
    </p:spTree>
    <p:extLst>
      <p:ext uri="{BB962C8B-B14F-4D97-AF65-F5344CB8AC3E}">
        <p14:creationId xmlns:p14="http://schemas.microsoft.com/office/powerpoint/2010/main" val="356435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028-125B-341B-7626-C3FDD7971765}"/>
              </a:ext>
            </a:extLst>
          </p:cNvPr>
          <p:cNvSpPr>
            <a:spLocks noGrp="1"/>
          </p:cNvSpPr>
          <p:nvPr>
            <p:ph type="title"/>
          </p:nvPr>
        </p:nvSpPr>
        <p:spPr>
          <a:xfrm>
            <a:off x="914400" y="512064"/>
            <a:ext cx="7772400" cy="1271496"/>
          </a:xfrm>
        </p:spPr>
        <p:txBody>
          <a:bodyPr/>
          <a:lstStyle/>
          <a:p>
            <a:r>
              <a:rPr lang="en-US" dirty="0"/>
              <a:t>Installing PIP</a:t>
            </a:r>
          </a:p>
        </p:txBody>
      </p:sp>
      <p:sp>
        <p:nvSpPr>
          <p:cNvPr id="3" name="Content Placeholder 2">
            <a:extLst>
              <a:ext uri="{FF2B5EF4-FFF2-40B4-BE49-F238E27FC236}">
                <a16:creationId xmlns:a16="http://schemas.microsoft.com/office/drawing/2014/main" id="{C569B1C3-F7C4-1757-F23D-8D603E71E1AC}"/>
              </a:ext>
            </a:extLst>
          </p:cNvPr>
          <p:cNvSpPr>
            <a:spLocks noGrp="1"/>
          </p:cNvSpPr>
          <p:nvPr>
            <p:ph idx="1"/>
          </p:nvPr>
        </p:nvSpPr>
        <p:spPr>
          <a:xfrm>
            <a:off x="1295400" y="1774034"/>
            <a:ext cx="7010400" cy="2950366"/>
          </a:xfrm>
        </p:spPr>
        <p:txBody>
          <a:bodyPr>
            <a:normAutofit fontScale="85000" lnSpcReduction="10000"/>
          </a:bodyPr>
          <a:lstStyle/>
          <a:p>
            <a:pPr marL="68580" indent="0">
              <a:buNone/>
            </a:pPr>
            <a:r>
              <a:rPr lang="en-US" sz="2000" dirty="0"/>
              <a:t>To run the file, first we need to install pip to the system if not yet installed.</a:t>
            </a:r>
          </a:p>
          <a:p>
            <a:pPr marL="68580" indent="0">
              <a:buNone/>
            </a:pPr>
            <a:endParaRPr lang="en-US" sz="2000" dirty="0"/>
          </a:p>
          <a:p>
            <a:pPr marL="68580" indent="0">
              <a:buNone/>
            </a:pPr>
            <a:r>
              <a:rPr lang="en-US" sz="2000" dirty="0"/>
              <a:t>PIP will  help us to install the necessary libraries to the program.</a:t>
            </a:r>
          </a:p>
          <a:p>
            <a:pPr marL="68580" indent="0">
              <a:buNone/>
            </a:pPr>
            <a:endParaRPr lang="en-US" sz="2000" dirty="0"/>
          </a:p>
          <a:p>
            <a:pPr marL="68580" indent="0">
              <a:buNone/>
            </a:pPr>
            <a:r>
              <a:rPr lang="en-US" sz="2000" dirty="0"/>
              <a:t>Check this steps from </a:t>
            </a:r>
            <a:r>
              <a:rPr lang="en-US" sz="2000" dirty="0" err="1"/>
              <a:t>geeksforgeeks</a:t>
            </a:r>
            <a:r>
              <a:rPr lang="en-US" sz="2000" dirty="0"/>
              <a:t> website on how to install the pip </a:t>
            </a:r>
          </a:p>
          <a:p>
            <a:pPr marL="68580" indent="0">
              <a:buNone/>
            </a:pPr>
            <a:r>
              <a:rPr lang="en-US" sz="2000" dirty="0">
                <a:hlinkClick r:id="rId2"/>
              </a:rPr>
              <a:t>https://www.geeksforgeeks.org/how-to-install-pip-on-windows/</a:t>
            </a:r>
            <a:endParaRPr lang="en-US" sz="2000" dirty="0"/>
          </a:p>
          <a:p>
            <a:pPr marL="68580" indent="0">
              <a:buNone/>
            </a:pPr>
            <a:endParaRPr lang="en-US" sz="2000" dirty="0"/>
          </a:p>
          <a:p>
            <a:pPr marL="68580" indent="0">
              <a:buNone/>
            </a:pPr>
            <a:r>
              <a:rPr lang="en-US" sz="2000" dirty="0"/>
              <a:t>Note: I’m using the latest version of Python here and my OS is Windows 10</a:t>
            </a:r>
          </a:p>
          <a:p>
            <a:pPr marL="68580" indent="0">
              <a:buNone/>
            </a:pPr>
            <a:endParaRPr lang="en-US" sz="2000" dirty="0"/>
          </a:p>
        </p:txBody>
      </p:sp>
    </p:spTree>
    <p:extLst>
      <p:ext uri="{BB962C8B-B14F-4D97-AF65-F5344CB8AC3E}">
        <p14:creationId xmlns:p14="http://schemas.microsoft.com/office/powerpoint/2010/main" val="353136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028-125B-341B-7626-C3FDD7971765}"/>
              </a:ext>
            </a:extLst>
          </p:cNvPr>
          <p:cNvSpPr>
            <a:spLocks noGrp="1"/>
          </p:cNvSpPr>
          <p:nvPr>
            <p:ph type="title"/>
          </p:nvPr>
        </p:nvSpPr>
        <p:spPr>
          <a:xfrm>
            <a:off x="914400" y="512064"/>
            <a:ext cx="7772400" cy="1271496"/>
          </a:xfrm>
        </p:spPr>
        <p:txBody>
          <a:bodyPr/>
          <a:lstStyle/>
          <a:p>
            <a:r>
              <a:rPr lang="en-US" dirty="0"/>
              <a:t>Setting up the custom folders</a:t>
            </a:r>
          </a:p>
        </p:txBody>
      </p:sp>
      <p:sp>
        <p:nvSpPr>
          <p:cNvPr id="3" name="Content Placeholder 2">
            <a:extLst>
              <a:ext uri="{FF2B5EF4-FFF2-40B4-BE49-F238E27FC236}">
                <a16:creationId xmlns:a16="http://schemas.microsoft.com/office/drawing/2014/main" id="{C569B1C3-F7C4-1757-F23D-8D603E71E1AC}"/>
              </a:ext>
            </a:extLst>
          </p:cNvPr>
          <p:cNvSpPr>
            <a:spLocks noGrp="1"/>
          </p:cNvSpPr>
          <p:nvPr>
            <p:ph idx="1"/>
          </p:nvPr>
        </p:nvSpPr>
        <p:spPr>
          <a:xfrm>
            <a:off x="1219200" y="3808716"/>
            <a:ext cx="7010400" cy="1449084"/>
          </a:xfrm>
        </p:spPr>
        <p:txBody>
          <a:bodyPr>
            <a:normAutofit fontScale="85000" lnSpcReduction="10000"/>
          </a:bodyPr>
          <a:lstStyle/>
          <a:p>
            <a:r>
              <a:rPr lang="en-US" sz="2000" dirty="0"/>
              <a:t>Inside the </a:t>
            </a:r>
            <a:r>
              <a:rPr lang="en-US" sz="2000" dirty="0" err="1"/>
              <a:t>AIECard</a:t>
            </a:r>
            <a:r>
              <a:rPr lang="en-US" sz="2000" dirty="0"/>
              <a:t> folder, I created static and template folders. A static folder where CSS files and other media files are stored, and a template folder where an HTML document is stored. And the Python script (faceswapping.py) inside the </a:t>
            </a:r>
            <a:r>
              <a:rPr lang="en-US" sz="2000" dirty="0" err="1"/>
              <a:t>AIECard</a:t>
            </a:r>
            <a:r>
              <a:rPr lang="en-US" sz="2000" dirty="0"/>
              <a:t>. Don’t worry I’ll upload this custom folders along with this presentation so you can download it.</a:t>
            </a:r>
          </a:p>
        </p:txBody>
      </p:sp>
      <p:pic>
        <p:nvPicPr>
          <p:cNvPr id="9" name="Picture 8">
            <a:extLst>
              <a:ext uri="{FF2B5EF4-FFF2-40B4-BE49-F238E27FC236}">
                <a16:creationId xmlns:a16="http://schemas.microsoft.com/office/drawing/2014/main" id="{E1590016-EDD5-6524-6E71-1C0B35B8C533}"/>
              </a:ext>
            </a:extLst>
          </p:cNvPr>
          <p:cNvPicPr>
            <a:picLocks noChangeAspect="1"/>
          </p:cNvPicPr>
          <p:nvPr/>
        </p:nvPicPr>
        <p:blipFill>
          <a:blip r:embed="rId2"/>
          <a:stretch>
            <a:fillRect/>
          </a:stretch>
        </p:blipFill>
        <p:spPr>
          <a:xfrm>
            <a:off x="3600450" y="1421610"/>
            <a:ext cx="1943100" cy="2066925"/>
          </a:xfrm>
          <a:prstGeom prst="rect">
            <a:avLst/>
          </a:prstGeom>
        </p:spPr>
      </p:pic>
    </p:spTree>
    <p:extLst>
      <p:ext uri="{BB962C8B-B14F-4D97-AF65-F5344CB8AC3E}">
        <p14:creationId xmlns:p14="http://schemas.microsoft.com/office/powerpoint/2010/main" val="161783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028-125B-341B-7626-C3FDD7971765}"/>
              </a:ext>
            </a:extLst>
          </p:cNvPr>
          <p:cNvSpPr>
            <a:spLocks noGrp="1"/>
          </p:cNvSpPr>
          <p:nvPr>
            <p:ph type="title"/>
          </p:nvPr>
        </p:nvSpPr>
        <p:spPr>
          <a:xfrm>
            <a:off x="914400" y="512064"/>
            <a:ext cx="7772400" cy="1271496"/>
          </a:xfrm>
        </p:spPr>
        <p:txBody>
          <a:bodyPr/>
          <a:lstStyle/>
          <a:p>
            <a:r>
              <a:rPr lang="en-US" dirty="0"/>
              <a:t>Installing the virtual environment in the same folder</a:t>
            </a:r>
          </a:p>
        </p:txBody>
      </p:sp>
      <p:sp>
        <p:nvSpPr>
          <p:cNvPr id="3" name="Content Placeholder 2">
            <a:extLst>
              <a:ext uri="{FF2B5EF4-FFF2-40B4-BE49-F238E27FC236}">
                <a16:creationId xmlns:a16="http://schemas.microsoft.com/office/drawing/2014/main" id="{C569B1C3-F7C4-1757-F23D-8D603E71E1AC}"/>
              </a:ext>
            </a:extLst>
          </p:cNvPr>
          <p:cNvSpPr>
            <a:spLocks noGrp="1"/>
          </p:cNvSpPr>
          <p:nvPr>
            <p:ph idx="1"/>
          </p:nvPr>
        </p:nvSpPr>
        <p:spPr>
          <a:xfrm>
            <a:off x="1066800" y="2590800"/>
            <a:ext cx="3505200" cy="1449084"/>
          </a:xfrm>
        </p:spPr>
        <p:txBody>
          <a:bodyPr>
            <a:normAutofit/>
          </a:bodyPr>
          <a:lstStyle/>
          <a:p>
            <a:pPr marL="68580" indent="0">
              <a:buNone/>
            </a:pPr>
            <a:r>
              <a:rPr lang="en-US" sz="2000" dirty="0"/>
              <a:t>Step 1: Open a new terminal</a:t>
            </a:r>
          </a:p>
        </p:txBody>
      </p:sp>
      <p:pic>
        <p:nvPicPr>
          <p:cNvPr id="5" name="Picture 4">
            <a:extLst>
              <a:ext uri="{FF2B5EF4-FFF2-40B4-BE49-F238E27FC236}">
                <a16:creationId xmlns:a16="http://schemas.microsoft.com/office/drawing/2014/main" id="{CA3DF109-D684-06BA-CA2D-AEC8B34E9752}"/>
              </a:ext>
            </a:extLst>
          </p:cNvPr>
          <p:cNvPicPr>
            <a:picLocks noChangeAspect="1"/>
          </p:cNvPicPr>
          <p:nvPr/>
        </p:nvPicPr>
        <p:blipFill>
          <a:blip r:embed="rId2"/>
          <a:stretch>
            <a:fillRect/>
          </a:stretch>
        </p:blipFill>
        <p:spPr>
          <a:xfrm>
            <a:off x="4648200" y="2560320"/>
            <a:ext cx="3932024" cy="2424112"/>
          </a:xfrm>
          <a:prstGeom prst="rect">
            <a:avLst/>
          </a:prstGeom>
        </p:spPr>
      </p:pic>
    </p:spTree>
    <p:extLst>
      <p:ext uri="{BB962C8B-B14F-4D97-AF65-F5344CB8AC3E}">
        <p14:creationId xmlns:p14="http://schemas.microsoft.com/office/powerpoint/2010/main" val="405868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028-125B-341B-7626-C3FDD7971765}"/>
              </a:ext>
            </a:extLst>
          </p:cNvPr>
          <p:cNvSpPr>
            <a:spLocks noGrp="1"/>
          </p:cNvSpPr>
          <p:nvPr>
            <p:ph type="title"/>
          </p:nvPr>
        </p:nvSpPr>
        <p:spPr>
          <a:xfrm>
            <a:off x="914400" y="512064"/>
            <a:ext cx="7772400" cy="1271496"/>
          </a:xfrm>
        </p:spPr>
        <p:txBody>
          <a:bodyPr/>
          <a:lstStyle/>
          <a:p>
            <a:r>
              <a:rPr lang="en-US" dirty="0"/>
              <a:t>Installing the virtual environment in the same folder</a:t>
            </a:r>
          </a:p>
        </p:txBody>
      </p:sp>
      <p:sp>
        <p:nvSpPr>
          <p:cNvPr id="3" name="Content Placeholder 2">
            <a:extLst>
              <a:ext uri="{FF2B5EF4-FFF2-40B4-BE49-F238E27FC236}">
                <a16:creationId xmlns:a16="http://schemas.microsoft.com/office/drawing/2014/main" id="{C569B1C3-F7C4-1757-F23D-8D603E71E1AC}"/>
              </a:ext>
            </a:extLst>
          </p:cNvPr>
          <p:cNvSpPr>
            <a:spLocks noGrp="1"/>
          </p:cNvSpPr>
          <p:nvPr>
            <p:ph idx="1"/>
          </p:nvPr>
        </p:nvSpPr>
        <p:spPr>
          <a:xfrm>
            <a:off x="1066800" y="2590800"/>
            <a:ext cx="6858000" cy="1449084"/>
          </a:xfrm>
        </p:spPr>
        <p:txBody>
          <a:bodyPr>
            <a:normAutofit/>
          </a:bodyPr>
          <a:lstStyle/>
          <a:p>
            <a:pPr marL="68580" indent="0">
              <a:buNone/>
            </a:pPr>
            <a:r>
              <a:rPr lang="en-US" sz="2000" dirty="0"/>
              <a:t>Step 2: Select and open the Command Prompt</a:t>
            </a:r>
          </a:p>
        </p:txBody>
      </p:sp>
      <p:pic>
        <p:nvPicPr>
          <p:cNvPr id="6" name="Picture 5">
            <a:extLst>
              <a:ext uri="{FF2B5EF4-FFF2-40B4-BE49-F238E27FC236}">
                <a16:creationId xmlns:a16="http://schemas.microsoft.com/office/drawing/2014/main" id="{8A25B524-0241-5A0F-143A-242CACD6C883}"/>
              </a:ext>
            </a:extLst>
          </p:cNvPr>
          <p:cNvPicPr>
            <a:picLocks noChangeAspect="1"/>
          </p:cNvPicPr>
          <p:nvPr/>
        </p:nvPicPr>
        <p:blipFill>
          <a:blip r:embed="rId2"/>
          <a:stretch>
            <a:fillRect/>
          </a:stretch>
        </p:blipFill>
        <p:spPr>
          <a:xfrm>
            <a:off x="1219200" y="3444240"/>
            <a:ext cx="7021286" cy="1646370"/>
          </a:xfrm>
          <a:prstGeom prst="rect">
            <a:avLst/>
          </a:prstGeom>
        </p:spPr>
      </p:pic>
    </p:spTree>
    <p:extLst>
      <p:ext uri="{BB962C8B-B14F-4D97-AF65-F5344CB8AC3E}">
        <p14:creationId xmlns:p14="http://schemas.microsoft.com/office/powerpoint/2010/main" val="107275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028-125B-341B-7626-C3FDD7971765}"/>
              </a:ext>
            </a:extLst>
          </p:cNvPr>
          <p:cNvSpPr>
            <a:spLocks noGrp="1"/>
          </p:cNvSpPr>
          <p:nvPr>
            <p:ph type="title"/>
          </p:nvPr>
        </p:nvSpPr>
        <p:spPr>
          <a:xfrm>
            <a:off x="914400" y="512064"/>
            <a:ext cx="7772400" cy="1271496"/>
          </a:xfrm>
        </p:spPr>
        <p:txBody>
          <a:bodyPr/>
          <a:lstStyle/>
          <a:p>
            <a:r>
              <a:rPr lang="en-US" dirty="0"/>
              <a:t>Installing the virtual environment in the same folder</a:t>
            </a:r>
          </a:p>
        </p:txBody>
      </p:sp>
      <p:sp>
        <p:nvSpPr>
          <p:cNvPr id="3" name="Content Placeholder 2">
            <a:extLst>
              <a:ext uri="{FF2B5EF4-FFF2-40B4-BE49-F238E27FC236}">
                <a16:creationId xmlns:a16="http://schemas.microsoft.com/office/drawing/2014/main" id="{C569B1C3-F7C4-1757-F23D-8D603E71E1AC}"/>
              </a:ext>
            </a:extLst>
          </p:cNvPr>
          <p:cNvSpPr>
            <a:spLocks noGrp="1"/>
          </p:cNvSpPr>
          <p:nvPr>
            <p:ph idx="1"/>
          </p:nvPr>
        </p:nvSpPr>
        <p:spPr>
          <a:xfrm>
            <a:off x="1066800" y="2590800"/>
            <a:ext cx="3810000" cy="2209800"/>
          </a:xfrm>
        </p:spPr>
        <p:txBody>
          <a:bodyPr>
            <a:normAutofit/>
          </a:bodyPr>
          <a:lstStyle/>
          <a:p>
            <a:pPr marL="68580" indent="0">
              <a:buNone/>
            </a:pPr>
            <a:r>
              <a:rPr lang="en-US" sz="2000" dirty="0"/>
              <a:t>Step 3: In the command prompt, </a:t>
            </a:r>
          </a:p>
          <a:p>
            <a:pPr marL="68580" indent="0">
              <a:buNone/>
            </a:pPr>
            <a:r>
              <a:rPr lang="en-US" sz="2000" dirty="0"/>
              <a:t>type: </a:t>
            </a:r>
            <a:r>
              <a:rPr lang="en-US" sz="2000" u="sng" dirty="0"/>
              <a:t>python -m </a:t>
            </a:r>
            <a:r>
              <a:rPr lang="en-US" sz="2000" u="sng" dirty="0" err="1"/>
              <a:t>venv</a:t>
            </a:r>
            <a:r>
              <a:rPr lang="en-US" sz="2000" u="sng" dirty="0"/>
              <a:t> env</a:t>
            </a:r>
            <a:r>
              <a:rPr lang="en-US" sz="2000" dirty="0"/>
              <a:t> and click enter</a:t>
            </a:r>
          </a:p>
          <a:p>
            <a:pPr marL="68580" indent="0">
              <a:buNone/>
            </a:pPr>
            <a:endParaRPr lang="en-US" sz="2000" dirty="0"/>
          </a:p>
          <a:p>
            <a:pPr marL="68580" indent="0">
              <a:buNone/>
            </a:pPr>
            <a:r>
              <a:rPr lang="en-US" sz="2000" dirty="0"/>
              <a:t>This will create or import a folder name ‘env’ to the same folder.</a:t>
            </a:r>
          </a:p>
        </p:txBody>
      </p:sp>
      <p:pic>
        <p:nvPicPr>
          <p:cNvPr id="5" name="Picture 4">
            <a:extLst>
              <a:ext uri="{FF2B5EF4-FFF2-40B4-BE49-F238E27FC236}">
                <a16:creationId xmlns:a16="http://schemas.microsoft.com/office/drawing/2014/main" id="{BF1A4F36-AAC6-2437-0546-EC487655B9D0}"/>
              </a:ext>
            </a:extLst>
          </p:cNvPr>
          <p:cNvPicPr>
            <a:picLocks noChangeAspect="1"/>
          </p:cNvPicPr>
          <p:nvPr/>
        </p:nvPicPr>
        <p:blipFill>
          <a:blip r:embed="rId2"/>
          <a:stretch>
            <a:fillRect/>
          </a:stretch>
        </p:blipFill>
        <p:spPr>
          <a:xfrm>
            <a:off x="4953000" y="1787914"/>
            <a:ext cx="4029092" cy="3957439"/>
          </a:xfrm>
          <a:prstGeom prst="rect">
            <a:avLst/>
          </a:prstGeom>
        </p:spPr>
      </p:pic>
    </p:spTree>
    <p:extLst>
      <p:ext uri="{BB962C8B-B14F-4D97-AF65-F5344CB8AC3E}">
        <p14:creationId xmlns:p14="http://schemas.microsoft.com/office/powerpoint/2010/main" val="350561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028-125B-341B-7626-C3FDD7971765}"/>
              </a:ext>
            </a:extLst>
          </p:cNvPr>
          <p:cNvSpPr>
            <a:spLocks noGrp="1"/>
          </p:cNvSpPr>
          <p:nvPr>
            <p:ph type="title"/>
          </p:nvPr>
        </p:nvSpPr>
        <p:spPr>
          <a:xfrm>
            <a:off x="914400" y="512064"/>
            <a:ext cx="7772400" cy="1271496"/>
          </a:xfrm>
        </p:spPr>
        <p:txBody>
          <a:bodyPr/>
          <a:lstStyle/>
          <a:p>
            <a:r>
              <a:rPr lang="en-US" dirty="0"/>
              <a:t>Installing the virtual environment in the same folder</a:t>
            </a:r>
          </a:p>
        </p:txBody>
      </p:sp>
      <p:sp>
        <p:nvSpPr>
          <p:cNvPr id="3" name="Content Placeholder 2">
            <a:extLst>
              <a:ext uri="{FF2B5EF4-FFF2-40B4-BE49-F238E27FC236}">
                <a16:creationId xmlns:a16="http://schemas.microsoft.com/office/drawing/2014/main" id="{C569B1C3-F7C4-1757-F23D-8D603E71E1AC}"/>
              </a:ext>
            </a:extLst>
          </p:cNvPr>
          <p:cNvSpPr>
            <a:spLocks noGrp="1"/>
          </p:cNvSpPr>
          <p:nvPr>
            <p:ph idx="1"/>
          </p:nvPr>
        </p:nvSpPr>
        <p:spPr>
          <a:xfrm>
            <a:off x="1066800" y="2590800"/>
            <a:ext cx="6858000" cy="533400"/>
          </a:xfrm>
        </p:spPr>
        <p:txBody>
          <a:bodyPr>
            <a:normAutofit/>
          </a:bodyPr>
          <a:lstStyle/>
          <a:p>
            <a:pPr marL="68580" indent="0">
              <a:buNone/>
            </a:pPr>
            <a:r>
              <a:rPr lang="en-US" sz="2000" dirty="0"/>
              <a:t>Step 4: And lastly, type: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env\Scripts\activate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click enter.</a:t>
            </a:r>
            <a:endParaRPr lang="en-US" sz="2000" dirty="0"/>
          </a:p>
        </p:txBody>
      </p:sp>
      <p:pic>
        <p:nvPicPr>
          <p:cNvPr id="6" name="Picture 5">
            <a:extLst>
              <a:ext uri="{FF2B5EF4-FFF2-40B4-BE49-F238E27FC236}">
                <a16:creationId xmlns:a16="http://schemas.microsoft.com/office/drawing/2014/main" id="{FE16495F-6E37-1757-C59B-3628F50E044A}"/>
              </a:ext>
            </a:extLst>
          </p:cNvPr>
          <p:cNvPicPr>
            <a:picLocks noChangeAspect="1"/>
          </p:cNvPicPr>
          <p:nvPr/>
        </p:nvPicPr>
        <p:blipFill>
          <a:blip r:embed="rId2"/>
          <a:stretch>
            <a:fillRect/>
          </a:stretch>
        </p:blipFill>
        <p:spPr>
          <a:xfrm>
            <a:off x="2590800" y="3124200"/>
            <a:ext cx="6400800" cy="2705100"/>
          </a:xfrm>
          <a:prstGeom prst="rect">
            <a:avLst/>
          </a:prstGeom>
        </p:spPr>
      </p:pic>
    </p:spTree>
    <p:extLst>
      <p:ext uri="{BB962C8B-B14F-4D97-AF65-F5344CB8AC3E}">
        <p14:creationId xmlns:p14="http://schemas.microsoft.com/office/powerpoint/2010/main" val="406963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028-125B-341B-7626-C3FDD7971765}"/>
              </a:ext>
            </a:extLst>
          </p:cNvPr>
          <p:cNvSpPr>
            <a:spLocks noGrp="1"/>
          </p:cNvSpPr>
          <p:nvPr>
            <p:ph type="title"/>
          </p:nvPr>
        </p:nvSpPr>
        <p:spPr>
          <a:xfrm>
            <a:off x="914400" y="512064"/>
            <a:ext cx="7772400" cy="1271496"/>
          </a:xfrm>
        </p:spPr>
        <p:txBody>
          <a:bodyPr/>
          <a:lstStyle/>
          <a:p>
            <a:r>
              <a:rPr lang="en-US" dirty="0"/>
              <a:t>Installing flask and other libraries</a:t>
            </a:r>
          </a:p>
        </p:txBody>
      </p:sp>
      <p:sp>
        <p:nvSpPr>
          <p:cNvPr id="3" name="Content Placeholder 2">
            <a:extLst>
              <a:ext uri="{FF2B5EF4-FFF2-40B4-BE49-F238E27FC236}">
                <a16:creationId xmlns:a16="http://schemas.microsoft.com/office/drawing/2014/main" id="{C569B1C3-F7C4-1757-F23D-8D603E71E1AC}"/>
              </a:ext>
            </a:extLst>
          </p:cNvPr>
          <p:cNvSpPr>
            <a:spLocks noGrp="1"/>
          </p:cNvSpPr>
          <p:nvPr>
            <p:ph idx="1"/>
          </p:nvPr>
        </p:nvSpPr>
        <p:spPr>
          <a:xfrm>
            <a:off x="1066800" y="1905000"/>
            <a:ext cx="6858000" cy="533400"/>
          </a:xfrm>
        </p:spPr>
        <p:txBody>
          <a:bodyPr>
            <a:normAutofit/>
          </a:bodyPr>
          <a:lstStyle/>
          <a:p>
            <a:pPr marL="68580" indent="0">
              <a:buNone/>
            </a:pPr>
            <a:r>
              <a:rPr lang="en-US" sz="2000" dirty="0"/>
              <a:t>Type: pip install flask</a:t>
            </a:r>
          </a:p>
        </p:txBody>
      </p:sp>
      <p:pic>
        <p:nvPicPr>
          <p:cNvPr id="5" name="Picture 4">
            <a:extLst>
              <a:ext uri="{FF2B5EF4-FFF2-40B4-BE49-F238E27FC236}">
                <a16:creationId xmlns:a16="http://schemas.microsoft.com/office/drawing/2014/main" id="{4F106265-413A-ED6D-D84F-5FE7CC3BA4AA}"/>
              </a:ext>
            </a:extLst>
          </p:cNvPr>
          <p:cNvPicPr>
            <a:picLocks noChangeAspect="1"/>
          </p:cNvPicPr>
          <p:nvPr/>
        </p:nvPicPr>
        <p:blipFill rotWithShape="1">
          <a:blip r:embed="rId2"/>
          <a:srcRect b="67941"/>
          <a:stretch/>
        </p:blipFill>
        <p:spPr>
          <a:xfrm>
            <a:off x="1736418" y="2466975"/>
            <a:ext cx="6188382" cy="1066800"/>
          </a:xfrm>
          <a:prstGeom prst="rect">
            <a:avLst/>
          </a:prstGeom>
        </p:spPr>
      </p:pic>
      <p:pic>
        <p:nvPicPr>
          <p:cNvPr id="7" name="Picture 6">
            <a:extLst>
              <a:ext uri="{FF2B5EF4-FFF2-40B4-BE49-F238E27FC236}">
                <a16:creationId xmlns:a16="http://schemas.microsoft.com/office/drawing/2014/main" id="{6F81419D-88D7-37A0-9199-35807E9CB48B}"/>
              </a:ext>
            </a:extLst>
          </p:cNvPr>
          <p:cNvPicPr>
            <a:picLocks noChangeAspect="1"/>
          </p:cNvPicPr>
          <p:nvPr/>
        </p:nvPicPr>
        <p:blipFill rotWithShape="1">
          <a:blip r:embed="rId2"/>
          <a:srcRect t="73278"/>
          <a:stretch/>
        </p:blipFill>
        <p:spPr>
          <a:xfrm>
            <a:off x="1736418" y="3886200"/>
            <a:ext cx="6188382" cy="889212"/>
          </a:xfrm>
          <a:prstGeom prst="rect">
            <a:avLst/>
          </a:prstGeom>
        </p:spPr>
      </p:pic>
    </p:spTree>
    <p:extLst>
      <p:ext uri="{BB962C8B-B14F-4D97-AF65-F5344CB8AC3E}">
        <p14:creationId xmlns:p14="http://schemas.microsoft.com/office/powerpoint/2010/main" val="321514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028-125B-341B-7626-C3FDD7971765}"/>
              </a:ext>
            </a:extLst>
          </p:cNvPr>
          <p:cNvSpPr>
            <a:spLocks noGrp="1"/>
          </p:cNvSpPr>
          <p:nvPr>
            <p:ph type="title"/>
          </p:nvPr>
        </p:nvSpPr>
        <p:spPr>
          <a:xfrm>
            <a:off x="914400" y="512064"/>
            <a:ext cx="7772400" cy="1271496"/>
          </a:xfrm>
        </p:spPr>
        <p:txBody>
          <a:bodyPr/>
          <a:lstStyle/>
          <a:p>
            <a:r>
              <a:rPr lang="en-US" dirty="0"/>
              <a:t>Installing flask and other libraries</a:t>
            </a:r>
          </a:p>
        </p:txBody>
      </p:sp>
      <p:sp>
        <p:nvSpPr>
          <p:cNvPr id="3" name="Content Placeholder 2">
            <a:extLst>
              <a:ext uri="{FF2B5EF4-FFF2-40B4-BE49-F238E27FC236}">
                <a16:creationId xmlns:a16="http://schemas.microsoft.com/office/drawing/2014/main" id="{C569B1C3-F7C4-1757-F23D-8D603E71E1AC}"/>
              </a:ext>
            </a:extLst>
          </p:cNvPr>
          <p:cNvSpPr>
            <a:spLocks noGrp="1"/>
          </p:cNvSpPr>
          <p:nvPr>
            <p:ph idx="1"/>
          </p:nvPr>
        </p:nvSpPr>
        <p:spPr>
          <a:xfrm>
            <a:off x="1066800" y="1905000"/>
            <a:ext cx="6858000" cy="1981200"/>
          </a:xfrm>
        </p:spPr>
        <p:txBody>
          <a:bodyPr>
            <a:normAutofit/>
          </a:bodyPr>
          <a:lstStyle/>
          <a:p>
            <a:pPr marL="68580" indent="0">
              <a:buNone/>
            </a:pPr>
            <a:r>
              <a:rPr lang="en-US" sz="2000" dirty="0"/>
              <a:t>In faceswapping.py, we need to install also the Pillow (PIL), OpenCV and </a:t>
            </a:r>
            <a:r>
              <a:rPr lang="en-US" sz="2000" dirty="0" err="1"/>
              <a:t>mediapipe</a:t>
            </a:r>
            <a:endParaRPr lang="en-US" sz="2000" dirty="0"/>
          </a:p>
          <a:p>
            <a:pPr marL="68580" indent="0">
              <a:buNone/>
            </a:pPr>
            <a:endParaRPr lang="en-US" sz="2000" dirty="0"/>
          </a:p>
          <a:p>
            <a:pPr marL="68580" indent="0">
              <a:buNone/>
            </a:pPr>
            <a:r>
              <a:rPr lang="en-US" sz="2000" dirty="0"/>
              <a:t>In the same command prompt, type: pip install Pillow</a:t>
            </a:r>
          </a:p>
          <a:p>
            <a:pPr marL="68580" indent="0">
              <a:buNone/>
            </a:pPr>
            <a:endParaRPr lang="en-US" sz="2000" dirty="0"/>
          </a:p>
          <a:p>
            <a:pPr marL="68580" indent="0">
              <a:buNone/>
            </a:pPr>
            <a:endParaRPr lang="en-US" sz="2000" dirty="0"/>
          </a:p>
        </p:txBody>
      </p:sp>
      <p:pic>
        <p:nvPicPr>
          <p:cNvPr id="6" name="Picture 5">
            <a:extLst>
              <a:ext uri="{FF2B5EF4-FFF2-40B4-BE49-F238E27FC236}">
                <a16:creationId xmlns:a16="http://schemas.microsoft.com/office/drawing/2014/main" id="{0BDCBFCB-42D5-A29B-26C5-48F27624C60D}"/>
              </a:ext>
            </a:extLst>
          </p:cNvPr>
          <p:cNvPicPr>
            <a:picLocks noChangeAspect="1"/>
          </p:cNvPicPr>
          <p:nvPr/>
        </p:nvPicPr>
        <p:blipFill>
          <a:blip r:embed="rId2"/>
          <a:stretch>
            <a:fillRect/>
          </a:stretch>
        </p:blipFill>
        <p:spPr>
          <a:xfrm>
            <a:off x="1190625" y="3657600"/>
            <a:ext cx="7620000" cy="1033220"/>
          </a:xfrm>
          <a:prstGeom prst="rect">
            <a:avLst/>
          </a:prstGeom>
        </p:spPr>
      </p:pic>
    </p:spTree>
    <p:extLst>
      <p:ext uri="{BB962C8B-B14F-4D97-AF65-F5344CB8AC3E}">
        <p14:creationId xmlns:p14="http://schemas.microsoft.com/office/powerpoint/2010/main" val="2335415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208</TotalTime>
  <Words>561</Words>
  <Application>Microsoft Office PowerPoint</Application>
  <PresentationFormat>On-screen Show (4:3)</PresentationFormat>
  <Paragraphs>52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Consolas</vt:lpstr>
      <vt:lpstr>Corbel</vt:lpstr>
      <vt:lpstr>Wingdings</vt:lpstr>
      <vt:lpstr>Wingdings 2</vt:lpstr>
      <vt:lpstr>Wingdings 3</vt:lpstr>
      <vt:lpstr>Metro</vt:lpstr>
      <vt:lpstr>Passing data from html to python script and vice versa using flask</vt:lpstr>
      <vt:lpstr>Installing PIP</vt:lpstr>
      <vt:lpstr>Setting up the custom folders</vt:lpstr>
      <vt:lpstr>Installing the virtual environment in the same folder</vt:lpstr>
      <vt:lpstr>Installing the virtual environment in the same folder</vt:lpstr>
      <vt:lpstr>Installing the virtual environment in the same folder</vt:lpstr>
      <vt:lpstr>Installing the virtual environment in the same folder</vt:lpstr>
      <vt:lpstr>Installing flask and other libraries</vt:lpstr>
      <vt:lpstr>Installing flask and other libraries</vt:lpstr>
      <vt:lpstr>Installing flask and other libraries</vt:lpstr>
      <vt:lpstr>Installing flask and other libraries</vt:lpstr>
      <vt:lpstr>CODE</vt:lpstr>
      <vt:lpstr>Get the image and video path from HTML and pass to the python script, and store to the path to the variables (abs_path_image and abs_path_video)</vt:lpstr>
      <vt:lpstr>It shows the output of previous code to see if it really works. It returned the filenames of the media files from the Python script.</vt:lpstr>
      <vt:lpstr>Set the action with the name of the function (file_path) from python script.</vt:lpstr>
      <vt:lpstr>Change the value of href that links to the css, the first argument is the name of folder (static) and second argument, the filename with the value of the name of css file.</vt:lpstr>
      <vt:lpstr>Change avi to mp4 because HTML video doesn’t support avi format.</vt:lpstr>
      <vt:lpstr>I inserted a video tag in the box class. I also put in the same folder the sample_video.mp4 and the HTML document. I tried it first before proceeding to the problem of how to pass the generated video from a Python script and display it in the HTML or browser.</vt:lpstr>
      <vt:lpstr>Here is the output of the previous HTML file; it displayed the video, but it cannot play as normal.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dc:creator>
  <cp:lastModifiedBy>mohamadalicalanda@gmail.com</cp:lastModifiedBy>
  <cp:revision>11</cp:revision>
  <dcterms:created xsi:type="dcterms:W3CDTF">2023-09-24T08:54:41Z</dcterms:created>
  <dcterms:modified xsi:type="dcterms:W3CDTF">2023-09-24T08:18:40Z</dcterms:modified>
</cp:coreProperties>
</file>