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Lst>
  <p:notesMasterIdLst>
    <p:notesMasterId r:id="rId24"/>
  </p:notesMasterIdLst>
  <p:sldIdLst>
    <p:sldId id="256" r:id="rId2"/>
    <p:sldId id="258" r:id="rId3"/>
    <p:sldId id="398" r:id="rId4"/>
    <p:sldId id="338" r:id="rId5"/>
    <p:sldId id="397" r:id="rId6"/>
    <p:sldId id="260" r:id="rId7"/>
    <p:sldId id="400" r:id="rId8"/>
    <p:sldId id="401" r:id="rId9"/>
    <p:sldId id="312" r:id="rId10"/>
    <p:sldId id="402" r:id="rId11"/>
    <p:sldId id="404" r:id="rId12"/>
    <p:sldId id="405" r:id="rId13"/>
    <p:sldId id="406" r:id="rId14"/>
    <p:sldId id="313" r:id="rId15"/>
    <p:sldId id="407" r:id="rId16"/>
    <p:sldId id="408" r:id="rId17"/>
    <p:sldId id="346" r:id="rId18"/>
    <p:sldId id="378" r:id="rId19"/>
    <p:sldId id="379" r:id="rId20"/>
    <p:sldId id="334" r:id="rId21"/>
    <p:sldId id="382" r:id="rId22"/>
    <p:sldId id="399"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08A6305-C3D5-4C26-A9E0-0A624E0352BE}">
  <a:tblStyle styleId="{508A6305-C3D5-4C26-A9E0-0A624E0352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42" autoAdjust="0"/>
  </p:normalViewPr>
  <p:slideViewPr>
    <p:cSldViewPr snapToGrid="0">
      <p:cViewPr varScale="1">
        <p:scale>
          <a:sx n="94" d="100"/>
          <a:sy n="94" d="100"/>
        </p:scale>
        <p:origin x="106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rtl="1">
              <a:lnSpc>
                <a:spcPct val="107000"/>
              </a:lnSpc>
              <a:spcBef>
                <a:spcPts val="0"/>
              </a:spcBef>
              <a:spcAft>
                <a:spcPts val="800"/>
              </a:spcAft>
              <a:buFont typeface="Symbol" panose="05050102010706020507" pitchFamily="18" charset="2"/>
              <a:buNone/>
            </a:pPr>
            <a:endParaRPr lang="en-US" sz="1100" kern="100" dirty="0">
              <a:effectLst/>
              <a:latin typeface="Dubai" panose="020B0503030403030204" pitchFamily="34" charset="-78"/>
              <a:ea typeface="Calibri" panose="020F0502020204030204" pitchFamily="34" charset="0"/>
              <a:cs typeface="Dubai" panose="020B0503030403030204" pitchFamily="34" charset="-78"/>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085878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rtl="1">
              <a:lnSpc>
                <a:spcPct val="107000"/>
              </a:lnSpc>
              <a:spcBef>
                <a:spcPts val="0"/>
              </a:spcBef>
              <a:spcAft>
                <a:spcPts val="800"/>
              </a:spcAft>
              <a:buFont typeface="Symbol" panose="05050102010706020507" pitchFamily="18" charset="2"/>
              <a:buNone/>
            </a:pPr>
            <a:endParaRPr lang="en-US" sz="1100" kern="100" dirty="0">
              <a:effectLst/>
              <a:latin typeface="Dubai" panose="020B0503030403030204" pitchFamily="34" charset="-78"/>
              <a:ea typeface="Calibri" panose="020F0502020204030204" pitchFamily="34" charset="0"/>
              <a:cs typeface="Dubai" panose="020B0503030403030204" pitchFamily="34" charset="-78"/>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4871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rtl="1">
              <a:lnSpc>
                <a:spcPct val="107000"/>
              </a:lnSpc>
              <a:spcBef>
                <a:spcPts val="0"/>
              </a:spcBef>
              <a:spcAft>
                <a:spcPts val="800"/>
              </a:spcAft>
              <a:buFont typeface="Symbol" panose="05050102010706020507" pitchFamily="18" charset="2"/>
              <a:buNone/>
            </a:pPr>
            <a:endParaRPr lang="en-US" sz="1100" kern="100" dirty="0">
              <a:effectLst/>
              <a:latin typeface="Dubai" panose="020B0503030403030204" pitchFamily="34" charset="-78"/>
              <a:ea typeface="Calibri" panose="020F0502020204030204" pitchFamily="34" charset="0"/>
              <a:cs typeface="Dubai" panose="020B0503030403030204" pitchFamily="34" charset="-78"/>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59950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rtl="1">
              <a:lnSpc>
                <a:spcPct val="107000"/>
              </a:lnSpc>
              <a:spcBef>
                <a:spcPts val="0"/>
              </a:spcBef>
              <a:spcAft>
                <a:spcPts val="800"/>
              </a:spcAft>
              <a:buFont typeface="Symbol" panose="05050102010706020507" pitchFamily="18" charset="2"/>
              <a:buNone/>
            </a:pPr>
            <a:endParaRPr lang="en-US" sz="1100" kern="100" dirty="0">
              <a:effectLst/>
              <a:latin typeface="Dubai" panose="020B0503030403030204" pitchFamily="34" charset="-78"/>
              <a:ea typeface="Calibri" panose="020F0502020204030204" pitchFamily="34" charset="0"/>
              <a:cs typeface="Dubai" panose="020B0503030403030204" pitchFamily="34" charset="-78"/>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521266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44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8789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79599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5525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87710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3819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56299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613895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368255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93482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0823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ar-SY" dirty="0"/>
              <a:t>هو معيار رسومي لنمذجة العمليات ضمن مخططات </a:t>
            </a:r>
            <a:r>
              <a:rPr lang="en-US" dirty="0"/>
              <a:t>(flowcharts)</a:t>
            </a:r>
            <a:endParaRPr dirty="0"/>
          </a:p>
        </p:txBody>
      </p:sp>
    </p:spTree>
    <p:extLst>
      <p:ext uri="{BB962C8B-B14F-4D97-AF65-F5344CB8AC3E}">
        <p14:creationId xmlns:p14="http://schemas.microsoft.com/office/powerpoint/2010/main" val="904949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ar-SY" dirty="0"/>
              <a:t>هدف المشروع هو (إيجاد منهجية واستثمارها ضمن تطبيق) لتحويل التوصيف النصي للعمليات بطريقة مأتمتة لمخططات </a:t>
            </a:r>
            <a:r>
              <a:rPr lang="en-US" dirty="0"/>
              <a:t>BPMN</a:t>
            </a:r>
            <a:r>
              <a:rPr lang="ar-SY" dirty="0"/>
              <a:t>.</a:t>
            </a:r>
            <a:endParaRPr dirty="0"/>
          </a:p>
        </p:txBody>
      </p:sp>
    </p:spTree>
    <p:extLst>
      <p:ext uri="{BB962C8B-B14F-4D97-AF65-F5344CB8AC3E}">
        <p14:creationId xmlns:p14="http://schemas.microsoft.com/office/powerpoint/2010/main" val="3007972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r>
              <a:rPr lang="ar-SY" sz="1100" dirty="0">
                <a:latin typeface="Dubai" panose="020B0503030403030204" pitchFamily="34" charset="-78"/>
                <a:cs typeface="Dubai" panose="020B0503030403030204" pitchFamily="34" charset="-78"/>
              </a:rPr>
              <a:t>هي شبكات عصبونية كبيرة، تستخدم المحولات </a:t>
            </a:r>
            <a:r>
              <a:rPr lang="en-US" sz="1100" dirty="0">
                <a:latin typeface="Dubai" panose="020B0503030403030204" pitchFamily="34" charset="-78"/>
                <a:cs typeface="Dubai" panose="020B0503030403030204" pitchFamily="34" charset="-78"/>
              </a:rPr>
              <a:t>(Transformers)</a:t>
            </a:r>
            <a:r>
              <a:rPr lang="ar-SY" sz="1100" dirty="0">
                <a:latin typeface="Dubai" panose="020B0503030403030204" pitchFamily="34" charset="-78"/>
                <a:cs typeface="Dubai" panose="020B0503030403030204" pitchFamily="34" charset="-78"/>
              </a:rPr>
              <a:t> لتوليد سلاسل من النصوص. </a:t>
            </a:r>
            <a:r>
              <a:rPr lang="ar-SY" dirty="0"/>
              <a:t>شكلت نقلة نوعية في التطبيقات التي تتطلب معالجة النصوص </a:t>
            </a:r>
            <a:r>
              <a:rPr lang="en-US" dirty="0"/>
              <a:t>NLP</a:t>
            </a:r>
            <a:r>
              <a:rPr lang="ar-SY" dirty="0"/>
              <a:t>.</a:t>
            </a:r>
            <a:endParaRPr dirty="0"/>
          </a:p>
        </p:txBody>
      </p:sp>
    </p:spTree>
    <p:extLst>
      <p:ext uri="{BB962C8B-B14F-4D97-AF65-F5344CB8AC3E}">
        <p14:creationId xmlns:p14="http://schemas.microsoft.com/office/powerpoint/2010/main" val="2580082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47597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gn="just" rtl="1">
              <a:lnSpc>
                <a:spcPct val="107000"/>
              </a:lnSpc>
              <a:spcBef>
                <a:spcPts val="0"/>
              </a:spcBef>
              <a:spcAft>
                <a:spcPts val="800"/>
              </a:spcAft>
              <a:buFont typeface="Symbol" panose="05050102010706020507" pitchFamily="18" charset="2"/>
              <a:buChar char=""/>
            </a:pPr>
            <a:r>
              <a:rPr lang="ar-SY" sz="1100" kern="100" dirty="0">
                <a:effectLst/>
                <a:latin typeface="Dubai" panose="020B0503030403030204" pitchFamily="34" charset="-78"/>
                <a:ea typeface="Calibri" panose="020F0502020204030204" pitchFamily="34" charset="0"/>
                <a:cs typeface="Dubai" panose="020B0503030403030204" pitchFamily="34" charset="-78"/>
              </a:rPr>
              <a:t>تم التركيز على الأبحاث الحديثة التي تستخدم </a:t>
            </a:r>
            <a:r>
              <a:rPr lang="en-US" sz="1100" kern="100" dirty="0">
                <a:effectLst/>
                <a:latin typeface="Dubai" panose="020B0503030403030204" pitchFamily="34" charset="-78"/>
                <a:ea typeface="Calibri" panose="020F0502020204030204" pitchFamily="34" charset="0"/>
                <a:cs typeface="Dubai" panose="020B0503030403030204" pitchFamily="34" charset="-78"/>
              </a:rPr>
              <a:t>(LLMs)</a:t>
            </a:r>
            <a:r>
              <a:rPr lang="ar-SY" sz="1100" kern="100" dirty="0">
                <a:effectLst/>
                <a:latin typeface="Dubai" panose="020B0503030403030204" pitchFamily="34" charset="-78"/>
                <a:ea typeface="Calibri" panose="020F0502020204030204" pitchFamily="34" charset="0"/>
                <a:cs typeface="Dubai" panose="020B0503030403030204" pitchFamily="34" charset="-78"/>
              </a:rPr>
              <a:t> لحل المسألة هذا هو نطاق المشروع إذ أصبحت الطرق التقليدية باسخدام معالجات </a:t>
            </a:r>
            <a:r>
              <a:rPr lang="en-US" sz="1100" kern="100" dirty="0">
                <a:effectLst/>
                <a:latin typeface="Dubai" panose="020B0503030403030204" pitchFamily="34" charset="-78"/>
                <a:ea typeface="Calibri" panose="020F0502020204030204" pitchFamily="34" charset="0"/>
                <a:cs typeface="Dubai" panose="020B0503030403030204" pitchFamily="34" charset="-78"/>
              </a:rPr>
              <a:t>NLP</a:t>
            </a:r>
            <a:r>
              <a:rPr lang="ar-SY" sz="1100" kern="100" dirty="0">
                <a:effectLst/>
                <a:latin typeface="Dubai" panose="020B0503030403030204" pitchFamily="34" charset="-78"/>
                <a:ea typeface="Calibri" panose="020F0502020204030204" pitchFamily="34" charset="0"/>
                <a:cs typeface="Dubai" panose="020B0503030403030204" pitchFamily="34" charset="-78"/>
              </a:rPr>
              <a:t> </a:t>
            </a:r>
            <a:r>
              <a:rPr lang="ar-SY" sz="1100" kern="0" dirty="0">
                <a:effectLst/>
                <a:latin typeface="Arial"/>
                <a:ea typeface="Calibri" panose="020F0502020204030204" pitchFamily="34" charset="0"/>
                <a:cs typeface="Arial"/>
              </a:rPr>
              <a:t>غير مجدية خصوصا بسبب افتقارها للسياق.</a:t>
            </a:r>
            <a:endParaRPr lang="ar-SY" sz="1100" kern="100" dirty="0">
              <a:effectLst/>
              <a:latin typeface="Dubai" panose="020B0503030403030204" pitchFamily="34" charset="-78"/>
              <a:ea typeface="Calibri" panose="020F0502020204030204" pitchFamily="34" charset="0"/>
              <a:cs typeface="Dubai" panose="020B0503030403030204" pitchFamily="34" charset="-78"/>
            </a:endParaRPr>
          </a:p>
          <a:p>
            <a:pPr marL="342900" marR="0" lvl="0" indent="-342900" algn="just" rtl="1">
              <a:lnSpc>
                <a:spcPct val="107000"/>
              </a:lnSpc>
              <a:spcBef>
                <a:spcPts val="0"/>
              </a:spcBef>
              <a:spcAft>
                <a:spcPts val="800"/>
              </a:spcAft>
              <a:buFont typeface="Symbol" panose="05050102010706020507" pitchFamily="18" charset="2"/>
              <a:buChar char=""/>
            </a:pPr>
            <a:endParaRPr lang="en-US" sz="1100" kern="100" dirty="0">
              <a:effectLst/>
              <a:latin typeface="Dubai" panose="020B0503030403030204" pitchFamily="34" charset="-78"/>
              <a:ea typeface="Calibri" panose="020F0502020204030204" pitchFamily="34" charset="0"/>
              <a:cs typeface="Dubai" panose="020B0503030403030204" pitchFamily="34" charset="-78"/>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168049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7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3968275" y="3045375"/>
            <a:ext cx="4462500" cy="6780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5" name="Google Shape;15;p3"/>
          <p:cNvSpPr txBox="1">
            <a:spLocks noGrp="1"/>
          </p:cNvSpPr>
          <p:nvPr>
            <p:ph type="title" idx="2" hasCustomPrompt="1"/>
          </p:nvPr>
        </p:nvSpPr>
        <p:spPr>
          <a:xfrm>
            <a:off x="3968350" y="1262325"/>
            <a:ext cx="4462500" cy="114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7200">
                <a:solidFill>
                  <a:schemeClr val="dk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6" name="Google Shape;16;p3"/>
          <p:cNvSpPr/>
          <p:nvPr/>
        </p:nvSpPr>
        <p:spPr>
          <a:xfrm rot="10800000" flipH="1">
            <a:off x="1441925" y="25716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10800000" flipH="1">
            <a:off x="2658125" y="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Barlow"/>
              <a:buChar char="●"/>
              <a:defRPr sz="1200"/>
            </a:lvl1pPr>
            <a:lvl2pPr marL="914400" lvl="1" indent="-317500">
              <a:spcBef>
                <a:spcPts val="1600"/>
              </a:spcBef>
              <a:spcAft>
                <a:spcPts val="0"/>
              </a:spcAft>
              <a:buSzPts val="1400"/>
              <a:buFont typeface="Barlow"/>
              <a:buChar char="○"/>
              <a:defRPr sz="1200"/>
            </a:lvl2pPr>
            <a:lvl3pPr marL="1371600" lvl="2" indent="-317500">
              <a:spcBef>
                <a:spcPts val="1600"/>
              </a:spcBef>
              <a:spcAft>
                <a:spcPts val="0"/>
              </a:spcAft>
              <a:buClr>
                <a:schemeClr val="lt1"/>
              </a:buClr>
              <a:buSzPts val="1400"/>
              <a:buFont typeface="Barlow"/>
              <a:buChar char="■"/>
              <a:defRPr/>
            </a:lvl3pPr>
            <a:lvl4pPr marL="1828800" lvl="3" indent="-317500">
              <a:spcBef>
                <a:spcPts val="1600"/>
              </a:spcBef>
              <a:spcAft>
                <a:spcPts val="0"/>
              </a:spcAft>
              <a:buClr>
                <a:schemeClr val="lt1"/>
              </a:buClr>
              <a:buSzPts val="1400"/>
              <a:buFont typeface="Barlow"/>
              <a:buChar char="●"/>
              <a:defRPr/>
            </a:lvl4pPr>
            <a:lvl5pPr marL="2286000" lvl="4" indent="-317500">
              <a:spcBef>
                <a:spcPts val="1600"/>
              </a:spcBef>
              <a:spcAft>
                <a:spcPts val="0"/>
              </a:spcAft>
              <a:buClr>
                <a:schemeClr val="lt1"/>
              </a:buClr>
              <a:buSzPts val="1400"/>
              <a:buFont typeface="Barlow"/>
              <a:buChar char="○"/>
              <a:defRPr/>
            </a:lvl5pPr>
            <a:lvl6pPr marL="2743200" lvl="5" indent="-317500">
              <a:spcBef>
                <a:spcPts val="1600"/>
              </a:spcBef>
              <a:spcAft>
                <a:spcPts val="0"/>
              </a:spcAft>
              <a:buClr>
                <a:schemeClr val="lt1"/>
              </a:buClr>
              <a:buSzPts val="1400"/>
              <a:buFont typeface="Barlow"/>
              <a:buChar char="■"/>
              <a:defRPr/>
            </a:lvl6pPr>
            <a:lvl7pPr marL="3200400" lvl="6" indent="-317500">
              <a:spcBef>
                <a:spcPts val="1600"/>
              </a:spcBef>
              <a:spcAft>
                <a:spcPts val="0"/>
              </a:spcAft>
              <a:buClr>
                <a:schemeClr val="lt1"/>
              </a:buClr>
              <a:buSzPts val="1400"/>
              <a:buFont typeface="Barlow"/>
              <a:buChar char="●"/>
              <a:defRPr/>
            </a:lvl7pPr>
            <a:lvl8pPr marL="3657600" lvl="7" indent="-317500">
              <a:spcBef>
                <a:spcPts val="1600"/>
              </a:spcBef>
              <a:spcAft>
                <a:spcPts val="0"/>
              </a:spcAft>
              <a:buClr>
                <a:schemeClr val="lt1"/>
              </a:buClr>
              <a:buSzPts val="1400"/>
              <a:buFont typeface="Barlow"/>
              <a:buChar char="○"/>
              <a:defRPr/>
            </a:lvl8pPr>
            <a:lvl9pPr marL="4114800" lvl="8" indent="-317500">
              <a:spcBef>
                <a:spcPts val="1600"/>
              </a:spcBef>
              <a:spcAft>
                <a:spcPts val="1600"/>
              </a:spcAft>
              <a:buClr>
                <a:schemeClr val="lt1"/>
              </a:buClr>
              <a:buSzPts val="1400"/>
              <a:buFont typeface="Barlow"/>
              <a:buChar char="■"/>
              <a:defRPr/>
            </a:lvl9pPr>
          </a:lstStyle>
          <a:p>
            <a:endParaRPr/>
          </a:p>
        </p:txBody>
      </p:sp>
      <p:sp>
        <p:nvSpPr>
          <p:cNvPr id="20" name="Google Shape;20;p4"/>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94" name="Google Shape;94;p17"/>
          <p:cNvSpPr txBox="1">
            <a:spLocks noGrp="1"/>
          </p:cNvSpPr>
          <p:nvPr>
            <p:ph type="subTitle" idx="1"/>
          </p:nvPr>
        </p:nvSpPr>
        <p:spPr>
          <a:xfrm>
            <a:off x="7881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5" name="Google Shape;95;p17"/>
          <p:cNvSpPr txBox="1">
            <a:spLocks noGrp="1"/>
          </p:cNvSpPr>
          <p:nvPr>
            <p:ph type="subTitle" idx="2"/>
          </p:nvPr>
        </p:nvSpPr>
        <p:spPr>
          <a:xfrm>
            <a:off x="7881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6" name="Google Shape;96;p17"/>
          <p:cNvSpPr txBox="1">
            <a:spLocks noGrp="1"/>
          </p:cNvSpPr>
          <p:nvPr>
            <p:ph type="subTitle" idx="3"/>
          </p:nvPr>
        </p:nvSpPr>
        <p:spPr>
          <a:xfrm>
            <a:off x="344115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7" name="Google Shape;97;p17"/>
          <p:cNvSpPr txBox="1">
            <a:spLocks noGrp="1"/>
          </p:cNvSpPr>
          <p:nvPr>
            <p:ph type="subTitle" idx="4"/>
          </p:nvPr>
        </p:nvSpPr>
        <p:spPr>
          <a:xfrm>
            <a:off x="344115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8" name="Google Shape;98;p17"/>
          <p:cNvSpPr txBox="1">
            <a:spLocks noGrp="1"/>
          </p:cNvSpPr>
          <p:nvPr>
            <p:ph type="subTitle" idx="5"/>
          </p:nvPr>
        </p:nvSpPr>
        <p:spPr>
          <a:xfrm>
            <a:off x="60942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9" name="Google Shape;99;p17"/>
          <p:cNvSpPr txBox="1">
            <a:spLocks noGrp="1"/>
          </p:cNvSpPr>
          <p:nvPr>
            <p:ph type="subTitle" idx="6"/>
          </p:nvPr>
        </p:nvSpPr>
        <p:spPr>
          <a:xfrm>
            <a:off x="60942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100" name="Google Shape;100;p17"/>
          <p:cNvSpPr/>
          <p:nvPr/>
        </p:nvSpPr>
        <p:spPr>
          <a:xfrm flipH="1">
            <a:off x="457200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flipH="1">
            <a:off x="5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140" name="Google Shape;140;p23"/>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3"/>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s and text">
  <p:cSld name="CUSTOM_11">
    <p:spTree>
      <p:nvGrpSpPr>
        <p:cNvPr id="1" name="Shape 146"/>
        <p:cNvGrpSpPr/>
        <p:nvPr/>
      </p:nvGrpSpPr>
      <p:grpSpPr>
        <a:xfrm>
          <a:off x="0" y="0"/>
          <a:ext cx="0" cy="0"/>
          <a:chOff x="0" y="0"/>
          <a:chExt cx="0" cy="0"/>
        </a:xfrm>
      </p:grpSpPr>
      <p:sp>
        <p:nvSpPr>
          <p:cNvPr id="147" name="Google Shape;147;p25"/>
          <p:cNvSpPr txBox="1">
            <a:spLocks noGrp="1"/>
          </p:cNvSpPr>
          <p:nvPr>
            <p:ph type="title" hasCustomPrompt="1"/>
          </p:nvPr>
        </p:nvSpPr>
        <p:spPr>
          <a:xfrm>
            <a:off x="750975" y="2819150"/>
            <a:ext cx="2164200" cy="647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3000">
                <a:solidFill>
                  <a:schemeClr val="dk2"/>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48" name="Google Shape;148;p25"/>
          <p:cNvSpPr txBox="1">
            <a:spLocks noGrp="1"/>
          </p:cNvSpPr>
          <p:nvPr>
            <p:ph type="subTitle" idx="1"/>
          </p:nvPr>
        </p:nvSpPr>
        <p:spPr>
          <a:xfrm>
            <a:off x="750975" y="3390050"/>
            <a:ext cx="2164200" cy="64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400">
                <a:solidFill>
                  <a:schemeClr val="dk1"/>
                </a:solidFill>
              </a:defRPr>
            </a:lvl1pPr>
            <a:lvl2pPr lvl="1" algn="r" rtl="0">
              <a:spcBef>
                <a:spcPts val="1600"/>
              </a:spcBef>
              <a:spcAft>
                <a:spcPts val="0"/>
              </a:spcAft>
              <a:buClr>
                <a:schemeClr val="dk1"/>
              </a:buClr>
              <a:buSzPts val="2000"/>
              <a:buNone/>
              <a:defRPr sz="2000">
                <a:solidFill>
                  <a:schemeClr val="dk1"/>
                </a:solidFill>
              </a:defRPr>
            </a:lvl2pPr>
            <a:lvl3pPr lvl="2" algn="r" rtl="0">
              <a:spcBef>
                <a:spcPts val="1600"/>
              </a:spcBef>
              <a:spcAft>
                <a:spcPts val="0"/>
              </a:spcAft>
              <a:buClr>
                <a:schemeClr val="dk1"/>
              </a:buClr>
              <a:buSzPts val="2000"/>
              <a:buNone/>
              <a:defRPr sz="2000">
                <a:solidFill>
                  <a:schemeClr val="dk1"/>
                </a:solidFill>
              </a:defRPr>
            </a:lvl3pPr>
            <a:lvl4pPr lvl="3" algn="r" rtl="0">
              <a:spcBef>
                <a:spcPts val="1600"/>
              </a:spcBef>
              <a:spcAft>
                <a:spcPts val="0"/>
              </a:spcAft>
              <a:buClr>
                <a:schemeClr val="dk1"/>
              </a:buClr>
              <a:buSzPts val="2000"/>
              <a:buNone/>
              <a:defRPr sz="2000">
                <a:solidFill>
                  <a:schemeClr val="dk1"/>
                </a:solidFill>
              </a:defRPr>
            </a:lvl4pPr>
            <a:lvl5pPr lvl="4" algn="r" rtl="0">
              <a:spcBef>
                <a:spcPts val="1600"/>
              </a:spcBef>
              <a:spcAft>
                <a:spcPts val="0"/>
              </a:spcAft>
              <a:buClr>
                <a:schemeClr val="dk1"/>
              </a:buClr>
              <a:buSzPts val="2000"/>
              <a:buNone/>
              <a:defRPr sz="2000">
                <a:solidFill>
                  <a:schemeClr val="dk1"/>
                </a:solidFill>
              </a:defRPr>
            </a:lvl5pPr>
            <a:lvl6pPr lvl="5" algn="r" rtl="0">
              <a:spcBef>
                <a:spcPts val="1600"/>
              </a:spcBef>
              <a:spcAft>
                <a:spcPts val="0"/>
              </a:spcAft>
              <a:buClr>
                <a:schemeClr val="dk1"/>
              </a:buClr>
              <a:buSzPts val="2000"/>
              <a:buNone/>
              <a:defRPr sz="2000">
                <a:solidFill>
                  <a:schemeClr val="dk1"/>
                </a:solidFill>
              </a:defRPr>
            </a:lvl6pPr>
            <a:lvl7pPr lvl="6" algn="r" rtl="0">
              <a:spcBef>
                <a:spcPts val="1600"/>
              </a:spcBef>
              <a:spcAft>
                <a:spcPts val="0"/>
              </a:spcAft>
              <a:buClr>
                <a:schemeClr val="dk1"/>
              </a:buClr>
              <a:buSzPts val="2000"/>
              <a:buNone/>
              <a:defRPr sz="2000">
                <a:solidFill>
                  <a:schemeClr val="dk1"/>
                </a:solidFill>
              </a:defRPr>
            </a:lvl7pPr>
            <a:lvl8pPr lvl="7" algn="r" rtl="0">
              <a:spcBef>
                <a:spcPts val="1600"/>
              </a:spcBef>
              <a:spcAft>
                <a:spcPts val="0"/>
              </a:spcAft>
              <a:buClr>
                <a:schemeClr val="dk1"/>
              </a:buClr>
              <a:buSzPts val="2000"/>
              <a:buNone/>
              <a:defRPr sz="2000">
                <a:solidFill>
                  <a:schemeClr val="dk1"/>
                </a:solidFill>
              </a:defRPr>
            </a:lvl8pPr>
            <a:lvl9pPr lvl="8" algn="r" rtl="0">
              <a:spcBef>
                <a:spcPts val="1600"/>
              </a:spcBef>
              <a:spcAft>
                <a:spcPts val="1600"/>
              </a:spcAft>
              <a:buClr>
                <a:schemeClr val="dk1"/>
              </a:buClr>
              <a:buSzPts val="2000"/>
              <a:buNone/>
              <a:defRPr sz="2000">
                <a:solidFill>
                  <a:schemeClr val="dk1"/>
                </a:solidFill>
              </a:defRPr>
            </a:lvl9pPr>
          </a:lstStyle>
          <a:p>
            <a:endParaRPr/>
          </a:p>
        </p:txBody>
      </p:sp>
      <p:sp>
        <p:nvSpPr>
          <p:cNvPr id="149" name="Google Shape;149;p25"/>
          <p:cNvSpPr txBox="1">
            <a:spLocks noGrp="1"/>
          </p:cNvSpPr>
          <p:nvPr>
            <p:ph type="title" idx="2" hasCustomPrompt="1"/>
          </p:nvPr>
        </p:nvSpPr>
        <p:spPr>
          <a:xfrm>
            <a:off x="3508587" y="2819150"/>
            <a:ext cx="2164200" cy="647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3000">
                <a:solidFill>
                  <a:schemeClr val="dk2"/>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50" name="Google Shape;150;p25"/>
          <p:cNvSpPr txBox="1">
            <a:spLocks noGrp="1"/>
          </p:cNvSpPr>
          <p:nvPr>
            <p:ph type="subTitle" idx="3"/>
          </p:nvPr>
        </p:nvSpPr>
        <p:spPr>
          <a:xfrm>
            <a:off x="3508587" y="3390050"/>
            <a:ext cx="2164200" cy="64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400">
                <a:solidFill>
                  <a:schemeClr val="dk1"/>
                </a:solidFill>
              </a:defRPr>
            </a:lvl1pPr>
            <a:lvl2pPr lvl="1" algn="r" rtl="0">
              <a:spcBef>
                <a:spcPts val="1600"/>
              </a:spcBef>
              <a:spcAft>
                <a:spcPts val="0"/>
              </a:spcAft>
              <a:buClr>
                <a:schemeClr val="dk1"/>
              </a:buClr>
              <a:buSzPts val="2000"/>
              <a:buNone/>
              <a:defRPr sz="2000">
                <a:solidFill>
                  <a:schemeClr val="dk1"/>
                </a:solidFill>
              </a:defRPr>
            </a:lvl2pPr>
            <a:lvl3pPr lvl="2" algn="r" rtl="0">
              <a:spcBef>
                <a:spcPts val="1600"/>
              </a:spcBef>
              <a:spcAft>
                <a:spcPts val="0"/>
              </a:spcAft>
              <a:buClr>
                <a:schemeClr val="dk1"/>
              </a:buClr>
              <a:buSzPts val="2000"/>
              <a:buNone/>
              <a:defRPr sz="2000">
                <a:solidFill>
                  <a:schemeClr val="dk1"/>
                </a:solidFill>
              </a:defRPr>
            </a:lvl3pPr>
            <a:lvl4pPr lvl="3" algn="r" rtl="0">
              <a:spcBef>
                <a:spcPts val="1600"/>
              </a:spcBef>
              <a:spcAft>
                <a:spcPts val="0"/>
              </a:spcAft>
              <a:buClr>
                <a:schemeClr val="dk1"/>
              </a:buClr>
              <a:buSzPts val="2000"/>
              <a:buNone/>
              <a:defRPr sz="2000">
                <a:solidFill>
                  <a:schemeClr val="dk1"/>
                </a:solidFill>
              </a:defRPr>
            </a:lvl4pPr>
            <a:lvl5pPr lvl="4" algn="r" rtl="0">
              <a:spcBef>
                <a:spcPts val="1600"/>
              </a:spcBef>
              <a:spcAft>
                <a:spcPts val="0"/>
              </a:spcAft>
              <a:buClr>
                <a:schemeClr val="dk1"/>
              </a:buClr>
              <a:buSzPts val="2000"/>
              <a:buNone/>
              <a:defRPr sz="2000">
                <a:solidFill>
                  <a:schemeClr val="dk1"/>
                </a:solidFill>
              </a:defRPr>
            </a:lvl5pPr>
            <a:lvl6pPr lvl="5" algn="r" rtl="0">
              <a:spcBef>
                <a:spcPts val="1600"/>
              </a:spcBef>
              <a:spcAft>
                <a:spcPts val="0"/>
              </a:spcAft>
              <a:buClr>
                <a:schemeClr val="dk1"/>
              </a:buClr>
              <a:buSzPts val="2000"/>
              <a:buNone/>
              <a:defRPr sz="2000">
                <a:solidFill>
                  <a:schemeClr val="dk1"/>
                </a:solidFill>
              </a:defRPr>
            </a:lvl6pPr>
            <a:lvl7pPr lvl="6" algn="r" rtl="0">
              <a:spcBef>
                <a:spcPts val="1600"/>
              </a:spcBef>
              <a:spcAft>
                <a:spcPts val="0"/>
              </a:spcAft>
              <a:buClr>
                <a:schemeClr val="dk1"/>
              </a:buClr>
              <a:buSzPts val="2000"/>
              <a:buNone/>
              <a:defRPr sz="2000">
                <a:solidFill>
                  <a:schemeClr val="dk1"/>
                </a:solidFill>
              </a:defRPr>
            </a:lvl7pPr>
            <a:lvl8pPr lvl="7" algn="r" rtl="0">
              <a:spcBef>
                <a:spcPts val="1600"/>
              </a:spcBef>
              <a:spcAft>
                <a:spcPts val="0"/>
              </a:spcAft>
              <a:buClr>
                <a:schemeClr val="dk1"/>
              </a:buClr>
              <a:buSzPts val="2000"/>
              <a:buNone/>
              <a:defRPr sz="2000">
                <a:solidFill>
                  <a:schemeClr val="dk1"/>
                </a:solidFill>
              </a:defRPr>
            </a:lvl8pPr>
            <a:lvl9pPr lvl="8" algn="r" rtl="0">
              <a:spcBef>
                <a:spcPts val="1600"/>
              </a:spcBef>
              <a:spcAft>
                <a:spcPts val="1600"/>
              </a:spcAft>
              <a:buClr>
                <a:schemeClr val="dk1"/>
              </a:buClr>
              <a:buSzPts val="2000"/>
              <a:buNone/>
              <a:defRPr sz="2000">
                <a:solidFill>
                  <a:schemeClr val="dk1"/>
                </a:solidFill>
              </a:defRPr>
            </a:lvl9pPr>
          </a:lstStyle>
          <a:p>
            <a:endParaRPr/>
          </a:p>
        </p:txBody>
      </p:sp>
      <p:sp>
        <p:nvSpPr>
          <p:cNvPr id="151" name="Google Shape;151;p25"/>
          <p:cNvSpPr txBox="1">
            <a:spLocks noGrp="1"/>
          </p:cNvSpPr>
          <p:nvPr>
            <p:ph type="title" idx="4"/>
          </p:nvPr>
        </p:nvSpPr>
        <p:spPr>
          <a:xfrm>
            <a:off x="717800" y="383175"/>
            <a:ext cx="7708200" cy="64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152" name="Google Shape;152;p25"/>
          <p:cNvSpPr txBox="1">
            <a:spLocks noGrp="1"/>
          </p:cNvSpPr>
          <p:nvPr>
            <p:ph type="title" idx="5" hasCustomPrompt="1"/>
          </p:nvPr>
        </p:nvSpPr>
        <p:spPr>
          <a:xfrm>
            <a:off x="6216100" y="2819150"/>
            <a:ext cx="2164200" cy="647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3000">
                <a:solidFill>
                  <a:schemeClr val="dk2"/>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53" name="Google Shape;153;p25"/>
          <p:cNvSpPr txBox="1">
            <a:spLocks noGrp="1"/>
          </p:cNvSpPr>
          <p:nvPr>
            <p:ph type="subTitle" idx="6"/>
          </p:nvPr>
        </p:nvSpPr>
        <p:spPr>
          <a:xfrm>
            <a:off x="6216100" y="3390050"/>
            <a:ext cx="2164200" cy="64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400">
                <a:solidFill>
                  <a:schemeClr val="dk1"/>
                </a:solidFill>
              </a:defRPr>
            </a:lvl1pPr>
            <a:lvl2pPr lvl="1" algn="r" rtl="0">
              <a:spcBef>
                <a:spcPts val="1600"/>
              </a:spcBef>
              <a:spcAft>
                <a:spcPts val="0"/>
              </a:spcAft>
              <a:buClr>
                <a:schemeClr val="dk1"/>
              </a:buClr>
              <a:buSzPts val="2000"/>
              <a:buNone/>
              <a:defRPr sz="2000">
                <a:solidFill>
                  <a:schemeClr val="dk1"/>
                </a:solidFill>
              </a:defRPr>
            </a:lvl2pPr>
            <a:lvl3pPr lvl="2" algn="r" rtl="0">
              <a:spcBef>
                <a:spcPts val="1600"/>
              </a:spcBef>
              <a:spcAft>
                <a:spcPts val="0"/>
              </a:spcAft>
              <a:buClr>
                <a:schemeClr val="dk1"/>
              </a:buClr>
              <a:buSzPts val="2000"/>
              <a:buNone/>
              <a:defRPr sz="2000">
                <a:solidFill>
                  <a:schemeClr val="dk1"/>
                </a:solidFill>
              </a:defRPr>
            </a:lvl3pPr>
            <a:lvl4pPr lvl="3" algn="r" rtl="0">
              <a:spcBef>
                <a:spcPts val="1600"/>
              </a:spcBef>
              <a:spcAft>
                <a:spcPts val="0"/>
              </a:spcAft>
              <a:buClr>
                <a:schemeClr val="dk1"/>
              </a:buClr>
              <a:buSzPts val="2000"/>
              <a:buNone/>
              <a:defRPr sz="2000">
                <a:solidFill>
                  <a:schemeClr val="dk1"/>
                </a:solidFill>
              </a:defRPr>
            </a:lvl4pPr>
            <a:lvl5pPr lvl="4" algn="r" rtl="0">
              <a:spcBef>
                <a:spcPts val="1600"/>
              </a:spcBef>
              <a:spcAft>
                <a:spcPts val="0"/>
              </a:spcAft>
              <a:buClr>
                <a:schemeClr val="dk1"/>
              </a:buClr>
              <a:buSzPts val="2000"/>
              <a:buNone/>
              <a:defRPr sz="2000">
                <a:solidFill>
                  <a:schemeClr val="dk1"/>
                </a:solidFill>
              </a:defRPr>
            </a:lvl5pPr>
            <a:lvl6pPr lvl="5" algn="r" rtl="0">
              <a:spcBef>
                <a:spcPts val="1600"/>
              </a:spcBef>
              <a:spcAft>
                <a:spcPts val="0"/>
              </a:spcAft>
              <a:buClr>
                <a:schemeClr val="dk1"/>
              </a:buClr>
              <a:buSzPts val="2000"/>
              <a:buNone/>
              <a:defRPr sz="2000">
                <a:solidFill>
                  <a:schemeClr val="dk1"/>
                </a:solidFill>
              </a:defRPr>
            </a:lvl6pPr>
            <a:lvl7pPr lvl="6" algn="r" rtl="0">
              <a:spcBef>
                <a:spcPts val="1600"/>
              </a:spcBef>
              <a:spcAft>
                <a:spcPts val="0"/>
              </a:spcAft>
              <a:buClr>
                <a:schemeClr val="dk1"/>
              </a:buClr>
              <a:buSzPts val="2000"/>
              <a:buNone/>
              <a:defRPr sz="2000">
                <a:solidFill>
                  <a:schemeClr val="dk1"/>
                </a:solidFill>
              </a:defRPr>
            </a:lvl7pPr>
            <a:lvl8pPr lvl="7" algn="r" rtl="0">
              <a:spcBef>
                <a:spcPts val="1600"/>
              </a:spcBef>
              <a:spcAft>
                <a:spcPts val="0"/>
              </a:spcAft>
              <a:buClr>
                <a:schemeClr val="dk1"/>
              </a:buClr>
              <a:buSzPts val="2000"/>
              <a:buNone/>
              <a:defRPr sz="2000">
                <a:solidFill>
                  <a:schemeClr val="dk1"/>
                </a:solidFill>
              </a:defRPr>
            </a:lvl8pPr>
            <a:lvl9pPr lvl="8" algn="r" rtl="0">
              <a:spcBef>
                <a:spcPts val="1600"/>
              </a:spcBef>
              <a:spcAft>
                <a:spcPts val="1600"/>
              </a:spcAft>
              <a:buClr>
                <a:schemeClr val="dk1"/>
              </a:buClr>
              <a:buSzPts val="2000"/>
              <a:buNone/>
              <a:defRPr sz="2000">
                <a:solidFill>
                  <a:schemeClr val="dk1"/>
                </a:solidFill>
              </a:defRPr>
            </a:lvl9pPr>
          </a:lstStyle>
          <a:p>
            <a:endParaRPr/>
          </a:p>
        </p:txBody>
      </p:sp>
      <p:sp>
        <p:nvSpPr>
          <p:cNvPr id="154" name="Google Shape;154;p25"/>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5"/>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63" name="Google Shape;63;p14"/>
          <p:cNvSpPr txBox="1">
            <a:spLocks noGrp="1"/>
          </p:cNvSpPr>
          <p:nvPr>
            <p:ph type="ctrTitle" idx="2"/>
          </p:nvPr>
        </p:nvSpPr>
        <p:spPr>
          <a:xfrm>
            <a:off x="23103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4" name="Google Shape;64;p14"/>
          <p:cNvSpPr txBox="1">
            <a:spLocks noGrp="1"/>
          </p:cNvSpPr>
          <p:nvPr>
            <p:ph type="title" idx="3" hasCustomPrompt="1"/>
          </p:nvPr>
        </p:nvSpPr>
        <p:spPr>
          <a:xfrm>
            <a:off x="7178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2310350" y="185887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6" name="Google Shape;66;p14"/>
          <p:cNvSpPr txBox="1">
            <a:spLocks noGrp="1"/>
          </p:cNvSpPr>
          <p:nvPr>
            <p:ph type="ctrTitle" idx="4"/>
          </p:nvPr>
        </p:nvSpPr>
        <p:spPr>
          <a:xfrm>
            <a:off x="62330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7" name="Google Shape;67;p14"/>
          <p:cNvSpPr txBox="1">
            <a:spLocks noGrp="1"/>
          </p:cNvSpPr>
          <p:nvPr>
            <p:ph type="title" idx="5" hasCustomPrompt="1"/>
          </p:nvPr>
        </p:nvSpPr>
        <p:spPr>
          <a:xfrm>
            <a:off x="46864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a:spLocks noGrp="1"/>
          </p:cNvSpPr>
          <p:nvPr>
            <p:ph type="subTitle" idx="6"/>
          </p:nvPr>
        </p:nvSpPr>
        <p:spPr>
          <a:xfrm>
            <a:off x="6275800" y="1858878"/>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9" name="Google Shape;69;p14"/>
          <p:cNvSpPr txBox="1">
            <a:spLocks noGrp="1"/>
          </p:cNvSpPr>
          <p:nvPr>
            <p:ph type="ctrTitle" idx="7"/>
          </p:nvPr>
        </p:nvSpPr>
        <p:spPr>
          <a:xfrm>
            <a:off x="2310350" y="2868777"/>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0" name="Google Shape;70;p14"/>
          <p:cNvSpPr txBox="1">
            <a:spLocks noGrp="1"/>
          </p:cNvSpPr>
          <p:nvPr>
            <p:ph type="title" idx="8" hasCustomPrompt="1"/>
          </p:nvPr>
        </p:nvSpPr>
        <p:spPr>
          <a:xfrm>
            <a:off x="7178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a:spLocks noGrp="1"/>
          </p:cNvSpPr>
          <p:nvPr>
            <p:ph type="subTitle" idx="9"/>
          </p:nvPr>
        </p:nvSpPr>
        <p:spPr>
          <a:xfrm>
            <a:off x="231035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2" name="Google Shape;72;p14"/>
          <p:cNvSpPr txBox="1">
            <a:spLocks noGrp="1"/>
          </p:cNvSpPr>
          <p:nvPr>
            <p:ph type="ctrTitle" idx="13"/>
          </p:nvPr>
        </p:nvSpPr>
        <p:spPr>
          <a:xfrm>
            <a:off x="6275650" y="2868775"/>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3" name="Google Shape;73;p14"/>
          <p:cNvSpPr txBox="1">
            <a:spLocks noGrp="1"/>
          </p:cNvSpPr>
          <p:nvPr>
            <p:ph type="title" idx="14" hasCustomPrompt="1"/>
          </p:nvPr>
        </p:nvSpPr>
        <p:spPr>
          <a:xfrm>
            <a:off x="46864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a:spLocks noGrp="1"/>
          </p:cNvSpPr>
          <p:nvPr>
            <p:ph type="subTitle" idx="15"/>
          </p:nvPr>
        </p:nvSpPr>
        <p:spPr>
          <a:xfrm>
            <a:off x="627580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5" name="Google Shape;75;p14"/>
          <p:cNvSpPr/>
          <p:nvPr/>
        </p:nvSpPr>
        <p:spPr>
          <a:xfrm>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4030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63" r:id="rId5"/>
    <p:sldLayoutId id="2147483669" r:id="rId6"/>
    <p:sldLayoutId id="2147483671" r:id="rId7"/>
    <p:sldLayoutId id="2147483676" r:id="rId8"/>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22.jpe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5.jpeg"/><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4"/>
        <p:cNvGrpSpPr/>
        <p:nvPr/>
      </p:nvGrpSpPr>
      <p:grpSpPr>
        <a:xfrm>
          <a:off x="0" y="0"/>
          <a:ext cx="0" cy="0"/>
          <a:chOff x="0" y="0"/>
          <a:chExt cx="0" cy="0"/>
        </a:xfrm>
      </p:grpSpPr>
      <p:pic>
        <p:nvPicPr>
          <p:cNvPr id="4" name="Picture 3">
            <a:extLst>
              <a:ext uri="{FF2B5EF4-FFF2-40B4-BE49-F238E27FC236}">
                <a16:creationId xmlns:a16="http://schemas.microsoft.com/office/drawing/2014/main" id="{190D6191-A6D3-8D49-E1FB-CFFA620390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06988" cy="1406988"/>
          </a:xfrm>
          <a:prstGeom prst="rect">
            <a:avLst/>
          </a:prstGeom>
        </p:spPr>
      </p:pic>
      <p:sp>
        <p:nvSpPr>
          <p:cNvPr id="5" name="TextBox 4">
            <a:extLst>
              <a:ext uri="{FF2B5EF4-FFF2-40B4-BE49-F238E27FC236}">
                <a16:creationId xmlns:a16="http://schemas.microsoft.com/office/drawing/2014/main" id="{07ABAA6B-480A-CC52-B0C8-0F8057FEAC30}"/>
              </a:ext>
            </a:extLst>
          </p:cNvPr>
          <p:cNvSpPr txBox="1"/>
          <p:nvPr/>
        </p:nvSpPr>
        <p:spPr>
          <a:xfrm>
            <a:off x="5923410" y="317472"/>
            <a:ext cx="3220590" cy="784830"/>
          </a:xfrm>
          <a:prstGeom prst="rect">
            <a:avLst/>
          </a:prstGeom>
          <a:noFill/>
        </p:spPr>
        <p:txBody>
          <a:bodyPr wrap="square" rtlCol="0">
            <a:spAutoFit/>
          </a:bodyPr>
          <a:lstStyle/>
          <a:p>
            <a:pPr algn="ctr"/>
            <a:r>
              <a:rPr lang="ar-SY" sz="1500" dirty="0">
                <a:latin typeface="Dubai" panose="020B0503030403030204" pitchFamily="34" charset="-78"/>
                <a:cs typeface="Dubai" panose="020B0503030403030204" pitchFamily="34" charset="-78"/>
              </a:rPr>
              <a:t>الجمهورية العربية السورية</a:t>
            </a:r>
          </a:p>
          <a:p>
            <a:pPr algn="ctr"/>
            <a:r>
              <a:rPr lang="ar-SY" sz="1500" dirty="0">
                <a:latin typeface="Dubai" panose="020B0503030403030204" pitchFamily="34" charset="-78"/>
                <a:cs typeface="Dubai" panose="020B0503030403030204" pitchFamily="34" charset="-78"/>
              </a:rPr>
              <a:t>المعهد العالي للعلوم التطبيقية والتكنولوجيا</a:t>
            </a:r>
          </a:p>
          <a:p>
            <a:pPr algn="ctr"/>
            <a:r>
              <a:rPr lang="ar-SY" sz="1500" dirty="0">
                <a:latin typeface="Dubai" panose="020B0503030403030204" pitchFamily="34" charset="-78"/>
                <a:cs typeface="Dubai" panose="020B0503030403030204" pitchFamily="34" charset="-78"/>
              </a:rPr>
              <a:t>قسم المعلوماتيّة</a:t>
            </a:r>
            <a:endParaRPr lang="en-US" sz="1500" dirty="0">
              <a:latin typeface="Dubai" panose="020B0503030403030204" pitchFamily="34" charset="-78"/>
              <a:cs typeface="Dubai" panose="020B0503030403030204" pitchFamily="34" charset="-78"/>
            </a:endParaRPr>
          </a:p>
        </p:txBody>
      </p:sp>
      <p:sp>
        <p:nvSpPr>
          <p:cNvPr id="6" name="TextBox 5">
            <a:extLst>
              <a:ext uri="{FF2B5EF4-FFF2-40B4-BE49-F238E27FC236}">
                <a16:creationId xmlns:a16="http://schemas.microsoft.com/office/drawing/2014/main" id="{AE3AEE33-C42E-4CE5-6892-B003E3F132CA}"/>
              </a:ext>
            </a:extLst>
          </p:cNvPr>
          <p:cNvSpPr txBox="1"/>
          <p:nvPr/>
        </p:nvSpPr>
        <p:spPr>
          <a:xfrm>
            <a:off x="1264222" y="1522784"/>
            <a:ext cx="6786966" cy="1384995"/>
          </a:xfrm>
          <a:prstGeom prst="rect">
            <a:avLst/>
          </a:prstGeom>
          <a:noFill/>
        </p:spPr>
        <p:txBody>
          <a:bodyPr wrap="square" rtlCol="0">
            <a:spAutoFit/>
          </a:bodyPr>
          <a:lstStyle/>
          <a:p>
            <a:pPr algn="ctr"/>
            <a:r>
              <a:rPr lang="ar-SY" sz="1800" dirty="0">
                <a:latin typeface="Dubai" panose="020B0503030403030204" pitchFamily="34" charset="-78"/>
                <a:cs typeface="Dubai" panose="020B0503030403030204" pitchFamily="34" charset="-78"/>
              </a:rPr>
              <a:t>مشروع تخرّج باختصاص البرمجيات والذكاء الصنعي بعنوان:</a:t>
            </a:r>
          </a:p>
          <a:p>
            <a:pPr algn="ctr"/>
            <a:endParaRPr lang="en-US" sz="400" dirty="0">
              <a:latin typeface="Dubai" panose="020B0503030403030204" pitchFamily="34" charset="-78"/>
              <a:cs typeface="Dubai" panose="020B0503030403030204" pitchFamily="34" charset="-78"/>
            </a:endParaRPr>
          </a:p>
          <a:p>
            <a:pPr algn="ctr"/>
            <a:endParaRPr lang="ar-SY" sz="1000" dirty="0">
              <a:latin typeface="Dubai" panose="020B0503030403030204" pitchFamily="34" charset="-78"/>
              <a:cs typeface="Dubai" panose="020B0503030403030204" pitchFamily="34" charset="-78"/>
            </a:endParaRPr>
          </a:p>
          <a:p>
            <a:pPr marL="457200" marR="457200" algn="ctr" rtl="1">
              <a:spcBef>
                <a:spcPts val="0"/>
              </a:spcBef>
              <a:spcAft>
                <a:spcPts val="0"/>
              </a:spcAft>
            </a:pPr>
            <a:r>
              <a:rPr lang="ar-SY" sz="2500" dirty="0">
                <a:effectLst/>
                <a:latin typeface="Dubai" panose="020B0503030403030204" pitchFamily="34" charset="-78"/>
                <a:ea typeface="Times New Roman" panose="02020603050405020304" pitchFamily="18" charset="0"/>
                <a:cs typeface="Dubai" panose="020B0503030403030204" pitchFamily="34" charset="-78"/>
              </a:rPr>
              <a:t>توليد مخططات </a:t>
            </a:r>
            <a:r>
              <a:rPr lang="en-US" sz="2500" dirty="0">
                <a:effectLst/>
                <a:latin typeface="Dubai" panose="020B0503030403030204" pitchFamily="34" charset="-78"/>
                <a:ea typeface="Times New Roman" panose="02020603050405020304" pitchFamily="18" charset="0"/>
                <a:cs typeface="Dubai" panose="020B0503030403030204" pitchFamily="34" charset="-78"/>
              </a:rPr>
              <a:t>BPMN</a:t>
            </a:r>
            <a:r>
              <a:rPr lang="ar-SY" sz="2500" dirty="0">
                <a:effectLst/>
                <a:latin typeface="Dubai" panose="020B0503030403030204" pitchFamily="34" charset="-78"/>
                <a:ea typeface="Times New Roman" panose="02020603050405020304" pitchFamily="18" charset="0"/>
                <a:cs typeface="Dubai" panose="020B0503030403030204" pitchFamily="34" charset="-78"/>
              </a:rPr>
              <a:t> إنطلاقاً من التوصيف النصي للعمليات باستخدام نماذج اللغات الكبيرة</a:t>
            </a:r>
            <a:endParaRPr lang="en-US" sz="2500" dirty="0">
              <a:effectLst/>
              <a:latin typeface="Dubai" panose="020B0503030403030204" pitchFamily="34" charset="-78"/>
              <a:ea typeface="Times New Roman" panose="02020603050405020304" pitchFamily="18" charset="0"/>
              <a:cs typeface="Dubai" panose="020B0503030403030204" pitchFamily="34" charset="-78"/>
            </a:endParaRPr>
          </a:p>
        </p:txBody>
      </p:sp>
      <p:sp>
        <p:nvSpPr>
          <p:cNvPr id="7" name="TextBox 6">
            <a:extLst>
              <a:ext uri="{FF2B5EF4-FFF2-40B4-BE49-F238E27FC236}">
                <a16:creationId xmlns:a16="http://schemas.microsoft.com/office/drawing/2014/main" id="{212C6391-319B-B3E5-82E9-C4D0CB8E1E39}"/>
              </a:ext>
            </a:extLst>
          </p:cNvPr>
          <p:cNvSpPr txBox="1"/>
          <p:nvPr/>
        </p:nvSpPr>
        <p:spPr>
          <a:xfrm>
            <a:off x="1016610" y="2979734"/>
            <a:ext cx="7110779" cy="1785104"/>
          </a:xfrm>
          <a:prstGeom prst="rect">
            <a:avLst/>
          </a:prstGeom>
          <a:noFill/>
        </p:spPr>
        <p:txBody>
          <a:bodyPr wrap="square" rtlCol="0">
            <a:spAutoFit/>
          </a:bodyPr>
          <a:lstStyle/>
          <a:p>
            <a:pPr algn="ctr"/>
            <a:r>
              <a:rPr lang="ar-SY" sz="2000" dirty="0">
                <a:latin typeface="Dubai" panose="020B0503030403030204" pitchFamily="34" charset="-78"/>
                <a:cs typeface="Dubai" panose="020B0503030403030204" pitchFamily="34" charset="-78"/>
              </a:rPr>
              <a:t>تقديم: </a:t>
            </a:r>
          </a:p>
          <a:p>
            <a:pPr algn="ctr"/>
            <a:r>
              <a:rPr lang="ar-SY" sz="2000" dirty="0">
                <a:latin typeface="Dubai" panose="020B0503030403030204" pitchFamily="34" charset="-78"/>
                <a:cs typeface="Dubai" panose="020B0503030403030204" pitchFamily="34" charset="-78"/>
              </a:rPr>
              <a:t>محمد التركي</a:t>
            </a:r>
            <a:endParaRPr lang="en-US" sz="2000" dirty="0">
              <a:latin typeface="Dubai" panose="020B0503030403030204" pitchFamily="34" charset="-78"/>
              <a:cs typeface="Dubai" panose="020B0503030403030204" pitchFamily="34" charset="-78"/>
            </a:endParaRPr>
          </a:p>
          <a:p>
            <a:pPr algn="ctr"/>
            <a:endParaRPr lang="ar-SY" sz="1000" dirty="0">
              <a:latin typeface="Dubai" panose="020B0503030403030204" pitchFamily="34" charset="-78"/>
              <a:cs typeface="Dubai" panose="020B0503030403030204" pitchFamily="34" charset="-78"/>
            </a:endParaRPr>
          </a:p>
          <a:p>
            <a:pPr algn="ctr"/>
            <a:r>
              <a:rPr lang="ar-SY" sz="2000" dirty="0">
                <a:latin typeface="Dubai" panose="020B0503030403030204" pitchFamily="34" charset="-78"/>
                <a:cs typeface="Dubai" panose="020B0503030403030204" pitchFamily="34" charset="-78"/>
              </a:rPr>
              <a:t>    إشراف: </a:t>
            </a:r>
          </a:p>
          <a:p>
            <a:pPr algn="ctr"/>
            <a:r>
              <a:rPr lang="ar-SY" sz="2000" dirty="0">
                <a:latin typeface="Dubai" panose="020B0503030403030204" pitchFamily="34" charset="-78"/>
                <a:cs typeface="Dubai" panose="020B0503030403030204" pitchFamily="34" charset="-78"/>
              </a:rPr>
              <a:t>د. عمر حمدون</a:t>
            </a:r>
          </a:p>
          <a:p>
            <a:pPr algn="ctr"/>
            <a:r>
              <a:rPr lang="ar-SY" sz="2000" dirty="0">
                <a:latin typeface="Dubai" panose="020B0503030403030204" pitchFamily="34" charset="-78"/>
                <a:cs typeface="Dubai" panose="020B0503030403030204" pitchFamily="34" charset="-78"/>
              </a:rPr>
              <a:t>ما.محمد بشار دسوقي</a:t>
            </a:r>
          </a:p>
        </p:txBody>
      </p:sp>
      <p:sp>
        <p:nvSpPr>
          <p:cNvPr id="8" name="TextBox 7">
            <a:extLst>
              <a:ext uri="{FF2B5EF4-FFF2-40B4-BE49-F238E27FC236}">
                <a16:creationId xmlns:a16="http://schemas.microsoft.com/office/drawing/2014/main" id="{537028A7-667E-CDEF-868A-70AB011D69B7}"/>
              </a:ext>
            </a:extLst>
          </p:cNvPr>
          <p:cNvSpPr txBox="1"/>
          <p:nvPr/>
        </p:nvSpPr>
        <p:spPr>
          <a:xfrm>
            <a:off x="-290512" y="4513628"/>
            <a:ext cx="2711980" cy="323165"/>
          </a:xfrm>
          <a:prstGeom prst="rect">
            <a:avLst/>
          </a:prstGeom>
          <a:noFill/>
        </p:spPr>
        <p:txBody>
          <a:bodyPr wrap="square" rtlCol="0">
            <a:spAutoFit/>
          </a:bodyPr>
          <a:lstStyle/>
          <a:p>
            <a:pPr algn="ctr"/>
            <a:r>
              <a:rPr lang="ar-SY" sz="1500" dirty="0">
                <a:latin typeface="Dubai" panose="020B0503030403030204" pitchFamily="34" charset="-78"/>
                <a:cs typeface="Dubai" panose="020B0503030403030204" pitchFamily="34" charset="-78"/>
              </a:rPr>
              <a:t>العام الدراسي 2024-2023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6" name="Google Shape;197;p32">
            <a:extLst>
              <a:ext uri="{FF2B5EF4-FFF2-40B4-BE49-F238E27FC236}">
                <a16:creationId xmlns:a16="http://schemas.microsoft.com/office/drawing/2014/main" id="{0CAEC0CC-D7D5-10D2-63F6-C6968FBED233}"/>
              </a:ext>
            </a:extLst>
          </p:cNvPr>
          <p:cNvSpPr txBox="1">
            <a:spLocks/>
          </p:cNvSpPr>
          <p:nvPr/>
        </p:nvSpPr>
        <p:spPr>
          <a:xfrm>
            <a:off x="717800" y="383175"/>
            <a:ext cx="7708200" cy="10047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r>
              <a:rPr lang="ar-SY" sz="3000" dirty="0">
                <a:latin typeface="Dubai" panose="020B0503030403030204" pitchFamily="34" charset="-78"/>
                <a:cs typeface="Dubai" panose="020B0503030403030204" pitchFamily="34" charset="-78"/>
              </a:rPr>
              <a:t>الدراسة المرجعيّة</a:t>
            </a:r>
            <a:br>
              <a:rPr lang="ar-SY" sz="2000" dirty="0">
                <a:latin typeface="Dubai" panose="020B0503030403030204" pitchFamily="34" charset="-78"/>
                <a:cs typeface="Dubai" panose="020B0503030403030204" pitchFamily="34" charset="-78"/>
              </a:rPr>
            </a:br>
            <a:br>
              <a:rPr lang="ar-SY" sz="500" dirty="0">
                <a:latin typeface="Dubai" panose="020B0503030403030204" pitchFamily="34" charset="-78"/>
                <a:cs typeface="Dubai" panose="020B0503030403030204" pitchFamily="34" charset="-78"/>
              </a:rPr>
            </a:br>
            <a:r>
              <a:rPr lang="ar-SY" sz="2000" b="0" dirty="0">
                <a:latin typeface="Dubai" panose="020B0503030403030204" pitchFamily="34" charset="-78"/>
                <a:cs typeface="Dubai" panose="020B0503030403030204" pitchFamily="34" charset="-78"/>
              </a:rPr>
              <a:t>توليد مباشر باستخدام أمر وحيد</a:t>
            </a:r>
            <a:endParaRPr lang="ar-SY" sz="2000" dirty="0">
              <a:latin typeface="Dubai" panose="020B0503030403030204" pitchFamily="34" charset="-78"/>
              <a:cs typeface="Dubai" panose="020B0503030403030204" pitchFamily="34" charset="-78"/>
            </a:endParaRPr>
          </a:p>
        </p:txBody>
      </p:sp>
      <p:sp>
        <p:nvSpPr>
          <p:cNvPr id="2" name="TextBox 1">
            <a:extLst>
              <a:ext uri="{FF2B5EF4-FFF2-40B4-BE49-F238E27FC236}">
                <a16:creationId xmlns:a16="http://schemas.microsoft.com/office/drawing/2014/main" id="{6DEB6972-123B-9336-57A7-EF7FACCAD402}"/>
              </a:ext>
            </a:extLst>
          </p:cNvPr>
          <p:cNvSpPr txBox="1"/>
          <p:nvPr/>
        </p:nvSpPr>
        <p:spPr>
          <a:xfrm>
            <a:off x="8557260" y="4826028"/>
            <a:ext cx="586740" cy="307777"/>
          </a:xfrm>
          <a:prstGeom prst="rect">
            <a:avLst/>
          </a:prstGeom>
          <a:noFill/>
        </p:spPr>
        <p:txBody>
          <a:bodyPr wrap="square" rtlCol="0">
            <a:spAutoFit/>
          </a:bodyPr>
          <a:lstStyle/>
          <a:p>
            <a:r>
              <a:rPr lang="en-US" b="1" dirty="0"/>
              <a:t>5/41</a:t>
            </a:r>
          </a:p>
        </p:txBody>
      </p:sp>
      <p:sp>
        <p:nvSpPr>
          <p:cNvPr id="3" name="TextBox 2">
            <a:extLst>
              <a:ext uri="{FF2B5EF4-FFF2-40B4-BE49-F238E27FC236}">
                <a16:creationId xmlns:a16="http://schemas.microsoft.com/office/drawing/2014/main" id="{18CD34F9-2C24-1BAE-CE1D-972B6F3D6D45}"/>
              </a:ext>
            </a:extLst>
          </p:cNvPr>
          <p:cNvSpPr txBox="1"/>
          <p:nvPr/>
        </p:nvSpPr>
        <p:spPr>
          <a:xfrm>
            <a:off x="3837124" y="3285564"/>
            <a:ext cx="1624875" cy="584775"/>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نموذج لغوي كبير</a:t>
            </a:r>
            <a:r>
              <a:rPr lang="en-US" sz="1600" b="1" dirty="0">
                <a:latin typeface="Dubai" panose="020B0503030403030204" pitchFamily="34" charset="-78"/>
                <a:cs typeface="Dubai" panose="020B0503030403030204" pitchFamily="34" charset="-78"/>
              </a:rPr>
              <a:t>(LLM) </a:t>
            </a:r>
          </a:p>
        </p:txBody>
      </p:sp>
      <p:pic>
        <p:nvPicPr>
          <p:cNvPr id="11" name="Picture 10">
            <a:extLst>
              <a:ext uri="{FF2B5EF4-FFF2-40B4-BE49-F238E27FC236}">
                <a16:creationId xmlns:a16="http://schemas.microsoft.com/office/drawing/2014/main" id="{2789079B-8A1D-E97B-49A2-4093903A1875}"/>
              </a:ext>
            </a:extLst>
          </p:cNvPr>
          <p:cNvPicPr>
            <a:picLocks noChangeAspect="1"/>
          </p:cNvPicPr>
          <p:nvPr/>
        </p:nvPicPr>
        <p:blipFill>
          <a:blip r:embed="rId3"/>
          <a:stretch>
            <a:fillRect/>
          </a:stretch>
        </p:blipFill>
        <p:spPr>
          <a:xfrm>
            <a:off x="3992336" y="1799664"/>
            <a:ext cx="1314450" cy="1485900"/>
          </a:xfrm>
          <a:prstGeom prst="rect">
            <a:avLst/>
          </a:prstGeom>
        </p:spPr>
      </p:pic>
      <p:pic>
        <p:nvPicPr>
          <p:cNvPr id="14" name="Picture 13">
            <a:extLst>
              <a:ext uri="{FF2B5EF4-FFF2-40B4-BE49-F238E27FC236}">
                <a16:creationId xmlns:a16="http://schemas.microsoft.com/office/drawing/2014/main" id="{28C514E5-8ED3-2560-107D-E72B5A79F8A9}"/>
              </a:ext>
            </a:extLst>
          </p:cNvPr>
          <p:cNvPicPr>
            <a:picLocks noChangeAspect="1"/>
          </p:cNvPicPr>
          <p:nvPr/>
        </p:nvPicPr>
        <p:blipFill>
          <a:blip r:embed="rId4"/>
          <a:stretch>
            <a:fillRect/>
          </a:stretch>
        </p:blipFill>
        <p:spPr>
          <a:xfrm>
            <a:off x="1634002" y="1472625"/>
            <a:ext cx="1099125" cy="1099125"/>
          </a:xfrm>
          <a:prstGeom prst="rect">
            <a:avLst/>
          </a:prstGeom>
        </p:spPr>
      </p:pic>
      <p:sp>
        <p:nvSpPr>
          <p:cNvPr id="15" name="TextBox 14">
            <a:extLst>
              <a:ext uri="{FF2B5EF4-FFF2-40B4-BE49-F238E27FC236}">
                <a16:creationId xmlns:a16="http://schemas.microsoft.com/office/drawing/2014/main" id="{0BF2C7FE-BCFB-9C7A-25BE-4B18E6E5E303}"/>
              </a:ext>
            </a:extLst>
          </p:cNvPr>
          <p:cNvSpPr txBox="1"/>
          <p:nvPr/>
        </p:nvSpPr>
        <p:spPr>
          <a:xfrm>
            <a:off x="1462245" y="2502205"/>
            <a:ext cx="1563133" cy="338554"/>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أمر</a:t>
            </a:r>
            <a:endParaRPr lang="en-US" sz="1600" b="1" dirty="0">
              <a:latin typeface="Dubai" panose="020B0503030403030204" pitchFamily="34" charset="-78"/>
              <a:cs typeface="Dubai" panose="020B0503030403030204" pitchFamily="34" charset="-78"/>
            </a:endParaRPr>
          </a:p>
        </p:txBody>
      </p:sp>
      <p:pic>
        <p:nvPicPr>
          <p:cNvPr id="16" name="Picture 15">
            <a:extLst>
              <a:ext uri="{FF2B5EF4-FFF2-40B4-BE49-F238E27FC236}">
                <a16:creationId xmlns:a16="http://schemas.microsoft.com/office/drawing/2014/main" id="{520D2DEE-91D6-102B-357F-426C3FFCCB7A}"/>
              </a:ext>
            </a:extLst>
          </p:cNvPr>
          <p:cNvPicPr>
            <a:picLocks noChangeAspect="1"/>
          </p:cNvPicPr>
          <p:nvPr/>
        </p:nvPicPr>
        <p:blipFill>
          <a:blip r:embed="rId4"/>
          <a:stretch>
            <a:fillRect/>
          </a:stretch>
        </p:blipFill>
        <p:spPr>
          <a:xfrm>
            <a:off x="1634002" y="2840759"/>
            <a:ext cx="1099125" cy="1099125"/>
          </a:xfrm>
          <a:prstGeom prst="rect">
            <a:avLst/>
          </a:prstGeom>
        </p:spPr>
      </p:pic>
      <p:sp>
        <p:nvSpPr>
          <p:cNvPr id="17" name="TextBox 16">
            <a:extLst>
              <a:ext uri="{FF2B5EF4-FFF2-40B4-BE49-F238E27FC236}">
                <a16:creationId xmlns:a16="http://schemas.microsoft.com/office/drawing/2014/main" id="{781339CC-2292-BB80-A5FA-C67A4A37E50D}"/>
              </a:ext>
            </a:extLst>
          </p:cNvPr>
          <p:cNvSpPr txBox="1"/>
          <p:nvPr/>
        </p:nvSpPr>
        <p:spPr>
          <a:xfrm>
            <a:off x="1462245" y="3870339"/>
            <a:ext cx="1563133" cy="584775"/>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التوصيف النصي للعملية</a:t>
            </a:r>
            <a:endParaRPr lang="en-US" sz="1600" b="1" dirty="0">
              <a:latin typeface="Dubai" panose="020B0503030403030204" pitchFamily="34" charset="-78"/>
              <a:cs typeface="Dubai" panose="020B0503030403030204" pitchFamily="34" charset="-78"/>
            </a:endParaRPr>
          </a:p>
        </p:txBody>
      </p:sp>
      <p:pic>
        <p:nvPicPr>
          <p:cNvPr id="18" name="Picture 17">
            <a:extLst>
              <a:ext uri="{FF2B5EF4-FFF2-40B4-BE49-F238E27FC236}">
                <a16:creationId xmlns:a16="http://schemas.microsoft.com/office/drawing/2014/main" id="{904E251E-D53C-7FB2-4CF6-CC9AB41D5CC1}"/>
              </a:ext>
            </a:extLst>
          </p:cNvPr>
          <p:cNvPicPr>
            <a:picLocks noChangeAspect="1"/>
          </p:cNvPicPr>
          <p:nvPr/>
        </p:nvPicPr>
        <p:blipFill>
          <a:blip r:embed="rId4"/>
          <a:stretch>
            <a:fillRect/>
          </a:stretch>
        </p:blipFill>
        <p:spPr>
          <a:xfrm>
            <a:off x="6892965" y="2022187"/>
            <a:ext cx="1099125" cy="1099125"/>
          </a:xfrm>
          <a:prstGeom prst="rect">
            <a:avLst/>
          </a:prstGeom>
        </p:spPr>
      </p:pic>
      <p:sp>
        <p:nvSpPr>
          <p:cNvPr id="19" name="TextBox 18">
            <a:extLst>
              <a:ext uri="{FF2B5EF4-FFF2-40B4-BE49-F238E27FC236}">
                <a16:creationId xmlns:a16="http://schemas.microsoft.com/office/drawing/2014/main" id="{58981F61-356F-F50D-F28F-2BFC316116E7}"/>
              </a:ext>
            </a:extLst>
          </p:cNvPr>
          <p:cNvSpPr txBox="1"/>
          <p:nvPr/>
        </p:nvSpPr>
        <p:spPr>
          <a:xfrm>
            <a:off x="6721208" y="3035439"/>
            <a:ext cx="1563133" cy="584775"/>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المخطط بتنسيق</a:t>
            </a:r>
            <a:endParaRPr lang="en-US" sz="1600" b="1" dirty="0">
              <a:latin typeface="Dubai" panose="020B0503030403030204" pitchFamily="34" charset="-78"/>
              <a:cs typeface="Dubai" panose="020B0503030403030204" pitchFamily="34" charset="-78"/>
            </a:endParaRPr>
          </a:p>
          <a:p>
            <a:pPr algn="ctr" rtl="1"/>
            <a:r>
              <a:rPr lang="en-US" sz="1600" b="1" dirty="0">
                <a:latin typeface="Dubai" panose="020B0503030403030204" pitchFamily="34" charset="-78"/>
                <a:cs typeface="Dubai" panose="020B0503030403030204" pitchFamily="34" charset="-78"/>
              </a:rPr>
              <a:t>(Json/XML)</a:t>
            </a:r>
          </a:p>
        </p:txBody>
      </p:sp>
      <p:sp>
        <p:nvSpPr>
          <p:cNvPr id="20" name="Arrow: Right 19">
            <a:extLst>
              <a:ext uri="{FF2B5EF4-FFF2-40B4-BE49-F238E27FC236}">
                <a16:creationId xmlns:a16="http://schemas.microsoft.com/office/drawing/2014/main" id="{8A9A022A-E030-DB87-BB5F-6045A95FE5B1}"/>
              </a:ext>
            </a:extLst>
          </p:cNvPr>
          <p:cNvSpPr/>
          <p:nvPr/>
        </p:nvSpPr>
        <p:spPr>
          <a:xfrm rot="1635189">
            <a:off x="2867569" y="2207206"/>
            <a:ext cx="990323" cy="259080"/>
          </a:xfrm>
          <a:prstGeom prst="rightArrow">
            <a:avLst/>
          </a:prstGeom>
          <a:solidFill>
            <a:schemeClr val="accent5"/>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4F28D475-1C46-B8D8-F63C-4396308F26DD}"/>
              </a:ext>
            </a:extLst>
          </p:cNvPr>
          <p:cNvSpPr/>
          <p:nvPr/>
        </p:nvSpPr>
        <p:spPr>
          <a:xfrm rot="20046276">
            <a:off x="2774899" y="3195347"/>
            <a:ext cx="990323" cy="259080"/>
          </a:xfrm>
          <a:prstGeom prst="rightArrow">
            <a:avLst/>
          </a:prstGeom>
          <a:solidFill>
            <a:schemeClr val="accent5"/>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65995392-36CA-1767-360C-CEAA6B4EA4FD}"/>
              </a:ext>
            </a:extLst>
          </p:cNvPr>
          <p:cNvSpPr/>
          <p:nvPr/>
        </p:nvSpPr>
        <p:spPr>
          <a:xfrm>
            <a:off x="5263481" y="2711218"/>
            <a:ext cx="1457727" cy="280883"/>
          </a:xfrm>
          <a:prstGeom prst="rightArrow">
            <a:avLst/>
          </a:prstGeom>
          <a:solidFill>
            <a:schemeClr val="accent5"/>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721FA8C-B3EF-C864-F92E-EB4342275C1B}"/>
              </a:ext>
            </a:extLst>
          </p:cNvPr>
          <p:cNvSpPr txBox="1"/>
          <p:nvPr/>
        </p:nvSpPr>
        <p:spPr>
          <a:xfrm>
            <a:off x="5210777" y="2402472"/>
            <a:ext cx="1563133" cy="338554"/>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يولد</a:t>
            </a:r>
            <a:endParaRPr lang="en-US" sz="1600" b="1" dirty="0">
              <a:latin typeface="Dubai" panose="020B0503030403030204" pitchFamily="34" charset="-78"/>
              <a:cs typeface="Dubai" panose="020B0503030403030204" pitchFamily="34" charset="-78"/>
            </a:endParaRPr>
          </a:p>
        </p:txBody>
      </p:sp>
      <p:sp>
        <p:nvSpPr>
          <p:cNvPr id="24" name="TextBox 23">
            <a:extLst>
              <a:ext uri="{FF2B5EF4-FFF2-40B4-BE49-F238E27FC236}">
                <a16:creationId xmlns:a16="http://schemas.microsoft.com/office/drawing/2014/main" id="{D64B4E1F-ED03-4402-B6B4-E6679FCE9565}"/>
              </a:ext>
            </a:extLst>
          </p:cNvPr>
          <p:cNvSpPr txBox="1"/>
          <p:nvPr/>
        </p:nvSpPr>
        <p:spPr>
          <a:xfrm rot="1679611">
            <a:off x="2658772" y="1871183"/>
            <a:ext cx="1563133" cy="338554"/>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دخل</a:t>
            </a:r>
            <a:endParaRPr lang="en-US" sz="1600" b="1" dirty="0">
              <a:latin typeface="Dubai" panose="020B0503030403030204" pitchFamily="34" charset="-78"/>
              <a:cs typeface="Dubai" panose="020B0503030403030204" pitchFamily="34" charset="-78"/>
            </a:endParaRPr>
          </a:p>
        </p:txBody>
      </p:sp>
      <p:sp>
        <p:nvSpPr>
          <p:cNvPr id="25" name="TextBox 24">
            <a:extLst>
              <a:ext uri="{FF2B5EF4-FFF2-40B4-BE49-F238E27FC236}">
                <a16:creationId xmlns:a16="http://schemas.microsoft.com/office/drawing/2014/main" id="{ED7FA94E-2F85-3F19-004B-6845BB42FFF6}"/>
              </a:ext>
            </a:extLst>
          </p:cNvPr>
          <p:cNvSpPr txBox="1"/>
          <p:nvPr/>
        </p:nvSpPr>
        <p:spPr>
          <a:xfrm rot="19985176">
            <a:off x="2381706" y="2940491"/>
            <a:ext cx="1563133" cy="338554"/>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دخل</a:t>
            </a:r>
            <a:endParaRPr lang="en-US" sz="1600" b="1"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2272931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6" name="Google Shape;197;p32">
            <a:extLst>
              <a:ext uri="{FF2B5EF4-FFF2-40B4-BE49-F238E27FC236}">
                <a16:creationId xmlns:a16="http://schemas.microsoft.com/office/drawing/2014/main" id="{0CAEC0CC-D7D5-10D2-63F6-C6968FBED233}"/>
              </a:ext>
            </a:extLst>
          </p:cNvPr>
          <p:cNvSpPr txBox="1">
            <a:spLocks/>
          </p:cNvSpPr>
          <p:nvPr/>
        </p:nvSpPr>
        <p:spPr>
          <a:xfrm>
            <a:off x="717800" y="383175"/>
            <a:ext cx="7708200" cy="10047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r>
              <a:rPr lang="ar-SY" sz="3000" dirty="0">
                <a:latin typeface="Dubai" panose="020B0503030403030204" pitchFamily="34" charset="-78"/>
                <a:cs typeface="Dubai" panose="020B0503030403030204" pitchFamily="34" charset="-78"/>
              </a:rPr>
              <a:t>الدراسة المرجعيّة</a:t>
            </a:r>
            <a:br>
              <a:rPr lang="ar-SY" sz="2000" dirty="0">
                <a:latin typeface="Dubai" panose="020B0503030403030204" pitchFamily="34" charset="-78"/>
                <a:cs typeface="Dubai" panose="020B0503030403030204" pitchFamily="34" charset="-78"/>
              </a:rPr>
            </a:br>
            <a:br>
              <a:rPr lang="ar-SY" sz="500" dirty="0">
                <a:latin typeface="Dubai" panose="020B0503030403030204" pitchFamily="34" charset="-78"/>
                <a:cs typeface="Dubai" panose="020B0503030403030204" pitchFamily="34" charset="-78"/>
              </a:rPr>
            </a:br>
            <a:r>
              <a:rPr lang="ar-SY" sz="2000" b="0" dirty="0">
                <a:latin typeface="Dubai" panose="020B0503030403030204" pitchFamily="34" charset="-78"/>
                <a:cs typeface="Dubai" panose="020B0503030403030204" pitchFamily="34" charset="-78"/>
              </a:rPr>
              <a:t>توليد تمثيل وسيط (تمثيل معرف مسبقاً)</a:t>
            </a:r>
            <a:endParaRPr lang="ar-SY" sz="2000" dirty="0">
              <a:latin typeface="Dubai" panose="020B0503030403030204" pitchFamily="34" charset="-78"/>
              <a:cs typeface="Dubai" panose="020B0503030403030204" pitchFamily="34" charset="-78"/>
            </a:endParaRPr>
          </a:p>
        </p:txBody>
      </p:sp>
      <p:sp>
        <p:nvSpPr>
          <p:cNvPr id="2" name="TextBox 1">
            <a:extLst>
              <a:ext uri="{FF2B5EF4-FFF2-40B4-BE49-F238E27FC236}">
                <a16:creationId xmlns:a16="http://schemas.microsoft.com/office/drawing/2014/main" id="{6DEB6972-123B-9336-57A7-EF7FACCAD402}"/>
              </a:ext>
            </a:extLst>
          </p:cNvPr>
          <p:cNvSpPr txBox="1"/>
          <p:nvPr/>
        </p:nvSpPr>
        <p:spPr>
          <a:xfrm>
            <a:off x="8557260" y="4826028"/>
            <a:ext cx="586740" cy="307777"/>
          </a:xfrm>
          <a:prstGeom prst="rect">
            <a:avLst/>
          </a:prstGeom>
          <a:noFill/>
        </p:spPr>
        <p:txBody>
          <a:bodyPr wrap="square" rtlCol="0">
            <a:spAutoFit/>
          </a:bodyPr>
          <a:lstStyle/>
          <a:p>
            <a:r>
              <a:rPr lang="en-US" b="1" dirty="0"/>
              <a:t>5/41</a:t>
            </a:r>
          </a:p>
        </p:txBody>
      </p:sp>
      <p:sp>
        <p:nvSpPr>
          <p:cNvPr id="3" name="TextBox 2">
            <a:extLst>
              <a:ext uri="{FF2B5EF4-FFF2-40B4-BE49-F238E27FC236}">
                <a16:creationId xmlns:a16="http://schemas.microsoft.com/office/drawing/2014/main" id="{18CD34F9-2C24-1BAE-CE1D-972B6F3D6D45}"/>
              </a:ext>
            </a:extLst>
          </p:cNvPr>
          <p:cNvSpPr txBox="1"/>
          <p:nvPr/>
        </p:nvSpPr>
        <p:spPr>
          <a:xfrm>
            <a:off x="2881906" y="3285564"/>
            <a:ext cx="1624875" cy="584775"/>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نموذج لغوي كبير</a:t>
            </a:r>
            <a:r>
              <a:rPr lang="en-US" sz="1600" b="1" dirty="0">
                <a:latin typeface="Dubai" panose="020B0503030403030204" pitchFamily="34" charset="-78"/>
                <a:cs typeface="Dubai" panose="020B0503030403030204" pitchFamily="34" charset="-78"/>
              </a:rPr>
              <a:t>(LLM) </a:t>
            </a:r>
          </a:p>
        </p:txBody>
      </p:sp>
      <p:pic>
        <p:nvPicPr>
          <p:cNvPr id="11" name="Picture 10">
            <a:extLst>
              <a:ext uri="{FF2B5EF4-FFF2-40B4-BE49-F238E27FC236}">
                <a16:creationId xmlns:a16="http://schemas.microsoft.com/office/drawing/2014/main" id="{2789079B-8A1D-E97B-49A2-4093903A1875}"/>
              </a:ext>
            </a:extLst>
          </p:cNvPr>
          <p:cNvPicPr>
            <a:picLocks noChangeAspect="1"/>
          </p:cNvPicPr>
          <p:nvPr/>
        </p:nvPicPr>
        <p:blipFill>
          <a:blip r:embed="rId3"/>
          <a:stretch>
            <a:fillRect/>
          </a:stretch>
        </p:blipFill>
        <p:spPr>
          <a:xfrm>
            <a:off x="3037118" y="1799664"/>
            <a:ext cx="1314450" cy="1485900"/>
          </a:xfrm>
          <a:prstGeom prst="rect">
            <a:avLst/>
          </a:prstGeom>
        </p:spPr>
      </p:pic>
      <p:pic>
        <p:nvPicPr>
          <p:cNvPr id="14" name="Picture 13">
            <a:extLst>
              <a:ext uri="{FF2B5EF4-FFF2-40B4-BE49-F238E27FC236}">
                <a16:creationId xmlns:a16="http://schemas.microsoft.com/office/drawing/2014/main" id="{28C514E5-8ED3-2560-107D-E72B5A79F8A9}"/>
              </a:ext>
            </a:extLst>
          </p:cNvPr>
          <p:cNvPicPr>
            <a:picLocks noChangeAspect="1"/>
          </p:cNvPicPr>
          <p:nvPr/>
        </p:nvPicPr>
        <p:blipFill>
          <a:blip r:embed="rId4"/>
          <a:stretch>
            <a:fillRect/>
          </a:stretch>
        </p:blipFill>
        <p:spPr>
          <a:xfrm>
            <a:off x="678784" y="1472625"/>
            <a:ext cx="1099125" cy="1099125"/>
          </a:xfrm>
          <a:prstGeom prst="rect">
            <a:avLst/>
          </a:prstGeom>
        </p:spPr>
      </p:pic>
      <p:sp>
        <p:nvSpPr>
          <p:cNvPr id="15" name="TextBox 14">
            <a:extLst>
              <a:ext uri="{FF2B5EF4-FFF2-40B4-BE49-F238E27FC236}">
                <a16:creationId xmlns:a16="http://schemas.microsoft.com/office/drawing/2014/main" id="{0BF2C7FE-BCFB-9C7A-25BE-4B18E6E5E303}"/>
              </a:ext>
            </a:extLst>
          </p:cNvPr>
          <p:cNvSpPr txBox="1"/>
          <p:nvPr/>
        </p:nvSpPr>
        <p:spPr>
          <a:xfrm>
            <a:off x="507027" y="2502205"/>
            <a:ext cx="1563133" cy="338554"/>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أمر</a:t>
            </a:r>
            <a:endParaRPr lang="en-US" sz="1600" b="1" dirty="0">
              <a:latin typeface="Dubai" panose="020B0503030403030204" pitchFamily="34" charset="-78"/>
              <a:cs typeface="Dubai" panose="020B0503030403030204" pitchFamily="34" charset="-78"/>
            </a:endParaRPr>
          </a:p>
        </p:txBody>
      </p:sp>
      <p:pic>
        <p:nvPicPr>
          <p:cNvPr id="16" name="Picture 15">
            <a:extLst>
              <a:ext uri="{FF2B5EF4-FFF2-40B4-BE49-F238E27FC236}">
                <a16:creationId xmlns:a16="http://schemas.microsoft.com/office/drawing/2014/main" id="{520D2DEE-91D6-102B-357F-426C3FFCCB7A}"/>
              </a:ext>
            </a:extLst>
          </p:cNvPr>
          <p:cNvPicPr>
            <a:picLocks noChangeAspect="1"/>
          </p:cNvPicPr>
          <p:nvPr/>
        </p:nvPicPr>
        <p:blipFill>
          <a:blip r:embed="rId4"/>
          <a:stretch>
            <a:fillRect/>
          </a:stretch>
        </p:blipFill>
        <p:spPr>
          <a:xfrm>
            <a:off x="678784" y="2840759"/>
            <a:ext cx="1099125" cy="1099125"/>
          </a:xfrm>
          <a:prstGeom prst="rect">
            <a:avLst/>
          </a:prstGeom>
        </p:spPr>
      </p:pic>
      <p:sp>
        <p:nvSpPr>
          <p:cNvPr id="17" name="TextBox 16">
            <a:extLst>
              <a:ext uri="{FF2B5EF4-FFF2-40B4-BE49-F238E27FC236}">
                <a16:creationId xmlns:a16="http://schemas.microsoft.com/office/drawing/2014/main" id="{781339CC-2292-BB80-A5FA-C67A4A37E50D}"/>
              </a:ext>
            </a:extLst>
          </p:cNvPr>
          <p:cNvSpPr txBox="1"/>
          <p:nvPr/>
        </p:nvSpPr>
        <p:spPr>
          <a:xfrm>
            <a:off x="507027" y="3870339"/>
            <a:ext cx="1563133" cy="584775"/>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التوصيف النصي للعملية</a:t>
            </a:r>
            <a:endParaRPr lang="en-US" sz="1600" b="1" dirty="0">
              <a:latin typeface="Dubai" panose="020B0503030403030204" pitchFamily="34" charset="-78"/>
              <a:cs typeface="Dubai" panose="020B0503030403030204" pitchFamily="34" charset="-78"/>
            </a:endParaRPr>
          </a:p>
        </p:txBody>
      </p:sp>
      <p:pic>
        <p:nvPicPr>
          <p:cNvPr id="18" name="Picture 17">
            <a:extLst>
              <a:ext uri="{FF2B5EF4-FFF2-40B4-BE49-F238E27FC236}">
                <a16:creationId xmlns:a16="http://schemas.microsoft.com/office/drawing/2014/main" id="{904E251E-D53C-7FB2-4CF6-CC9AB41D5CC1}"/>
              </a:ext>
            </a:extLst>
          </p:cNvPr>
          <p:cNvPicPr>
            <a:picLocks noChangeAspect="1"/>
          </p:cNvPicPr>
          <p:nvPr/>
        </p:nvPicPr>
        <p:blipFill>
          <a:blip r:embed="rId4"/>
          <a:stretch>
            <a:fillRect/>
          </a:stretch>
        </p:blipFill>
        <p:spPr>
          <a:xfrm>
            <a:off x="7611425" y="1993434"/>
            <a:ext cx="1099125" cy="1099125"/>
          </a:xfrm>
          <a:prstGeom prst="rect">
            <a:avLst/>
          </a:prstGeom>
        </p:spPr>
      </p:pic>
      <p:sp>
        <p:nvSpPr>
          <p:cNvPr id="19" name="TextBox 18">
            <a:extLst>
              <a:ext uri="{FF2B5EF4-FFF2-40B4-BE49-F238E27FC236}">
                <a16:creationId xmlns:a16="http://schemas.microsoft.com/office/drawing/2014/main" id="{58981F61-356F-F50D-F28F-2BFC316116E7}"/>
              </a:ext>
            </a:extLst>
          </p:cNvPr>
          <p:cNvSpPr txBox="1"/>
          <p:nvPr/>
        </p:nvSpPr>
        <p:spPr>
          <a:xfrm>
            <a:off x="7439668" y="3006686"/>
            <a:ext cx="1563133" cy="584775"/>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المخطط بتنسيق</a:t>
            </a:r>
            <a:endParaRPr lang="en-US" sz="1600" b="1" dirty="0">
              <a:latin typeface="Dubai" panose="020B0503030403030204" pitchFamily="34" charset="-78"/>
              <a:cs typeface="Dubai" panose="020B0503030403030204" pitchFamily="34" charset="-78"/>
            </a:endParaRPr>
          </a:p>
          <a:p>
            <a:pPr algn="ctr" rtl="1"/>
            <a:r>
              <a:rPr lang="en-US" sz="1600" b="1" dirty="0">
                <a:latin typeface="Dubai" panose="020B0503030403030204" pitchFamily="34" charset="-78"/>
                <a:cs typeface="Dubai" panose="020B0503030403030204" pitchFamily="34" charset="-78"/>
              </a:rPr>
              <a:t>(Json/XML)</a:t>
            </a:r>
          </a:p>
        </p:txBody>
      </p:sp>
      <p:sp>
        <p:nvSpPr>
          <p:cNvPr id="20" name="Arrow: Right 19">
            <a:extLst>
              <a:ext uri="{FF2B5EF4-FFF2-40B4-BE49-F238E27FC236}">
                <a16:creationId xmlns:a16="http://schemas.microsoft.com/office/drawing/2014/main" id="{8A9A022A-E030-DB87-BB5F-6045A95FE5B1}"/>
              </a:ext>
            </a:extLst>
          </p:cNvPr>
          <p:cNvSpPr/>
          <p:nvPr/>
        </p:nvSpPr>
        <p:spPr>
          <a:xfrm rot="1635189">
            <a:off x="1912351" y="2207206"/>
            <a:ext cx="990323" cy="259080"/>
          </a:xfrm>
          <a:prstGeom prst="rightArrow">
            <a:avLst/>
          </a:prstGeom>
          <a:solidFill>
            <a:schemeClr val="accent5"/>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4F28D475-1C46-B8D8-F63C-4396308F26DD}"/>
              </a:ext>
            </a:extLst>
          </p:cNvPr>
          <p:cNvSpPr/>
          <p:nvPr/>
        </p:nvSpPr>
        <p:spPr>
          <a:xfrm rot="20046276">
            <a:off x="1819681" y="3195347"/>
            <a:ext cx="990323" cy="259080"/>
          </a:xfrm>
          <a:prstGeom prst="rightArrow">
            <a:avLst/>
          </a:prstGeom>
          <a:solidFill>
            <a:schemeClr val="accent5"/>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65995392-36CA-1767-360C-CEAA6B4EA4FD}"/>
              </a:ext>
            </a:extLst>
          </p:cNvPr>
          <p:cNvSpPr/>
          <p:nvPr/>
        </p:nvSpPr>
        <p:spPr>
          <a:xfrm>
            <a:off x="4308264" y="2711218"/>
            <a:ext cx="925044" cy="280883"/>
          </a:xfrm>
          <a:prstGeom prst="rightArrow">
            <a:avLst/>
          </a:prstGeom>
          <a:solidFill>
            <a:schemeClr val="accent5"/>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874C0E8B-42EE-6BAE-41E0-BE0237E4C496}"/>
              </a:ext>
            </a:extLst>
          </p:cNvPr>
          <p:cNvSpPr/>
          <p:nvPr/>
        </p:nvSpPr>
        <p:spPr>
          <a:xfrm>
            <a:off x="6512300" y="2725803"/>
            <a:ext cx="1099125" cy="280883"/>
          </a:xfrm>
          <a:prstGeom prst="rightArrow">
            <a:avLst/>
          </a:prstGeom>
          <a:solidFill>
            <a:schemeClr val="accent5"/>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06AE5B7-3BB6-7586-D74F-DCF90D438E29}"/>
              </a:ext>
            </a:extLst>
          </p:cNvPr>
          <p:cNvPicPr>
            <a:picLocks noChangeAspect="1"/>
          </p:cNvPicPr>
          <p:nvPr/>
        </p:nvPicPr>
        <p:blipFill>
          <a:blip r:embed="rId4"/>
          <a:stretch>
            <a:fillRect/>
          </a:stretch>
        </p:blipFill>
        <p:spPr>
          <a:xfrm>
            <a:off x="5252072" y="1993051"/>
            <a:ext cx="1099125" cy="1099125"/>
          </a:xfrm>
          <a:prstGeom prst="rect">
            <a:avLst/>
          </a:prstGeom>
        </p:spPr>
      </p:pic>
      <p:sp>
        <p:nvSpPr>
          <p:cNvPr id="7" name="TextBox 6">
            <a:extLst>
              <a:ext uri="{FF2B5EF4-FFF2-40B4-BE49-F238E27FC236}">
                <a16:creationId xmlns:a16="http://schemas.microsoft.com/office/drawing/2014/main" id="{C6E0F372-714A-2512-6F56-6F585418E4B2}"/>
              </a:ext>
            </a:extLst>
          </p:cNvPr>
          <p:cNvSpPr txBox="1"/>
          <p:nvPr/>
        </p:nvSpPr>
        <p:spPr>
          <a:xfrm>
            <a:off x="5087436" y="3020652"/>
            <a:ext cx="1563133" cy="584775"/>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تنسيق معرف مسبقاً</a:t>
            </a:r>
            <a:endParaRPr lang="en-US" sz="1600" b="1" dirty="0">
              <a:latin typeface="Dubai" panose="020B0503030403030204" pitchFamily="34" charset="-78"/>
              <a:cs typeface="Dubai" panose="020B0503030403030204" pitchFamily="34" charset="-78"/>
            </a:endParaRPr>
          </a:p>
        </p:txBody>
      </p:sp>
      <p:sp>
        <p:nvSpPr>
          <p:cNvPr id="8" name="TextBox 7">
            <a:extLst>
              <a:ext uri="{FF2B5EF4-FFF2-40B4-BE49-F238E27FC236}">
                <a16:creationId xmlns:a16="http://schemas.microsoft.com/office/drawing/2014/main" id="{D8BB7F6C-8681-8B24-4446-EF48DFF224F7}"/>
              </a:ext>
            </a:extLst>
          </p:cNvPr>
          <p:cNvSpPr txBox="1"/>
          <p:nvPr/>
        </p:nvSpPr>
        <p:spPr>
          <a:xfrm rot="1679611">
            <a:off x="1741194" y="1931236"/>
            <a:ext cx="1563133" cy="338554"/>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دخل</a:t>
            </a:r>
            <a:endParaRPr lang="en-US" sz="1600" b="1" dirty="0">
              <a:latin typeface="Dubai" panose="020B0503030403030204" pitchFamily="34" charset="-78"/>
              <a:cs typeface="Dubai" panose="020B0503030403030204" pitchFamily="34" charset="-78"/>
            </a:endParaRPr>
          </a:p>
        </p:txBody>
      </p:sp>
      <p:sp>
        <p:nvSpPr>
          <p:cNvPr id="9" name="TextBox 8">
            <a:extLst>
              <a:ext uri="{FF2B5EF4-FFF2-40B4-BE49-F238E27FC236}">
                <a16:creationId xmlns:a16="http://schemas.microsoft.com/office/drawing/2014/main" id="{987855A8-80AE-68F7-EA0E-6A6CB90AE22A}"/>
              </a:ext>
            </a:extLst>
          </p:cNvPr>
          <p:cNvSpPr txBox="1"/>
          <p:nvPr/>
        </p:nvSpPr>
        <p:spPr>
          <a:xfrm rot="19910140">
            <a:off x="1409021" y="2895412"/>
            <a:ext cx="1563133" cy="338554"/>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دخل</a:t>
            </a:r>
            <a:endParaRPr lang="en-US" sz="1600" b="1" dirty="0">
              <a:latin typeface="Dubai" panose="020B0503030403030204" pitchFamily="34" charset="-78"/>
              <a:cs typeface="Dubai" panose="020B0503030403030204" pitchFamily="34" charset="-78"/>
            </a:endParaRPr>
          </a:p>
        </p:txBody>
      </p:sp>
      <p:sp>
        <p:nvSpPr>
          <p:cNvPr id="10" name="TextBox 9">
            <a:extLst>
              <a:ext uri="{FF2B5EF4-FFF2-40B4-BE49-F238E27FC236}">
                <a16:creationId xmlns:a16="http://schemas.microsoft.com/office/drawing/2014/main" id="{64103661-11D4-AF84-826A-016545DCABE8}"/>
              </a:ext>
            </a:extLst>
          </p:cNvPr>
          <p:cNvSpPr txBox="1"/>
          <p:nvPr/>
        </p:nvSpPr>
        <p:spPr>
          <a:xfrm>
            <a:off x="3922521" y="2443366"/>
            <a:ext cx="1563133" cy="338554"/>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يولد</a:t>
            </a:r>
            <a:endParaRPr lang="en-US" sz="1600" b="1" dirty="0">
              <a:latin typeface="Dubai" panose="020B0503030403030204" pitchFamily="34" charset="-78"/>
              <a:cs typeface="Dubai" panose="020B0503030403030204" pitchFamily="34" charset="-78"/>
            </a:endParaRPr>
          </a:p>
        </p:txBody>
      </p:sp>
      <p:sp>
        <p:nvSpPr>
          <p:cNvPr id="12" name="TextBox 11">
            <a:extLst>
              <a:ext uri="{FF2B5EF4-FFF2-40B4-BE49-F238E27FC236}">
                <a16:creationId xmlns:a16="http://schemas.microsoft.com/office/drawing/2014/main" id="{FF475C93-F164-8360-C628-01C18EAC9337}"/>
              </a:ext>
            </a:extLst>
          </p:cNvPr>
          <p:cNvSpPr txBox="1"/>
          <p:nvPr/>
        </p:nvSpPr>
        <p:spPr>
          <a:xfrm>
            <a:off x="6287714" y="2470653"/>
            <a:ext cx="1563133" cy="338554"/>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معالجة</a:t>
            </a:r>
            <a:endParaRPr lang="en-US" sz="1600" b="1"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834177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6" name="Google Shape;197;p32">
            <a:extLst>
              <a:ext uri="{FF2B5EF4-FFF2-40B4-BE49-F238E27FC236}">
                <a16:creationId xmlns:a16="http://schemas.microsoft.com/office/drawing/2014/main" id="{0CAEC0CC-D7D5-10D2-63F6-C6968FBED233}"/>
              </a:ext>
            </a:extLst>
          </p:cNvPr>
          <p:cNvSpPr txBox="1">
            <a:spLocks/>
          </p:cNvSpPr>
          <p:nvPr/>
        </p:nvSpPr>
        <p:spPr>
          <a:xfrm>
            <a:off x="717800" y="383175"/>
            <a:ext cx="7708200" cy="10047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r>
              <a:rPr lang="ar-SY" sz="3000" dirty="0">
                <a:latin typeface="Dubai" panose="020B0503030403030204" pitchFamily="34" charset="-78"/>
                <a:cs typeface="Dubai" panose="020B0503030403030204" pitchFamily="34" charset="-78"/>
              </a:rPr>
              <a:t>الدراسة المرجعيّة</a:t>
            </a:r>
            <a:br>
              <a:rPr lang="ar-SY" sz="2000" dirty="0">
                <a:latin typeface="Dubai" panose="020B0503030403030204" pitchFamily="34" charset="-78"/>
                <a:cs typeface="Dubai" panose="020B0503030403030204" pitchFamily="34" charset="-78"/>
              </a:rPr>
            </a:br>
            <a:br>
              <a:rPr lang="ar-SY" sz="500" dirty="0">
                <a:latin typeface="Dubai" panose="020B0503030403030204" pitchFamily="34" charset="-78"/>
                <a:cs typeface="Dubai" panose="020B0503030403030204" pitchFamily="34" charset="-78"/>
              </a:rPr>
            </a:br>
            <a:r>
              <a:rPr lang="ar-SY" sz="2000" b="0" dirty="0">
                <a:latin typeface="Dubai" panose="020B0503030403030204" pitchFamily="34" charset="-78"/>
                <a:cs typeface="Dubai" panose="020B0503030403030204" pitchFamily="34" charset="-78"/>
              </a:rPr>
              <a:t>توليد تمثيل وسيط (تمثيل معرف مسبقاً "شكل التنسيق")</a:t>
            </a:r>
            <a:endParaRPr lang="ar-SY" sz="2000" dirty="0">
              <a:latin typeface="Dubai" panose="020B0503030403030204" pitchFamily="34" charset="-78"/>
              <a:cs typeface="Dubai" panose="020B0503030403030204" pitchFamily="34" charset="-78"/>
            </a:endParaRPr>
          </a:p>
        </p:txBody>
      </p:sp>
      <p:sp>
        <p:nvSpPr>
          <p:cNvPr id="2" name="TextBox 1">
            <a:extLst>
              <a:ext uri="{FF2B5EF4-FFF2-40B4-BE49-F238E27FC236}">
                <a16:creationId xmlns:a16="http://schemas.microsoft.com/office/drawing/2014/main" id="{6DEB6972-123B-9336-57A7-EF7FACCAD402}"/>
              </a:ext>
            </a:extLst>
          </p:cNvPr>
          <p:cNvSpPr txBox="1"/>
          <p:nvPr/>
        </p:nvSpPr>
        <p:spPr>
          <a:xfrm>
            <a:off x="8557260" y="4826028"/>
            <a:ext cx="586740" cy="307777"/>
          </a:xfrm>
          <a:prstGeom prst="rect">
            <a:avLst/>
          </a:prstGeom>
          <a:noFill/>
        </p:spPr>
        <p:txBody>
          <a:bodyPr wrap="square" rtlCol="0">
            <a:spAutoFit/>
          </a:bodyPr>
          <a:lstStyle/>
          <a:p>
            <a:r>
              <a:rPr lang="en-US" b="1" dirty="0"/>
              <a:t>5/41</a:t>
            </a:r>
          </a:p>
        </p:txBody>
      </p:sp>
      <p:sp>
        <p:nvSpPr>
          <p:cNvPr id="25" name="TextBox 24">
            <a:extLst>
              <a:ext uri="{FF2B5EF4-FFF2-40B4-BE49-F238E27FC236}">
                <a16:creationId xmlns:a16="http://schemas.microsoft.com/office/drawing/2014/main" id="{5AC45621-3CEB-794A-9AFC-40E2C3FE9B88}"/>
              </a:ext>
            </a:extLst>
          </p:cNvPr>
          <p:cNvSpPr txBox="1"/>
          <p:nvPr/>
        </p:nvSpPr>
        <p:spPr>
          <a:xfrm>
            <a:off x="6433188" y="1925472"/>
            <a:ext cx="1731555" cy="338554"/>
          </a:xfrm>
          <a:prstGeom prst="rect">
            <a:avLst/>
          </a:prstGeom>
          <a:noFill/>
        </p:spPr>
        <p:txBody>
          <a:bodyPr wrap="square" rtlCol="0">
            <a:spAutoFit/>
          </a:bodyPr>
          <a:lstStyle/>
          <a:p>
            <a:pPr algn="r" rtl="1"/>
            <a:r>
              <a:rPr lang="ar-SY" sz="1600" b="1" dirty="0">
                <a:latin typeface="Dubai" panose="020B0503030403030204" pitchFamily="34" charset="-78"/>
                <a:cs typeface="Dubai" panose="020B0503030403030204" pitchFamily="34" charset="-78"/>
              </a:rPr>
              <a:t>المهام</a:t>
            </a:r>
            <a:r>
              <a:rPr lang="ar-SY" sz="1600" dirty="0">
                <a:latin typeface="Dubai" panose="020B0503030403030204" pitchFamily="34" charset="-78"/>
                <a:cs typeface="Dubai" panose="020B0503030403030204" pitchFamily="34" charset="-78"/>
              </a:rPr>
              <a:t>: تمثل بكلمات </a:t>
            </a:r>
            <a:endParaRPr lang="en-US" sz="1600" dirty="0">
              <a:latin typeface="Dubai" panose="020B0503030403030204" pitchFamily="34" charset="-78"/>
              <a:cs typeface="Dubai" panose="020B0503030403030204" pitchFamily="34" charset="-78"/>
            </a:endParaRPr>
          </a:p>
        </p:txBody>
      </p:sp>
      <p:sp>
        <p:nvSpPr>
          <p:cNvPr id="26" name="TextBox 25">
            <a:extLst>
              <a:ext uri="{FF2B5EF4-FFF2-40B4-BE49-F238E27FC236}">
                <a16:creationId xmlns:a16="http://schemas.microsoft.com/office/drawing/2014/main" id="{4342E4F9-9CCC-9B6A-D892-D69066F63838}"/>
              </a:ext>
            </a:extLst>
          </p:cNvPr>
          <p:cNvSpPr txBox="1"/>
          <p:nvPr/>
        </p:nvSpPr>
        <p:spPr>
          <a:xfrm>
            <a:off x="5560511" y="2402473"/>
            <a:ext cx="2662013" cy="338554"/>
          </a:xfrm>
          <a:prstGeom prst="rect">
            <a:avLst/>
          </a:prstGeom>
          <a:noFill/>
        </p:spPr>
        <p:txBody>
          <a:bodyPr wrap="square" rtlCol="0">
            <a:spAutoFit/>
          </a:bodyPr>
          <a:lstStyle/>
          <a:p>
            <a:pPr algn="r" rtl="1"/>
            <a:r>
              <a:rPr lang="ar-SY" sz="1600" b="1" dirty="0">
                <a:latin typeface="Dubai" panose="020B0503030403030204" pitchFamily="34" charset="-78"/>
                <a:cs typeface="Dubai" panose="020B0503030403030204" pitchFamily="34" charset="-78"/>
              </a:rPr>
              <a:t>التدفقات</a:t>
            </a:r>
            <a:r>
              <a:rPr lang="ar-SY" sz="1600" dirty="0">
                <a:latin typeface="Dubai" panose="020B0503030403030204" pitchFamily="34" charset="-78"/>
                <a:cs typeface="Dubai" panose="020B0503030403030204" pitchFamily="34" charset="-78"/>
              </a:rPr>
              <a:t>: تمثل بأسهم </a:t>
            </a:r>
            <a:r>
              <a:rPr lang="en-US" sz="1600" dirty="0">
                <a:latin typeface="Dubai" panose="020B0503030403030204" pitchFamily="34" charset="-78"/>
                <a:cs typeface="Dubai" panose="020B0503030403030204" pitchFamily="34" charset="-78"/>
              </a:rPr>
              <a:t>-&gt;</a:t>
            </a:r>
            <a:r>
              <a:rPr lang="ar-SY" sz="1600" dirty="0">
                <a:latin typeface="Dubai" panose="020B0503030403030204" pitchFamily="34" charset="-78"/>
                <a:cs typeface="Dubai" panose="020B0503030403030204" pitchFamily="34" charset="-78"/>
              </a:rPr>
              <a:t> </a:t>
            </a:r>
            <a:endParaRPr lang="en-US" sz="1600" dirty="0">
              <a:latin typeface="Dubai" panose="020B0503030403030204" pitchFamily="34" charset="-78"/>
              <a:cs typeface="Dubai" panose="020B0503030403030204" pitchFamily="34" charset="-78"/>
            </a:endParaRPr>
          </a:p>
        </p:txBody>
      </p:sp>
      <p:sp>
        <p:nvSpPr>
          <p:cNvPr id="27" name="TextBox 26">
            <a:extLst>
              <a:ext uri="{FF2B5EF4-FFF2-40B4-BE49-F238E27FC236}">
                <a16:creationId xmlns:a16="http://schemas.microsoft.com/office/drawing/2014/main" id="{B0F51C07-73E8-246A-2115-B9157B6BBCB3}"/>
              </a:ext>
            </a:extLst>
          </p:cNvPr>
          <p:cNvSpPr txBox="1"/>
          <p:nvPr/>
        </p:nvSpPr>
        <p:spPr>
          <a:xfrm>
            <a:off x="4245429" y="2876955"/>
            <a:ext cx="3977095" cy="338554"/>
          </a:xfrm>
          <a:prstGeom prst="rect">
            <a:avLst/>
          </a:prstGeom>
          <a:noFill/>
        </p:spPr>
        <p:txBody>
          <a:bodyPr wrap="square" rtlCol="0">
            <a:spAutoFit/>
          </a:bodyPr>
          <a:lstStyle/>
          <a:p>
            <a:pPr algn="r" rtl="1"/>
            <a:r>
              <a:rPr lang="ar-SY" sz="1600" b="1" dirty="0">
                <a:latin typeface="Dubai" panose="020B0503030403030204" pitchFamily="34" charset="-78"/>
                <a:cs typeface="Dubai" panose="020B0503030403030204" pitchFamily="34" charset="-78"/>
              </a:rPr>
              <a:t>البوابات</a:t>
            </a:r>
            <a:r>
              <a:rPr lang="ar-SY" sz="1600" dirty="0">
                <a:latin typeface="Dubai" panose="020B0503030403030204" pitchFamily="34" charset="-78"/>
                <a:cs typeface="Dubai" panose="020B0503030403030204" pitchFamily="34" charset="-78"/>
              </a:rPr>
              <a:t>: تمثل بكلمات </a:t>
            </a:r>
            <a:r>
              <a:rPr lang="en-US" sz="1600" b="1" dirty="0">
                <a:latin typeface="Dubai" panose="020B0503030403030204" pitchFamily="34" charset="-78"/>
                <a:cs typeface="Dubai" panose="020B0503030403030204" pitchFamily="34" charset="-78"/>
              </a:rPr>
              <a:t>XOR, OR, AND</a:t>
            </a:r>
          </a:p>
        </p:txBody>
      </p:sp>
      <p:sp>
        <p:nvSpPr>
          <p:cNvPr id="28" name="TextBox 27">
            <a:extLst>
              <a:ext uri="{FF2B5EF4-FFF2-40B4-BE49-F238E27FC236}">
                <a16:creationId xmlns:a16="http://schemas.microsoft.com/office/drawing/2014/main" id="{A9BD4D0A-3A27-CE96-AB83-7953F895559E}"/>
              </a:ext>
            </a:extLst>
          </p:cNvPr>
          <p:cNvSpPr txBox="1"/>
          <p:nvPr/>
        </p:nvSpPr>
        <p:spPr>
          <a:xfrm>
            <a:off x="4245429" y="3351437"/>
            <a:ext cx="3977095" cy="338554"/>
          </a:xfrm>
          <a:prstGeom prst="rect">
            <a:avLst/>
          </a:prstGeom>
          <a:noFill/>
        </p:spPr>
        <p:txBody>
          <a:bodyPr wrap="square" rtlCol="0">
            <a:spAutoFit/>
          </a:bodyPr>
          <a:lstStyle/>
          <a:p>
            <a:pPr algn="r" rtl="1"/>
            <a:r>
              <a:rPr lang="ar-SY" sz="1600" b="1" dirty="0">
                <a:latin typeface="Dubai" panose="020B0503030403030204" pitchFamily="34" charset="-78"/>
                <a:cs typeface="Dubai" panose="020B0503030403030204" pitchFamily="34" charset="-78"/>
              </a:rPr>
              <a:t>الشروط</a:t>
            </a:r>
            <a:r>
              <a:rPr lang="ar-SY" sz="1600" dirty="0">
                <a:latin typeface="Dubai" panose="020B0503030403030204" pitchFamily="34" charset="-78"/>
                <a:cs typeface="Dubai" panose="020B0503030403030204" pitchFamily="34" charset="-78"/>
              </a:rPr>
              <a:t>: توضح بين قوسين </a:t>
            </a:r>
            <a:r>
              <a:rPr lang="ar-SY" sz="1600" b="1" dirty="0">
                <a:latin typeface="Dubai" panose="020B0503030403030204" pitchFamily="34" charset="-78"/>
                <a:cs typeface="Dubai" panose="020B0503030403030204" pitchFamily="34" charset="-78"/>
              </a:rPr>
              <a:t>(شرط)</a:t>
            </a:r>
            <a:endParaRPr lang="en-US" sz="1600" b="1" dirty="0">
              <a:latin typeface="Dubai" panose="020B0503030403030204" pitchFamily="34" charset="-78"/>
              <a:cs typeface="Dubai" panose="020B0503030403030204" pitchFamily="34" charset="-78"/>
            </a:endParaRPr>
          </a:p>
        </p:txBody>
      </p:sp>
      <p:sp>
        <p:nvSpPr>
          <p:cNvPr id="29" name="TextBox 28">
            <a:extLst>
              <a:ext uri="{FF2B5EF4-FFF2-40B4-BE49-F238E27FC236}">
                <a16:creationId xmlns:a16="http://schemas.microsoft.com/office/drawing/2014/main" id="{F8CA1CDF-2AE4-AC92-B685-7FA1D380E0C3}"/>
              </a:ext>
            </a:extLst>
          </p:cNvPr>
          <p:cNvSpPr txBox="1"/>
          <p:nvPr/>
        </p:nvSpPr>
        <p:spPr>
          <a:xfrm>
            <a:off x="1641021" y="3825919"/>
            <a:ext cx="6581503" cy="338554"/>
          </a:xfrm>
          <a:prstGeom prst="rect">
            <a:avLst/>
          </a:prstGeom>
          <a:noFill/>
        </p:spPr>
        <p:txBody>
          <a:bodyPr wrap="square" rtlCol="0">
            <a:spAutoFit/>
          </a:bodyPr>
          <a:lstStyle/>
          <a:p>
            <a:pPr algn="r" rtl="1"/>
            <a:r>
              <a:rPr lang="ar-SY" sz="1600" b="1" dirty="0">
                <a:latin typeface="Dubai" panose="020B0503030403030204" pitchFamily="34" charset="-78"/>
                <a:cs typeface="Dubai" panose="020B0503030403030204" pitchFamily="34" charset="-78"/>
              </a:rPr>
              <a:t>الفاعلين</a:t>
            </a:r>
            <a:r>
              <a:rPr lang="ar-SY" sz="1600" dirty="0">
                <a:latin typeface="Dubai" panose="020B0503030403030204" pitchFamily="34" charset="-78"/>
                <a:cs typeface="Dubai" panose="020B0503030403030204" pitchFamily="34" charset="-78"/>
              </a:rPr>
              <a:t>: قائمة من الفاعلين كل فاعل يحتوي على المهام التي يقوم بها الفاعل.</a:t>
            </a:r>
            <a:endParaRPr lang="en-US" sz="1600" b="1" dirty="0">
              <a:latin typeface="Dubai" panose="020B0503030403030204" pitchFamily="34" charset="-78"/>
              <a:cs typeface="Dubai" panose="020B0503030403030204" pitchFamily="34" charset="-78"/>
            </a:endParaRPr>
          </a:p>
        </p:txBody>
      </p:sp>
      <p:sp>
        <p:nvSpPr>
          <p:cNvPr id="31" name="TextBox 30">
            <a:extLst>
              <a:ext uri="{FF2B5EF4-FFF2-40B4-BE49-F238E27FC236}">
                <a16:creationId xmlns:a16="http://schemas.microsoft.com/office/drawing/2014/main" id="{C3454099-A1AF-3B85-6A98-9E960986A2B5}"/>
              </a:ext>
            </a:extLst>
          </p:cNvPr>
          <p:cNvSpPr txBox="1"/>
          <p:nvPr/>
        </p:nvSpPr>
        <p:spPr>
          <a:xfrm>
            <a:off x="85994" y="1792063"/>
            <a:ext cx="4845778" cy="2062103"/>
          </a:xfrm>
          <a:prstGeom prst="rect">
            <a:avLst/>
          </a:prstGeom>
          <a:noFill/>
        </p:spPr>
        <p:txBody>
          <a:bodyPr wrap="square" rtlCol="0">
            <a:spAutoFit/>
          </a:bodyPr>
          <a:lstStyle/>
          <a:p>
            <a:pPr algn="r" rtl="1"/>
            <a:r>
              <a:rPr lang="ar-SY" sz="1600" b="1" dirty="0">
                <a:latin typeface="Dubai" panose="020B0503030403030204" pitchFamily="34" charset="-78"/>
                <a:cs typeface="Dubai" panose="020B0503030403030204" pitchFamily="34" charset="-78"/>
              </a:rPr>
              <a:t>مثال</a:t>
            </a:r>
            <a:r>
              <a:rPr lang="ar-SY" sz="1600" dirty="0">
                <a:latin typeface="Dubai" panose="020B0503030403030204" pitchFamily="34" charset="-78"/>
                <a:cs typeface="Dubai" panose="020B0503030403030204" pitchFamily="34" charset="-78"/>
              </a:rPr>
              <a:t>:</a:t>
            </a:r>
          </a:p>
          <a:p>
            <a:pPr algn="l"/>
            <a:r>
              <a:rPr lang="en-US" sz="1600" b="1" dirty="0">
                <a:latin typeface="Dubai" panose="020B0503030403030204" pitchFamily="34" charset="-78"/>
                <a:cs typeface="Dubai" panose="020B0503030403030204" pitchFamily="34" charset="-78"/>
              </a:rPr>
              <a:t>{</a:t>
            </a:r>
            <a:br>
              <a:rPr lang="en-US" sz="1600" b="1" dirty="0">
                <a:latin typeface="Dubai" panose="020B0503030403030204" pitchFamily="34" charset="-78"/>
                <a:cs typeface="Dubai" panose="020B0503030403030204" pitchFamily="34" charset="-78"/>
              </a:rPr>
            </a:br>
            <a:r>
              <a:rPr lang="en-US" sz="1600" b="1" dirty="0">
                <a:latin typeface="Dubai" panose="020B0503030403030204" pitchFamily="34" charset="-78"/>
                <a:cs typeface="Dubai" panose="020B0503030403030204" pitchFamily="34" charset="-78"/>
              </a:rPr>
              <a:t>   “Flows”:[</a:t>
            </a:r>
          </a:p>
          <a:p>
            <a:pPr algn="l"/>
            <a:r>
              <a:rPr lang="en-US" sz="1600" b="1" dirty="0">
                <a:latin typeface="Dubai" panose="020B0503030403030204" pitchFamily="34" charset="-78"/>
                <a:cs typeface="Dubai" panose="020B0503030403030204" pitchFamily="34" charset="-78"/>
              </a:rPr>
              <a:t>                 “Login -&gt; Select Items”,</a:t>
            </a:r>
          </a:p>
          <a:p>
            <a:r>
              <a:rPr lang="en-US" sz="1600" b="1" dirty="0">
                <a:latin typeface="Dubai" panose="020B0503030403030204" pitchFamily="34" charset="-78"/>
                <a:cs typeface="Dubai" panose="020B0503030403030204" pitchFamily="34" charset="-78"/>
              </a:rPr>
              <a:t>                 “Select Items -&gt; (If Items Count &gt; 0) XOR”],</a:t>
            </a:r>
          </a:p>
          <a:p>
            <a:r>
              <a:rPr lang="en-US" sz="1600" b="1" dirty="0">
                <a:latin typeface="Dubai" panose="020B0503030403030204" pitchFamily="34" charset="-78"/>
                <a:cs typeface="Dubai" panose="020B0503030403030204" pitchFamily="34" charset="-78"/>
              </a:rPr>
              <a:t>    “Actors”:[</a:t>
            </a:r>
          </a:p>
          <a:p>
            <a:r>
              <a:rPr lang="en-US" sz="1600" b="1" dirty="0">
                <a:latin typeface="Dubai" panose="020B0503030403030204" pitchFamily="34" charset="-78"/>
                <a:cs typeface="Dubai" panose="020B0503030403030204" pitchFamily="34" charset="-78"/>
              </a:rPr>
              <a:t>                  User : [Login, Select Items]]</a:t>
            </a:r>
            <a:br>
              <a:rPr lang="en-US" sz="1600" b="1" dirty="0">
                <a:latin typeface="Dubai" panose="020B0503030403030204" pitchFamily="34" charset="-78"/>
                <a:cs typeface="Dubai" panose="020B0503030403030204" pitchFamily="34" charset="-78"/>
              </a:rPr>
            </a:br>
            <a:r>
              <a:rPr lang="en-US" sz="1600" b="1" dirty="0">
                <a:latin typeface="Dubai" panose="020B0503030403030204" pitchFamily="34" charset="-78"/>
                <a:cs typeface="Dubai" panose="020B0503030403030204" pitchFamily="34" charset="-78"/>
              </a:rPr>
              <a:t>}</a:t>
            </a:r>
          </a:p>
        </p:txBody>
      </p:sp>
    </p:spTree>
    <p:extLst>
      <p:ext uri="{BB962C8B-B14F-4D97-AF65-F5344CB8AC3E}">
        <p14:creationId xmlns:p14="http://schemas.microsoft.com/office/powerpoint/2010/main" val="2616711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 name="TextBox 1">
            <a:extLst>
              <a:ext uri="{FF2B5EF4-FFF2-40B4-BE49-F238E27FC236}">
                <a16:creationId xmlns:a16="http://schemas.microsoft.com/office/drawing/2014/main" id="{6DEB6972-123B-9336-57A7-EF7FACCAD402}"/>
              </a:ext>
            </a:extLst>
          </p:cNvPr>
          <p:cNvSpPr txBox="1"/>
          <p:nvPr/>
        </p:nvSpPr>
        <p:spPr>
          <a:xfrm>
            <a:off x="8557260" y="4826028"/>
            <a:ext cx="586740" cy="307777"/>
          </a:xfrm>
          <a:prstGeom prst="rect">
            <a:avLst/>
          </a:prstGeom>
          <a:noFill/>
        </p:spPr>
        <p:txBody>
          <a:bodyPr wrap="square" rtlCol="0">
            <a:spAutoFit/>
          </a:bodyPr>
          <a:lstStyle/>
          <a:p>
            <a:r>
              <a:rPr lang="en-US" b="1" dirty="0"/>
              <a:t>5/41</a:t>
            </a:r>
          </a:p>
        </p:txBody>
      </p:sp>
      <p:pic>
        <p:nvPicPr>
          <p:cNvPr id="23" name="Picture 22">
            <a:extLst>
              <a:ext uri="{FF2B5EF4-FFF2-40B4-BE49-F238E27FC236}">
                <a16:creationId xmlns:a16="http://schemas.microsoft.com/office/drawing/2014/main" id="{5C42FC1D-79C0-8DCF-9E99-983DAC79CA60}"/>
              </a:ext>
            </a:extLst>
          </p:cNvPr>
          <p:cNvPicPr>
            <a:picLocks noChangeAspect="1"/>
          </p:cNvPicPr>
          <p:nvPr/>
        </p:nvPicPr>
        <p:blipFill rotWithShape="1">
          <a:blip r:embed="rId3"/>
          <a:srcRect l="19731" t="16667" r="20537" b="13492"/>
          <a:stretch/>
        </p:blipFill>
        <p:spPr>
          <a:xfrm>
            <a:off x="2149148" y="1387929"/>
            <a:ext cx="4845504" cy="3186879"/>
          </a:xfrm>
          <a:prstGeom prst="rect">
            <a:avLst/>
          </a:prstGeom>
        </p:spPr>
      </p:pic>
      <p:sp>
        <p:nvSpPr>
          <p:cNvPr id="24" name="Google Shape;197;p32">
            <a:extLst>
              <a:ext uri="{FF2B5EF4-FFF2-40B4-BE49-F238E27FC236}">
                <a16:creationId xmlns:a16="http://schemas.microsoft.com/office/drawing/2014/main" id="{016B69A6-B972-3080-2A37-6A7263CEB73D}"/>
              </a:ext>
            </a:extLst>
          </p:cNvPr>
          <p:cNvSpPr txBox="1">
            <a:spLocks/>
          </p:cNvSpPr>
          <p:nvPr/>
        </p:nvSpPr>
        <p:spPr>
          <a:xfrm>
            <a:off x="717800" y="383175"/>
            <a:ext cx="7708200" cy="10047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rtl="1"/>
            <a:r>
              <a:rPr lang="ar-SY" sz="3000" dirty="0">
                <a:latin typeface="Dubai" panose="020B0503030403030204" pitchFamily="34" charset="-78"/>
                <a:cs typeface="Dubai" panose="020B0503030403030204" pitchFamily="34" charset="-78"/>
              </a:rPr>
              <a:t>الدراسة المرجعيّة</a:t>
            </a:r>
            <a:br>
              <a:rPr lang="ar-SY" sz="2000" dirty="0">
                <a:latin typeface="Dubai" panose="020B0503030403030204" pitchFamily="34" charset="-78"/>
                <a:cs typeface="Dubai" panose="020B0503030403030204" pitchFamily="34" charset="-78"/>
              </a:rPr>
            </a:br>
            <a:br>
              <a:rPr lang="ar-SY" sz="500" dirty="0">
                <a:latin typeface="Dubai" panose="020B0503030403030204" pitchFamily="34" charset="-78"/>
                <a:cs typeface="Dubai" panose="020B0503030403030204" pitchFamily="34" charset="-78"/>
              </a:rPr>
            </a:br>
            <a:r>
              <a:rPr lang="ar-SY" sz="2000" b="0" dirty="0">
                <a:latin typeface="Dubai" panose="020B0503030403030204" pitchFamily="34" charset="-78"/>
                <a:cs typeface="Dubai" panose="020B0503030403030204" pitchFamily="34" charset="-78"/>
              </a:rPr>
              <a:t>توليد تمثيل وسيط (</a:t>
            </a:r>
            <a:r>
              <a:rPr lang="en-US" sz="2000" b="0" dirty="0">
                <a:latin typeface="Dubai" panose="020B0503030403030204" pitchFamily="34" charset="-78"/>
                <a:cs typeface="Dubai" panose="020B0503030403030204" pitchFamily="34" charset="-78"/>
              </a:rPr>
              <a:t>POWL</a:t>
            </a:r>
            <a:r>
              <a:rPr lang="ar-SY" sz="2000" b="0" dirty="0">
                <a:latin typeface="Dubai" panose="020B0503030403030204" pitchFamily="34" charset="-78"/>
                <a:cs typeface="Dubai" panose="020B0503030403030204" pitchFamily="34" charset="-78"/>
              </a:rPr>
              <a:t>)</a:t>
            </a:r>
            <a:endParaRPr lang="ar-SY" sz="2000"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128661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968350" y="2350770"/>
            <a:ext cx="4462500" cy="138303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ar-SY" sz="4000" dirty="0">
                <a:latin typeface="Dubai" panose="020B0503030403030204" pitchFamily="34" charset="-78"/>
                <a:cs typeface="Dubai" panose="020B0503030403030204" pitchFamily="34" charset="-78"/>
              </a:rPr>
              <a:t>الحلّ المقترح</a:t>
            </a:r>
            <a:br>
              <a:rPr lang="ar-SY" sz="4000" dirty="0">
                <a:latin typeface="Dubai" panose="020B0503030403030204" pitchFamily="34" charset="-78"/>
                <a:cs typeface="Dubai" panose="020B0503030403030204" pitchFamily="34" charset="-78"/>
              </a:rPr>
            </a:br>
            <a:br>
              <a:rPr lang="ar-SY" sz="2000" dirty="0">
                <a:latin typeface="Dubai" panose="020B0503030403030204" pitchFamily="34" charset="-78"/>
                <a:cs typeface="Dubai" panose="020B0503030403030204" pitchFamily="34" charset="-78"/>
              </a:rPr>
            </a:br>
            <a:endParaRPr lang="ar-SY" sz="2500" dirty="0">
              <a:latin typeface="Dubai" panose="020B0503030403030204" pitchFamily="34" charset="-78"/>
              <a:cs typeface="Dubai" panose="020B0503030403030204" pitchFamily="34" charset="-78"/>
            </a:endParaRPr>
          </a:p>
        </p:txBody>
      </p:sp>
      <p:sp>
        <p:nvSpPr>
          <p:cNvPr id="224" name="Google Shape;224;p34"/>
          <p:cNvSpPr txBox="1">
            <a:spLocks noGrp="1"/>
          </p:cNvSpPr>
          <p:nvPr>
            <p:ph type="title" idx="2"/>
          </p:nvPr>
        </p:nvSpPr>
        <p:spPr>
          <a:xfrm>
            <a:off x="3968350" y="126232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Dubai" panose="020B0503030403030204" pitchFamily="34" charset="-78"/>
                <a:cs typeface="Dubai" panose="020B0503030403030204" pitchFamily="34" charset="-78"/>
              </a:rPr>
              <a:t>0</a:t>
            </a:r>
            <a:r>
              <a:rPr lang="en-US" dirty="0">
                <a:latin typeface="Dubai" panose="020B0503030403030204" pitchFamily="34" charset="-78"/>
                <a:cs typeface="Dubai" panose="020B0503030403030204" pitchFamily="34" charset="-78"/>
              </a:rPr>
              <a:t>3</a:t>
            </a:r>
            <a:endParaRPr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1656384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67" name="Rectangle 66">
            <a:extLst>
              <a:ext uri="{FF2B5EF4-FFF2-40B4-BE49-F238E27FC236}">
                <a16:creationId xmlns:a16="http://schemas.microsoft.com/office/drawing/2014/main" id="{97ACCC25-C01F-1FC8-7D9D-2AA09B05F264}"/>
              </a:ext>
            </a:extLst>
          </p:cNvPr>
          <p:cNvSpPr/>
          <p:nvPr/>
        </p:nvSpPr>
        <p:spPr>
          <a:xfrm>
            <a:off x="3804252" y="1396093"/>
            <a:ext cx="1535289" cy="63006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ar-SY" sz="1400" b="1" dirty="0">
                <a:solidFill>
                  <a:schemeClr val="tx1"/>
                </a:solidFill>
                <a:latin typeface="+mj-lt"/>
                <a:cs typeface="Dubai" panose="020B0503030403030204" pitchFamily="34" charset="-78"/>
              </a:rPr>
              <a:t>استخراج السيناريوهات</a:t>
            </a:r>
          </a:p>
        </p:txBody>
      </p:sp>
      <p:sp>
        <p:nvSpPr>
          <p:cNvPr id="70" name="TextBox 69">
            <a:extLst>
              <a:ext uri="{FF2B5EF4-FFF2-40B4-BE49-F238E27FC236}">
                <a16:creationId xmlns:a16="http://schemas.microsoft.com/office/drawing/2014/main" id="{67254012-E410-F811-CA2F-F0ACFB8EFE19}"/>
              </a:ext>
            </a:extLst>
          </p:cNvPr>
          <p:cNvSpPr txBox="1"/>
          <p:nvPr/>
        </p:nvSpPr>
        <p:spPr>
          <a:xfrm>
            <a:off x="8557260" y="4826028"/>
            <a:ext cx="586740" cy="307777"/>
          </a:xfrm>
          <a:prstGeom prst="rect">
            <a:avLst/>
          </a:prstGeom>
          <a:noFill/>
        </p:spPr>
        <p:txBody>
          <a:bodyPr wrap="square" rtlCol="0">
            <a:spAutoFit/>
          </a:bodyPr>
          <a:lstStyle/>
          <a:p>
            <a:r>
              <a:rPr lang="en-US" b="1" dirty="0"/>
              <a:t>7/41</a:t>
            </a:r>
          </a:p>
        </p:txBody>
      </p:sp>
      <p:sp>
        <p:nvSpPr>
          <p:cNvPr id="2" name="Google Shape;197;p32">
            <a:extLst>
              <a:ext uri="{FF2B5EF4-FFF2-40B4-BE49-F238E27FC236}">
                <a16:creationId xmlns:a16="http://schemas.microsoft.com/office/drawing/2014/main" id="{6EB03787-57EB-78CF-A840-A5E3121982B2}"/>
              </a:ext>
            </a:extLst>
          </p:cNvPr>
          <p:cNvSpPr txBox="1">
            <a:spLocks/>
          </p:cNvSpPr>
          <p:nvPr/>
        </p:nvSpPr>
        <p:spPr>
          <a:xfrm>
            <a:off x="717799" y="383175"/>
            <a:ext cx="7708200" cy="10129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r>
              <a:rPr lang="ar-SY" sz="3000" dirty="0">
                <a:latin typeface="Dubai" panose="020B0503030403030204" pitchFamily="34" charset="-78"/>
                <a:cs typeface="Dubai" panose="020B0503030403030204" pitchFamily="34" charset="-78"/>
              </a:rPr>
              <a:t>الحلّ المقترح</a:t>
            </a:r>
            <a:br>
              <a:rPr lang="ar-SY" sz="2000" dirty="0">
                <a:latin typeface="Dubai" panose="020B0503030403030204" pitchFamily="34" charset="-78"/>
                <a:cs typeface="Dubai" panose="020B0503030403030204" pitchFamily="34" charset="-78"/>
              </a:rPr>
            </a:br>
            <a:br>
              <a:rPr lang="ar-SY" sz="500" dirty="0">
                <a:latin typeface="Dubai" panose="020B0503030403030204" pitchFamily="34" charset="-78"/>
                <a:cs typeface="Dubai" panose="020B0503030403030204" pitchFamily="34" charset="-78"/>
              </a:rPr>
            </a:br>
            <a:r>
              <a:rPr lang="ar-SY" sz="2000" b="0" dirty="0">
                <a:latin typeface="Dubai" panose="020B0503030403030204" pitchFamily="34" charset="-78"/>
                <a:cs typeface="Dubai" panose="020B0503030403030204" pitchFamily="34" charset="-78"/>
              </a:rPr>
              <a:t>المخطَّط العام</a:t>
            </a:r>
            <a:endParaRPr lang="ar-SY" sz="2000" dirty="0">
              <a:latin typeface="Dubai" panose="020B0503030403030204" pitchFamily="34" charset="-78"/>
              <a:cs typeface="Dubai" panose="020B0503030403030204" pitchFamily="34" charset="-78"/>
            </a:endParaRPr>
          </a:p>
        </p:txBody>
      </p:sp>
      <p:sp>
        <p:nvSpPr>
          <p:cNvPr id="3" name="Rectangle 2">
            <a:extLst>
              <a:ext uri="{FF2B5EF4-FFF2-40B4-BE49-F238E27FC236}">
                <a16:creationId xmlns:a16="http://schemas.microsoft.com/office/drawing/2014/main" id="{4A1D8424-2B52-C80D-F8A5-166167610665}"/>
              </a:ext>
            </a:extLst>
          </p:cNvPr>
          <p:cNvSpPr/>
          <p:nvPr/>
        </p:nvSpPr>
        <p:spPr>
          <a:xfrm>
            <a:off x="3804251" y="2303587"/>
            <a:ext cx="1535289" cy="63006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rtl="1"/>
            <a:r>
              <a:rPr lang="ar-SY" sz="1400" b="1" dirty="0">
                <a:solidFill>
                  <a:schemeClr val="tx1"/>
                </a:solidFill>
                <a:latin typeface="+mj-lt"/>
                <a:cs typeface="Dubai" panose="020B0503030403030204" pitchFamily="34" charset="-78"/>
              </a:rPr>
              <a:t>بناء بيان </a:t>
            </a:r>
            <a:r>
              <a:rPr lang="en-US" sz="1400" b="1" dirty="0">
                <a:solidFill>
                  <a:schemeClr val="tx1"/>
                </a:solidFill>
                <a:latin typeface="+mj-lt"/>
                <a:cs typeface="Dubai" panose="020B0503030403030204" pitchFamily="34" charset="-78"/>
              </a:rPr>
              <a:t>(Graph)</a:t>
            </a:r>
            <a:r>
              <a:rPr lang="ar-SY" sz="1400" b="1" dirty="0">
                <a:solidFill>
                  <a:schemeClr val="tx1"/>
                </a:solidFill>
                <a:latin typeface="+mj-lt"/>
                <a:cs typeface="Dubai" panose="020B0503030403030204" pitchFamily="34" charset="-78"/>
              </a:rPr>
              <a:t> الأنشطة</a:t>
            </a:r>
          </a:p>
        </p:txBody>
      </p:sp>
      <p:sp>
        <p:nvSpPr>
          <p:cNvPr id="4" name="Rectangle 3">
            <a:extLst>
              <a:ext uri="{FF2B5EF4-FFF2-40B4-BE49-F238E27FC236}">
                <a16:creationId xmlns:a16="http://schemas.microsoft.com/office/drawing/2014/main" id="{6073CE5E-5BFB-4C61-FA1B-4198ADD7B16C}"/>
              </a:ext>
            </a:extLst>
          </p:cNvPr>
          <p:cNvSpPr/>
          <p:nvPr/>
        </p:nvSpPr>
        <p:spPr>
          <a:xfrm>
            <a:off x="3804250" y="3201179"/>
            <a:ext cx="1535289" cy="63006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ar-SY" sz="1400" b="1" dirty="0">
                <a:solidFill>
                  <a:schemeClr val="tx1"/>
                </a:solidFill>
                <a:latin typeface="+mj-lt"/>
                <a:cs typeface="Dubai" panose="020B0503030403030204" pitchFamily="34" charset="-78"/>
              </a:rPr>
              <a:t>معالجة البيان</a:t>
            </a:r>
          </a:p>
        </p:txBody>
      </p:sp>
      <p:sp>
        <p:nvSpPr>
          <p:cNvPr id="5" name="Rectangle 4">
            <a:extLst>
              <a:ext uri="{FF2B5EF4-FFF2-40B4-BE49-F238E27FC236}">
                <a16:creationId xmlns:a16="http://schemas.microsoft.com/office/drawing/2014/main" id="{B5943C9C-E3BC-D30B-3992-D5900F3EB955}"/>
              </a:ext>
            </a:extLst>
          </p:cNvPr>
          <p:cNvSpPr/>
          <p:nvPr/>
        </p:nvSpPr>
        <p:spPr>
          <a:xfrm>
            <a:off x="3804253" y="4117315"/>
            <a:ext cx="1535289" cy="63006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ar-SY" sz="1400" b="1" dirty="0">
                <a:solidFill>
                  <a:schemeClr val="tx1"/>
                </a:solidFill>
                <a:latin typeface="+mj-lt"/>
                <a:cs typeface="Dubai" panose="020B0503030403030204" pitchFamily="34" charset="-78"/>
              </a:rPr>
              <a:t>تحديد أنماط الأنشطة</a:t>
            </a:r>
          </a:p>
        </p:txBody>
      </p:sp>
      <p:sp>
        <p:nvSpPr>
          <p:cNvPr id="7" name="Rectangle 6">
            <a:extLst>
              <a:ext uri="{FF2B5EF4-FFF2-40B4-BE49-F238E27FC236}">
                <a16:creationId xmlns:a16="http://schemas.microsoft.com/office/drawing/2014/main" id="{7B082401-54AE-50A4-3F21-49E4123F7B40}"/>
              </a:ext>
            </a:extLst>
          </p:cNvPr>
          <p:cNvSpPr/>
          <p:nvPr/>
        </p:nvSpPr>
        <p:spPr>
          <a:xfrm>
            <a:off x="6283475" y="4117314"/>
            <a:ext cx="1535289" cy="63006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ar-SY" sz="1400" b="1" dirty="0">
                <a:solidFill>
                  <a:schemeClr val="tx1"/>
                </a:solidFill>
                <a:latin typeface="+mj-lt"/>
                <a:cs typeface="Dubai" panose="020B0503030403030204" pitchFamily="34" charset="-78"/>
              </a:rPr>
              <a:t>تحديد أنماط البوابات</a:t>
            </a:r>
          </a:p>
        </p:txBody>
      </p:sp>
      <p:sp>
        <p:nvSpPr>
          <p:cNvPr id="8" name="Rectangle 7">
            <a:extLst>
              <a:ext uri="{FF2B5EF4-FFF2-40B4-BE49-F238E27FC236}">
                <a16:creationId xmlns:a16="http://schemas.microsoft.com/office/drawing/2014/main" id="{24F72208-7011-0BA8-3D68-C7E22EC2EFBD}"/>
              </a:ext>
            </a:extLst>
          </p:cNvPr>
          <p:cNvSpPr/>
          <p:nvPr/>
        </p:nvSpPr>
        <p:spPr>
          <a:xfrm>
            <a:off x="1278766" y="4117313"/>
            <a:ext cx="1535289" cy="63006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ar-SY" sz="1400" b="1" dirty="0">
                <a:solidFill>
                  <a:schemeClr val="tx1"/>
                </a:solidFill>
                <a:latin typeface="+mj-lt"/>
                <a:cs typeface="Dubai" panose="020B0503030403030204" pitchFamily="34" charset="-78"/>
              </a:rPr>
              <a:t>تحديد الفاعلين</a:t>
            </a:r>
          </a:p>
        </p:txBody>
      </p:sp>
      <p:cxnSp>
        <p:nvCxnSpPr>
          <p:cNvPr id="10" name="Connector: Elbow 9">
            <a:extLst>
              <a:ext uri="{FF2B5EF4-FFF2-40B4-BE49-F238E27FC236}">
                <a16:creationId xmlns:a16="http://schemas.microsoft.com/office/drawing/2014/main" id="{FECDA5E6-C842-ECEB-FA4A-D288167A660B}"/>
              </a:ext>
            </a:extLst>
          </p:cNvPr>
          <p:cNvCxnSpPr>
            <a:stCxn id="67" idx="2"/>
            <a:endCxn id="3" idx="0"/>
          </p:cNvCxnSpPr>
          <p:nvPr/>
        </p:nvCxnSpPr>
        <p:spPr>
          <a:xfrm rot="5400000">
            <a:off x="4433181" y="2164870"/>
            <a:ext cx="277433"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449A3173-2534-68B9-FA8C-099F13C21431}"/>
              </a:ext>
            </a:extLst>
          </p:cNvPr>
          <p:cNvCxnSpPr>
            <a:cxnSpLocks/>
            <a:stCxn id="3" idx="2"/>
            <a:endCxn id="4" idx="0"/>
          </p:cNvCxnSpPr>
          <p:nvPr/>
        </p:nvCxnSpPr>
        <p:spPr>
          <a:xfrm rot="5400000">
            <a:off x="4438131" y="3067413"/>
            <a:ext cx="267531"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528AFF43-9361-6D3D-CA25-576A2EE0B0E6}"/>
              </a:ext>
            </a:extLst>
          </p:cNvPr>
          <p:cNvCxnSpPr>
            <a:stCxn id="4" idx="2"/>
            <a:endCxn id="5" idx="0"/>
          </p:cNvCxnSpPr>
          <p:nvPr/>
        </p:nvCxnSpPr>
        <p:spPr>
          <a:xfrm rot="16200000" flipH="1">
            <a:off x="4428859" y="3974275"/>
            <a:ext cx="286075" cy="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BA15F672-F233-6610-2EC3-A04EBF1B21DF}"/>
              </a:ext>
            </a:extLst>
          </p:cNvPr>
          <p:cNvCxnSpPr>
            <a:stCxn id="4" idx="1"/>
            <a:endCxn id="8" idx="0"/>
          </p:cNvCxnSpPr>
          <p:nvPr/>
        </p:nvCxnSpPr>
        <p:spPr>
          <a:xfrm rot="10800000" flipV="1">
            <a:off x="2046412" y="3516209"/>
            <a:ext cx="1757839" cy="60110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19291E9A-6590-9872-2F61-B77CA6D6FC0C}"/>
              </a:ext>
            </a:extLst>
          </p:cNvPr>
          <p:cNvCxnSpPr>
            <a:stCxn id="4" idx="3"/>
            <a:endCxn id="7" idx="0"/>
          </p:cNvCxnSpPr>
          <p:nvPr/>
        </p:nvCxnSpPr>
        <p:spPr>
          <a:xfrm>
            <a:off x="5339539" y="3516210"/>
            <a:ext cx="1711581" cy="6011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533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70" name="TextBox 69">
            <a:extLst>
              <a:ext uri="{FF2B5EF4-FFF2-40B4-BE49-F238E27FC236}">
                <a16:creationId xmlns:a16="http://schemas.microsoft.com/office/drawing/2014/main" id="{67254012-E410-F811-CA2F-F0ACFB8EFE19}"/>
              </a:ext>
            </a:extLst>
          </p:cNvPr>
          <p:cNvSpPr txBox="1"/>
          <p:nvPr/>
        </p:nvSpPr>
        <p:spPr>
          <a:xfrm>
            <a:off x="8557260" y="4826028"/>
            <a:ext cx="586740" cy="307777"/>
          </a:xfrm>
          <a:prstGeom prst="rect">
            <a:avLst/>
          </a:prstGeom>
          <a:noFill/>
        </p:spPr>
        <p:txBody>
          <a:bodyPr wrap="square" rtlCol="0">
            <a:spAutoFit/>
          </a:bodyPr>
          <a:lstStyle/>
          <a:p>
            <a:r>
              <a:rPr lang="en-US" b="1" dirty="0"/>
              <a:t>7/41</a:t>
            </a:r>
          </a:p>
        </p:txBody>
      </p:sp>
      <p:sp>
        <p:nvSpPr>
          <p:cNvPr id="2" name="Google Shape;197;p32">
            <a:extLst>
              <a:ext uri="{FF2B5EF4-FFF2-40B4-BE49-F238E27FC236}">
                <a16:creationId xmlns:a16="http://schemas.microsoft.com/office/drawing/2014/main" id="{6EB03787-57EB-78CF-A840-A5E3121982B2}"/>
              </a:ext>
            </a:extLst>
          </p:cNvPr>
          <p:cNvSpPr txBox="1">
            <a:spLocks/>
          </p:cNvSpPr>
          <p:nvPr/>
        </p:nvSpPr>
        <p:spPr>
          <a:xfrm>
            <a:off x="717799" y="383175"/>
            <a:ext cx="7708200" cy="10129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rtl="1"/>
            <a:r>
              <a:rPr lang="ar-SY" sz="3000" dirty="0">
                <a:latin typeface="Dubai" panose="020B0503030403030204" pitchFamily="34" charset="-78"/>
                <a:cs typeface="Dubai" panose="020B0503030403030204" pitchFamily="34" charset="-78"/>
              </a:rPr>
              <a:t>الحلّ المقترح</a:t>
            </a:r>
            <a:br>
              <a:rPr lang="ar-SY" sz="2000" dirty="0">
                <a:latin typeface="Dubai" panose="020B0503030403030204" pitchFamily="34" charset="-78"/>
                <a:cs typeface="Dubai" panose="020B0503030403030204" pitchFamily="34" charset="-78"/>
              </a:rPr>
            </a:br>
            <a:br>
              <a:rPr lang="ar-SY" sz="500" dirty="0">
                <a:latin typeface="Dubai" panose="020B0503030403030204" pitchFamily="34" charset="-78"/>
                <a:cs typeface="Dubai" panose="020B0503030403030204" pitchFamily="34" charset="-78"/>
              </a:rPr>
            </a:br>
            <a:r>
              <a:rPr lang="ar-SY" sz="2000" b="0" dirty="0">
                <a:latin typeface="Dubai" panose="020B0503030403030204" pitchFamily="34" charset="-78"/>
                <a:cs typeface="Dubai" panose="020B0503030403030204" pitchFamily="34" charset="-78"/>
              </a:rPr>
              <a:t>كيفية التعامل مع النموذج اللغوي</a:t>
            </a:r>
            <a:endParaRPr lang="ar-SY" sz="2000" dirty="0">
              <a:latin typeface="Dubai" panose="020B0503030403030204" pitchFamily="34" charset="-78"/>
              <a:cs typeface="Dubai" panose="020B0503030403030204" pitchFamily="34" charset="-78"/>
            </a:endParaRPr>
          </a:p>
        </p:txBody>
      </p:sp>
      <p:pic>
        <p:nvPicPr>
          <p:cNvPr id="11" name="Picture 10">
            <a:extLst>
              <a:ext uri="{FF2B5EF4-FFF2-40B4-BE49-F238E27FC236}">
                <a16:creationId xmlns:a16="http://schemas.microsoft.com/office/drawing/2014/main" id="{81125069-23ED-6A63-460C-0EEF5920FD49}"/>
              </a:ext>
            </a:extLst>
          </p:cNvPr>
          <p:cNvPicPr>
            <a:picLocks noChangeAspect="1"/>
          </p:cNvPicPr>
          <p:nvPr/>
        </p:nvPicPr>
        <p:blipFill>
          <a:blip r:embed="rId3"/>
          <a:stretch>
            <a:fillRect/>
          </a:stretch>
        </p:blipFill>
        <p:spPr>
          <a:xfrm>
            <a:off x="678784" y="1211369"/>
            <a:ext cx="1099125" cy="1099125"/>
          </a:xfrm>
          <a:prstGeom prst="rect">
            <a:avLst/>
          </a:prstGeom>
        </p:spPr>
      </p:pic>
      <p:sp>
        <p:nvSpPr>
          <p:cNvPr id="12" name="TextBox 11">
            <a:extLst>
              <a:ext uri="{FF2B5EF4-FFF2-40B4-BE49-F238E27FC236}">
                <a16:creationId xmlns:a16="http://schemas.microsoft.com/office/drawing/2014/main" id="{C32B39D6-B89E-7F31-8092-6DAFBD281525}"/>
              </a:ext>
            </a:extLst>
          </p:cNvPr>
          <p:cNvSpPr txBox="1"/>
          <p:nvPr/>
        </p:nvSpPr>
        <p:spPr>
          <a:xfrm>
            <a:off x="507027" y="2240949"/>
            <a:ext cx="1563133" cy="338554"/>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دخل</a:t>
            </a:r>
            <a:endParaRPr lang="en-US" sz="1600" b="1" dirty="0">
              <a:latin typeface="Dubai" panose="020B0503030403030204" pitchFamily="34" charset="-78"/>
              <a:cs typeface="Dubai" panose="020B0503030403030204" pitchFamily="34" charset="-78"/>
            </a:endParaRPr>
          </a:p>
        </p:txBody>
      </p:sp>
      <p:pic>
        <p:nvPicPr>
          <p:cNvPr id="16" name="Picture 15">
            <a:extLst>
              <a:ext uri="{FF2B5EF4-FFF2-40B4-BE49-F238E27FC236}">
                <a16:creationId xmlns:a16="http://schemas.microsoft.com/office/drawing/2014/main" id="{8C39494D-63AC-E03B-650F-8CEE7A83A5AC}"/>
              </a:ext>
            </a:extLst>
          </p:cNvPr>
          <p:cNvPicPr>
            <a:picLocks noChangeAspect="1"/>
          </p:cNvPicPr>
          <p:nvPr/>
        </p:nvPicPr>
        <p:blipFill>
          <a:blip r:embed="rId3"/>
          <a:stretch>
            <a:fillRect/>
          </a:stretch>
        </p:blipFill>
        <p:spPr>
          <a:xfrm>
            <a:off x="7611425" y="1854643"/>
            <a:ext cx="1099125" cy="1099125"/>
          </a:xfrm>
          <a:prstGeom prst="rect">
            <a:avLst/>
          </a:prstGeom>
        </p:spPr>
      </p:pic>
      <p:sp>
        <p:nvSpPr>
          <p:cNvPr id="17" name="TextBox 16">
            <a:extLst>
              <a:ext uri="{FF2B5EF4-FFF2-40B4-BE49-F238E27FC236}">
                <a16:creationId xmlns:a16="http://schemas.microsoft.com/office/drawing/2014/main" id="{A55DFB91-7CBF-40F4-A0FF-F4467CA9C066}"/>
              </a:ext>
            </a:extLst>
          </p:cNvPr>
          <p:cNvSpPr txBox="1"/>
          <p:nvPr/>
        </p:nvSpPr>
        <p:spPr>
          <a:xfrm>
            <a:off x="7468885" y="2886960"/>
            <a:ext cx="1563133" cy="584775"/>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خرج بتنسيق معين</a:t>
            </a:r>
            <a:endParaRPr lang="en-US" sz="1600" b="1" dirty="0">
              <a:latin typeface="Dubai" panose="020B0503030403030204" pitchFamily="34" charset="-78"/>
              <a:cs typeface="Dubai" panose="020B0503030403030204" pitchFamily="34" charset="-78"/>
            </a:endParaRPr>
          </a:p>
        </p:txBody>
      </p:sp>
      <p:sp>
        <p:nvSpPr>
          <p:cNvPr id="19" name="Arrow: Right 18">
            <a:extLst>
              <a:ext uri="{FF2B5EF4-FFF2-40B4-BE49-F238E27FC236}">
                <a16:creationId xmlns:a16="http://schemas.microsoft.com/office/drawing/2014/main" id="{79ACD8C7-86B6-F5F2-904E-40E63B296CBD}"/>
              </a:ext>
            </a:extLst>
          </p:cNvPr>
          <p:cNvSpPr/>
          <p:nvPr/>
        </p:nvSpPr>
        <p:spPr>
          <a:xfrm rot="20883773">
            <a:off x="1801638" y="3030979"/>
            <a:ext cx="1395765" cy="261901"/>
          </a:xfrm>
          <a:prstGeom prst="rightArrow">
            <a:avLst/>
          </a:prstGeom>
          <a:solidFill>
            <a:schemeClr val="accent5"/>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C92FC7DC-6A3F-7103-94C6-AA2A6365E08C}"/>
              </a:ext>
            </a:extLst>
          </p:cNvPr>
          <p:cNvSpPr/>
          <p:nvPr/>
        </p:nvSpPr>
        <p:spPr>
          <a:xfrm>
            <a:off x="6512300" y="2587012"/>
            <a:ext cx="1099125" cy="280883"/>
          </a:xfrm>
          <a:prstGeom prst="rightArrow">
            <a:avLst/>
          </a:prstGeom>
          <a:solidFill>
            <a:schemeClr val="accent5"/>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68C65A8-46F6-7CC9-DF56-65230E02D5E8}"/>
              </a:ext>
            </a:extLst>
          </p:cNvPr>
          <p:cNvSpPr txBox="1"/>
          <p:nvPr/>
        </p:nvSpPr>
        <p:spPr>
          <a:xfrm rot="20811254">
            <a:off x="1580341" y="2718623"/>
            <a:ext cx="1563133" cy="338554"/>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إدخال</a:t>
            </a:r>
            <a:endParaRPr lang="en-US" sz="1600" b="1" dirty="0">
              <a:latin typeface="Dubai" panose="020B0503030403030204" pitchFamily="34" charset="-78"/>
              <a:cs typeface="Dubai" panose="020B0503030403030204" pitchFamily="34" charset="-78"/>
            </a:endParaRPr>
          </a:p>
        </p:txBody>
      </p:sp>
      <p:sp>
        <p:nvSpPr>
          <p:cNvPr id="30" name="TextBox 29">
            <a:extLst>
              <a:ext uri="{FF2B5EF4-FFF2-40B4-BE49-F238E27FC236}">
                <a16:creationId xmlns:a16="http://schemas.microsoft.com/office/drawing/2014/main" id="{0422DDB6-4A71-214E-334F-7D1331F5931D}"/>
              </a:ext>
            </a:extLst>
          </p:cNvPr>
          <p:cNvSpPr txBox="1"/>
          <p:nvPr/>
        </p:nvSpPr>
        <p:spPr>
          <a:xfrm>
            <a:off x="6287714" y="2340026"/>
            <a:ext cx="1563133" cy="338554"/>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معالجة</a:t>
            </a:r>
            <a:endParaRPr lang="en-US" sz="1600" b="1" dirty="0">
              <a:latin typeface="Dubai" panose="020B0503030403030204" pitchFamily="34" charset="-78"/>
              <a:cs typeface="Dubai" panose="020B0503030403030204" pitchFamily="34" charset="-78"/>
            </a:endParaRPr>
          </a:p>
        </p:txBody>
      </p:sp>
      <p:pic>
        <p:nvPicPr>
          <p:cNvPr id="31" name="Picture 30">
            <a:extLst>
              <a:ext uri="{FF2B5EF4-FFF2-40B4-BE49-F238E27FC236}">
                <a16:creationId xmlns:a16="http://schemas.microsoft.com/office/drawing/2014/main" id="{95305AF8-74BB-73F9-10EE-6EEEB0E2D1D5}"/>
              </a:ext>
            </a:extLst>
          </p:cNvPr>
          <p:cNvPicPr>
            <a:picLocks noChangeAspect="1"/>
          </p:cNvPicPr>
          <p:nvPr/>
        </p:nvPicPr>
        <p:blipFill>
          <a:blip r:embed="rId3"/>
          <a:stretch>
            <a:fillRect/>
          </a:stretch>
        </p:blipFill>
        <p:spPr>
          <a:xfrm>
            <a:off x="717799" y="2702877"/>
            <a:ext cx="1099125" cy="1099125"/>
          </a:xfrm>
          <a:prstGeom prst="rect">
            <a:avLst/>
          </a:prstGeom>
        </p:spPr>
      </p:pic>
      <p:sp>
        <p:nvSpPr>
          <p:cNvPr id="32" name="TextBox 31">
            <a:extLst>
              <a:ext uri="{FF2B5EF4-FFF2-40B4-BE49-F238E27FC236}">
                <a16:creationId xmlns:a16="http://schemas.microsoft.com/office/drawing/2014/main" id="{506B0965-AF6B-EBCE-C197-793055270B77}"/>
              </a:ext>
            </a:extLst>
          </p:cNvPr>
          <p:cNvSpPr txBox="1"/>
          <p:nvPr/>
        </p:nvSpPr>
        <p:spPr>
          <a:xfrm>
            <a:off x="49488" y="3684083"/>
            <a:ext cx="2435746" cy="984885"/>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أمر يحتوي على:</a:t>
            </a:r>
          </a:p>
          <a:p>
            <a:pPr marL="285750" indent="-285750" algn="r" rtl="1">
              <a:buFont typeface="Arial" panose="020B0604020202020204" pitchFamily="34" charset="0"/>
              <a:buChar char="•"/>
            </a:pPr>
            <a:r>
              <a:rPr lang="ar-SY" dirty="0">
                <a:latin typeface="Dubai" panose="020B0503030403030204" pitchFamily="34" charset="-78"/>
                <a:cs typeface="Dubai" panose="020B0503030403030204" pitchFamily="34" charset="-78"/>
              </a:rPr>
              <a:t>تعليمات</a:t>
            </a:r>
          </a:p>
          <a:p>
            <a:pPr marL="285750" indent="-285750" algn="r" rtl="1">
              <a:buFont typeface="Arial" panose="020B0604020202020204" pitchFamily="34" charset="0"/>
              <a:buChar char="•"/>
            </a:pPr>
            <a:r>
              <a:rPr lang="ar-SY" dirty="0">
                <a:latin typeface="Dubai" panose="020B0503030403030204" pitchFamily="34" charset="-78"/>
                <a:cs typeface="Dubai" panose="020B0503030403030204" pitchFamily="34" charset="-78"/>
              </a:rPr>
              <a:t>أمثلة </a:t>
            </a:r>
          </a:p>
          <a:p>
            <a:pPr marL="285750" indent="-285750" algn="r" rtl="1">
              <a:buFont typeface="Arial" panose="020B0604020202020204" pitchFamily="34" charset="0"/>
              <a:buChar char="•"/>
            </a:pPr>
            <a:r>
              <a:rPr lang="ar-SY" dirty="0">
                <a:latin typeface="Dubai" panose="020B0503030403030204" pitchFamily="34" charset="-78"/>
                <a:cs typeface="Dubai" panose="020B0503030403030204" pitchFamily="34" charset="-78"/>
              </a:rPr>
              <a:t>تنسيق الخرج المتوقع</a:t>
            </a:r>
          </a:p>
        </p:txBody>
      </p:sp>
      <p:sp>
        <p:nvSpPr>
          <p:cNvPr id="33" name="TextBox 32">
            <a:extLst>
              <a:ext uri="{FF2B5EF4-FFF2-40B4-BE49-F238E27FC236}">
                <a16:creationId xmlns:a16="http://schemas.microsoft.com/office/drawing/2014/main" id="{66D66295-210C-0813-A1F4-42BB6DF44B6A}"/>
              </a:ext>
            </a:extLst>
          </p:cNvPr>
          <p:cNvSpPr txBox="1"/>
          <p:nvPr/>
        </p:nvSpPr>
        <p:spPr>
          <a:xfrm>
            <a:off x="2954256" y="3005635"/>
            <a:ext cx="1624875" cy="584775"/>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نموذج لغوي كبير</a:t>
            </a:r>
            <a:r>
              <a:rPr lang="en-US" sz="1600" b="1" dirty="0">
                <a:latin typeface="Dubai" panose="020B0503030403030204" pitchFamily="34" charset="-78"/>
                <a:cs typeface="Dubai" panose="020B0503030403030204" pitchFamily="34" charset="-78"/>
              </a:rPr>
              <a:t>(LLM) </a:t>
            </a:r>
          </a:p>
        </p:txBody>
      </p:sp>
      <p:pic>
        <p:nvPicPr>
          <p:cNvPr id="34" name="Picture 33">
            <a:extLst>
              <a:ext uri="{FF2B5EF4-FFF2-40B4-BE49-F238E27FC236}">
                <a16:creationId xmlns:a16="http://schemas.microsoft.com/office/drawing/2014/main" id="{BACD4402-3AF9-2716-3499-BB635200B158}"/>
              </a:ext>
            </a:extLst>
          </p:cNvPr>
          <p:cNvPicPr>
            <a:picLocks noChangeAspect="1"/>
          </p:cNvPicPr>
          <p:nvPr/>
        </p:nvPicPr>
        <p:blipFill>
          <a:blip r:embed="rId4"/>
          <a:stretch>
            <a:fillRect/>
          </a:stretch>
        </p:blipFill>
        <p:spPr>
          <a:xfrm>
            <a:off x="3230437" y="1795152"/>
            <a:ext cx="1118687" cy="1264603"/>
          </a:xfrm>
          <a:prstGeom prst="rect">
            <a:avLst/>
          </a:prstGeom>
        </p:spPr>
      </p:pic>
      <p:sp>
        <p:nvSpPr>
          <p:cNvPr id="35" name="Arrow: Right 34">
            <a:extLst>
              <a:ext uri="{FF2B5EF4-FFF2-40B4-BE49-F238E27FC236}">
                <a16:creationId xmlns:a16="http://schemas.microsoft.com/office/drawing/2014/main" id="{6FC6FC09-F47E-495A-E12B-3FFF405044B7}"/>
              </a:ext>
            </a:extLst>
          </p:cNvPr>
          <p:cNvSpPr/>
          <p:nvPr/>
        </p:nvSpPr>
        <p:spPr>
          <a:xfrm rot="1017609">
            <a:off x="1773282" y="2023012"/>
            <a:ext cx="1456668" cy="226658"/>
          </a:xfrm>
          <a:prstGeom prst="rightArrow">
            <a:avLst/>
          </a:prstGeom>
          <a:solidFill>
            <a:schemeClr val="accent5"/>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E9B9D337-3F65-CFDA-BC69-EA47C2B6FDB9}"/>
              </a:ext>
            </a:extLst>
          </p:cNvPr>
          <p:cNvSpPr txBox="1"/>
          <p:nvPr/>
        </p:nvSpPr>
        <p:spPr>
          <a:xfrm rot="1084362">
            <a:off x="1793589" y="1687635"/>
            <a:ext cx="1563133" cy="338554"/>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إدخال</a:t>
            </a:r>
            <a:endParaRPr lang="en-US" sz="1600" b="1" dirty="0">
              <a:latin typeface="Dubai" panose="020B0503030403030204" pitchFamily="34" charset="-78"/>
              <a:cs typeface="Dubai" panose="020B0503030403030204" pitchFamily="34" charset="-78"/>
            </a:endParaRPr>
          </a:p>
        </p:txBody>
      </p:sp>
      <p:sp>
        <p:nvSpPr>
          <p:cNvPr id="37" name="Arrow: Right 36">
            <a:extLst>
              <a:ext uri="{FF2B5EF4-FFF2-40B4-BE49-F238E27FC236}">
                <a16:creationId xmlns:a16="http://schemas.microsoft.com/office/drawing/2014/main" id="{D17A1F0C-0B5A-27F5-8D6E-A8EC5C998B6E}"/>
              </a:ext>
            </a:extLst>
          </p:cNvPr>
          <p:cNvSpPr/>
          <p:nvPr/>
        </p:nvSpPr>
        <p:spPr>
          <a:xfrm>
            <a:off x="4421312" y="2485762"/>
            <a:ext cx="1099125" cy="280883"/>
          </a:xfrm>
          <a:prstGeom prst="rightArrow">
            <a:avLst/>
          </a:prstGeom>
          <a:solidFill>
            <a:schemeClr val="accent5"/>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0C4FAAFD-F2BA-3D91-0E4B-8228260D4180}"/>
              </a:ext>
            </a:extLst>
          </p:cNvPr>
          <p:cNvSpPr txBox="1"/>
          <p:nvPr/>
        </p:nvSpPr>
        <p:spPr>
          <a:xfrm>
            <a:off x="4196726" y="2230612"/>
            <a:ext cx="1563133" cy="338554"/>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الخرج كنص</a:t>
            </a:r>
            <a:endParaRPr lang="en-US" sz="1600" b="1" dirty="0">
              <a:latin typeface="Dubai" panose="020B0503030403030204" pitchFamily="34" charset="-78"/>
              <a:cs typeface="Dubai" panose="020B0503030403030204" pitchFamily="34" charset="-78"/>
            </a:endParaRPr>
          </a:p>
        </p:txBody>
      </p:sp>
      <p:pic>
        <p:nvPicPr>
          <p:cNvPr id="2050" name="Picture 2" descr="Best Restaurant Consultant firms in Dubai - BrandPortunity">
            <a:extLst>
              <a:ext uri="{FF2B5EF4-FFF2-40B4-BE49-F238E27FC236}">
                <a16:creationId xmlns:a16="http://schemas.microsoft.com/office/drawing/2014/main" id="{5A0D1689-B378-B774-0798-D13C806A43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6261" y="2049642"/>
            <a:ext cx="1159887" cy="947241"/>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6474F333-8052-D122-2A83-753667D046A9}"/>
              </a:ext>
            </a:extLst>
          </p:cNvPr>
          <p:cNvSpPr txBox="1"/>
          <p:nvPr/>
        </p:nvSpPr>
        <p:spPr>
          <a:xfrm>
            <a:off x="5341773" y="2982316"/>
            <a:ext cx="1624875" cy="338554"/>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محلل</a:t>
            </a:r>
            <a:endParaRPr lang="en-US" sz="1600" b="1"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3651840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4351020" y="2350770"/>
            <a:ext cx="4079830" cy="138303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ar-SY" sz="4000" dirty="0">
                <a:latin typeface="Dubai" panose="020B0503030403030204" pitchFamily="34" charset="-78"/>
                <a:cs typeface="Dubai" panose="020B0503030403030204" pitchFamily="34" charset="-78"/>
              </a:rPr>
              <a:t>معماريّة النظام البرمجي</a:t>
            </a:r>
            <a:endParaRPr lang="ar-SY" sz="2500" dirty="0">
              <a:latin typeface="Dubai" panose="020B0503030403030204" pitchFamily="34" charset="-78"/>
              <a:cs typeface="Dubai" panose="020B0503030403030204" pitchFamily="34" charset="-78"/>
            </a:endParaRPr>
          </a:p>
        </p:txBody>
      </p:sp>
      <p:sp>
        <p:nvSpPr>
          <p:cNvPr id="224" name="Google Shape;224;p34"/>
          <p:cNvSpPr txBox="1">
            <a:spLocks noGrp="1"/>
          </p:cNvSpPr>
          <p:nvPr>
            <p:ph type="title" idx="2"/>
          </p:nvPr>
        </p:nvSpPr>
        <p:spPr>
          <a:xfrm>
            <a:off x="3968350" y="126232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Dubai" panose="020B0503030403030204" pitchFamily="34" charset="-78"/>
                <a:cs typeface="Dubai" panose="020B0503030403030204" pitchFamily="34" charset="-78"/>
              </a:rPr>
              <a:t>0</a:t>
            </a:r>
            <a:r>
              <a:rPr lang="en-US" dirty="0">
                <a:latin typeface="Dubai" panose="020B0503030403030204" pitchFamily="34" charset="-78"/>
                <a:cs typeface="Dubai" panose="020B0503030403030204" pitchFamily="34" charset="-78"/>
              </a:rPr>
              <a:t>4</a:t>
            </a:r>
            <a:endParaRPr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1896454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6" name="Google Shape;197;p32">
            <a:extLst>
              <a:ext uri="{FF2B5EF4-FFF2-40B4-BE49-F238E27FC236}">
                <a16:creationId xmlns:a16="http://schemas.microsoft.com/office/drawing/2014/main" id="{0CAEC0CC-D7D5-10D2-63F6-C6968FBED233}"/>
              </a:ext>
            </a:extLst>
          </p:cNvPr>
          <p:cNvSpPr txBox="1">
            <a:spLocks/>
          </p:cNvSpPr>
          <p:nvPr/>
        </p:nvSpPr>
        <p:spPr>
          <a:xfrm>
            <a:off x="717799" y="383175"/>
            <a:ext cx="7708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r>
              <a:rPr lang="ar-SY" sz="3000" dirty="0">
                <a:latin typeface="Dubai" panose="020B0503030403030204" pitchFamily="34" charset="-78"/>
                <a:cs typeface="Dubai" panose="020B0503030403030204" pitchFamily="34" charset="-78"/>
              </a:rPr>
              <a:t>معماريّة النظام البرمجي</a:t>
            </a:r>
            <a:br>
              <a:rPr lang="ar-SY" sz="2000" dirty="0">
                <a:latin typeface="Dubai" panose="020B0503030403030204" pitchFamily="34" charset="-78"/>
                <a:cs typeface="Dubai" panose="020B0503030403030204" pitchFamily="34" charset="-78"/>
              </a:rPr>
            </a:br>
            <a:endParaRPr lang="ar-SY" sz="2000" b="0" dirty="0">
              <a:latin typeface="Dubai" panose="020B0503030403030204" pitchFamily="34" charset="-78"/>
              <a:cs typeface="Dubai" panose="020B0503030403030204" pitchFamily="34" charset="-78"/>
            </a:endParaRPr>
          </a:p>
        </p:txBody>
      </p:sp>
      <p:pic>
        <p:nvPicPr>
          <p:cNvPr id="26" name="Picture 25">
            <a:extLst>
              <a:ext uri="{FF2B5EF4-FFF2-40B4-BE49-F238E27FC236}">
                <a16:creationId xmlns:a16="http://schemas.microsoft.com/office/drawing/2014/main" id="{63968E02-8C92-CCD2-5C58-BD144D93AE90}"/>
              </a:ext>
            </a:extLst>
          </p:cNvPr>
          <p:cNvPicPr>
            <a:picLocks noChangeAspect="1"/>
          </p:cNvPicPr>
          <p:nvPr/>
        </p:nvPicPr>
        <p:blipFill>
          <a:blip r:embed="rId3"/>
          <a:stretch>
            <a:fillRect/>
          </a:stretch>
        </p:blipFill>
        <p:spPr>
          <a:xfrm>
            <a:off x="2108917" y="1232519"/>
            <a:ext cx="4925964" cy="3527806"/>
          </a:xfrm>
          <a:prstGeom prst="rect">
            <a:avLst/>
          </a:prstGeom>
        </p:spPr>
      </p:pic>
      <p:sp>
        <p:nvSpPr>
          <p:cNvPr id="2" name="TextBox 1">
            <a:extLst>
              <a:ext uri="{FF2B5EF4-FFF2-40B4-BE49-F238E27FC236}">
                <a16:creationId xmlns:a16="http://schemas.microsoft.com/office/drawing/2014/main" id="{C988C231-A1D4-BFD9-C65D-9189FD233FD8}"/>
              </a:ext>
            </a:extLst>
          </p:cNvPr>
          <p:cNvSpPr txBox="1"/>
          <p:nvPr/>
        </p:nvSpPr>
        <p:spPr>
          <a:xfrm>
            <a:off x="8425999" y="4848605"/>
            <a:ext cx="718001" cy="307777"/>
          </a:xfrm>
          <a:prstGeom prst="rect">
            <a:avLst/>
          </a:prstGeom>
          <a:noFill/>
        </p:spPr>
        <p:txBody>
          <a:bodyPr wrap="square" rtlCol="0">
            <a:spAutoFit/>
          </a:bodyPr>
          <a:lstStyle/>
          <a:p>
            <a:r>
              <a:rPr lang="en-US" b="1" dirty="0"/>
              <a:t>38/41</a:t>
            </a:r>
          </a:p>
        </p:txBody>
      </p:sp>
    </p:spTree>
    <p:extLst>
      <p:ext uri="{BB962C8B-B14F-4D97-AF65-F5344CB8AC3E}">
        <p14:creationId xmlns:p14="http://schemas.microsoft.com/office/powerpoint/2010/main" val="1538225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330222" y="2575051"/>
            <a:ext cx="5100628" cy="138303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ar-SY" sz="4000" dirty="0">
                <a:latin typeface="Dubai" panose="020B0503030403030204" pitchFamily="34" charset="-78"/>
                <a:cs typeface="Dubai" panose="020B0503030403030204" pitchFamily="34" charset="-78"/>
              </a:rPr>
              <a:t>الخاتمة والآفاق المستقبليّة</a:t>
            </a:r>
            <a:br>
              <a:rPr lang="ar-SY" sz="4000" dirty="0">
                <a:latin typeface="Dubai" panose="020B0503030403030204" pitchFamily="34" charset="-78"/>
                <a:cs typeface="Dubai" panose="020B0503030403030204" pitchFamily="34" charset="-78"/>
              </a:rPr>
            </a:br>
            <a:br>
              <a:rPr lang="ar-SY" sz="2000" dirty="0">
                <a:latin typeface="Dubai" panose="020B0503030403030204" pitchFamily="34" charset="-78"/>
                <a:cs typeface="Dubai" panose="020B0503030403030204" pitchFamily="34" charset="-78"/>
              </a:rPr>
            </a:br>
            <a:endParaRPr lang="ar-SY" sz="2500" dirty="0">
              <a:latin typeface="Dubai" panose="020B0503030403030204" pitchFamily="34" charset="-78"/>
              <a:cs typeface="Dubai" panose="020B0503030403030204" pitchFamily="34" charset="-78"/>
            </a:endParaRPr>
          </a:p>
        </p:txBody>
      </p:sp>
      <p:sp>
        <p:nvSpPr>
          <p:cNvPr id="224" name="Google Shape;224;p34"/>
          <p:cNvSpPr txBox="1">
            <a:spLocks noGrp="1"/>
          </p:cNvSpPr>
          <p:nvPr>
            <p:ph type="title" idx="2"/>
          </p:nvPr>
        </p:nvSpPr>
        <p:spPr>
          <a:xfrm>
            <a:off x="3968350" y="126232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Dubai" panose="020B0503030403030204" pitchFamily="34" charset="-78"/>
                <a:cs typeface="Dubai" panose="020B0503030403030204" pitchFamily="34" charset="-78"/>
              </a:rPr>
              <a:t>0</a:t>
            </a:r>
            <a:r>
              <a:rPr lang="en-US" dirty="0">
                <a:latin typeface="Dubai" panose="020B0503030403030204" pitchFamily="34" charset="-78"/>
                <a:cs typeface="Dubai" panose="020B0503030403030204" pitchFamily="34" charset="-78"/>
              </a:rPr>
              <a:t>5</a:t>
            </a:r>
            <a:endParaRPr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32523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SY" sz="3500" dirty="0">
                <a:latin typeface="Dubai" panose="020B0503030403030204" pitchFamily="34" charset="-78"/>
                <a:cs typeface="Dubai" panose="020B0503030403030204" pitchFamily="34" charset="-78"/>
              </a:rPr>
              <a:t>محتويات العرض</a:t>
            </a:r>
            <a:endParaRPr sz="3500" dirty="0">
              <a:latin typeface="Dubai" panose="020B0503030403030204" pitchFamily="34" charset="-78"/>
              <a:cs typeface="Dubai" panose="020B0503030403030204" pitchFamily="34" charset="-78"/>
            </a:endParaRPr>
          </a:p>
        </p:txBody>
      </p:sp>
      <p:sp>
        <p:nvSpPr>
          <p:cNvPr id="198" name="Google Shape;198;p32"/>
          <p:cNvSpPr txBox="1">
            <a:spLocks noGrp="1"/>
          </p:cNvSpPr>
          <p:nvPr>
            <p:ph type="ctrTitle" idx="2"/>
          </p:nvPr>
        </p:nvSpPr>
        <p:spPr>
          <a:xfrm>
            <a:off x="5444532" y="1694123"/>
            <a:ext cx="2150400" cy="384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ar-SY" sz="2000" dirty="0">
                <a:latin typeface="Dubai" panose="020B0503030403030204" pitchFamily="34" charset="-78"/>
                <a:cs typeface="Dubai" panose="020B0503030403030204" pitchFamily="34" charset="-78"/>
              </a:rPr>
              <a:t>مقدمة</a:t>
            </a:r>
            <a:endParaRPr sz="2000" dirty="0">
              <a:latin typeface="Dubai" panose="020B0503030403030204" pitchFamily="34" charset="-78"/>
              <a:cs typeface="Dubai" panose="020B0503030403030204" pitchFamily="34" charset="-78"/>
            </a:endParaRPr>
          </a:p>
        </p:txBody>
      </p:sp>
      <p:sp>
        <p:nvSpPr>
          <p:cNvPr id="199" name="Google Shape;199;p32"/>
          <p:cNvSpPr txBox="1">
            <a:spLocks noGrp="1"/>
          </p:cNvSpPr>
          <p:nvPr>
            <p:ph type="title" idx="3"/>
          </p:nvPr>
        </p:nvSpPr>
        <p:spPr>
          <a:xfrm>
            <a:off x="7594932" y="1599954"/>
            <a:ext cx="897440" cy="693486"/>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latin typeface="Dubai" panose="020B0503030403030204" pitchFamily="34" charset="-78"/>
                <a:cs typeface="Dubai" panose="020B0503030403030204" pitchFamily="34" charset="-78"/>
              </a:rPr>
              <a:t>01</a:t>
            </a:r>
            <a:endParaRPr sz="5000" dirty="0">
              <a:latin typeface="Dubai" panose="020B0503030403030204" pitchFamily="34" charset="-78"/>
              <a:cs typeface="Dubai" panose="020B0503030403030204" pitchFamily="34" charset="-78"/>
            </a:endParaRPr>
          </a:p>
        </p:txBody>
      </p:sp>
      <p:sp>
        <p:nvSpPr>
          <p:cNvPr id="28" name="Google Shape;198;p32">
            <a:extLst>
              <a:ext uri="{FF2B5EF4-FFF2-40B4-BE49-F238E27FC236}">
                <a16:creationId xmlns:a16="http://schemas.microsoft.com/office/drawing/2014/main" id="{0D3A0575-8FBF-D84E-2072-170CF8B084DB}"/>
              </a:ext>
            </a:extLst>
          </p:cNvPr>
          <p:cNvSpPr txBox="1">
            <a:spLocks/>
          </p:cNvSpPr>
          <p:nvPr/>
        </p:nvSpPr>
        <p:spPr>
          <a:xfrm>
            <a:off x="4576104" y="2860349"/>
            <a:ext cx="303276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pPr algn="r"/>
            <a:r>
              <a:rPr lang="ar-SY" sz="2000" dirty="0">
                <a:latin typeface="Dubai" panose="020B0503030403030204" pitchFamily="34" charset="-78"/>
                <a:cs typeface="Dubai" panose="020B0503030403030204" pitchFamily="34" charset="-78"/>
              </a:rPr>
              <a:t>الحل المقترح</a:t>
            </a:r>
          </a:p>
        </p:txBody>
      </p:sp>
      <p:sp>
        <p:nvSpPr>
          <p:cNvPr id="29" name="Google Shape;199;p32">
            <a:extLst>
              <a:ext uri="{FF2B5EF4-FFF2-40B4-BE49-F238E27FC236}">
                <a16:creationId xmlns:a16="http://schemas.microsoft.com/office/drawing/2014/main" id="{FB3B4BC6-DFC6-B328-40E7-B0A57DAC3D13}"/>
              </a:ext>
            </a:extLst>
          </p:cNvPr>
          <p:cNvSpPr txBox="1">
            <a:spLocks/>
          </p:cNvSpPr>
          <p:nvPr/>
        </p:nvSpPr>
        <p:spPr>
          <a:xfrm>
            <a:off x="7594932" y="2786169"/>
            <a:ext cx="897440" cy="6934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5000" dirty="0">
                <a:latin typeface="Dubai" panose="020B0503030403030204" pitchFamily="34" charset="-78"/>
                <a:cs typeface="Dubai" panose="020B0503030403030204" pitchFamily="34" charset="-78"/>
              </a:rPr>
              <a:t>0</a:t>
            </a:r>
            <a:r>
              <a:rPr lang="ar-SY" sz="5000" dirty="0">
                <a:latin typeface="Dubai" panose="020B0503030403030204" pitchFamily="34" charset="-78"/>
                <a:cs typeface="Dubai" panose="020B0503030403030204" pitchFamily="34" charset="-78"/>
              </a:rPr>
              <a:t>3</a:t>
            </a:r>
            <a:endParaRPr lang="en" sz="5000" dirty="0">
              <a:latin typeface="Dubai" panose="020B0503030403030204" pitchFamily="34" charset="-78"/>
              <a:cs typeface="Dubai" panose="020B0503030403030204" pitchFamily="34" charset="-78"/>
            </a:endParaRPr>
          </a:p>
        </p:txBody>
      </p:sp>
      <p:sp>
        <p:nvSpPr>
          <p:cNvPr id="30" name="Google Shape;198;p32">
            <a:extLst>
              <a:ext uri="{FF2B5EF4-FFF2-40B4-BE49-F238E27FC236}">
                <a16:creationId xmlns:a16="http://schemas.microsoft.com/office/drawing/2014/main" id="{258C5F46-BD66-E25C-9EA8-C21082EFD10F}"/>
              </a:ext>
            </a:extLst>
          </p:cNvPr>
          <p:cNvSpPr txBox="1">
            <a:spLocks/>
          </p:cNvSpPr>
          <p:nvPr/>
        </p:nvSpPr>
        <p:spPr>
          <a:xfrm>
            <a:off x="315364" y="1752090"/>
            <a:ext cx="3024980" cy="4930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pPr marL="0" marR="0" indent="0" algn="r" rtl="0">
              <a:spcBef>
                <a:spcPts val="0"/>
              </a:spcBef>
              <a:spcAft>
                <a:spcPts val="0"/>
              </a:spcAft>
            </a:pPr>
            <a:r>
              <a:rPr lang="ar-SY" sz="1800" b="1" i="0" dirty="0">
                <a:solidFill>
                  <a:srgbClr val="003BA3"/>
                </a:solidFill>
                <a:effectLst/>
                <a:latin typeface="Dubai" panose="020B0503030403030204" pitchFamily="34" charset="-78"/>
                <a:ea typeface="Montserrat" panose="00000500000000000000" pitchFamily="2" charset="0"/>
                <a:cs typeface="Dubai" panose="020B0503030403030204" pitchFamily="34" charset="-78"/>
              </a:rPr>
              <a:t>الدراسة المرجعيّة</a:t>
            </a:r>
            <a:endParaRPr lang="en-US" sz="2000" dirty="0">
              <a:effectLst/>
            </a:endParaRPr>
          </a:p>
        </p:txBody>
      </p:sp>
      <p:sp>
        <p:nvSpPr>
          <p:cNvPr id="31" name="Google Shape;199;p32">
            <a:extLst>
              <a:ext uri="{FF2B5EF4-FFF2-40B4-BE49-F238E27FC236}">
                <a16:creationId xmlns:a16="http://schemas.microsoft.com/office/drawing/2014/main" id="{5A6C7C0E-CE16-5A96-5D9D-F292F316C1A9}"/>
              </a:ext>
            </a:extLst>
          </p:cNvPr>
          <p:cNvSpPr txBox="1">
            <a:spLocks/>
          </p:cNvSpPr>
          <p:nvPr/>
        </p:nvSpPr>
        <p:spPr>
          <a:xfrm>
            <a:off x="3340344" y="1699831"/>
            <a:ext cx="897440" cy="6934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5000" dirty="0">
                <a:latin typeface="Dubai" panose="020B0503030403030204" pitchFamily="34" charset="-78"/>
                <a:cs typeface="Dubai" panose="020B0503030403030204" pitchFamily="34" charset="-78"/>
              </a:rPr>
              <a:t>0</a:t>
            </a:r>
            <a:r>
              <a:rPr lang="ar-SY" sz="5000" dirty="0">
                <a:latin typeface="Dubai" panose="020B0503030403030204" pitchFamily="34" charset="-78"/>
                <a:cs typeface="Dubai" panose="020B0503030403030204" pitchFamily="34" charset="-78"/>
              </a:rPr>
              <a:t>2</a:t>
            </a:r>
            <a:endParaRPr lang="en" sz="5000" dirty="0">
              <a:latin typeface="Dubai" panose="020B0503030403030204" pitchFamily="34" charset="-78"/>
              <a:cs typeface="Dubai" panose="020B0503030403030204" pitchFamily="34" charset="-78"/>
            </a:endParaRPr>
          </a:p>
        </p:txBody>
      </p:sp>
      <p:sp>
        <p:nvSpPr>
          <p:cNvPr id="34" name="Google Shape;198;p32">
            <a:extLst>
              <a:ext uri="{FF2B5EF4-FFF2-40B4-BE49-F238E27FC236}">
                <a16:creationId xmlns:a16="http://schemas.microsoft.com/office/drawing/2014/main" id="{5ACA559B-F848-587C-1A92-CEEE86520A18}"/>
              </a:ext>
            </a:extLst>
          </p:cNvPr>
          <p:cNvSpPr txBox="1">
            <a:spLocks/>
          </p:cNvSpPr>
          <p:nvPr/>
        </p:nvSpPr>
        <p:spPr>
          <a:xfrm>
            <a:off x="311474" y="2869516"/>
            <a:ext cx="3024980" cy="4930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pPr algn="r"/>
            <a:r>
              <a:rPr lang="ar-SY" sz="2000" dirty="0">
                <a:latin typeface="Dubai" panose="020B0503030403030204" pitchFamily="34" charset="-78"/>
                <a:cs typeface="Dubai" panose="020B0503030403030204" pitchFamily="34" charset="-78"/>
              </a:rPr>
              <a:t>معمارية النظام البرمجي</a:t>
            </a:r>
          </a:p>
        </p:txBody>
      </p:sp>
      <p:sp>
        <p:nvSpPr>
          <p:cNvPr id="35" name="Google Shape;199;p32">
            <a:extLst>
              <a:ext uri="{FF2B5EF4-FFF2-40B4-BE49-F238E27FC236}">
                <a16:creationId xmlns:a16="http://schemas.microsoft.com/office/drawing/2014/main" id="{5975D3E1-6700-75F1-6E16-A2A5A56BAB59}"/>
              </a:ext>
            </a:extLst>
          </p:cNvPr>
          <p:cNvSpPr txBox="1">
            <a:spLocks/>
          </p:cNvSpPr>
          <p:nvPr/>
        </p:nvSpPr>
        <p:spPr>
          <a:xfrm>
            <a:off x="3340344" y="2805228"/>
            <a:ext cx="897440" cy="6934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5000" dirty="0">
                <a:latin typeface="Dubai" panose="020B0503030403030204" pitchFamily="34" charset="-78"/>
                <a:cs typeface="Dubai" panose="020B0503030403030204" pitchFamily="34" charset="-78"/>
              </a:rPr>
              <a:t>0</a:t>
            </a:r>
            <a:r>
              <a:rPr lang="en-US" sz="5000" dirty="0">
                <a:latin typeface="Dubai" panose="020B0503030403030204" pitchFamily="34" charset="-78"/>
                <a:cs typeface="Dubai" panose="020B0503030403030204" pitchFamily="34" charset="-78"/>
              </a:rPr>
              <a:t>4</a:t>
            </a:r>
            <a:endParaRPr lang="en" sz="5000" dirty="0">
              <a:latin typeface="Dubai" panose="020B0503030403030204" pitchFamily="34" charset="-78"/>
              <a:cs typeface="Dubai" panose="020B0503030403030204" pitchFamily="34" charset="-78"/>
            </a:endParaRPr>
          </a:p>
        </p:txBody>
      </p:sp>
      <p:sp>
        <p:nvSpPr>
          <p:cNvPr id="2" name="TextBox 1">
            <a:extLst>
              <a:ext uri="{FF2B5EF4-FFF2-40B4-BE49-F238E27FC236}">
                <a16:creationId xmlns:a16="http://schemas.microsoft.com/office/drawing/2014/main" id="{3E2F74EB-9D18-FAE0-1308-1E82678C75BD}"/>
              </a:ext>
            </a:extLst>
          </p:cNvPr>
          <p:cNvSpPr txBox="1"/>
          <p:nvPr/>
        </p:nvSpPr>
        <p:spPr>
          <a:xfrm>
            <a:off x="8557260" y="4826028"/>
            <a:ext cx="586740" cy="307777"/>
          </a:xfrm>
          <a:prstGeom prst="rect">
            <a:avLst/>
          </a:prstGeom>
          <a:noFill/>
        </p:spPr>
        <p:txBody>
          <a:bodyPr wrap="square" rtlCol="0">
            <a:spAutoFit/>
          </a:bodyPr>
          <a:lstStyle/>
          <a:p>
            <a:r>
              <a:rPr lang="en-US" b="1" dirty="0"/>
              <a:t>2/41</a:t>
            </a:r>
          </a:p>
        </p:txBody>
      </p:sp>
      <p:sp>
        <p:nvSpPr>
          <p:cNvPr id="3" name="Google Shape;198;p32">
            <a:extLst>
              <a:ext uri="{FF2B5EF4-FFF2-40B4-BE49-F238E27FC236}">
                <a16:creationId xmlns:a16="http://schemas.microsoft.com/office/drawing/2014/main" id="{333D7CD7-9862-6E7E-1C4B-72DBCB3543B2}"/>
              </a:ext>
            </a:extLst>
          </p:cNvPr>
          <p:cNvSpPr txBox="1">
            <a:spLocks/>
          </p:cNvSpPr>
          <p:nvPr/>
        </p:nvSpPr>
        <p:spPr>
          <a:xfrm>
            <a:off x="2410661" y="3704973"/>
            <a:ext cx="3024980" cy="4930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pPr algn="r"/>
            <a:r>
              <a:rPr lang="ar-SY" sz="2000" dirty="0">
                <a:latin typeface="Dubai" panose="020B0503030403030204" pitchFamily="34" charset="-78"/>
                <a:cs typeface="Dubai" panose="020B0503030403030204" pitchFamily="34" charset="-78"/>
              </a:rPr>
              <a:t>الخاتمة والآفاق المستقبليّة</a:t>
            </a:r>
          </a:p>
        </p:txBody>
      </p:sp>
      <p:sp>
        <p:nvSpPr>
          <p:cNvPr id="4" name="Google Shape;199;p32">
            <a:extLst>
              <a:ext uri="{FF2B5EF4-FFF2-40B4-BE49-F238E27FC236}">
                <a16:creationId xmlns:a16="http://schemas.microsoft.com/office/drawing/2014/main" id="{7A6E082D-0AD8-6D17-612B-7FC716C71C86}"/>
              </a:ext>
            </a:extLst>
          </p:cNvPr>
          <p:cNvSpPr txBox="1">
            <a:spLocks/>
          </p:cNvSpPr>
          <p:nvPr/>
        </p:nvSpPr>
        <p:spPr>
          <a:xfrm>
            <a:off x="5439531" y="3640685"/>
            <a:ext cx="897440" cy="6934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5000" dirty="0">
                <a:latin typeface="Dubai" panose="020B0503030403030204" pitchFamily="34" charset="-78"/>
                <a:cs typeface="Dubai" panose="020B0503030403030204" pitchFamily="34" charset="-78"/>
              </a:rPr>
              <a:t>0</a:t>
            </a:r>
            <a:r>
              <a:rPr lang="en-US" sz="5000" dirty="0">
                <a:latin typeface="Dubai" panose="020B0503030403030204" pitchFamily="34" charset="-78"/>
                <a:cs typeface="Dubai" panose="020B0503030403030204" pitchFamily="34" charset="-78"/>
              </a:rPr>
              <a:t>5</a:t>
            </a:r>
            <a:endParaRPr lang="en" sz="5000"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1207303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7" name="Google Shape;197;p32">
            <a:extLst>
              <a:ext uri="{FF2B5EF4-FFF2-40B4-BE49-F238E27FC236}">
                <a16:creationId xmlns:a16="http://schemas.microsoft.com/office/drawing/2014/main" id="{53942CCC-7A0B-F229-DCAB-7E13C2F56F52}"/>
              </a:ext>
            </a:extLst>
          </p:cNvPr>
          <p:cNvSpPr txBox="1">
            <a:spLocks noGrp="1"/>
          </p:cNvSpPr>
          <p:nvPr>
            <p:ph type="title"/>
          </p:nvPr>
        </p:nvSpPr>
        <p:spPr>
          <a:xfrm>
            <a:off x="7179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SY" sz="3500" dirty="0">
                <a:solidFill>
                  <a:schemeClr val="accent1"/>
                </a:solidFill>
                <a:latin typeface="Dubai" panose="020B0503030403030204" pitchFamily="34" charset="-78"/>
                <a:cs typeface="Dubai" panose="020B0503030403030204" pitchFamily="34" charset="-78"/>
              </a:rPr>
              <a:t>الخاتمة والآفاق المستقبليّة</a:t>
            </a:r>
            <a:br>
              <a:rPr lang="ar-SY" sz="3500" dirty="0">
                <a:solidFill>
                  <a:schemeClr val="accent1"/>
                </a:solidFill>
                <a:latin typeface="Dubai" panose="020B0503030403030204" pitchFamily="34" charset="-78"/>
                <a:cs typeface="Dubai" panose="020B0503030403030204" pitchFamily="34" charset="-78"/>
              </a:rPr>
            </a:br>
            <a:r>
              <a:rPr lang="ar-SY" sz="2500" b="0" dirty="0">
                <a:solidFill>
                  <a:schemeClr val="accent1"/>
                </a:solidFill>
                <a:latin typeface="Dubai" panose="020B0503030403030204" pitchFamily="34" charset="-78"/>
                <a:cs typeface="Dubai" panose="020B0503030403030204" pitchFamily="34" charset="-78"/>
              </a:rPr>
              <a:t>الخاتمة</a:t>
            </a:r>
            <a:endParaRPr sz="2500" b="0" dirty="0">
              <a:solidFill>
                <a:schemeClr val="accent1"/>
              </a:solidFill>
              <a:latin typeface="Dubai" panose="020B0503030403030204" pitchFamily="34" charset="-78"/>
              <a:cs typeface="Dubai" panose="020B0503030403030204" pitchFamily="34" charset="-78"/>
            </a:endParaRPr>
          </a:p>
        </p:txBody>
      </p:sp>
      <p:sp>
        <p:nvSpPr>
          <p:cNvPr id="6" name="TextBox 5">
            <a:extLst>
              <a:ext uri="{FF2B5EF4-FFF2-40B4-BE49-F238E27FC236}">
                <a16:creationId xmlns:a16="http://schemas.microsoft.com/office/drawing/2014/main" id="{FB2A45CE-5A77-0545-8ABC-8A185E184377}"/>
              </a:ext>
            </a:extLst>
          </p:cNvPr>
          <p:cNvSpPr txBox="1"/>
          <p:nvPr/>
        </p:nvSpPr>
        <p:spPr>
          <a:xfrm>
            <a:off x="1163212" y="1713337"/>
            <a:ext cx="7262888" cy="3046988"/>
          </a:xfrm>
          <a:prstGeom prst="rect">
            <a:avLst/>
          </a:prstGeom>
          <a:noFill/>
        </p:spPr>
        <p:txBody>
          <a:bodyPr wrap="square">
            <a:spAutoFit/>
          </a:bodyPr>
          <a:lstStyle/>
          <a:p>
            <a:pPr marL="285750" indent="-285750" algn="r" rtl="1">
              <a:buFont typeface="Arial" panose="020B0604020202020204" pitchFamily="34" charset="0"/>
              <a:buChar char="•"/>
            </a:pPr>
            <a:r>
              <a:rPr lang="ar-SY" sz="1600" dirty="0">
                <a:solidFill>
                  <a:srgbClr val="000000"/>
                </a:solidFill>
                <a:effectLst/>
                <a:latin typeface="Dubai" panose="020B0503030403030204" pitchFamily="34" charset="-78"/>
                <a:ea typeface="Calibri" panose="020F0502020204030204" pitchFamily="34" charset="0"/>
                <a:cs typeface="Dubai" panose="020B0503030403030204" pitchFamily="34" charset="-78"/>
              </a:rPr>
              <a:t>قدّمنا في هذا المشروع منهجيّة لتقدير أهميّة المتطلّبات المشار إليها في مراجعات المستخدمين، بالإضافة لاقتراح متطلّبات جديدة للتطبيق. </a:t>
            </a:r>
            <a:endParaRPr lang="en-US" sz="1600" dirty="0">
              <a:solidFill>
                <a:srgbClr val="000000"/>
              </a:solidFill>
              <a:effectLst/>
              <a:latin typeface="Dubai" panose="020B0503030403030204" pitchFamily="34" charset="-78"/>
              <a:ea typeface="Calibri" panose="020F0502020204030204" pitchFamily="34" charset="0"/>
              <a:cs typeface="Dubai" panose="020B0503030403030204" pitchFamily="34" charset="-78"/>
            </a:endParaRPr>
          </a:p>
          <a:p>
            <a:pPr marL="285750" indent="-285750" algn="r" rtl="1">
              <a:buFont typeface="Arial" panose="020B0604020202020204" pitchFamily="34" charset="0"/>
              <a:buChar char="•"/>
            </a:pPr>
            <a:endParaRPr lang="en-US" sz="1600" dirty="0">
              <a:solidFill>
                <a:srgbClr val="000000"/>
              </a:solidFill>
              <a:effectLst/>
              <a:latin typeface="Dubai" panose="020B0503030403030204" pitchFamily="34" charset="-78"/>
              <a:ea typeface="Calibri" panose="020F0502020204030204" pitchFamily="34" charset="0"/>
              <a:cs typeface="Dubai" panose="020B0503030403030204" pitchFamily="34" charset="-78"/>
            </a:endParaRPr>
          </a:p>
          <a:p>
            <a:pPr marL="285750" indent="-285750" algn="r" rtl="1">
              <a:buFont typeface="Arial" panose="020B0604020202020204" pitchFamily="34" charset="0"/>
              <a:buChar char="•"/>
            </a:pPr>
            <a:r>
              <a:rPr lang="ar-SY" sz="1600" dirty="0">
                <a:latin typeface="Dubai" panose="020B0503030403030204" pitchFamily="34" charset="-78"/>
                <a:ea typeface="Calibri" panose="020F0502020204030204" pitchFamily="34" charset="0"/>
                <a:cs typeface="Dubai" panose="020B0503030403030204" pitchFamily="34" charset="-78"/>
              </a:rPr>
              <a:t>تمّ العمل على 5 مراحل رئيسيّة.</a:t>
            </a:r>
            <a:endParaRPr lang="en-US" sz="1600" dirty="0">
              <a:latin typeface="Dubai" panose="020B0503030403030204" pitchFamily="34" charset="-78"/>
              <a:ea typeface="Calibri" panose="020F0502020204030204" pitchFamily="34" charset="0"/>
              <a:cs typeface="Dubai" panose="020B0503030403030204" pitchFamily="34" charset="-78"/>
            </a:endParaRPr>
          </a:p>
          <a:p>
            <a:pPr marL="285750" indent="-285750" algn="r" rtl="1">
              <a:buFont typeface="Arial" panose="020B0604020202020204" pitchFamily="34" charset="0"/>
              <a:buChar char="•"/>
            </a:pPr>
            <a:endParaRPr lang="ar-SY" sz="1600" dirty="0">
              <a:latin typeface="Dubai" panose="020B0503030403030204" pitchFamily="34" charset="-78"/>
              <a:ea typeface="Calibri" panose="020F0502020204030204" pitchFamily="34" charset="0"/>
              <a:cs typeface="Dubai" panose="020B0503030403030204" pitchFamily="34" charset="-78"/>
            </a:endParaRPr>
          </a:p>
          <a:p>
            <a:pPr marL="285750" indent="-285750" algn="r" rtl="1">
              <a:buFont typeface="Arial" panose="020B0604020202020204" pitchFamily="34" charset="0"/>
              <a:buChar char="•"/>
            </a:pPr>
            <a:r>
              <a:rPr lang="ar-SY" sz="1600" dirty="0">
                <a:solidFill>
                  <a:srgbClr val="000000"/>
                </a:solidFill>
                <a:effectLst/>
                <a:latin typeface="Dubai" panose="020B0503030403030204" pitchFamily="34" charset="-78"/>
                <a:ea typeface="Calibri" panose="020F0502020204030204" pitchFamily="34" charset="0"/>
                <a:cs typeface="Dubai" panose="020B0503030403030204" pitchFamily="34" charset="-78"/>
              </a:rPr>
              <a:t>في مرحلة ترشيح المراجعات حقق المصنف المعتمد نتيجة وصلت إلى قيمة 0.8 وفقاً لمقياس </a:t>
            </a:r>
            <a:r>
              <a:rPr lang="en-US" sz="1600" dirty="0">
                <a:solidFill>
                  <a:srgbClr val="000000"/>
                </a:solidFill>
                <a:effectLst/>
                <a:latin typeface="Dubai" panose="020B0503030403030204" pitchFamily="34" charset="-78"/>
                <a:ea typeface="Calibri" panose="020F0502020204030204" pitchFamily="34" charset="0"/>
                <a:cs typeface="Dubai" panose="020B0503030403030204" pitchFamily="34" charset="-78"/>
              </a:rPr>
              <a:t>F1</a:t>
            </a:r>
            <a:r>
              <a:rPr lang="ar-SY" sz="1600" dirty="0">
                <a:solidFill>
                  <a:srgbClr val="000000"/>
                </a:solidFill>
                <a:effectLst/>
                <a:latin typeface="Dubai" panose="020B0503030403030204" pitchFamily="34" charset="-78"/>
                <a:ea typeface="Calibri" panose="020F0502020204030204" pitchFamily="34" charset="0"/>
                <a:cs typeface="Dubai" panose="020B0503030403030204" pitchFamily="34" charset="-78"/>
              </a:rPr>
              <a:t>. في مرحلة تصنيف المراجعات بحسب النّوع حقق المصنف المعتمد نتيجة تبلغ 0.74 وفق مقياس </a:t>
            </a:r>
            <a:r>
              <a:rPr lang="en-US" sz="1600" dirty="0">
                <a:solidFill>
                  <a:srgbClr val="000000"/>
                </a:solidFill>
                <a:effectLst/>
                <a:latin typeface="Dubai" panose="020B0503030403030204" pitchFamily="34" charset="-78"/>
                <a:ea typeface="Calibri" panose="020F0502020204030204" pitchFamily="34" charset="0"/>
                <a:cs typeface="Dubai" panose="020B0503030403030204" pitchFamily="34" charset="-78"/>
              </a:rPr>
              <a:t>F1</a:t>
            </a:r>
            <a:r>
              <a:rPr lang="ar-SY" sz="1600" dirty="0">
                <a:solidFill>
                  <a:srgbClr val="000000"/>
                </a:solidFill>
                <a:effectLst/>
                <a:latin typeface="Dubai" panose="020B0503030403030204" pitchFamily="34" charset="-78"/>
                <a:ea typeface="Calibri" panose="020F0502020204030204" pitchFamily="34" charset="0"/>
                <a:cs typeface="Dubai" panose="020B0503030403030204" pitchFamily="34" charset="-78"/>
              </a:rPr>
              <a:t>. في مرحلة ربط المراجعات بالمتطلبات حقّقت الطريقة المتّبعة نتيجة قدرها </a:t>
            </a:r>
            <a:r>
              <a:rPr lang="en-US" sz="1600" dirty="0">
                <a:solidFill>
                  <a:srgbClr val="000000"/>
                </a:solidFill>
                <a:effectLst/>
                <a:latin typeface="Dubai" panose="020B0503030403030204" pitchFamily="34" charset="-78"/>
                <a:ea typeface="Calibri" panose="020F0502020204030204" pitchFamily="34" charset="0"/>
                <a:cs typeface="Dubai" panose="020B0503030403030204" pitchFamily="34" charset="-78"/>
              </a:rPr>
              <a:t>0.50</a:t>
            </a:r>
            <a:r>
              <a:rPr lang="ar-SY" sz="1600" dirty="0">
                <a:solidFill>
                  <a:srgbClr val="000000"/>
                </a:solidFill>
                <a:effectLst/>
                <a:latin typeface="Dubai" panose="020B0503030403030204" pitchFamily="34" charset="-78"/>
                <a:ea typeface="Calibri" panose="020F0502020204030204" pitchFamily="34" charset="0"/>
                <a:cs typeface="Dubai" panose="020B0503030403030204" pitchFamily="34" charset="-78"/>
              </a:rPr>
              <a:t> وفق مقياس </a:t>
            </a:r>
            <a:r>
              <a:rPr lang="en-US" sz="1600" dirty="0">
                <a:solidFill>
                  <a:srgbClr val="000000"/>
                </a:solidFill>
                <a:effectLst/>
                <a:latin typeface="Dubai" panose="020B0503030403030204" pitchFamily="34" charset="-78"/>
                <a:ea typeface="Calibri" panose="020F0502020204030204" pitchFamily="34" charset="0"/>
                <a:cs typeface="Dubai" panose="020B0503030403030204" pitchFamily="34" charset="-78"/>
              </a:rPr>
              <a:t>F2</a:t>
            </a:r>
            <a:r>
              <a:rPr lang="ar-SY" sz="1600" dirty="0">
                <a:solidFill>
                  <a:srgbClr val="000000"/>
                </a:solidFill>
                <a:effectLst/>
                <a:latin typeface="Dubai" panose="020B0503030403030204" pitchFamily="34" charset="-78"/>
                <a:ea typeface="Calibri" panose="020F0502020204030204" pitchFamily="34" charset="0"/>
                <a:cs typeface="Dubai" panose="020B0503030403030204" pitchFamily="34" charset="-78"/>
              </a:rPr>
              <a:t> على مجموعة معطيات قمنا بوسمها يدوياً.</a:t>
            </a:r>
            <a:endParaRPr lang="en-US" sz="1600" dirty="0">
              <a:solidFill>
                <a:srgbClr val="000000"/>
              </a:solidFill>
              <a:effectLst/>
              <a:latin typeface="Dubai" panose="020B0503030403030204" pitchFamily="34" charset="-78"/>
              <a:ea typeface="Calibri" panose="020F0502020204030204" pitchFamily="34" charset="0"/>
              <a:cs typeface="Dubai" panose="020B0503030403030204" pitchFamily="34" charset="-78"/>
            </a:endParaRPr>
          </a:p>
          <a:p>
            <a:pPr marL="285750" indent="-285750" algn="r" rtl="1">
              <a:buFont typeface="Arial" panose="020B0604020202020204" pitchFamily="34" charset="0"/>
              <a:buChar char="•"/>
            </a:pPr>
            <a:endParaRPr lang="ar-SY" sz="1600" dirty="0">
              <a:solidFill>
                <a:srgbClr val="000000"/>
              </a:solidFill>
              <a:effectLst/>
              <a:latin typeface="Dubai" panose="020B0503030403030204" pitchFamily="34" charset="-78"/>
              <a:ea typeface="Calibri" panose="020F0502020204030204" pitchFamily="34" charset="0"/>
              <a:cs typeface="Dubai" panose="020B0503030403030204" pitchFamily="34" charset="-78"/>
            </a:endParaRPr>
          </a:p>
          <a:p>
            <a:pPr marL="285750" indent="-285750" algn="r" rtl="1">
              <a:buFont typeface="Arial" panose="020B0604020202020204" pitchFamily="34" charset="0"/>
              <a:buChar char="•"/>
            </a:pPr>
            <a:r>
              <a:rPr lang="ar-SY" sz="1600" dirty="0">
                <a:solidFill>
                  <a:srgbClr val="000000"/>
                </a:solidFill>
                <a:effectLst/>
                <a:latin typeface="Dubai" panose="020B0503030403030204" pitchFamily="34" charset="-78"/>
                <a:ea typeface="Calibri" panose="020F0502020204030204" pitchFamily="34" charset="0"/>
                <a:cs typeface="Dubai" panose="020B0503030403030204" pitchFamily="34" charset="-78"/>
              </a:rPr>
              <a:t>قمنا في النّهاية بتوظيف العمل ضمن تطبيق ويب يتيح للمطوّر إمكانيّة استعراض مخطّطات وجداول تلخّص نتائج المراحل السابقة</a:t>
            </a:r>
            <a:endParaRPr lang="en-US" sz="1600" dirty="0">
              <a:effectLst/>
              <a:latin typeface="Dubai" panose="020B0503030403030204" pitchFamily="34" charset="-78"/>
              <a:ea typeface="Calibri" panose="020F0502020204030204" pitchFamily="34" charset="0"/>
              <a:cs typeface="Dubai" panose="020B0503030403030204" pitchFamily="34" charset="-78"/>
            </a:endParaRPr>
          </a:p>
        </p:txBody>
      </p:sp>
      <p:sp>
        <p:nvSpPr>
          <p:cNvPr id="2" name="TextBox 1">
            <a:extLst>
              <a:ext uri="{FF2B5EF4-FFF2-40B4-BE49-F238E27FC236}">
                <a16:creationId xmlns:a16="http://schemas.microsoft.com/office/drawing/2014/main" id="{483F6BF1-6EFF-AD0C-5AD1-2E0D3E1F7430}"/>
              </a:ext>
            </a:extLst>
          </p:cNvPr>
          <p:cNvSpPr txBox="1"/>
          <p:nvPr/>
        </p:nvSpPr>
        <p:spPr>
          <a:xfrm>
            <a:off x="8425999" y="4848605"/>
            <a:ext cx="718001" cy="307777"/>
          </a:xfrm>
          <a:prstGeom prst="rect">
            <a:avLst/>
          </a:prstGeom>
          <a:noFill/>
        </p:spPr>
        <p:txBody>
          <a:bodyPr wrap="square" rtlCol="0">
            <a:spAutoFit/>
          </a:bodyPr>
          <a:lstStyle/>
          <a:p>
            <a:r>
              <a:rPr lang="en-US" b="1" dirty="0"/>
              <a:t>40/41</a:t>
            </a:r>
          </a:p>
        </p:txBody>
      </p:sp>
    </p:spTree>
    <p:extLst>
      <p:ext uri="{BB962C8B-B14F-4D97-AF65-F5344CB8AC3E}">
        <p14:creationId xmlns:p14="http://schemas.microsoft.com/office/powerpoint/2010/main" val="1864627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7" name="Google Shape;197;p32">
            <a:extLst>
              <a:ext uri="{FF2B5EF4-FFF2-40B4-BE49-F238E27FC236}">
                <a16:creationId xmlns:a16="http://schemas.microsoft.com/office/drawing/2014/main" id="{53942CCC-7A0B-F229-DCAB-7E13C2F56F52}"/>
              </a:ext>
            </a:extLst>
          </p:cNvPr>
          <p:cNvSpPr txBox="1">
            <a:spLocks noGrp="1"/>
          </p:cNvSpPr>
          <p:nvPr>
            <p:ph type="title"/>
          </p:nvPr>
        </p:nvSpPr>
        <p:spPr>
          <a:xfrm>
            <a:off x="7179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SY" sz="3500" dirty="0">
                <a:solidFill>
                  <a:schemeClr val="accent1"/>
                </a:solidFill>
                <a:latin typeface="Dubai" panose="020B0503030403030204" pitchFamily="34" charset="-78"/>
                <a:cs typeface="Dubai" panose="020B0503030403030204" pitchFamily="34" charset="-78"/>
              </a:rPr>
              <a:t>الخاتمة والآفاق المستقبليّة</a:t>
            </a:r>
            <a:br>
              <a:rPr lang="ar-SY" sz="3500" dirty="0">
                <a:solidFill>
                  <a:schemeClr val="accent1"/>
                </a:solidFill>
                <a:latin typeface="Dubai" panose="020B0503030403030204" pitchFamily="34" charset="-78"/>
                <a:cs typeface="Dubai" panose="020B0503030403030204" pitchFamily="34" charset="-78"/>
              </a:rPr>
            </a:br>
            <a:r>
              <a:rPr lang="ar-SY" sz="2500" b="0" dirty="0">
                <a:solidFill>
                  <a:schemeClr val="accent1"/>
                </a:solidFill>
                <a:latin typeface="Dubai" panose="020B0503030403030204" pitchFamily="34" charset="-78"/>
                <a:cs typeface="Dubai" panose="020B0503030403030204" pitchFamily="34" charset="-78"/>
              </a:rPr>
              <a:t>الآفاق المستقبليّة</a:t>
            </a:r>
            <a:endParaRPr sz="2500" b="0" dirty="0">
              <a:solidFill>
                <a:schemeClr val="accent1"/>
              </a:solidFill>
              <a:latin typeface="Dubai" panose="020B0503030403030204" pitchFamily="34" charset="-78"/>
              <a:cs typeface="Dubai" panose="020B0503030403030204" pitchFamily="34" charset="-78"/>
            </a:endParaRPr>
          </a:p>
        </p:txBody>
      </p:sp>
      <p:sp>
        <p:nvSpPr>
          <p:cNvPr id="2" name="TextBox 1">
            <a:extLst>
              <a:ext uri="{FF2B5EF4-FFF2-40B4-BE49-F238E27FC236}">
                <a16:creationId xmlns:a16="http://schemas.microsoft.com/office/drawing/2014/main" id="{B78A02C2-D57C-72CC-C978-39C6A7AD606A}"/>
              </a:ext>
            </a:extLst>
          </p:cNvPr>
          <p:cNvSpPr txBox="1"/>
          <p:nvPr/>
        </p:nvSpPr>
        <p:spPr>
          <a:xfrm>
            <a:off x="1163212" y="1941778"/>
            <a:ext cx="7262888" cy="2976199"/>
          </a:xfrm>
          <a:prstGeom prst="rect">
            <a:avLst/>
          </a:prstGeom>
          <a:noFill/>
        </p:spPr>
        <p:txBody>
          <a:bodyPr wrap="square">
            <a:spAutoFit/>
          </a:bodyPr>
          <a:lstStyle/>
          <a:p>
            <a:pPr marL="342900" marR="0" lvl="0" indent="-342900" algn="just" rtl="1">
              <a:lnSpc>
                <a:spcPct val="107000"/>
              </a:lnSpc>
              <a:spcBef>
                <a:spcPts val="0"/>
              </a:spcBef>
              <a:spcAft>
                <a:spcPts val="800"/>
              </a:spcAft>
              <a:buFont typeface="Symbol" panose="05050102010706020507" pitchFamily="18" charset="2"/>
              <a:buChar char=""/>
              <a:tabLst>
                <a:tab pos="5274310" algn="r"/>
              </a:tabLst>
            </a:pPr>
            <a:r>
              <a:rPr lang="ar-SY" sz="1800" kern="100" dirty="0">
                <a:solidFill>
                  <a:srgbClr val="000000"/>
                </a:solidFill>
                <a:effectLst/>
                <a:latin typeface="Dubai" panose="020B0503030403030204" pitchFamily="34" charset="-78"/>
                <a:ea typeface="Calibri" panose="020F0502020204030204" pitchFamily="34" charset="0"/>
                <a:cs typeface="Dubai" panose="020B0503030403030204" pitchFamily="34" charset="-78"/>
              </a:rPr>
              <a:t>العمل على توليد نصّ يعبّر عن</a:t>
            </a:r>
            <a:r>
              <a:rPr lang="ar-SY" sz="1800" kern="100" dirty="0">
                <a:latin typeface="Dubai" panose="020B0503030403030204" pitchFamily="34" charset="-78"/>
                <a:ea typeface="Calibri" panose="020F0502020204030204" pitchFamily="34" charset="0"/>
                <a:cs typeface="Dubai" panose="020B0503030403030204" pitchFamily="34" charset="-78"/>
              </a:rPr>
              <a:t> اقتراح لمتطلّب جديد وفق أحد الطرق المستخدمة للتعبير عن المتطلّبات.</a:t>
            </a:r>
          </a:p>
          <a:p>
            <a:pPr marL="342900" marR="0" lvl="0" indent="-342900" algn="just" rtl="1">
              <a:lnSpc>
                <a:spcPct val="107000"/>
              </a:lnSpc>
              <a:spcBef>
                <a:spcPts val="0"/>
              </a:spcBef>
              <a:spcAft>
                <a:spcPts val="800"/>
              </a:spcAft>
              <a:buFont typeface="Symbol" panose="05050102010706020507" pitchFamily="18" charset="2"/>
              <a:buChar char=""/>
              <a:tabLst>
                <a:tab pos="5274310" algn="r"/>
              </a:tabLst>
            </a:pPr>
            <a:endParaRPr lang="ar-SY" sz="1800" kern="100" dirty="0">
              <a:latin typeface="Dubai" panose="020B0503030403030204" pitchFamily="34" charset="-78"/>
              <a:ea typeface="Calibri" panose="020F0502020204030204" pitchFamily="34" charset="0"/>
              <a:cs typeface="Dubai" panose="020B0503030403030204" pitchFamily="34" charset="-78"/>
            </a:endParaRPr>
          </a:p>
          <a:p>
            <a:pPr marL="342900" marR="0" lvl="0" indent="-342900" algn="just" rtl="1">
              <a:lnSpc>
                <a:spcPct val="107000"/>
              </a:lnSpc>
              <a:spcBef>
                <a:spcPts val="0"/>
              </a:spcBef>
              <a:spcAft>
                <a:spcPts val="800"/>
              </a:spcAft>
              <a:buFont typeface="Symbol" panose="05050102010706020507" pitchFamily="18" charset="2"/>
              <a:buChar char=""/>
              <a:tabLst>
                <a:tab pos="5274310" algn="r"/>
              </a:tabLst>
            </a:pPr>
            <a:r>
              <a:rPr lang="ar-SY" sz="1800" kern="100" dirty="0">
                <a:latin typeface="Dubai" panose="020B0503030403030204" pitchFamily="34" charset="-78"/>
                <a:ea typeface="Calibri" panose="020F0502020204030204" pitchFamily="34" charset="0"/>
                <a:cs typeface="Dubai" panose="020B0503030403030204" pitchFamily="34" charset="-78"/>
              </a:rPr>
              <a:t>إدخال عوامل أخرى أو إضافية لتقدير أهمية المتطلبات ومقارنة تجريبيات مختلفة.</a:t>
            </a:r>
          </a:p>
          <a:p>
            <a:pPr marL="342900" marR="0" lvl="0" indent="-342900" algn="just" rtl="1">
              <a:lnSpc>
                <a:spcPct val="107000"/>
              </a:lnSpc>
              <a:spcBef>
                <a:spcPts val="0"/>
              </a:spcBef>
              <a:spcAft>
                <a:spcPts val="800"/>
              </a:spcAft>
              <a:buFont typeface="Symbol" panose="05050102010706020507" pitchFamily="18" charset="2"/>
              <a:buChar char=""/>
              <a:tabLst>
                <a:tab pos="5274310" algn="r"/>
              </a:tabLst>
            </a:pPr>
            <a:endParaRPr lang="en-US" sz="1800" kern="100" dirty="0">
              <a:latin typeface="Dubai" panose="020B0503030403030204" pitchFamily="34" charset="-78"/>
              <a:ea typeface="Calibri" panose="020F0502020204030204" pitchFamily="34" charset="0"/>
              <a:cs typeface="Dubai" panose="020B0503030403030204" pitchFamily="34" charset="-78"/>
            </a:endParaRPr>
          </a:p>
          <a:p>
            <a:pPr marL="342900" marR="0" lvl="0" indent="-342900" algn="just" rtl="1">
              <a:lnSpc>
                <a:spcPct val="107000"/>
              </a:lnSpc>
              <a:spcBef>
                <a:spcPts val="0"/>
              </a:spcBef>
              <a:spcAft>
                <a:spcPts val="800"/>
              </a:spcAft>
              <a:buFont typeface="Symbol" panose="05050102010706020507" pitchFamily="18" charset="2"/>
              <a:buChar char=""/>
              <a:tabLst>
                <a:tab pos="5274310" algn="r"/>
              </a:tabLst>
            </a:pPr>
            <a:r>
              <a:rPr lang="ar-SY" sz="1800" kern="100" dirty="0">
                <a:solidFill>
                  <a:srgbClr val="000000"/>
                </a:solidFill>
                <a:effectLst/>
                <a:latin typeface="Dubai" panose="020B0503030403030204" pitchFamily="34" charset="-78"/>
                <a:ea typeface="Calibri" panose="020F0502020204030204" pitchFamily="34" charset="0"/>
                <a:cs typeface="Dubai" panose="020B0503030403030204" pitchFamily="34" charset="-78"/>
              </a:rPr>
              <a:t>الاستعانة بأكثر من واسِم للقيام بعملية وسم لمجموعة معطيات تربط المراجعات بالمتطلبات.</a:t>
            </a:r>
            <a:endParaRPr lang="en-US" sz="1800" kern="100" dirty="0">
              <a:solidFill>
                <a:srgbClr val="000000"/>
              </a:solidFill>
              <a:effectLst/>
              <a:latin typeface="Dubai" panose="020B0503030403030204" pitchFamily="34" charset="-78"/>
              <a:ea typeface="Calibri" panose="020F0502020204030204" pitchFamily="34" charset="0"/>
              <a:cs typeface="Dubai" panose="020B0503030403030204" pitchFamily="34" charset="-78"/>
            </a:endParaRPr>
          </a:p>
          <a:p>
            <a:pPr marL="342900" marR="0" lvl="0" indent="-342900" algn="just" rtl="1">
              <a:lnSpc>
                <a:spcPct val="107000"/>
              </a:lnSpc>
              <a:spcBef>
                <a:spcPts val="0"/>
              </a:spcBef>
              <a:spcAft>
                <a:spcPts val="800"/>
              </a:spcAft>
              <a:buFont typeface="Courier New" panose="02070309020205020404" pitchFamily="49" charset="0"/>
              <a:buChar char="o"/>
            </a:pPr>
            <a:endParaRPr lang="ar-SY" sz="1800" kern="100" dirty="0">
              <a:solidFill>
                <a:srgbClr val="000000"/>
              </a:solidFill>
              <a:effectLst/>
              <a:latin typeface="Dubai" panose="020B0503030403030204" pitchFamily="34" charset="-78"/>
              <a:ea typeface="Calibri" panose="020F0502020204030204" pitchFamily="34" charset="0"/>
              <a:cs typeface="Dubai" panose="020B0503030403030204" pitchFamily="34" charset="-78"/>
            </a:endParaRPr>
          </a:p>
        </p:txBody>
      </p:sp>
      <p:sp>
        <p:nvSpPr>
          <p:cNvPr id="4" name="TextBox 3">
            <a:extLst>
              <a:ext uri="{FF2B5EF4-FFF2-40B4-BE49-F238E27FC236}">
                <a16:creationId xmlns:a16="http://schemas.microsoft.com/office/drawing/2014/main" id="{E2536808-86EA-A132-96EC-7641ADD61C86}"/>
              </a:ext>
            </a:extLst>
          </p:cNvPr>
          <p:cNvSpPr txBox="1"/>
          <p:nvPr/>
        </p:nvSpPr>
        <p:spPr>
          <a:xfrm>
            <a:off x="8425999" y="4848605"/>
            <a:ext cx="718001" cy="307777"/>
          </a:xfrm>
          <a:prstGeom prst="rect">
            <a:avLst/>
          </a:prstGeom>
          <a:noFill/>
        </p:spPr>
        <p:txBody>
          <a:bodyPr wrap="square" rtlCol="0">
            <a:spAutoFit/>
          </a:bodyPr>
          <a:lstStyle/>
          <a:p>
            <a:r>
              <a:rPr lang="en-US" b="1" dirty="0"/>
              <a:t>41/41</a:t>
            </a:r>
          </a:p>
        </p:txBody>
      </p:sp>
    </p:spTree>
    <p:extLst>
      <p:ext uri="{BB962C8B-B14F-4D97-AF65-F5344CB8AC3E}">
        <p14:creationId xmlns:p14="http://schemas.microsoft.com/office/powerpoint/2010/main" val="3097855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7" name="Google Shape;197;p32">
            <a:extLst>
              <a:ext uri="{FF2B5EF4-FFF2-40B4-BE49-F238E27FC236}">
                <a16:creationId xmlns:a16="http://schemas.microsoft.com/office/drawing/2014/main" id="{53942CCC-7A0B-F229-DCAB-7E13C2F56F52}"/>
              </a:ext>
            </a:extLst>
          </p:cNvPr>
          <p:cNvSpPr txBox="1">
            <a:spLocks noGrp="1"/>
          </p:cNvSpPr>
          <p:nvPr>
            <p:ph type="title"/>
          </p:nvPr>
        </p:nvSpPr>
        <p:spPr>
          <a:xfrm>
            <a:off x="717900" y="383175"/>
            <a:ext cx="7708200" cy="5727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ar-SY" sz="3500" dirty="0">
                <a:solidFill>
                  <a:schemeClr val="accent1"/>
                </a:solidFill>
                <a:latin typeface="Dubai" panose="020B0503030403030204" pitchFamily="34" charset="-78"/>
                <a:cs typeface="Dubai" panose="020B0503030403030204" pitchFamily="34" charset="-78"/>
              </a:rPr>
              <a:t>مثال</a:t>
            </a:r>
            <a:endParaRPr sz="3500" dirty="0">
              <a:solidFill>
                <a:schemeClr val="accent1"/>
              </a:solidFill>
              <a:latin typeface="Dubai" panose="020B0503030403030204" pitchFamily="34" charset="-78"/>
              <a:cs typeface="Dubai" panose="020B0503030403030204" pitchFamily="34" charset="-78"/>
            </a:endParaRPr>
          </a:p>
        </p:txBody>
      </p:sp>
      <p:sp>
        <p:nvSpPr>
          <p:cNvPr id="6" name="Text Placeholder 4">
            <a:extLst>
              <a:ext uri="{FF2B5EF4-FFF2-40B4-BE49-F238E27FC236}">
                <a16:creationId xmlns:a16="http://schemas.microsoft.com/office/drawing/2014/main" id="{4B5DD58B-524B-AD47-0642-68E3F8EB8E10}"/>
              </a:ext>
            </a:extLst>
          </p:cNvPr>
          <p:cNvSpPr>
            <a:spLocks noGrp="1"/>
          </p:cNvSpPr>
          <p:nvPr>
            <p:ph type="subTitle" idx="1"/>
          </p:nvPr>
        </p:nvSpPr>
        <p:spPr>
          <a:xfrm>
            <a:off x="1585452" y="1533949"/>
            <a:ext cx="7092063" cy="1526341"/>
          </a:xfrm>
        </p:spPr>
        <p:txBody>
          <a:bodyPr/>
          <a:lstStyle/>
          <a:p>
            <a:pPr marL="114300" indent="0" algn="r" rtl="1"/>
            <a:r>
              <a:rPr lang="ar-SY" sz="2000" b="1" i="0" dirty="0">
                <a:solidFill>
                  <a:srgbClr val="000000"/>
                </a:solidFill>
                <a:effectLst/>
                <a:latin typeface="Dubai" panose="020B0503030403030204" pitchFamily="34" charset="-78"/>
                <a:ea typeface="Calibri" panose="020F0502020204030204" pitchFamily="34" charset="0"/>
                <a:cs typeface="Dubai" panose="020B0503030403030204" pitchFamily="34" charset="-78"/>
              </a:rPr>
              <a:t>عملية شراء الكتروني</a:t>
            </a:r>
          </a:p>
          <a:p>
            <a:pPr algn="r" rtl="1">
              <a:buFont typeface="Arial" panose="020B0604020202020204" pitchFamily="34" charset="0"/>
              <a:buChar char="•"/>
            </a:pPr>
            <a:r>
              <a:rPr lang="ar-SY" sz="1600" b="0" i="0" dirty="0">
                <a:solidFill>
                  <a:srgbClr val="000000"/>
                </a:solidFill>
                <a:effectLst/>
                <a:latin typeface="Dubai" panose="020B0503030403030204" pitchFamily="34" charset="-78"/>
                <a:ea typeface="Calibri" panose="020F0502020204030204" pitchFamily="34" charset="0"/>
                <a:cs typeface="Dubai" panose="020B0503030403030204" pitchFamily="34" charset="-78"/>
              </a:rPr>
              <a:t>يبدأ المستخدم بتسجيل الدخول ثم يقوم باختيار العناصر التي يريد شرائها.</a:t>
            </a:r>
          </a:p>
          <a:p>
            <a:pPr lvl="1" rtl="1">
              <a:buFont typeface="Arial" panose="020B0604020202020204" pitchFamily="34" charset="0"/>
              <a:buChar char="•"/>
            </a:pPr>
            <a:r>
              <a:rPr lang="ar-SY" sz="1600" dirty="0">
                <a:solidFill>
                  <a:srgbClr val="000000"/>
                </a:solidFill>
                <a:latin typeface="Dubai" panose="020B0503030403030204" pitchFamily="34" charset="-78"/>
                <a:ea typeface="Calibri" panose="020F0502020204030204" pitchFamily="34" charset="0"/>
                <a:cs typeface="Dubai" panose="020B0503030403030204" pitchFamily="34" charset="-78"/>
              </a:rPr>
              <a:t>في حال قرر إلغاء العملية يتم إلغاء الطلب.</a:t>
            </a:r>
          </a:p>
          <a:p>
            <a:pPr lvl="1" rtl="1">
              <a:buFont typeface="Arial" panose="020B0604020202020204" pitchFamily="34" charset="0"/>
              <a:buChar char="•"/>
            </a:pPr>
            <a:r>
              <a:rPr lang="ar-SY" sz="1600" dirty="0">
                <a:solidFill>
                  <a:srgbClr val="000000"/>
                </a:solidFill>
                <a:latin typeface="Dubai" panose="020B0503030403030204" pitchFamily="34" charset="-78"/>
                <a:ea typeface="Calibri" panose="020F0502020204030204" pitchFamily="34" charset="0"/>
                <a:cs typeface="Dubai" panose="020B0503030403030204" pitchFamily="34" charset="-78"/>
              </a:rPr>
              <a:t>في حال قرر استكمال العملية، يقوم بتحديد طريقة الدفع ويتم تسجيل الطلب.</a:t>
            </a:r>
          </a:p>
          <a:p>
            <a:pPr marL="596900" lvl="1" indent="0" rtl="1"/>
            <a:endParaRPr lang="ar-SY" sz="2200" b="0" i="0" dirty="0">
              <a:solidFill>
                <a:srgbClr val="000000"/>
              </a:solidFill>
              <a:effectLst/>
              <a:latin typeface="Dubai" panose="020B0503030403030204" pitchFamily="34" charset="-78"/>
              <a:ea typeface="Calibri" panose="020F0502020204030204" pitchFamily="34" charset="0"/>
              <a:cs typeface="Dubai" panose="020B0503030403030204" pitchFamily="34" charset="-78"/>
            </a:endParaRPr>
          </a:p>
          <a:p>
            <a:pPr algn="r" rtl="1">
              <a:buFont typeface="Arial" panose="020B0604020202020204" pitchFamily="34" charset="0"/>
              <a:buChar char="•"/>
            </a:pPr>
            <a:endParaRPr lang="ar-SY" sz="1600" b="0" i="0" dirty="0">
              <a:solidFill>
                <a:srgbClr val="000000"/>
              </a:solidFill>
              <a:effectLst/>
              <a:latin typeface="Dubai" panose="020B0503030403030204" pitchFamily="34" charset="-78"/>
              <a:ea typeface="Calibri" panose="020F0502020204030204" pitchFamily="34" charset="0"/>
              <a:cs typeface="Dubai" panose="020B0503030403030204" pitchFamily="34" charset="-78"/>
            </a:endParaRPr>
          </a:p>
          <a:p>
            <a:pPr marL="114300" indent="0" algn="r" rtl="1"/>
            <a:endParaRPr lang="en-US" sz="1600" b="0" i="0" dirty="0">
              <a:solidFill>
                <a:srgbClr val="000000"/>
              </a:solidFill>
              <a:effectLst/>
              <a:latin typeface="Dubai" panose="020B0503030403030204" pitchFamily="34" charset="-78"/>
              <a:ea typeface="Calibri" panose="020F0502020204030204" pitchFamily="34" charset="0"/>
              <a:cs typeface="Dubai" panose="020B0503030403030204" pitchFamily="34" charset="-78"/>
            </a:endParaRPr>
          </a:p>
          <a:p>
            <a:pPr algn="r" rtl="1">
              <a:buFont typeface="Arial" panose="020B0604020202020204" pitchFamily="34" charset="0"/>
              <a:buChar char="•"/>
            </a:pPr>
            <a:endParaRPr lang="en-US" sz="1600" dirty="0">
              <a:solidFill>
                <a:srgbClr val="000000"/>
              </a:solidFill>
              <a:latin typeface="Dubai" panose="020B0503030403030204" pitchFamily="34" charset="-78"/>
              <a:ea typeface="Calibri" panose="020F0502020204030204" pitchFamily="34" charset="0"/>
              <a:cs typeface="Dubai" panose="020B0503030403030204" pitchFamily="34" charset="-78"/>
            </a:endParaRPr>
          </a:p>
          <a:p>
            <a:pPr algn="r" rtl="1">
              <a:buFont typeface="Arial" panose="020B0604020202020204" pitchFamily="34" charset="0"/>
              <a:buChar char="•"/>
            </a:pPr>
            <a:endParaRPr lang="en-US" sz="1600" b="0" i="0" dirty="0">
              <a:solidFill>
                <a:srgbClr val="000000"/>
              </a:solidFill>
              <a:effectLst/>
              <a:latin typeface="Dubai" panose="020B0503030403030204" pitchFamily="34" charset="-78"/>
              <a:ea typeface="Calibri" panose="020F0502020204030204" pitchFamily="34" charset="0"/>
              <a:cs typeface="Dubai" panose="020B0503030403030204" pitchFamily="34" charset="-78"/>
            </a:endParaRPr>
          </a:p>
          <a:p>
            <a:pPr marL="114300" indent="0" algn="r" rtl="1"/>
            <a:endParaRPr lang="en-US" sz="1600" dirty="0">
              <a:solidFill>
                <a:schemeClr val="tx1"/>
              </a:solidFill>
              <a:latin typeface="Dubai" panose="020B0503030403030204" pitchFamily="34" charset="-78"/>
              <a:cs typeface="Dubai" panose="020B0503030403030204" pitchFamily="34" charset="-78"/>
            </a:endParaRPr>
          </a:p>
          <a:p>
            <a:pPr marL="114300" indent="0" algn="r" rtl="1"/>
            <a:endParaRPr lang="ar-SY" sz="1600" dirty="0">
              <a:solidFill>
                <a:schemeClr val="tx1"/>
              </a:solidFill>
              <a:latin typeface="Dubai" panose="020B0503030403030204" pitchFamily="34" charset="-78"/>
              <a:cs typeface="Dubai" panose="020B0503030403030204" pitchFamily="34" charset="-78"/>
            </a:endParaRPr>
          </a:p>
          <a:p>
            <a:pPr algn="r" rtl="1">
              <a:buFont typeface="Arial" panose="020B0604020202020204" pitchFamily="34" charset="0"/>
              <a:buChar char="•"/>
            </a:pPr>
            <a:endParaRPr lang="en-US" sz="1600" dirty="0">
              <a:solidFill>
                <a:schemeClr val="tx1"/>
              </a:solidFill>
              <a:latin typeface="Dubai" panose="020B0503030403030204" pitchFamily="34" charset="-78"/>
              <a:cs typeface="Dubai" panose="020B0503030403030204" pitchFamily="34" charset="-78"/>
            </a:endParaRPr>
          </a:p>
        </p:txBody>
      </p:sp>
      <p:sp>
        <p:nvSpPr>
          <p:cNvPr id="3" name="TextBox 2">
            <a:extLst>
              <a:ext uri="{FF2B5EF4-FFF2-40B4-BE49-F238E27FC236}">
                <a16:creationId xmlns:a16="http://schemas.microsoft.com/office/drawing/2014/main" id="{69399E53-B24E-7BA7-9F3B-27C744D4437F}"/>
              </a:ext>
            </a:extLst>
          </p:cNvPr>
          <p:cNvSpPr txBox="1"/>
          <p:nvPr/>
        </p:nvSpPr>
        <p:spPr>
          <a:xfrm>
            <a:off x="8557260" y="4826028"/>
            <a:ext cx="586740" cy="307777"/>
          </a:xfrm>
          <a:prstGeom prst="rect">
            <a:avLst/>
          </a:prstGeom>
          <a:noFill/>
        </p:spPr>
        <p:txBody>
          <a:bodyPr wrap="square" rtlCol="0">
            <a:spAutoFit/>
          </a:bodyPr>
          <a:lstStyle/>
          <a:p>
            <a:r>
              <a:rPr lang="en-US" b="1" dirty="0"/>
              <a:t>3/41</a:t>
            </a:r>
          </a:p>
        </p:txBody>
      </p:sp>
    </p:spTree>
    <p:extLst>
      <p:ext uri="{BB962C8B-B14F-4D97-AF65-F5344CB8AC3E}">
        <p14:creationId xmlns:p14="http://schemas.microsoft.com/office/powerpoint/2010/main" val="3488165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ar-SY" sz="4000" dirty="0">
                <a:latin typeface="Dubai" panose="020B0503030403030204" pitchFamily="34" charset="-78"/>
                <a:cs typeface="Dubai" panose="020B0503030403030204" pitchFamily="34" charset="-78"/>
              </a:rPr>
              <a:t>مقدمة</a:t>
            </a:r>
            <a:endParaRPr sz="4000" dirty="0">
              <a:latin typeface="Dubai" panose="020B0503030403030204" pitchFamily="34" charset="-78"/>
              <a:cs typeface="Dubai" panose="020B0503030403030204" pitchFamily="34" charset="-78"/>
            </a:endParaRPr>
          </a:p>
        </p:txBody>
      </p:sp>
      <p:sp>
        <p:nvSpPr>
          <p:cNvPr id="224" name="Google Shape;224;p34"/>
          <p:cNvSpPr txBox="1">
            <a:spLocks noGrp="1"/>
          </p:cNvSpPr>
          <p:nvPr>
            <p:ph type="title" idx="2"/>
          </p:nvPr>
        </p:nvSpPr>
        <p:spPr>
          <a:xfrm>
            <a:off x="3968350" y="126232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Dubai" panose="020B0503030403030204" pitchFamily="34" charset="-78"/>
                <a:cs typeface="Dubai" panose="020B0503030403030204" pitchFamily="34" charset="-78"/>
              </a:rPr>
              <a:t>01</a:t>
            </a:r>
            <a:endParaRPr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1561757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7" name="Google Shape;197;p32">
            <a:extLst>
              <a:ext uri="{FF2B5EF4-FFF2-40B4-BE49-F238E27FC236}">
                <a16:creationId xmlns:a16="http://schemas.microsoft.com/office/drawing/2014/main" id="{53942CCC-7A0B-F229-DCAB-7E13C2F56F52}"/>
              </a:ext>
            </a:extLst>
          </p:cNvPr>
          <p:cNvSpPr txBox="1">
            <a:spLocks noGrp="1"/>
          </p:cNvSpPr>
          <p:nvPr>
            <p:ph type="title"/>
          </p:nvPr>
        </p:nvSpPr>
        <p:spPr>
          <a:xfrm>
            <a:off x="717900" y="383175"/>
            <a:ext cx="7708200" cy="5727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ar-SY" sz="3500" dirty="0">
                <a:solidFill>
                  <a:schemeClr val="accent1"/>
                </a:solidFill>
                <a:latin typeface="Dubai" panose="020B0503030403030204" pitchFamily="34" charset="-78"/>
                <a:cs typeface="Dubai" panose="020B0503030403030204" pitchFamily="34" charset="-78"/>
              </a:rPr>
              <a:t>معيار </a:t>
            </a:r>
            <a:r>
              <a:rPr lang="en-US" sz="3500" dirty="0">
                <a:solidFill>
                  <a:schemeClr val="accent1"/>
                </a:solidFill>
                <a:latin typeface="Dubai" panose="020B0503030403030204" pitchFamily="34" charset="-78"/>
                <a:cs typeface="Dubai" panose="020B0503030403030204" pitchFamily="34" charset="-78"/>
              </a:rPr>
              <a:t>BPMN</a:t>
            </a:r>
            <a:endParaRPr sz="3500" dirty="0">
              <a:solidFill>
                <a:schemeClr val="accent1"/>
              </a:solidFill>
              <a:latin typeface="Dubai" panose="020B0503030403030204" pitchFamily="34" charset="-78"/>
              <a:cs typeface="Dubai" panose="020B0503030403030204" pitchFamily="34" charset="-78"/>
            </a:endParaRPr>
          </a:p>
        </p:txBody>
      </p:sp>
      <p:sp>
        <p:nvSpPr>
          <p:cNvPr id="3" name="TextBox 2">
            <a:extLst>
              <a:ext uri="{FF2B5EF4-FFF2-40B4-BE49-F238E27FC236}">
                <a16:creationId xmlns:a16="http://schemas.microsoft.com/office/drawing/2014/main" id="{69399E53-B24E-7BA7-9F3B-27C744D4437F}"/>
              </a:ext>
            </a:extLst>
          </p:cNvPr>
          <p:cNvSpPr txBox="1"/>
          <p:nvPr/>
        </p:nvSpPr>
        <p:spPr>
          <a:xfrm>
            <a:off x="8557260" y="4826028"/>
            <a:ext cx="586740" cy="307777"/>
          </a:xfrm>
          <a:prstGeom prst="rect">
            <a:avLst/>
          </a:prstGeom>
          <a:noFill/>
        </p:spPr>
        <p:txBody>
          <a:bodyPr wrap="square" rtlCol="0">
            <a:spAutoFit/>
          </a:bodyPr>
          <a:lstStyle/>
          <a:p>
            <a:r>
              <a:rPr lang="en-US" b="1" dirty="0"/>
              <a:t>3/41</a:t>
            </a:r>
          </a:p>
        </p:txBody>
      </p:sp>
      <p:pic>
        <p:nvPicPr>
          <p:cNvPr id="16" name="Picture 15">
            <a:extLst>
              <a:ext uri="{FF2B5EF4-FFF2-40B4-BE49-F238E27FC236}">
                <a16:creationId xmlns:a16="http://schemas.microsoft.com/office/drawing/2014/main" id="{B45B8746-D0C4-2D33-F52C-06D5911E90F7}"/>
              </a:ext>
            </a:extLst>
          </p:cNvPr>
          <p:cNvPicPr>
            <a:picLocks noChangeAspect="1"/>
          </p:cNvPicPr>
          <p:nvPr/>
        </p:nvPicPr>
        <p:blipFill>
          <a:blip r:embed="rId3"/>
          <a:stretch>
            <a:fillRect/>
          </a:stretch>
        </p:blipFill>
        <p:spPr>
          <a:xfrm>
            <a:off x="6656678" y="2229381"/>
            <a:ext cx="1574177" cy="1574177"/>
          </a:xfrm>
          <a:prstGeom prst="rect">
            <a:avLst/>
          </a:prstGeom>
        </p:spPr>
      </p:pic>
      <p:pic>
        <p:nvPicPr>
          <p:cNvPr id="19" name="Picture 18">
            <a:extLst>
              <a:ext uri="{FF2B5EF4-FFF2-40B4-BE49-F238E27FC236}">
                <a16:creationId xmlns:a16="http://schemas.microsoft.com/office/drawing/2014/main" id="{CCDEB27A-F029-0ADB-BA10-47468FF6BDE3}"/>
              </a:ext>
            </a:extLst>
          </p:cNvPr>
          <p:cNvPicPr>
            <a:picLocks noChangeAspect="1"/>
          </p:cNvPicPr>
          <p:nvPr/>
        </p:nvPicPr>
        <p:blipFill>
          <a:blip r:embed="rId4"/>
          <a:stretch>
            <a:fillRect/>
          </a:stretch>
        </p:blipFill>
        <p:spPr>
          <a:xfrm>
            <a:off x="1090655" y="1974129"/>
            <a:ext cx="1559027" cy="1559027"/>
          </a:xfrm>
          <a:prstGeom prst="rect">
            <a:avLst/>
          </a:prstGeom>
        </p:spPr>
      </p:pic>
      <p:pic>
        <p:nvPicPr>
          <p:cNvPr id="21" name="Picture 20">
            <a:extLst>
              <a:ext uri="{FF2B5EF4-FFF2-40B4-BE49-F238E27FC236}">
                <a16:creationId xmlns:a16="http://schemas.microsoft.com/office/drawing/2014/main" id="{018C459D-577F-00EE-988E-5B6B3C051F99}"/>
              </a:ext>
            </a:extLst>
          </p:cNvPr>
          <p:cNvPicPr>
            <a:picLocks noChangeAspect="1"/>
          </p:cNvPicPr>
          <p:nvPr/>
        </p:nvPicPr>
        <p:blipFill>
          <a:blip r:embed="rId5"/>
          <a:stretch>
            <a:fillRect/>
          </a:stretch>
        </p:blipFill>
        <p:spPr>
          <a:xfrm>
            <a:off x="2700735" y="2515169"/>
            <a:ext cx="1951788" cy="1951788"/>
          </a:xfrm>
          <a:prstGeom prst="rect">
            <a:avLst/>
          </a:prstGeom>
        </p:spPr>
      </p:pic>
      <p:pic>
        <p:nvPicPr>
          <p:cNvPr id="23" name="Picture 22">
            <a:extLst>
              <a:ext uri="{FF2B5EF4-FFF2-40B4-BE49-F238E27FC236}">
                <a16:creationId xmlns:a16="http://schemas.microsoft.com/office/drawing/2014/main" id="{CBE52214-E624-9DD4-B6ED-FDFC87CC2219}"/>
              </a:ext>
            </a:extLst>
          </p:cNvPr>
          <p:cNvPicPr>
            <a:picLocks noChangeAspect="1"/>
          </p:cNvPicPr>
          <p:nvPr/>
        </p:nvPicPr>
        <p:blipFill>
          <a:blip r:embed="rId6"/>
          <a:stretch>
            <a:fillRect/>
          </a:stretch>
        </p:blipFill>
        <p:spPr>
          <a:xfrm>
            <a:off x="3865638" y="2474155"/>
            <a:ext cx="1951788" cy="1951788"/>
          </a:xfrm>
          <a:prstGeom prst="rect">
            <a:avLst/>
          </a:prstGeom>
        </p:spPr>
      </p:pic>
      <p:pic>
        <p:nvPicPr>
          <p:cNvPr id="25" name="Picture 24">
            <a:extLst>
              <a:ext uri="{FF2B5EF4-FFF2-40B4-BE49-F238E27FC236}">
                <a16:creationId xmlns:a16="http://schemas.microsoft.com/office/drawing/2014/main" id="{DDB6A215-2F96-D4CA-BE16-21AAE1FB302A}"/>
              </a:ext>
            </a:extLst>
          </p:cNvPr>
          <p:cNvPicPr>
            <a:picLocks noChangeAspect="1"/>
          </p:cNvPicPr>
          <p:nvPr/>
        </p:nvPicPr>
        <p:blipFill>
          <a:blip r:embed="rId7"/>
          <a:stretch>
            <a:fillRect/>
          </a:stretch>
        </p:blipFill>
        <p:spPr>
          <a:xfrm>
            <a:off x="3319592" y="3095316"/>
            <a:ext cx="1942183" cy="1942183"/>
          </a:xfrm>
          <a:prstGeom prst="rect">
            <a:avLst/>
          </a:prstGeom>
        </p:spPr>
      </p:pic>
      <p:pic>
        <p:nvPicPr>
          <p:cNvPr id="27" name="Picture 26">
            <a:extLst>
              <a:ext uri="{FF2B5EF4-FFF2-40B4-BE49-F238E27FC236}">
                <a16:creationId xmlns:a16="http://schemas.microsoft.com/office/drawing/2014/main" id="{1890B7EA-79E0-9E2C-4714-246DC1A9A9AD}"/>
              </a:ext>
            </a:extLst>
          </p:cNvPr>
          <p:cNvPicPr>
            <a:picLocks noChangeAspect="1"/>
          </p:cNvPicPr>
          <p:nvPr/>
        </p:nvPicPr>
        <p:blipFill>
          <a:blip r:embed="rId8"/>
          <a:stretch>
            <a:fillRect/>
          </a:stretch>
        </p:blipFill>
        <p:spPr>
          <a:xfrm>
            <a:off x="100371" y="1981662"/>
            <a:ext cx="1559027" cy="1559027"/>
          </a:xfrm>
          <a:prstGeom prst="rect">
            <a:avLst/>
          </a:prstGeom>
        </p:spPr>
      </p:pic>
      <p:pic>
        <p:nvPicPr>
          <p:cNvPr id="29" name="Picture 28">
            <a:extLst>
              <a:ext uri="{FF2B5EF4-FFF2-40B4-BE49-F238E27FC236}">
                <a16:creationId xmlns:a16="http://schemas.microsoft.com/office/drawing/2014/main" id="{A84EE969-82F0-DFEC-EDA8-34352D395C98}"/>
              </a:ext>
            </a:extLst>
          </p:cNvPr>
          <p:cNvPicPr>
            <a:picLocks noChangeAspect="1"/>
          </p:cNvPicPr>
          <p:nvPr/>
        </p:nvPicPr>
        <p:blipFill>
          <a:blip r:embed="rId9"/>
          <a:stretch>
            <a:fillRect/>
          </a:stretch>
        </p:blipFill>
        <p:spPr>
          <a:xfrm>
            <a:off x="7262518" y="1516261"/>
            <a:ext cx="1600368" cy="1600368"/>
          </a:xfrm>
          <a:prstGeom prst="rect">
            <a:avLst/>
          </a:prstGeom>
        </p:spPr>
      </p:pic>
      <p:pic>
        <p:nvPicPr>
          <p:cNvPr id="31" name="Picture 30">
            <a:extLst>
              <a:ext uri="{FF2B5EF4-FFF2-40B4-BE49-F238E27FC236}">
                <a16:creationId xmlns:a16="http://schemas.microsoft.com/office/drawing/2014/main" id="{E2B152A8-9837-6AF1-8704-468A7D45D5EE}"/>
              </a:ext>
            </a:extLst>
          </p:cNvPr>
          <p:cNvPicPr>
            <a:picLocks noChangeAspect="1"/>
          </p:cNvPicPr>
          <p:nvPr/>
        </p:nvPicPr>
        <p:blipFill>
          <a:blip r:embed="rId10"/>
          <a:stretch>
            <a:fillRect/>
          </a:stretch>
        </p:blipFill>
        <p:spPr>
          <a:xfrm>
            <a:off x="571762" y="1219462"/>
            <a:ext cx="1559027" cy="1559027"/>
          </a:xfrm>
          <a:prstGeom prst="rect">
            <a:avLst/>
          </a:prstGeom>
        </p:spPr>
      </p:pic>
      <p:pic>
        <p:nvPicPr>
          <p:cNvPr id="33" name="Picture 32">
            <a:extLst>
              <a:ext uri="{FF2B5EF4-FFF2-40B4-BE49-F238E27FC236}">
                <a16:creationId xmlns:a16="http://schemas.microsoft.com/office/drawing/2014/main" id="{24BB236E-2BC1-BBBE-0AB1-6F6E1349A15F}"/>
              </a:ext>
            </a:extLst>
          </p:cNvPr>
          <p:cNvPicPr>
            <a:picLocks noChangeAspect="1"/>
          </p:cNvPicPr>
          <p:nvPr/>
        </p:nvPicPr>
        <p:blipFill>
          <a:blip r:embed="rId11"/>
          <a:stretch>
            <a:fillRect/>
          </a:stretch>
        </p:blipFill>
        <p:spPr>
          <a:xfrm>
            <a:off x="5971102" y="1516615"/>
            <a:ext cx="1600367" cy="1600367"/>
          </a:xfrm>
          <a:prstGeom prst="rect">
            <a:avLst/>
          </a:prstGeom>
        </p:spPr>
      </p:pic>
      <p:pic>
        <p:nvPicPr>
          <p:cNvPr id="35" name="Picture 34">
            <a:extLst>
              <a:ext uri="{FF2B5EF4-FFF2-40B4-BE49-F238E27FC236}">
                <a16:creationId xmlns:a16="http://schemas.microsoft.com/office/drawing/2014/main" id="{F18D21AD-0DFE-CB44-DC09-7FCE3CB546BF}"/>
              </a:ext>
            </a:extLst>
          </p:cNvPr>
          <p:cNvPicPr>
            <a:picLocks noChangeAspect="1"/>
          </p:cNvPicPr>
          <p:nvPr/>
        </p:nvPicPr>
        <p:blipFill rotWithShape="1">
          <a:blip r:embed="rId12"/>
          <a:srcRect l="27213" t="33976" r="27108" b="33224"/>
          <a:stretch/>
        </p:blipFill>
        <p:spPr>
          <a:xfrm>
            <a:off x="3372122" y="1251894"/>
            <a:ext cx="1759232" cy="1263275"/>
          </a:xfrm>
          <a:prstGeom prst="rect">
            <a:avLst/>
          </a:prstGeom>
        </p:spPr>
      </p:pic>
      <p:sp>
        <p:nvSpPr>
          <p:cNvPr id="37" name="TextBox 36">
            <a:extLst>
              <a:ext uri="{FF2B5EF4-FFF2-40B4-BE49-F238E27FC236}">
                <a16:creationId xmlns:a16="http://schemas.microsoft.com/office/drawing/2014/main" id="{4B4F16BF-4F9A-C364-6727-5E015A9EA52F}"/>
              </a:ext>
            </a:extLst>
          </p:cNvPr>
          <p:cNvSpPr txBox="1"/>
          <p:nvPr/>
        </p:nvSpPr>
        <p:spPr>
          <a:xfrm>
            <a:off x="444889" y="3265276"/>
            <a:ext cx="1731555" cy="338554"/>
          </a:xfrm>
          <a:prstGeom prst="rect">
            <a:avLst/>
          </a:prstGeom>
          <a:noFill/>
        </p:spPr>
        <p:txBody>
          <a:bodyPr wrap="square" rtlCol="0">
            <a:spAutoFit/>
          </a:bodyPr>
          <a:lstStyle/>
          <a:p>
            <a:pPr algn="ctr" rtl="1"/>
            <a:r>
              <a:rPr lang="ar-SY" sz="1600" dirty="0">
                <a:latin typeface="Dubai" panose="020B0503030403030204" pitchFamily="34" charset="-78"/>
                <a:cs typeface="Dubai" panose="020B0503030403030204" pitchFamily="34" charset="-78"/>
              </a:rPr>
              <a:t>الأحداث</a:t>
            </a:r>
            <a:endParaRPr lang="en-US" sz="1600" dirty="0">
              <a:latin typeface="Dubai" panose="020B0503030403030204" pitchFamily="34" charset="-78"/>
              <a:cs typeface="Dubai" panose="020B0503030403030204" pitchFamily="34" charset="-78"/>
            </a:endParaRPr>
          </a:p>
        </p:txBody>
      </p:sp>
      <p:sp>
        <p:nvSpPr>
          <p:cNvPr id="38" name="TextBox 37">
            <a:extLst>
              <a:ext uri="{FF2B5EF4-FFF2-40B4-BE49-F238E27FC236}">
                <a16:creationId xmlns:a16="http://schemas.microsoft.com/office/drawing/2014/main" id="{E1B92A4A-061A-351A-60D7-5D1D5FDA931C}"/>
              </a:ext>
            </a:extLst>
          </p:cNvPr>
          <p:cNvSpPr txBox="1"/>
          <p:nvPr/>
        </p:nvSpPr>
        <p:spPr>
          <a:xfrm>
            <a:off x="3432279" y="4507971"/>
            <a:ext cx="1731555" cy="338554"/>
          </a:xfrm>
          <a:prstGeom prst="rect">
            <a:avLst/>
          </a:prstGeom>
          <a:noFill/>
        </p:spPr>
        <p:txBody>
          <a:bodyPr wrap="square" rtlCol="0">
            <a:spAutoFit/>
          </a:bodyPr>
          <a:lstStyle/>
          <a:p>
            <a:pPr algn="ctr" rtl="1"/>
            <a:r>
              <a:rPr lang="ar-SY" sz="1600" dirty="0">
                <a:latin typeface="Dubai" panose="020B0503030403030204" pitchFamily="34" charset="-78"/>
                <a:cs typeface="Dubai" panose="020B0503030403030204" pitchFamily="34" charset="-78"/>
              </a:rPr>
              <a:t>نقاط القرار (البوابات)</a:t>
            </a:r>
            <a:endParaRPr lang="en-US" sz="1600" dirty="0">
              <a:latin typeface="Dubai" panose="020B0503030403030204" pitchFamily="34" charset="-78"/>
              <a:cs typeface="Dubai" panose="020B0503030403030204" pitchFamily="34" charset="-78"/>
            </a:endParaRPr>
          </a:p>
        </p:txBody>
      </p:sp>
      <p:sp>
        <p:nvSpPr>
          <p:cNvPr id="39" name="TextBox 38">
            <a:extLst>
              <a:ext uri="{FF2B5EF4-FFF2-40B4-BE49-F238E27FC236}">
                <a16:creationId xmlns:a16="http://schemas.microsoft.com/office/drawing/2014/main" id="{6042FA31-67D5-5C50-1144-C0F73EB5771D}"/>
              </a:ext>
            </a:extLst>
          </p:cNvPr>
          <p:cNvSpPr txBox="1"/>
          <p:nvPr/>
        </p:nvSpPr>
        <p:spPr>
          <a:xfrm>
            <a:off x="3340594" y="2466688"/>
            <a:ext cx="1731555" cy="338554"/>
          </a:xfrm>
          <a:prstGeom prst="rect">
            <a:avLst/>
          </a:prstGeom>
          <a:noFill/>
        </p:spPr>
        <p:txBody>
          <a:bodyPr wrap="square" rtlCol="0">
            <a:spAutoFit/>
          </a:bodyPr>
          <a:lstStyle/>
          <a:p>
            <a:pPr algn="ctr" rtl="1"/>
            <a:r>
              <a:rPr lang="ar-SY" sz="1600" dirty="0">
                <a:latin typeface="Dubai" panose="020B0503030403030204" pitchFamily="34" charset="-78"/>
                <a:cs typeface="Dubai" panose="020B0503030403030204" pitchFamily="34" charset="-78"/>
              </a:rPr>
              <a:t>الفاعلين</a:t>
            </a:r>
            <a:endParaRPr lang="en-US" sz="1600" dirty="0">
              <a:latin typeface="Dubai" panose="020B0503030403030204" pitchFamily="34" charset="-78"/>
              <a:cs typeface="Dubai" panose="020B0503030403030204" pitchFamily="34" charset="-78"/>
            </a:endParaRPr>
          </a:p>
        </p:txBody>
      </p:sp>
      <p:sp>
        <p:nvSpPr>
          <p:cNvPr id="40" name="TextBox 39">
            <a:extLst>
              <a:ext uri="{FF2B5EF4-FFF2-40B4-BE49-F238E27FC236}">
                <a16:creationId xmlns:a16="http://schemas.microsoft.com/office/drawing/2014/main" id="{A8BC51B3-3426-017D-6F2D-4E2CC908E97B}"/>
              </a:ext>
            </a:extLst>
          </p:cNvPr>
          <p:cNvSpPr txBox="1"/>
          <p:nvPr/>
        </p:nvSpPr>
        <p:spPr>
          <a:xfrm>
            <a:off x="6577988" y="3290640"/>
            <a:ext cx="1731555" cy="338554"/>
          </a:xfrm>
          <a:prstGeom prst="rect">
            <a:avLst/>
          </a:prstGeom>
          <a:noFill/>
        </p:spPr>
        <p:txBody>
          <a:bodyPr wrap="square" rtlCol="0">
            <a:spAutoFit/>
          </a:bodyPr>
          <a:lstStyle/>
          <a:p>
            <a:pPr algn="ctr" rtl="1"/>
            <a:r>
              <a:rPr lang="ar-SY" sz="1600" dirty="0">
                <a:latin typeface="Dubai" panose="020B0503030403030204" pitchFamily="34" charset="-78"/>
                <a:cs typeface="Dubai" panose="020B0503030403030204" pitchFamily="34" charset="-78"/>
              </a:rPr>
              <a:t>المهام</a:t>
            </a:r>
            <a:endParaRPr lang="en-US" sz="1600"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4128257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7" name="Google Shape;197;p32">
            <a:extLst>
              <a:ext uri="{FF2B5EF4-FFF2-40B4-BE49-F238E27FC236}">
                <a16:creationId xmlns:a16="http://schemas.microsoft.com/office/drawing/2014/main" id="{53942CCC-7A0B-F229-DCAB-7E13C2F56F52}"/>
              </a:ext>
            </a:extLst>
          </p:cNvPr>
          <p:cNvSpPr txBox="1">
            <a:spLocks noGrp="1"/>
          </p:cNvSpPr>
          <p:nvPr>
            <p:ph type="title"/>
          </p:nvPr>
        </p:nvSpPr>
        <p:spPr>
          <a:xfrm>
            <a:off x="717900" y="383175"/>
            <a:ext cx="7708200" cy="5727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ar-SY" sz="3500" dirty="0">
                <a:solidFill>
                  <a:schemeClr val="accent1"/>
                </a:solidFill>
                <a:latin typeface="Dubai" panose="020B0503030403030204" pitchFamily="34" charset="-78"/>
                <a:cs typeface="Dubai" panose="020B0503030403030204" pitchFamily="34" charset="-78"/>
              </a:rPr>
              <a:t>هدف المشروع</a:t>
            </a:r>
            <a:endParaRPr sz="3500" dirty="0">
              <a:solidFill>
                <a:schemeClr val="accent1"/>
              </a:solidFill>
              <a:latin typeface="Dubai" panose="020B0503030403030204" pitchFamily="34" charset="-78"/>
              <a:cs typeface="Dubai" panose="020B0503030403030204" pitchFamily="34" charset="-78"/>
            </a:endParaRPr>
          </a:p>
        </p:txBody>
      </p:sp>
      <p:sp>
        <p:nvSpPr>
          <p:cNvPr id="3" name="TextBox 2">
            <a:extLst>
              <a:ext uri="{FF2B5EF4-FFF2-40B4-BE49-F238E27FC236}">
                <a16:creationId xmlns:a16="http://schemas.microsoft.com/office/drawing/2014/main" id="{69399E53-B24E-7BA7-9F3B-27C744D4437F}"/>
              </a:ext>
            </a:extLst>
          </p:cNvPr>
          <p:cNvSpPr txBox="1"/>
          <p:nvPr/>
        </p:nvSpPr>
        <p:spPr>
          <a:xfrm>
            <a:off x="8557260" y="4826028"/>
            <a:ext cx="586740" cy="307777"/>
          </a:xfrm>
          <a:prstGeom prst="rect">
            <a:avLst/>
          </a:prstGeom>
          <a:noFill/>
        </p:spPr>
        <p:txBody>
          <a:bodyPr wrap="square" rtlCol="0">
            <a:spAutoFit/>
          </a:bodyPr>
          <a:lstStyle/>
          <a:p>
            <a:r>
              <a:rPr lang="en-US" b="1" dirty="0"/>
              <a:t>3/41</a:t>
            </a:r>
          </a:p>
        </p:txBody>
      </p:sp>
      <p:sp>
        <p:nvSpPr>
          <p:cNvPr id="8" name="TextBox 7">
            <a:extLst>
              <a:ext uri="{FF2B5EF4-FFF2-40B4-BE49-F238E27FC236}">
                <a16:creationId xmlns:a16="http://schemas.microsoft.com/office/drawing/2014/main" id="{99D06BBF-90DA-AFB0-E449-2C76200AEC12}"/>
              </a:ext>
            </a:extLst>
          </p:cNvPr>
          <p:cNvSpPr txBox="1"/>
          <p:nvPr/>
        </p:nvSpPr>
        <p:spPr>
          <a:xfrm>
            <a:off x="120938" y="1663809"/>
            <a:ext cx="3300442" cy="1631216"/>
          </a:xfrm>
          <a:prstGeom prst="rect">
            <a:avLst/>
          </a:prstGeom>
          <a:noFill/>
        </p:spPr>
        <p:txBody>
          <a:bodyPr wrap="square">
            <a:spAutoFit/>
          </a:bodyPr>
          <a:lstStyle/>
          <a:p>
            <a:r>
              <a:rPr lang="en-US" sz="1600" b="1" dirty="0"/>
              <a:t>Process Description:</a:t>
            </a:r>
            <a:endParaRPr lang="ar-SY" sz="1600" b="1" dirty="0"/>
          </a:p>
          <a:p>
            <a:r>
              <a:rPr lang="en-US" sz="1200" dirty="0"/>
              <a:t>The process begins with the user logging in, after which they can choose the items they wish to purchase. If they decide to cancel their order, they can do so at this stage. Otherwise, they will proceed to select their preferred payment method before finalizing the order.</a:t>
            </a:r>
          </a:p>
        </p:txBody>
      </p:sp>
      <p:pic>
        <p:nvPicPr>
          <p:cNvPr id="10" name="Picture 2">
            <a:extLst>
              <a:ext uri="{FF2B5EF4-FFF2-40B4-BE49-F238E27FC236}">
                <a16:creationId xmlns:a16="http://schemas.microsoft.com/office/drawing/2014/main" id="{2A909169-6325-7412-566A-311496230A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8281" y="1700709"/>
            <a:ext cx="3985719" cy="1717037"/>
          </a:xfrm>
          <a:prstGeom prst="rect">
            <a:avLst/>
          </a:prstGeom>
          <a:noFill/>
          <a:extLst>
            <a:ext uri="{909E8E84-426E-40DD-AFC4-6F175D3DCCD1}">
              <a14:hiddenFill xmlns:a14="http://schemas.microsoft.com/office/drawing/2010/main">
                <a:solidFill>
                  <a:srgbClr val="FFFFFF"/>
                </a:solidFill>
              </a14:hiddenFill>
            </a:ext>
          </a:extLst>
        </p:spPr>
      </p:pic>
      <p:sp>
        <p:nvSpPr>
          <p:cNvPr id="12" name="Arrow: Right 11">
            <a:extLst>
              <a:ext uri="{FF2B5EF4-FFF2-40B4-BE49-F238E27FC236}">
                <a16:creationId xmlns:a16="http://schemas.microsoft.com/office/drawing/2014/main" id="{531896E2-A690-45B3-6EF6-5862D7F1DF4F}"/>
              </a:ext>
            </a:extLst>
          </p:cNvPr>
          <p:cNvSpPr/>
          <p:nvPr/>
        </p:nvSpPr>
        <p:spPr>
          <a:xfrm>
            <a:off x="3215640" y="2400300"/>
            <a:ext cx="1836420" cy="259080"/>
          </a:xfrm>
          <a:prstGeom prst="rightArrow">
            <a:avLst/>
          </a:prstGeom>
          <a:solidFill>
            <a:schemeClr val="accent5"/>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7A7ECAD-4834-542F-38A8-3DC2FE032BCC}"/>
              </a:ext>
            </a:extLst>
          </p:cNvPr>
          <p:cNvSpPr txBox="1"/>
          <p:nvPr/>
        </p:nvSpPr>
        <p:spPr>
          <a:xfrm>
            <a:off x="3320505" y="1815525"/>
            <a:ext cx="1624875" cy="584775"/>
          </a:xfrm>
          <a:prstGeom prst="rect">
            <a:avLst/>
          </a:prstGeom>
          <a:noFill/>
        </p:spPr>
        <p:txBody>
          <a:bodyPr wrap="square" rtlCol="0">
            <a:spAutoFit/>
          </a:bodyPr>
          <a:lstStyle/>
          <a:p>
            <a:pPr algn="ctr" rtl="1"/>
            <a:r>
              <a:rPr lang="ar-SY" sz="1600" dirty="0">
                <a:latin typeface="Dubai" panose="020B0503030403030204" pitchFamily="34" charset="-78"/>
                <a:cs typeface="Dubai" panose="020B0503030403030204" pitchFamily="34" charset="-78"/>
              </a:rPr>
              <a:t>تحويل بشكل مأتمت</a:t>
            </a:r>
            <a:endParaRPr lang="en-US" sz="1600"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3054914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ar-SY" sz="4000" dirty="0">
                <a:latin typeface="Dubai" panose="020B0503030403030204" pitchFamily="34" charset="-78"/>
                <a:cs typeface="Dubai" panose="020B0503030403030204" pitchFamily="34" charset="-78"/>
              </a:rPr>
              <a:t>الدراسة المرجعيّة</a:t>
            </a:r>
            <a:endParaRPr sz="4000" dirty="0">
              <a:latin typeface="Dubai" panose="020B0503030403030204" pitchFamily="34" charset="-78"/>
              <a:cs typeface="Dubai" panose="020B0503030403030204" pitchFamily="34" charset="-78"/>
            </a:endParaRPr>
          </a:p>
        </p:txBody>
      </p:sp>
      <p:sp>
        <p:nvSpPr>
          <p:cNvPr id="224" name="Google Shape;224;p34"/>
          <p:cNvSpPr txBox="1">
            <a:spLocks noGrp="1"/>
          </p:cNvSpPr>
          <p:nvPr>
            <p:ph type="title" idx="2"/>
          </p:nvPr>
        </p:nvSpPr>
        <p:spPr>
          <a:xfrm>
            <a:off x="3968350" y="126232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Dubai" panose="020B0503030403030204" pitchFamily="34" charset="-78"/>
                <a:cs typeface="Dubai" panose="020B0503030403030204" pitchFamily="34" charset="-78"/>
              </a:rPr>
              <a:t>02</a:t>
            </a:r>
            <a:endParaRPr dirty="0">
              <a:latin typeface="Dubai" panose="020B0503030403030204" pitchFamily="34" charset="-78"/>
              <a:cs typeface="Dubai" panose="020B0503030403030204" pitchFamily="34" charset="-7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6" name="Google Shape;197;p32">
            <a:extLst>
              <a:ext uri="{FF2B5EF4-FFF2-40B4-BE49-F238E27FC236}">
                <a16:creationId xmlns:a16="http://schemas.microsoft.com/office/drawing/2014/main" id="{0CAEC0CC-D7D5-10D2-63F6-C6968FBED233}"/>
              </a:ext>
            </a:extLst>
          </p:cNvPr>
          <p:cNvSpPr txBox="1">
            <a:spLocks/>
          </p:cNvSpPr>
          <p:nvPr/>
        </p:nvSpPr>
        <p:spPr>
          <a:xfrm>
            <a:off x="717800" y="383175"/>
            <a:ext cx="7708200" cy="8904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rtl="1"/>
            <a:r>
              <a:rPr lang="ar-SY" sz="3000" dirty="0">
                <a:latin typeface="Dubai" panose="020B0503030403030204" pitchFamily="34" charset="-78"/>
                <a:cs typeface="Dubai" panose="020B0503030403030204" pitchFamily="34" charset="-78"/>
              </a:rPr>
              <a:t>تمهيد</a:t>
            </a:r>
            <a:br>
              <a:rPr lang="ar-SY" sz="2000" dirty="0">
                <a:latin typeface="Dubai" panose="020B0503030403030204" pitchFamily="34" charset="-78"/>
                <a:cs typeface="Dubai" panose="020B0503030403030204" pitchFamily="34" charset="-78"/>
              </a:rPr>
            </a:br>
            <a:r>
              <a:rPr lang="ar-SY" sz="2000" b="0" dirty="0">
                <a:latin typeface="Dubai" panose="020B0503030403030204" pitchFamily="34" charset="-78"/>
                <a:cs typeface="Dubai" panose="020B0503030403030204" pitchFamily="34" charset="-78"/>
              </a:rPr>
              <a:t>نماذج اللّغات الكبيرة </a:t>
            </a:r>
            <a:r>
              <a:rPr lang="en-US" sz="2000" b="0" dirty="0">
                <a:latin typeface="Dubai" panose="020B0503030403030204" pitchFamily="34" charset="-78"/>
                <a:cs typeface="Dubai" panose="020B0503030403030204" pitchFamily="34" charset="-78"/>
              </a:rPr>
              <a:t>(LLMs)</a:t>
            </a:r>
            <a:endParaRPr lang="ar-SY" sz="2500" b="0" dirty="0">
              <a:latin typeface="Dubai" panose="020B0503030403030204" pitchFamily="34" charset="-78"/>
              <a:cs typeface="Dubai" panose="020B0503030403030204" pitchFamily="34" charset="-78"/>
            </a:endParaRPr>
          </a:p>
        </p:txBody>
      </p:sp>
      <p:sp>
        <p:nvSpPr>
          <p:cNvPr id="2" name="TextBox 1">
            <a:extLst>
              <a:ext uri="{FF2B5EF4-FFF2-40B4-BE49-F238E27FC236}">
                <a16:creationId xmlns:a16="http://schemas.microsoft.com/office/drawing/2014/main" id="{6DEB6972-123B-9336-57A7-EF7FACCAD402}"/>
              </a:ext>
            </a:extLst>
          </p:cNvPr>
          <p:cNvSpPr txBox="1"/>
          <p:nvPr/>
        </p:nvSpPr>
        <p:spPr>
          <a:xfrm>
            <a:off x="8557260" y="4826028"/>
            <a:ext cx="586740" cy="307777"/>
          </a:xfrm>
          <a:prstGeom prst="rect">
            <a:avLst/>
          </a:prstGeom>
          <a:noFill/>
        </p:spPr>
        <p:txBody>
          <a:bodyPr wrap="square" rtlCol="0">
            <a:spAutoFit/>
          </a:bodyPr>
          <a:lstStyle/>
          <a:p>
            <a:r>
              <a:rPr lang="en-US" b="1" dirty="0"/>
              <a:t>5/41</a:t>
            </a:r>
          </a:p>
        </p:txBody>
      </p:sp>
      <p:pic>
        <p:nvPicPr>
          <p:cNvPr id="3" name="Picture 2" descr="ChatGPT - Wikipedia">
            <a:extLst>
              <a:ext uri="{FF2B5EF4-FFF2-40B4-BE49-F238E27FC236}">
                <a16:creationId xmlns:a16="http://schemas.microsoft.com/office/drawing/2014/main" id="{F3885FDF-33D5-C029-2164-4D7875B764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679" y="2492533"/>
            <a:ext cx="1250053" cy="12500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Ollama is now available as an official Docker image · Ollama Blog">
            <a:extLst>
              <a:ext uri="{FF2B5EF4-FFF2-40B4-BE49-F238E27FC236}">
                <a16:creationId xmlns:a16="http://schemas.microsoft.com/office/drawing/2014/main" id="{B537FCFA-563C-BE43-D60A-C91C50BC376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1618" t="24785" r="31414"/>
          <a:stretch/>
        </p:blipFill>
        <p:spPr bwMode="auto">
          <a:xfrm>
            <a:off x="6042414" y="2436342"/>
            <a:ext cx="1099868" cy="117083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Google Gemini: Unveiling the Powerhouse AI Model">
            <a:extLst>
              <a:ext uri="{FF2B5EF4-FFF2-40B4-BE49-F238E27FC236}">
                <a16:creationId xmlns:a16="http://schemas.microsoft.com/office/drawing/2014/main" id="{82E65D32-5E0C-2A14-863C-852A6BD6BF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9545" y="2300934"/>
            <a:ext cx="1924909" cy="144165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40EF864-4197-6205-BC5D-BD09BBAE0416}"/>
              </a:ext>
            </a:extLst>
          </p:cNvPr>
          <p:cNvSpPr txBox="1"/>
          <p:nvPr/>
        </p:nvSpPr>
        <p:spPr>
          <a:xfrm>
            <a:off x="895530" y="1554927"/>
            <a:ext cx="7352739" cy="338554"/>
          </a:xfrm>
          <a:prstGeom prst="rect">
            <a:avLst/>
          </a:prstGeom>
          <a:noFill/>
        </p:spPr>
        <p:txBody>
          <a:bodyPr wrap="square" rtlCol="0">
            <a:spAutoFit/>
          </a:bodyPr>
          <a:lstStyle/>
          <a:p>
            <a:pPr algn="ctr" rtl="1"/>
            <a:r>
              <a:rPr lang="ar-SY" sz="1600" dirty="0">
                <a:latin typeface="Dubai" panose="020B0503030403030204" pitchFamily="34" charset="-78"/>
                <a:cs typeface="Dubai" panose="020B0503030403030204" pitchFamily="34" charset="-78"/>
              </a:rPr>
              <a:t>هي شبكات عصبونية كبيرة، تستخدم المحولات </a:t>
            </a:r>
            <a:r>
              <a:rPr lang="en-US" sz="1600" dirty="0">
                <a:latin typeface="Dubai" panose="020B0503030403030204" pitchFamily="34" charset="-78"/>
                <a:cs typeface="Dubai" panose="020B0503030403030204" pitchFamily="34" charset="-78"/>
              </a:rPr>
              <a:t>(Transformers)</a:t>
            </a:r>
            <a:r>
              <a:rPr lang="ar-SY" sz="1600" dirty="0">
                <a:latin typeface="Dubai" panose="020B0503030403030204" pitchFamily="34" charset="-78"/>
                <a:cs typeface="Dubai" panose="020B0503030403030204" pitchFamily="34" charset="-78"/>
              </a:rPr>
              <a:t> لتوليد سلاسل من النصوص.</a:t>
            </a:r>
            <a:endParaRPr lang="en-US" sz="1600"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4178394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6" name="Google Shape;197;p32">
            <a:extLst>
              <a:ext uri="{FF2B5EF4-FFF2-40B4-BE49-F238E27FC236}">
                <a16:creationId xmlns:a16="http://schemas.microsoft.com/office/drawing/2014/main" id="{0CAEC0CC-D7D5-10D2-63F6-C6968FBED233}"/>
              </a:ext>
            </a:extLst>
          </p:cNvPr>
          <p:cNvSpPr txBox="1">
            <a:spLocks/>
          </p:cNvSpPr>
          <p:nvPr/>
        </p:nvSpPr>
        <p:spPr>
          <a:xfrm>
            <a:off x="717800" y="383175"/>
            <a:ext cx="7708200" cy="10345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rtl="1"/>
            <a:r>
              <a:rPr lang="ar-SY" sz="3000" dirty="0">
                <a:latin typeface="Dubai" panose="020B0503030403030204" pitchFamily="34" charset="-78"/>
                <a:cs typeface="Dubai" panose="020B0503030403030204" pitchFamily="34" charset="-78"/>
              </a:rPr>
              <a:t>تمهيد</a:t>
            </a:r>
            <a:br>
              <a:rPr lang="ar-SY" sz="2000" dirty="0">
                <a:latin typeface="Dubai" panose="020B0503030403030204" pitchFamily="34" charset="-78"/>
                <a:cs typeface="Dubai" panose="020B0503030403030204" pitchFamily="34" charset="-78"/>
              </a:rPr>
            </a:br>
            <a:r>
              <a:rPr lang="ar-SY" sz="2000" b="0" dirty="0">
                <a:latin typeface="Dubai" panose="020B0503030403030204" pitchFamily="34" charset="-78"/>
                <a:cs typeface="Dubai" panose="020B0503030403030204" pitchFamily="34" charset="-78"/>
              </a:rPr>
              <a:t>هندسة الأوامر </a:t>
            </a:r>
            <a:r>
              <a:rPr lang="en-US" sz="2000" b="0" dirty="0">
                <a:latin typeface="Dubai" panose="020B0503030403030204" pitchFamily="34" charset="-78"/>
                <a:cs typeface="Dubai" panose="020B0503030403030204" pitchFamily="34" charset="-78"/>
              </a:rPr>
              <a:t>(Prompt Engineering)</a:t>
            </a:r>
            <a:endParaRPr lang="ar-SY" sz="2500" b="0" dirty="0">
              <a:latin typeface="Dubai" panose="020B0503030403030204" pitchFamily="34" charset="-78"/>
              <a:cs typeface="Dubai" panose="020B0503030403030204" pitchFamily="34" charset="-78"/>
            </a:endParaRPr>
          </a:p>
        </p:txBody>
      </p:sp>
      <p:sp>
        <p:nvSpPr>
          <p:cNvPr id="2" name="TextBox 1">
            <a:extLst>
              <a:ext uri="{FF2B5EF4-FFF2-40B4-BE49-F238E27FC236}">
                <a16:creationId xmlns:a16="http://schemas.microsoft.com/office/drawing/2014/main" id="{6DEB6972-123B-9336-57A7-EF7FACCAD402}"/>
              </a:ext>
            </a:extLst>
          </p:cNvPr>
          <p:cNvSpPr txBox="1"/>
          <p:nvPr/>
        </p:nvSpPr>
        <p:spPr>
          <a:xfrm>
            <a:off x="8557260" y="4826028"/>
            <a:ext cx="586740" cy="307777"/>
          </a:xfrm>
          <a:prstGeom prst="rect">
            <a:avLst/>
          </a:prstGeom>
          <a:noFill/>
        </p:spPr>
        <p:txBody>
          <a:bodyPr wrap="square" rtlCol="0">
            <a:spAutoFit/>
          </a:bodyPr>
          <a:lstStyle/>
          <a:p>
            <a:r>
              <a:rPr lang="en-US" b="1" dirty="0"/>
              <a:t>5/41</a:t>
            </a:r>
          </a:p>
        </p:txBody>
      </p:sp>
      <p:pic>
        <p:nvPicPr>
          <p:cNvPr id="1026" name="Picture 2" descr="How technology made your life easier – Wearable Senses">
            <a:extLst>
              <a:ext uri="{FF2B5EF4-FFF2-40B4-BE49-F238E27FC236}">
                <a16:creationId xmlns:a16="http://schemas.microsoft.com/office/drawing/2014/main" id="{4F3A40A7-57EA-73B4-1F25-97F2F19D0E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7323" y="1366915"/>
            <a:ext cx="1317015" cy="14920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erson On Computer Icon at Vectorified.com | Collection of Person On ...">
            <a:extLst>
              <a:ext uri="{FF2B5EF4-FFF2-40B4-BE49-F238E27FC236}">
                <a16:creationId xmlns:a16="http://schemas.microsoft.com/office/drawing/2014/main" id="{3EB93D5D-936B-3882-70E9-2C4A2BE7D2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7776" y="1366915"/>
            <a:ext cx="1583440" cy="15834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ll My House Fast Fort Myers Cobia Holdings">
            <a:extLst>
              <a:ext uri="{FF2B5EF4-FFF2-40B4-BE49-F238E27FC236}">
                <a16:creationId xmlns:a16="http://schemas.microsoft.com/office/drawing/2014/main" id="{ED71F9C1-1A2F-0CE5-3740-D1A302207A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0158" y="2608974"/>
            <a:ext cx="1492003" cy="1492003"/>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5AF728BF-06E4-3C7E-ACB6-243776285072}"/>
              </a:ext>
            </a:extLst>
          </p:cNvPr>
          <p:cNvSpPr/>
          <p:nvPr/>
        </p:nvSpPr>
        <p:spPr>
          <a:xfrm rot="1635189">
            <a:off x="2759350" y="2821340"/>
            <a:ext cx="990323" cy="259080"/>
          </a:xfrm>
          <a:prstGeom prst="rightArrow">
            <a:avLst/>
          </a:prstGeom>
          <a:solidFill>
            <a:schemeClr val="accent5"/>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69C934F1-117F-2B40-06CB-E4513AD0873A}"/>
              </a:ext>
            </a:extLst>
          </p:cNvPr>
          <p:cNvSpPr/>
          <p:nvPr/>
        </p:nvSpPr>
        <p:spPr>
          <a:xfrm rot="20180904">
            <a:off x="5141020" y="2845941"/>
            <a:ext cx="990323" cy="259080"/>
          </a:xfrm>
          <a:prstGeom prst="rightArrow">
            <a:avLst/>
          </a:prstGeom>
          <a:solidFill>
            <a:schemeClr val="accent5"/>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2CDEA134-0FEC-6D17-16FA-3D13644477A3}"/>
              </a:ext>
            </a:extLst>
          </p:cNvPr>
          <p:cNvSpPr/>
          <p:nvPr/>
        </p:nvSpPr>
        <p:spPr>
          <a:xfrm rot="10800000">
            <a:off x="2879328" y="2056665"/>
            <a:ext cx="3209884" cy="259080"/>
          </a:xfrm>
          <a:prstGeom prst="rightArrow">
            <a:avLst/>
          </a:prstGeom>
          <a:solidFill>
            <a:schemeClr val="accent5"/>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9CB41B5-05F2-F19D-3153-E24480285B90}"/>
              </a:ext>
            </a:extLst>
          </p:cNvPr>
          <p:cNvSpPr txBox="1"/>
          <p:nvPr/>
        </p:nvSpPr>
        <p:spPr>
          <a:xfrm>
            <a:off x="5823392" y="2783465"/>
            <a:ext cx="1624875" cy="584775"/>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نموذج لغوي كبير</a:t>
            </a:r>
            <a:r>
              <a:rPr lang="en-US" sz="1600" b="1" dirty="0">
                <a:latin typeface="Dubai" panose="020B0503030403030204" pitchFamily="34" charset="-78"/>
                <a:cs typeface="Dubai" panose="020B0503030403030204" pitchFamily="34" charset="-78"/>
              </a:rPr>
              <a:t>(LLM) </a:t>
            </a:r>
          </a:p>
        </p:txBody>
      </p:sp>
      <p:sp>
        <p:nvSpPr>
          <p:cNvPr id="12" name="TextBox 11">
            <a:extLst>
              <a:ext uri="{FF2B5EF4-FFF2-40B4-BE49-F238E27FC236}">
                <a16:creationId xmlns:a16="http://schemas.microsoft.com/office/drawing/2014/main" id="{8A08B9F9-E105-65B4-BD3A-4968CD6C9280}"/>
              </a:ext>
            </a:extLst>
          </p:cNvPr>
          <p:cNvSpPr txBox="1"/>
          <p:nvPr/>
        </p:nvSpPr>
        <p:spPr>
          <a:xfrm>
            <a:off x="1387058" y="2846619"/>
            <a:ext cx="1624875" cy="338554"/>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مهندس أوامر</a:t>
            </a:r>
            <a:endParaRPr lang="en-US" sz="1600" b="1" dirty="0">
              <a:latin typeface="Dubai" panose="020B0503030403030204" pitchFamily="34" charset="-78"/>
              <a:cs typeface="Dubai" panose="020B0503030403030204" pitchFamily="34" charset="-78"/>
            </a:endParaRPr>
          </a:p>
        </p:txBody>
      </p:sp>
      <p:sp>
        <p:nvSpPr>
          <p:cNvPr id="14" name="TextBox 13">
            <a:extLst>
              <a:ext uri="{FF2B5EF4-FFF2-40B4-BE49-F238E27FC236}">
                <a16:creationId xmlns:a16="http://schemas.microsoft.com/office/drawing/2014/main" id="{86725B49-8E14-C412-41FB-4BC6E67F0E96}"/>
              </a:ext>
            </a:extLst>
          </p:cNvPr>
          <p:cNvSpPr txBox="1"/>
          <p:nvPr/>
        </p:nvSpPr>
        <p:spPr>
          <a:xfrm>
            <a:off x="3671832" y="3931700"/>
            <a:ext cx="1624875" cy="338554"/>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أمر </a:t>
            </a:r>
            <a:r>
              <a:rPr lang="en-US" sz="1600" b="1" dirty="0">
                <a:latin typeface="Dubai" panose="020B0503030403030204" pitchFamily="34" charset="-78"/>
                <a:cs typeface="Dubai" panose="020B0503030403030204" pitchFamily="34" charset="-78"/>
              </a:rPr>
              <a:t>(Prompt)</a:t>
            </a:r>
          </a:p>
        </p:txBody>
      </p:sp>
      <p:sp>
        <p:nvSpPr>
          <p:cNvPr id="19" name="TextBox 18">
            <a:extLst>
              <a:ext uri="{FF2B5EF4-FFF2-40B4-BE49-F238E27FC236}">
                <a16:creationId xmlns:a16="http://schemas.microsoft.com/office/drawing/2014/main" id="{BEFCBAF5-0EDD-7663-ABF9-77401B6696C9}"/>
              </a:ext>
            </a:extLst>
          </p:cNvPr>
          <p:cNvSpPr txBox="1"/>
          <p:nvPr/>
        </p:nvSpPr>
        <p:spPr>
          <a:xfrm>
            <a:off x="-699950" y="3467462"/>
            <a:ext cx="3278415" cy="1384995"/>
          </a:xfrm>
          <a:prstGeom prst="rect">
            <a:avLst/>
          </a:prstGeom>
          <a:noFill/>
        </p:spPr>
        <p:txBody>
          <a:bodyPr wrap="square" rtlCol="0">
            <a:spAutoFit/>
          </a:bodyPr>
          <a:lstStyle/>
          <a:p>
            <a:pPr algn="r" rtl="1"/>
            <a:r>
              <a:rPr lang="ar-SY" sz="2000" b="1" dirty="0">
                <a:latin typeface="Dubai" panose="020B0503030403030204" pitchFamily="34" charset="-78"/>
                <a:cs typeface="Dubai" panose="020B0503030403030204" pitchFamily="34" charset="-78"/>
              </a:rPr>
              <a:t>يحتوي الأمر على:</a:t>
            </a:r>
          </a:p>
          <a:p>
            <a:pPr marL="285750" indent="-285750" algn="r" rtl="1">
              <a:buFont typeface="Arial" panose="020B0604020202020204" pitchFamily="34" charset="0"/>
              <a:buChar char="•"/>
            </a:pPr>
            <a:r>
              <a:rPr lang="ar-SY" sz="1600" dirty="0">
                <a:latin typeface="Dubai" panose="020B0503030403030204" pitchFamily="34" charset="-78"/>
                <a:cs typeface="Dubai" panose="020B0503030403030204" pitchFamily="34" charset="-78"/>
              </a:rPr>
              <a:t>المهمة المطلوبة</a:t>
            </a:r>
            <a:endParaRPr lang="en-US" sz="1600" dirty="0">
              <a:latin typeface="Dubai" panose="020B0503030403030204" pitchFamily="34" charset="-78"/>
              <a:cs typeface="Dubai" panose="020B0503030403030204" pitchFamily="34" charset="-78"/>
            </a:endParaRPr>
          </a:p>
          <a:p>
            <a:pPr marL="285750" indent="-285750" algn="r" rtl="1">
              <a:buFont typeface="Arial" panose="020B0604020202020204" pitchFamily="34" charset="0"/>
              <a:buChar char="•"/>
            </a:pPr>
            <a:r>
              <a:rPr lang="ar-SY" sz="1600" dirty="0">
                <a:latin typeface="Dubai" panose="020B0503030403030204" pitchFamily="34" charset="-78"/>
                <a:cs typeface="Dubai" panose="020B0503030403030204" pitchFamily="34" charset="-78"/>
              </a:rPr>
              <a:t>سياق المهمة المطلوبة</a:t>
            </a:r>
          </a:p>
          <a:p>
            <a:pPr marL="285750" indent="-285750" algn="r" rtl="1">
              <a:buFont typeface="Arial" panose="020B0604020202020204" pitchFamily="34" charset="0"/>
              <a:buChar char="•"/>
            </a:pPr>
            <a:r>
              <a:rPr lang="ar-SY" sz="1600" dirty="0">
                <a:latin typeface="Dubai" panose="020B0503030403030204" pitchFamily="34" charset="-78"/>
                <a:cs typeface="Dubai" panose="020B0503030403030204" pitchFamily="34" charset="-78"/>
              </a:rPr>
              <a:t>تنسيق الخرج المطلوب</a:t>
            </a:r>
            <a:endParaRPr lang="en-US" sz="1600" dirty="0">
              <a:latin typeface="Dubai" panose="020B0503030403030204" pitchFamily="34" charset="-78"/>
              <a:cs typeface="Dubai" panose="020B0503030403030204" pitchFamily="34" charset="-78"/>
            </a:endParaRPr>
          </a:p>
          <a:p>
            <a:pPr marL="285750" indent="-285750" algn="r" rtl="1">
              <a:buFont typeface="Arial" panose="020B0604020202020204" pitchFamily="34" charset="0"/>
              <a:buChar char="•"/>
            </a:pPr>
            <a:r>
              <a:rPr lang="ar-SY" sz="1600" dirty="0">
                <a:latin typeface="Dubai" panose="020B0503030403030204" pitchFamily="34" charset="-78"/>
                <a:cs typeface="Dubai" panose="020B0503030403030204" pitchFamily="34" charset="-78"/>
              </a:rPr>
              <a:t>أمثلة</a:t>
            </a:r>
            <a:endParaRPr lang="en-US" sz="1600"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2787379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5" name="TextBox 4">
            <a:extLst>
              <a:ext uri="{FF2B5EF4-FFF2-40B4-BE49-F238E27FC236}">
                <a16:creationId xmlns:a16="http://schemas.microsoft.com/office/drawing/2014/main" id="{6967B2CA-6546-2F54-28D6-A552A0DF5262}"/>
              </a:ext>
            </a:extLst>
          </p:cNvPr>
          <p:cNvSpPr txBox="1"/>
          <p:nvPr/>
        </p:nvSpPr>
        <p:spPr>
          <a:xfrm>
            <a:off x="885936" y="1829853"/>
            <a:ext cx="7371927" cy="619272"/>
          </a:xfrm>
          <a:prstGeom prst="rect">
            <a:avLst/>
          </a:prstGeom>
          <a:noFill/>
        </p:spPr>
        <p:txBody>
          <a:bodyPr wrap="square">
            <a:spAutoFit/>
          </a:bodyPr>
          <a:lstStyle/>
          <a:p>
            <a:pPr marL="342900" marR="0" lvl="0" indent="-342900" algn="just" rtl="1">
              <a:lnSpc>
                <a:spcPct val="107000"/>
              </a:lnSpc>
              <a:spcBef>
                <a:spcPts val="0"/>
              </a:spcBef>
              <a:spcAft>
                <a:spcPts val="800"/>
              </a:spcAft>
              <a:buFont typeface="Symbol" panose="05050102010706020507" pitchFamily="18" charset="2"/>
              <a:buChar char=""/>
            </a:pPr>
            <a:r>
              <a:rPr lang="ar-SY" sz="1600" kern="100" dirty="0">
                <a:effectLst/>
                <a:latin typeface="Dubai" panose="020B0503030403030204" pitchFamily="34" charset="-78"/>
                <a:ea typeface="Calibri" panose="020F0502020204030204" pitchFamily="34" charset="0"/>
                <a:cs typeface="Dubai" panose="020B0503030403030204" pitchFamily="34" charset="-78"/>
              </a:rPr>
              <a:t>تم التركيز على الأبحاث الحديثة التي تستخدم </a:t>
            </a:r>
            <a:r>
              <a:rPr lang="en-US" sz="1600" kern="100" dirty="0">
                <a:effectLst/>
                <a:latin typeface="Dubai" panose="020B0503030403030204" pitchFamily="34" charset="-78"/>
                <a:ea typeface="Calibri" panose="020F0502020204030204" pitchFamily="34" charset="0"/>
                <a:cs typeface="Dubai" panose="020B0503030403030204" pitchFamily="34" charset="-78"/>
              </a:rPr>
              <a:t>(LLMs)</a:t>
            </a:r>
            <a:r>
              <a:rPr lang="ar-SY" sz="1600" kern="100" dirty="0">
                <a:effectLst/>
                <a:latin typeface="Dubai" panose="020B0503030403030204" pitchFamily="34" charset="-78"/>
                <a:ea typeface="Calibri" panose="020F0502020204030204" pitchFamily="34" charset="0"/>
                <a:cs typeface="Dubai" panose="020B0503030403030204" pitchFamily="34" charset="-78"/>
              </a:rPr>
              <a:t>، بدون التركيز على المنهجيات التي تعتمد على المعالجات التقليدية للنصوص </a:t>
            </a:r>
            <a:r>
              <a:rPr lang="en-US" sz="1600" kern="100" dirty="0">
                <a:effectLst/>
                <a:latin typeface="Dubai" panose="020B0503030403030204" pitchFamily="34" charset="-78"/>
                <a:ea typeface="Calibri" panose="020F0502020204030204" pitchFamily="34" charset="0"/>
                <a:cs typeface="Dubai" panose="020B0503030403030204" pitchFamily="34" charset="-78"/>
              </a:rPr>
              <a:t>(NLP)</a:t>
            </a:r>
            <a:r>
              <a:rPr lang="ar-SY" sz="1600" kern="100" dirty="0">
                <a:effectLst/>
                <a:latin typeface="Dubai" panose="020B0503030403030204" pitchFamily="34" charset="-78"/>
                <a:ea typeface="Calibri" panose="020F0502020204030204" pitchFamily="34" charset="0"/>
                <a:cs typeface="Dubai" panose="020B0503030403030204" pitchFamily="34" charset="-78"/>
              </a:rPr>
              <a:t>.</a:t>
            </a:r>
            <a:endParaRPr lang="en-US" sz="1600" dirty="0"/>
          </a:p>
        </p:txBody>
      </p:sp>
      <p:sp>
        <p:nvSpPr>
          <p:cNvPr id="6" name="Google Shape;197;p32">
            <a:extLst>
              <a:ext uri="{FF2B5EF4-FFF2-40B4-BE49-F238E27FC236}">
                <a16:creationId xmlns:a16="http://schemas.microsoft.com/office/drawing/2014/main" id="{0CAEC0CC-D7D5-10D2-63F6-C6968FBED233}"/>
              </a:ext>
            </a:extLst>
          </p:cNvPr>
          <p:cNvSpPr txBox="1">
            <a:spLocks/>
          </p:cNvSpPr>
          <p:nvPr/>
        </p:nvSpPr>
        <p:spPr>
          <a:xfrm>
            <a:off x="717800" y="383175"/>
            <a:ext cx="7708200" cy="10047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r>
              <a:rPr lang="ar-SY" sz="3000" dirty="0">
                <a:latin typeface="Dubai" panose="020B0503030403030204" pitchFamily="34" charset="-78"/>
                <a:cs typeface="Dubai" panose="020B0503030403030204" pitchFamily="34" charset="-78"/>
              </a:rPr>
              <a:t>الدراسة المرجعيّة</a:t>
            </a:r>
            <a:br>
              <a:rPr lang="ar-SY" sz="2000" dirty="0">
                <a:latin typeface="Dubai" panose="020B0503030403030204" pitchFamily="34" charset="-78"/>
                <a:cs typeface="Dubai" panose="020B0503030403030204" pitchFamily="34" charset="-78"/>
              </a:rPr>
            </a:br>
            <a:br>
              <a:rPr lang="ar-SY" sz="500" dirty="0">
                <a:latin typeface="Dubai" panose="020B0503030403030204" pitchFamily="34" charset="-78"/>
                <a:cs typeface="Dubai" panose="020B0503030403030204" pitchFamily="34" charset="-78"/>
              </a:rPr>
            </a:br>
            <a:r>
              <a:rPr lang="ar-SY" sz="2000" b="0" dirty="0">
                <a:latin typeface="Dubai" panose="020B0503030403030204" pitchFamily="34" charset="-78"/>
                <a:cs typeface="Dubai" panose="020B0503030403030204" pitchFamily="34" charset="-78"/>
              </a:rPr>
              <a:t>المنهجيّة</a:t>
            </a:r>
            <a:endParaRPr lang="ar-SY" sz="2000" dirty="0">
              <a:latin typeface="Dubai" panose="020B0503030403030204" pitchFamily="34" charset="-78"/>
              <a:cs typeface="Dubai" panose="020B0503030403030204" pitchFamily="34" charset="-78"/>
            </a:endParaRPr>
          </a:p>
        </p:txBody>
      </p:sp>
      <p:sp>
        <p:nvSpPr>
          <p:cNvPr id="2" name="TextBox 1">
            <a:extLst>
              <a:ext uri="{FF2B5EF4-FFF2-40B4-BE49-F238E27FC236}">
                <a16:creationId xmlns:a16="http://schemas.microsoft.com/office/drawing/2014/main" id="{6DEB6972-123B-9336-57A7-EF7FACCAD402}"/>
              </a:ext>
            </a:extLst>
          </p:cNvPr>
          <p:cNvSpPr txBox="1"/>
          <p:nvPr/>
        </p:nvSpPr>
        <p:spPr>
          <a:xfrm>
            <a:off x="8557260" y="4826028"/>
            <a:ext cx="586740" cy="307777"/>
          </a:xfrm>
          <a:prstGeom prst="rect">
            <a:avLst/>
          </a:prstGeom>
          <a:noFill/>
        </p:spPr>
        <p:txBody>
          <a:bodyPr wrap="square" rtlCol="0">
            <a:spAutoFit/>
          </a:bodyPr>
          <a:lstStyle/>
          <a:p>
            <a:r>
              <a:rPr lang="en-US" b="1" dirty="0"/>
              <a:t>5/41</a:t>
            </a:r>
          </a:p>
        </p:txBody>
      </p:sp>
      <p:sp>
        <p:nvSpPr>
          <p:cNvPr id="4" name="Rectangle 3">
            <a:extLst>
              <a:ext uri="{FF2B5EF4-FFF2-40B4-BE49-F238E27FC236}">
                <a16:creationId xmlns:a16="http://schemas.microsoft.com/office/drawing/2014/main" id="{CD47A4B5-5FCB-1009-B06D-806C47E4BB54}"/>
              </a:ext>
            </a:extLst>
          </p:cNvPr>
          <p:cNvSpPr/>
          <p:nvPr/>
        </p:nvSpPr>
        <p:spPr>
          <a:xfrm>
            <a:off x="2179561" y="3496279"/>
            <a:ext cx="1535289" cy="63006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ar-SY" sz="1400" dirty="0">
                <a:solidFill>
                  <a:schemeClr val="tx1"/>
                </a:solidFill>
                <a:latin typeface="Dubai" panose="020B0503030403030204" pitchFamily="34" charset="-78"/>
                <a:cs typeface="Dubai" panose="020B0503030403030204" pitchFamily="34" charset="-78"/>
              </a:rPr>
              <a:t>توليد تمثيل وسيط</a:t>
            </a:r>
          </a:p>
        </p:txBody>
      </p:sp>
      <p:sp>
        <p:nvSpPr>
          <p:cNvPr id="7" name="Rectangle 6">
            <a:extLst>
              <a:ext uri="{FF2B5EF4-FFF2-40B4-BE49-F238E27FC236}">
                <a16:creationId xmlns:a16="http://schemas.microsoft.com/office/drawing/2014/main" id="{A653724D-13C8-DB00-361A-449A33E9FF49}"/>
              </a:ext>
            </a:extLst>
          </p:cNvPr>
          <p:cNvSpPr/>
          <p:nvPr/>
        </p:nvSpPr>
        <p:spPr>
          <a:xfrm>
            <a:off x="5250139" y="3496279"/>
            <a:ext cx="1535289" cy="63006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ar-SY" sz="1400" dirty="0">
                <a:solidFill>
                  <a:schemeClr val="tx1"/>
                </a:solidFill>
                <a:latin typeface="Dubai" panose="020B0503030403030204" pitchFamily="34" charset="-78"/>
                <a:cs typeface="Dubai" panose="020B0503030403030204" pitchFamily="34" charset="-78"/>
              </a:rPr>
              <a:t>توليد مباشر باستخدام أمر وحيد</a:t>
            </a:r>
          </a:p>
        </p:txBody>
      </p:sp>
      <p:sp>
        <p:nvSpPr>
          <p:cNvPr id="8" name="Rectangle 7">
            <a:extLst>
              <a:ext uri="{FF2B5EF4-FFF2-40B4-BE49-F238E27FC236}">
                <a16:creationId xmlns:a16="http://schemas.microsoft.com/office/drawing/2014/main" id="{378A9FDB-29EA-BFB7-9D39-F933AD7DC175}"/>
              </a:ext>
            </a:extLst>
          </p:cNvPr>
          <p:cNvSpPr/>
          <p:nvPr/>
        </p:nvSpPr>
        <p:spPr>
          <a:xfrm>
            <a:off x="3714850" y="2571750"/>
            <a:ext cx="1535289" cy="63006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ar-SY" sz="1400" dirty="0">
                <a:solidFill>
                  <a:schemeClr val="tx1"/>
                </a:solidFill>
                <a:latin typeface="Dubai" panose="020B0503030403030204" pitchFamily="34" charset="-78"/>
                <a:cs typeface="Dubai" panose="020B0503030403030204" pitchFamily="34" charset="-78"/>
              </a:rPr>
              <a:t>منهجيات التوليد</a:t>
            </a:r>
          </a:p>
        </p:txBody>
      </p:sp>
      <p:cxnSp>
        <p:nvCxnSpPr>
          <p:cNvPr id="10" name="Connector: Elbow 9">
            <a:extLst>
              <a:ext uri="{FF2B5EF4-FFF2-40B4-BE49-F238E27FC236}">
                <a16:creationId xmlns:a16="http://schemas.microsoft.com/office/drawing/2014/main" id="{AE53098C-9DD0-61DA-A860-40BCB6192AF4}"/>
              </a:ext>
            </a:extLst>
          </p:cNvPr>
          <p:cNvCxnSpPr>
            <a:stCxn id="8" idx="2"/>
            <a:endCxn id="4" idx="0"/>
          </p:cNvCxnSpPr>
          <p:nvPr/>
        </p:nvCxnSpPr>
        <p:spPr>
          <a:xfrm rot="5400000">
            <a:off x="3567617" y="2581401"/>
            <a:ext cx="294468" cy="15352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C43208EB-B97C-96BA-7992-D5A75F19662B}"/>
              </a:ext>
            </a:extLst>
          </p:cNvPr>
          <p:cNvCxnSpPr>
            <a:stCxn id="8" idx="2"/>
            <a:endCxn id="7" idx="0"/>
          </p:cNvCxnSpPr>
          <p:nvPr/>
        </p:nvCxnSpPr>
        <p:spPr>
          <a:xfrm rot="16200000" flipH="1">
            <a:off x="5102905" y="2581400"/>
            <a:ext cx="294468" cy="15352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2256249"/>
      </p:ext>
    </p:extLst>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3024</TotalTime>
  <Words>789</Words>
  <Application>Microsoft Office PowerPoint</Application>
  <PresentationFormat>On-screen Show (16:9)</PresentationFormat>
  <Paragraphs>159</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Barlow</vt:lpstr>
      <vt:lpstr>Courier New</vt:lpstr>
      <vt:lpstr>Dubai</vt:lpstr>
      <vt:lpstr>Fira Sans Extra Condensed Medium</vt:lpstr>
      <vt:lpstr>Montserrat</vt:lpstr>
      <vt:lpstr>Symbol</vt:lpstr>
      <vt:lpstr>Management Consulting Toolkit by Slidesgo</vt:lpstr>
      <vt:lpstr>PowerPoint Presentation</vt:lpstr>
      <vt:lpstr>محتويات العرض</vt:lpstr>
      <vt:lpstr>مقدمة</vt:lpstr>
      <vt:lpstr>معيار BPMN</vt:lpstr>
      <vt:lpstr>هدف المشروع</vt:lpstr>
      <vt:lpstr>الدراسة المرجعيّة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الحلّ المقترح  </vt:lpstr>
      <vt:lpstr>PowerPoint Presentation</vt:lpstr>
      <vt:lpstr>PowerPoint Presentation</vt:lpstr>
      <vt:lpstr>معماريّة النظام البرمجي</vt:lpstr>
      <vt:lpstr>PowerPoint Presentation</vt:lpstr>
      <vt:lpstr>الخاتمة والآفاق المستقبليّة  </vt:lpstr>
      <vt:lpstr>الخاتمة والآفاق المستقبليّة الخاتمة</vt:lpstr>
      <vt:lpstr>الخاتمة والآفاق المستقبليّة الآفاق المستقبليّة</vt:lpstr>
      <vt:lpstr>مثال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Big Daddy</cp:lastModifiedBy>
  <cp:revision>830</cp:revision>
  <dcterms:modified xsi:type="dcterms:W3CDTF">2024-08-31T11:56:40Z</dcterms:modified>
</cp:coreProperties>
</file>