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6"/>
  </p:notesMasterIdLst>
  <p:sldIdLst>
    <p:sldId id="305" r:id="rId2"/>
    <p:sldId id="258" r:id="rId3"/>
    <p:sldId id="304" r:id="rId4"/>
    <p:sldId id="306" r:id="rId5"/>
    <p:sldId id="307" r:id="rId6"/>
    <p:sldId id="308" r:id="rId7"/>
    <p:sldId id="310" r:id="rId8"/>
    <p:sldId id="311" r:id="rId9"/>
    <p:sldId id="312" r:id="rId10"/>
    <p:sldId id="256" r:id="rId11"/>
    <p:sldId id="257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259" r:id="rId25"/>
    <p:sldId id="260" r:id="rId26"/>
    <p:sldId id="325" r:id="rId27"/>
    <p:sldId id="332" r:id="rId28"/>
    <p:sldId id="326" r:id="rId29"/>
    <p:sldId id="327" r:id="rId30"/>
    <p:sldId id="330" r:id="rId31"/>
    <p:sldId id="331" r:id="rId32"/>
    <p:sldId id="329" r:id="rId33"/>
    <p:sldId id="328" r:id="rId34"/>
    <p:sldId id="282" r:id="rId35"/>
  </p:sldIdLst>
  <p:sldSz cx="9144000" cy="5143500" type="screen16x9"/>
  <p:notesSz cx="6858000" cy="9144000"/>
  <p:embeddedFontLst>
    <p:embeddedFont>
      <p:font typeface="Abel" panose="020B0604020202020204" charset="0"/>
      <p:regular r:id="rId37"/>
    </p:embeddedFont>
    <p:embeddedFont>
      <p:font typeface="Arial Unicode MS" panose="020B0604020202020204" pitchFamily="34" charset="-128"/>
      <p:regular r:id="rId38"/>
    </p:embeddedFont>
    <p:embeddedFont>
      <p:font typeface="JetBrains Mono" panose="02000009000000000000" pitchFamily="49" charset="0"/>
      <p:regular r:id="rId39"/>
      <p:bold r:id="rId40"/>
      <p:italic r:id="rId41"/>
      <p:boldItalic r:id="rId42"/>
    </p:embeddedFont>
    <p:embeddedFont>
      <p:font typeface="Livvic" pitchFamily="2" charset="0"/>
      <p:regular r:id="rId43"/>
      <p:bold r:id="rId44"/>
      <p:italic r:id="rId45"/>
      <p:boldItalic r:id="rId46"/>
    </p:embeddedFont>
    <p:embeddedFont>
      <p:font typeface="Montserrat" panose="020B0604020202020204" charset="0"/>
      <p:regular r:id="rId47"/>
      <p:bold r:id="rId48"/>
      <p:italic r:id="rId49"/>
      <p:boldItalic r:id="rId50"/>
    </p:embeddedFont>
    <p:embeddedFont>
      <p:font typeface="Roboto Condensed Light" panose="02000000000000000000" pitchFamily="2" charset="0"/>
      <p:regular r:id="rId51"/>
      <p:italic r:id="rId52"/>
    </p:embeddedFont>
    <p:embeddedFont>
      <p:font typeface="Rubik Light" panose="020B0604020202020204" charset="-79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FD7616-2402-4C30-8BA7-89B926BE2AAE}">
  <a:tblStyle styleId="{77FD7616-2402-4C30-8BA7-89B926BE2A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3923" autoAdjust="0"/>
  </p:normalViewPr>
  <p:slideViewPr>
    <p:cSldViewPr snapToGrid="0">
      <p:cViewPr varScale="1">
        <p:scale>
          <a:sx n="87" d="100"/>
          <a:sy n="87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82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596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206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9131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196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207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089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350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166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80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798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9a5542f15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9a5542f15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572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11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306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0884956-099C-4748-B604-68ADACC0A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83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074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254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996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7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79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6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1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6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5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3"/>
          <p:cNvGrpSpPr/>
          <p:nvPr/>
        </p:nvGrpSpPr>
        <p:grpSpPr>
          <a:xfrm>
            <a:off x="-3100000" y="-1641977"/>
            <a:ext cx="15032909" cy="8840158"/>
            <a:chOff x="-3100002" y="-1641977"/>
            <a:chExt cx="15032909" cy="8840158"/>
          </a:xfrm>
        </p:grpSpPr>
        <p:sp>
          <p:nvSpPr>
            <p:cNvPr id="259" name="Google Shape;259;p23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0" name="Google Shape;260;p23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1" name="Google Shape;261;p23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2" name="Google Shape;262;p23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3" name="Google Shape;263;p23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4" name="Google Shape;264;p23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65" name="Google Shape;265;p23"/>
          <p:cNvSpPr txBox="1">
            <a:spLocks noGrp="1"/>
          </p:cNvSpPr>
          <p:nvPr>
            <p:ph type="subTitle" idx="1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23"/>
          <p:cNvSpPr txBox="1">
            <a:spLocks noGrp="1"/>
          </p:cNvSpPr>
          <p:nvPr>
            <p:ph type="title"/>
          </p:nvPr>
        </p:nvSpPr>
        <p:spPr>
          <a:xfrm>
            <a:off x="1996976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7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4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4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-3030308" y="-2842127"/>
            <a:ext cx="15253614" cy="10299995"/>
            <a:chOff x="-3030308" y="-2842127"/>
            <a:chExt cx="15253614" cy="10299995"/>
          </a:xfrm>
        </p:grpSpPr>
        <p:sp>
          <p:nvSpPr>
            <p:cNvPr id="23" name="Google Shape;23;p3"/>
            <p:cNvSpPr/>
            <p:nvPr/>
          </p:nvSpPr>
          <p:spPr>
            <a:xfrm rot="-9285662">
              <a:off x="7702278" y="-1512919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" name="Google Shape;24;p3"/>
            <p:cNvSpPr/>
            <p:nvPr/>
          </p:nvSpPr>
          <p:spPr>
            <a:xfrm rot="-9285662">
              <a:off x="-1764529" y="261899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5" name="Google Shape;25;p3"/>
            <p:cNvSpPr/>
            <p:nvPr/>
          </p:nvSpPr>
          <p:spPr>
            <a:xfrm rot="-9285662">
              <a:off x="-2326551" y="26877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3"/>
            <p:cNvSpPr/>
            <p:nvPr/>
          </p:nvSpPr>
          <p:spPr>
            <a:xfrm rot="-9285662">
              <a:off x="-2353432" y="2795402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" name="Google Shape;27;p3"/>
            <p:cNvSpPr/>
            <p:nvPr/>
          </p:nvSpPr>
          <p:spPr>
            <a:xfrm rot="-9369735">
              <a:off x="7789087" y="-1709064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8" name="Google Shape;28;p3"/>
            <p:cNvSpPr/>
            <p:nvPr/>
          </p:nvSpPr>
          <p:spPr>
            <a:xfrm rot="-9369735">
              <a:off x="7453307" y="-2346755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2439451" y="2337508"/>
            <a:ext cx="42651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1"/>
          </p:nvPr>
        </p:nvSpPr>
        <p:spPr>
          <a:xfrm>
            <a:off x="3133401" y="3782163"/>
            <a:ext cx="28773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idx="2" hasCustomPrompt="1"/>
          </p:nvPr>
        </p:nvSpPr>
        <p:spPr>
          <a:xfrm>
            <a:off x="3082351" y="867950"/>
            <a:ext cx="2979300" cy="13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5"/>
          <p:cNvGrpSpPr/>
          <p:nvPr/>
        </p:nvGrpSpPr>
        <p:grpSpPr>
          <a:xfrm rot="10800000" flipH="1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46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7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8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9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body" idx="1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1" lvl="0" indent="-31750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23" lvl="1" indent="-30480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34" lvl="2" indent="-30480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46" lvl="3" indent="-30480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57" lvl="4" indent="-30480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69" lvl="5" indent="-30480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80" lvl="6" indent="-30480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91" lvl="7" indent="-30480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03" lvl="8" indent="-30480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2"/>
          </p:nvPr>
        </p:nvSpPr>
        <p:spPr>
          <a:xfrm>
            <a:off x="4972524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11" lvl="0" indent="-317508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23" lvl="1" indent="-30480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34" lvl="2" indent="-30480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46" lvl="3" indent="-30480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57" lvl="4" indent="-30480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69" lvl="5" indent="-30480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80" lvl="6" indent="-30480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91" lvl="7" indent="-30480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03" lvl="8" indent="-30480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1996976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7" y="-2015865"/>
            <a:ext cx="14188756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1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11" lvl="0" indent="-304808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23" lvl="1" indent="-30480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34" lvl="2" indent="-30480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46" lvl="3" indent="-30480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57" lvl="4" indent="-30480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69" lvl="5" indent="-30480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80" lvl="6" indent="-30480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91" lvl="7" indent="-30480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903" lvl="8" indent="-30480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6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6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4" y="3227565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6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10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10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10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1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1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7" r:id="rId11"/>
    <p:sldLayoutId id="2147483669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wt.io/#debugger-io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mjs.com/package/jsonwebtoken" TargetMode="External"/><Relationship Id="rId2" Type="http://schemas.openxmlformats.org/officeDocument/2006/relationships/hyperlink" Target="github.com/dgrijalva/jwt-g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grijalva/jwt-go" TargetMode="External"/><Relationship Id="rId3" Type="http://schemas.openxmlformats.org/officeDocument/2006/relationships/hyperlink" Target="https://developer.mozilla.org/" TargetMode="External"/><Relationship Id="rId7" Type="http://schemas.openxmlformats.org/officeDocument/2006/relationships/hyperlink" Target="https://github.com/auth0/node-jsonwebtoke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atatracker.ietf.org/doc/html/rfc6750" TargetMode="External"/><Relationship Id="rId5" Type="http://schemas.openxmlformats.org/officeDocument/2006/relationships/hyperlink" Target="https://datatracker.ietf.org/doc/html/rfc7519" TargetMode="External"/><Relationship Id="rId4" Type="http://schemas.openxmlformats.org/officeDocument/2006/relationships/hyperlink" Target="https://jwt.io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9F24-1A4C-40BA-A8B2-04EE25B8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500" y="1776677"/>
            <a:ext cx="3711000" cy="2477386"/>
          </a:xfrm>
        </p:spPr>
        <p:txBody>
          <a:bodyPr/>
          <a:lstStyle/>
          <a:p>
            <a:pPr algn="l"/>
            <a:r>
              <a:rPr lang="en-US" dirty="0"/>
              <a:t>Web Programming Course</a:t>
            </a:r>
            <a:br>
              <a:rPr lang="en-US" dirty="0"/>
            </a:br>
            <a:r>
              <a:rPr lang="en-US" dirty="0"/>
              <a:t>Spring 2021</a:t>
            </a:r>
            <a:br>
              <a:rPr lang="en-US" dirty="0"/>
            </a:br>
            <a:r>
              <a:rPr lang="en-US" dirty="0"/>
              <a:t>Mohamad </a:t>
            </a:r>
            <a:r>
              <a:rPr lang="en-US" dirty="0" err="1"/>
              <a:t>ChamanMotlagh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Course lecturer: Parham </a:t>
            </a:r>
            <a:r>
              <a:rPr lang="en-US" dirty="0" err="1"/>
              <a:t>Alvani</a:t>
            </a:r>
            <a:br>
              <a:rPr lang="en-US" dirty="0"/>
            </a:br>
            <a:r>
              <a:rPr lang="en-US" dirty="0"/>
              <a:t>CE Department, </a:t>
            </a:r>
            <a:r>
              <a:rPr lang="en-US" dirty="0" err="1"/>
              <a:t>Amirkabir</a:t>
            </a:r>
            <a:r>
              <a:rPr lang="en-US" dirty="0"/>
              <a:t> University of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5B845-2AA8-4FF2-93B2-86F97A200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6000" y="889438"/>
            <a:ext cx="5172000" cy="1314300"/>
          </a:xfrm>
        </p:spPr>
        <p:txBody>
          <a:bodyPr/>
          <a:lstStyle/>
          <a:p>
            <a:r>
              <a:rPr lang="en-US" sz="8500" dirty="0">
                <a:solidFill>
                  <a:srgbClr val="DCAE52"/>
                </a:solidFill>
                <a:latin typeface="Abel"/>
                <a:sym typeface="Abel"/>
              </a:rPr>
              <a:t>JWT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A7A629-2128-44EA-A680-9B002494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281" y="2810643"/>
            <a:ext cx="456624" cy="494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8045AF-7736-48FF-B040-9B20E73C7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281" y="2332857"/>
            <a:ext cx="456624" cy="4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2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1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JWT</a:t>
            </a:r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1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W</a:t>
            </a:r>
            <a:r>
              <a:rPr lang="en" dirty="0"/>
              <a:t>hat is JWT?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362789" y="1075401"/>
            <a:ext cx="8418425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5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JWT is short for </a:t>
            </a:r>
            <a:r>
              <a:rPr lang="en-US" sz="1600" b="1" dirty="0"/>
              <a:t>JSON Web Token</a:t>
            </a:r>
          </a:p>
          <a:p>
            <a:pPr marL="171455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Based on </a:t>
            </a:r>
            <a:r>
              <a:rPr lang="en-US" sz="1600" b="1" dirty="0"/>
              <a:t>RFC 7510 </a:t>
            </a:r>
            <a:r>
              <a:rPr lang="en-US" sz="1600" dirty="0"/>
              <a:t>open standard from Internet Engineering Task Force(IETF)</a:t>
            </a:r>
          </a:p>
          <a:p>
            <a:pPr marL="171455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It’s a comprehensive way for securely transmitting information between parties as a JSON object</a:t>
            </a:r>
          </a:p>
          <a:p>
            <a:pPr marL="171455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JSON objects are singed and verified using public/private key pairs (JWT is a “Signed Token”)</a:t>
            </a:r>
          </a:p>
          <a:p>
            <a:pPr marL="171455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/>
              <a:t>JWT can also be encrypted to provide secrecy between parties</a:t>
            </a:r>
            <a:endParaRPr sz="1400" dirty="0"/>
          </a:p>
          <a:p>
            <a:pPr marL="0" indent="0">
              <a:lnSpc>
                <a:spcPct val="200000"/>
              </a:lnSpc>
              <a:spcBef>
                <a:spcPts val="1600"/>
              </a:spcBef>
              <a:buNone/>
            </a:pPr>
            <a:endParaRPr sz="1400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JWT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362786" y="1328723"/>
            <a:ext cx="8418425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5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Signed tokens, is a token containing some data </a:t>
            </a:r>
          </a:p>
          <a:p>
            <a:pPr marL="628666" lvl="1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/>
              <a:t>It can verify the integrity of the contents inside!</a:t>
            </a:r>
            <a:endParaRPr lang="en-US" sz="1300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JWT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D1551-75CC-4751-9052-681F8D36815B}"/>
              </a:ext>
            </a:extLst>
          </p:cNvPr>
          <p:cNvSpPr txBox="1"/>
          <p:nvPr/>
        </p:nvSpPr>
        <p:spPr>
          <a:xfrm>
            <a:off x="3723849" y="1002001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Montserrat"/>
                <a:sym typeface="Montserrat"/>
              </a:rPr>
              <a:t>Signed Tokens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3AEA6D-EE98-458F-ADA2-B3CA6E700B70}"/>
              </a:ext>
            </a:extLst>
          </p:cNvPr>
          <p:cNvSpPr/>
          <p:nvPr/>
        </p:nvSpPr>
        <p:spPr>
          <a:xfrm>
            <a:off x="1744815" y="3055537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638C4-7D3C-46EC-86CA-6AC640BB99C4}"/>
              </a:ext>
            </a:extLst>
          </p:cNvPr>
          <p:cNvSpPr txBox="1"/>
          <p:nvPr/>
        </p:nvSpPr>
        <p:spPr>
          <a:xfrm>
            <a:off x="1920529" y="3358849"/>
            <a:ext cx="56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CAE52"/>
                </a:solidFill>
              </a:rPr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C277D-1AE7-41F6-9657-CE650EA1503B}"/>
              </a:ext>
            </a:extLst>
          </p:cNvPr>
          <p:cNvSpPr txBox="1"/>
          <p:nvPr/>
        </p:nvSpPr>
        <p:spPr>
          <a:xfrm>
            <a:off x="1861217" y="398122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rgbClr val="E9E2C9"/>
                </a:solidFill>
                <a:latin typeface="Montserrat"/>
                <a:sym typeface="Montserrat"/>
              </a:rPr>
              <a:t>JSON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EB3D7-D7E3-44CE-B4CC-457F8B0521BB}"/>
              </a:ext>
            </a:extLst>
          </p:cNvPr>
          <p:cNvSpPr/>
          <p:nvPr/>
        </p:nvSpPr>
        <p:spPr>
          <a:xfrm>
            <a:off x="4100189" y="3055537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3E7F5-D1F1-4FEE-9D64-4A3E81A7C7E4}"/>
              </a:ext>
            </a:extLst>
          </p:cNvPr>
          <p:cNvSpPr txBox="1"/>
          <p:nvPr/>
        </p:nvSpPr>
        <p:spPr>
          <a:xfrm>
            <a:off x="4114796" y="3093023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23">
              <a:defRPr/>
            </a:pPr>
            <a:r>
              <a:rPr lang="en-US" sz="1600" dirty="0">
                <a:solidFill>
                  <a:srgbClr val="DCAE52"/>
                </a:solidFill>
              </a:rPr>
              <a:t>Are you verified?!</a:t>
            </a:r>
            <a:endParaRPr lang="en-US" sz="2000" dirty="0">
              <a:solidFill>
                <a:srgbClr val="DCAE5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5A2B54-B828-4528-88FC-78D890D297FC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659215" y="3512737"/>
            <a:ext cx="1440974" cy="843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oogle Shape;9384;p69">
            <a:extLst>
              <a:ext uri="{FF2B5EF4-FFF2-40B4-BE49-F238E27FC236}">
                <a16:creationId xmlns:a16="http://schemas.microsoft.com/office/drawing/2014/main" id="{B15A7E79-D4F4-423E-8799-575777B82CB2}"/>
              </a:ext>
            </a:extLst>
          </p:cNvPr>
          <p:cNvGrpSpPr/>
          <p:nvPr/>
        </p:nvGrpSpPr>
        <p:grpSpPr>
          <a:xfrm>
            <a:off x="6470170" y="3260015"/>
            <a:ext cx="456572" cy="376398"/>
            <a:chOff x="5216456" y="3725484"/>
            <a:chExt cx="356196" cy="265631"/>
          </a:xfrm>
          <a:solidFill>
            <a:srgbClr val="00B050"/>
          </a:solidFill>
        </p:grpSpPr>
        <p:sp>
          <p:nvSpPr>
            <p:cNvPr id="12" name="Google Shape;9385;p69">
              <a:extLst>
                <a:ext uri="{FF2B5EF4-FFF2-40B4-BE49-F238E27FC236}">
                  <a16:creationId xmlns:a16="http://schemas.microsoft.com/office/drawing/2014/main" id="{13495BF0-3ED5-471C-93B9-4412BB15A152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9386;p69">
              <a:extLst>
                <a:ext uri="{FF2B5EF4-FFF2-40B4-BE49-F238E27FC236}">
                  <a16:creationId xmlns:a16="http://schemas.microsoft.com/office/drawing/2014/main" id="{6DE29CCF-4222-4DE5-BD28-D0C5F89118C0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4" name="Google Shape;9436;p69">
            <a:extLst>
              <a:ext uri="{FF2B5EF4-FFF2-40B4-BE49-F238E27FC236}">
                <a16:creationId xmlns:a16="http://schemas.microsoft.com/office/drawing/2014/main" id="{C30061D5-E203-4223-B39B-75E439FDABC2}"/>
              </a:ext>
            </a:extLst>
          </p:cNvPr>
          <p:cNvGrpSpPr/>
          <p:nvPr/>
        </p:nvGrpSpPr>
        <p:grpSpPr>
          <a:xfrm>
            <a:off x="6984519" y="3260014"/>
            <a:ext cx="404159" cy="380055"/>
            <a:chOff x="5779408" y="3699191"/>
            <a:chExt cx="317645" cy="318757"/>
          </a:xfrm>
          <a:solidFill>
            <a:srgbClr val="FF0000"/>
          </a:solidFill>
        </p:grpSpPr>
        <p:sp>
          <p:nvSpPr>
            <p:cNvPr id="15" name="Google Shape;9437;p69">
              <a:extLst>
                <a:ext uri="{FF2B5EF4-FFF2-40B4-BE49-F238E27FC236}">
                  <a16:creationId xmlns:a16="http://schemas.microsoft.com/office/drawing/2014/main" id="{E06992A0-8DEC-4091-9A21-D6540419D68A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9438;p69">
              <a:extLst>
                <a:ext uri="{FF2B5EF4-FFF2-40B4-BE49-F238E27FC236}">
                  <a16:creationId xmlns:a16="http://schemas.microsoft.com/office/drawing/2014/main" id="{F29D6894-0C87-47C7-B61E-04E0518AB9DC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4C7491-142C-4481-9BEC-63BAF083DDBA}"/>
              </a:ext>
            </a:extLst>
          </p:cNvPr>
          <p:cNvCxnSpPr>
            <a:cxnSpLocks/>
          </p:cNvCxnSpPr>
          <p:nvPr/>
        </p:nvCxnSpPr>
        <p:spPr>
          <a:xfrm flipV="1">
            <a:off x="5021893" y="3504306"/>
            <a:ext cx="1440974" cy="843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74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362786" y="1328723"/>
            <a:ext cx="8418425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5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A JWT always has three parts:</a:t>
            </a:r>
          </a:p>
          <a:p>
            <a:pPr marL="628666" lvl="1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 dirty="0"/>
              <a:t>Header</a:t>
            </a:r>
          </a:p>
          <a:p>
            <a:pPr marL="628666" lvl="1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 dirty="0"/>
              <a:t>Payload</a:t>
            </a:r>
          </a:p>
          <a:p>
            <a:pPr marL="628666" lvl="1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 dirty="0"/>
              <a:t>Signature</a:t>
            </a:r>
          </a:p>
          <a:p>
            <a:pPr marL="171455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A JWT typically has the  </a:t>
            </a:r>
            <a:r>
              <a:rPr lang="en-US" sz="1800" b="1" dirty="0"/>
              <a:t>&lt;header&gt;.&lt;payload&gt;.&lt;signature&gt;  </a:t>
            </a:r>
            <a:r>
              <a:rPr lang="en-US" sz="1800" dirty="0"/>
              <a:t>format</a:t>
            </a:r>
            <a:endParaRPr lang="en-US" sz="1100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JWT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D1551-75CC-4751-9052-681F8D36815B}"/>
              </a:ext>
            </a:extLst>
          </p:cNvPr>
          <p:cNvSpPr txBox="1"/>
          <p:nvPr/>
        </p:nvSpPr>
        <p:spPr>
          <a:xfrm>
            <a:off x="3993954" y="990170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Montserrat"/>
                <a:sym typeface="Montserrat"/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425422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362786" y="1328723"/>
            <a:ext cx="8418425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5" indent="-171455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Header is JSON itself and usually contains two fields</a:t>
            </a:r>
          </a:p>
          <a:p>
            <a:pPr marL="628666" lvl="1" indent="-171455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 dirty="0" err="1"/>
              <a:t>alg</a:t>
            </a:r>
            <a:r>
              <a:rPr lang="en-US" sz="2000" b="1" dirty="0"/>
              <a:t> </a:t>
            </a:r>
            <a:r>
              <a:rPr lang="en-US" sz="2000" dirty="0"/>
              <a:t>which is used signing algorithm</a:t>
            </a:r>
          </a:p>
          <a:p>
            <a:pPr marL="628666" lvl="1" indent="-171455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b="1" dirty="0" err="1"/>
              <a:t>typ</a:t>
            </a:r>
            <a:r>
              <a:rPr lang="en-US" sz="2000" b="1" dirty="0"/>
              <a:t> </a:t>
            </a:r>
            <a:r>
              <a:rPr lang="en-US" sz="2000" dirty="0"/>
              <a:t>which is type of the token (JWT!)</a:t>
            </a: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JWT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D1551-75CC-4751-9052-681F8D36815B}"/>
              </a:ext>
            </a:extLst>
          </p:cNvPr>
          <p:cNvSpPr txBox="1"/>
          <p:nvPr/>
        </p:nvSpPr>
        <p:spPr>
          <a:xfrm>
            <a:off x="3774343" y="990170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Montserrat"/>
                <a:sym typeface="Montserrat"/>
              </a:rPr>
              <a:t>JWT HEADER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3AFBEA-ECD1-41AD-8D0D-B48F829FD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42" y="3029949"/>
            <a:ext cx="6553200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2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en-US" altLang="en-US" sz="24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A9B7C6"/>
                </a:solidFill>
                <a:latin typeface="JetBrains Mono"/>
              </a:rPr>
              <a:t>  </a:t>
            </a:r>
            <a:r>
              <a:rPr lang="en-US" altLang="en-US" sz="2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2400" dirty="0" err="1">
                <a:solidFill>
                  <a:srgbClr val="9876AA"/>
                </a:solidFill>
                <a:latin typeface="JetBrains Mono"/>
              </a:rPr>
              <a:t>alg</a:t>
            </a:r>
            <a:r>
              <a:rPr lang="en-US" altLang="en-US" sz="2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2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2400" dirty="0">
                <a:solidFill>
                  <a:srgbClr val="6A8759"/>
                </a:solidFill>
                <a:latin typeface="JetBrains Mono"/>
              </a:rPr>
              <a:t>"HS256"</a:t>
            </a:r>
            <a:r>
              <a:rPr lang="en-US" altLang="en-US" sz="2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2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 altLang="en-US" sz="2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2400" dirty="0" err="1">
                <a:solidFill>
                  <a:srgbClr val="9876AA"/>
                </a:solidFill>
                <a:latin typeface="JetBrains Mono"/>
              </a:rPr>
              <a:t>typ</a:t>
            </a:r>
            <a:r>
              <a:rPr lang="en-US" altLang="en-US" sz="2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2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2400" dirty="0">
                <a:solidFill>
                  <a:srgbClr val="6A8759"/>
                </a:solidFill>
                <a:latin typeface="JetBrains Mono"/>
              </a:rPr>
              <a:t>"JWT"</a:t>
            </a:r>
            <a:br>
              <a:rPr lang="en-US" altLang="en-US" sz="2400" dirty="0">
                <a:solidFill>
                  <a:srgbClr val="6A8759"/>
                </a:solidFill>
                <a:latin typeface="JetBrains Mono"/>
              </a:rPr>
            </a:br>
            <a:r>
              <a:rPr lang="en-US" altLang="en-US" sz="2400" dirty="0">
                <a:solidFill>
                  <a:srgbClr val="A9B7C6"/>
                </a:solidFill>
                <a:latin typeface="JetBrains Mono"/>
              </a:rPr>
              <a:t>}</a:t>
            </a:r>
            <a:endParaRPr lang="en-US" altLang="en-US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9A0E6-1128-4E61-86BE-8EE0C32F119F}"/>
              </a:ext>
            </a:extLst>
          </p:cNvPr>
          <p:cNvSpPr txBox="1"/>
          <p:nvPr/>
        </p:nvSpPr>
        <p:spPr>
          <a:xfrm>
            <a:off x="362787" y="4657269"/>
            <a:ext cx="8448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Montserrat"/>
                <a:sym typeface="Montserrat"/>
              </a:rPr>
              <a:t>This JSON is Base64Url encoded to form the first part of the JWT</a:t>
            </a:r>
          </a:p>
        </p:txBody>
      </p:sp>
    </p:spTree>
    <p:extLst>
      <p:ext uri="{BB962C8B-B14F-4D97-AF65-F5344CB8AC3E}">
        <p14:creationId xmlns:p14="http://schemas.microsoft.com/office/powerpoint/2010/main" val="168965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362786" y="1328723"/>
            <a:ext cx="8418425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5" indent="-171455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Payload is JSON itself contains three type of data (called claims)</a:t>
            </a:r>
          </a:p>
          <a:p>
            <a:pPr marL="628666" lvl="1" indent="-171455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dirty="0"/>
              <a:t>Registered claims</a:t>
            </a:r>
            <a:r>
              <a:rPr lang="en-US" sz="2000" dirty="0"/>
              <a:t>:</a:t>
            </a:r>
            <a:r>
              <a:rPr lang="en-US" sz="2000" b="1" dirty="0"/>
              <a:t> </a:t>
            </a:r>
            <a:r>
              <a:rPr lang="en-US" sz="1600" dirty="0"/>
              <a:t>set of predefined claims which are not mandatory but recommended</a:t>
            </a:r>
          </a:p>
          <a:p>
            <a:pPr marL="1085878" lvl="2" indent="-171455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Most important ones: </a:t>
            </a:r>
            <a:r>
              <a:rPr lang="en-US" sz="1600" dirty="0" err="1"/>
              <a:t>nbf</a:t>
            </a:r>
            <a:r>
              <a:rPr lang="en-US" sz="1600" dirty="0"/>
              <a:t> (not before), exp (expiration time), sub (subject), </a:t>
            </a:r>
            <a:r>
              <a:rPr lang="en-US" sz="1600" dirty="0" err="1"/>
              <a:t>aud</a:t>
            </a:r>
            <a:r>
              <a:rPr lang="en-US" sz="1600" dirty="0"/>
              <a:t> (audience), </a:t>
            </a:r>
            <a:r>
              <a:rPr lang="en-US" sz="1600" dirty="0" err="1"/>
              <a:t>iss</a:t>
            </a:r>
            <a:r>
              <a:rPr lang="en-US" sz="1600" dirty="0"/>
              <a:t> (issuer)</a:t>
            </a:r>
          </a:p>
          <a:p>
            <a:pPr marL="628666" lvl="1" indent="-171455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dirty="0"/>
              <a:t>Public claims</a:t>
            </a:r>
            <a:r>
              <a:rPr lang="en-US" sz="1600" dirty="0"/>
              <a:t>: These will be defined at will by those using JWTs,</a:t>
            </a:r>
          </a:p>
          <a:p>
            <a:pPr marL="1085878" lvl="2" indent="-171455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Most important one: </a:t>
            </a:r>
            <a:r>
              <a:rPr lang="en-US" sz="1600" dirty="0" err="1"/>
              <a:t>iat</a:t>
            </a:r>
            <a:r>
              <a:rPr lang="en-US" sz="1600" dirty="0"/>
              <a:t> (issued at)</a:t>
            </a:r>
          </a:p>
          <a:p>
            <a:pPr marL="628666" lvl="1" indent="-171455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dirty="0"/>
              <a:t>Private claims</a:t>
            </a:r>
            <a:r>
              <a:rPr lang="en-US" sz="1800" dirty="0"/>
              <a:t>: </a:t>
            </a:r>
            <a:r>
              <a:rPr lang="en-US" sz="1800" b="1" dirty="0"/>
              <a:t>  </a:t>
            </a:r>
            <a:r>
              <a:rPr lang="en-US" sz="1600" dirty="0"/>
              <a:t>These are the custom claims created to share information between parties</a:t>
            </a: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JWT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D1551-75CC-4751-9052-681F8D36815B}"/>
              </a:ext>
            </a:extLst>
          </p:cNvPr>
          <p:cNvSpPr txBox="1"/>
          <p:nvPr/>
        </p:nvSpPr>
        <p:spPr>
          <a:xfrm>
            <a:off x="3774343" y="990170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Montserrat"/>
                <a:sym typeface="Montserrat"/>
              </a:rPr>
              <a:t>JWT Payload</a:t>
            </a:r>
          </a:p>
        </p:txBody>
      </p:sp>
    </p:spTree>
    <p:extLst>
      <p:ext uri="{BB962C8B-B14F-4D97-AF65-F5344CB8AC3E}">
        <p14:creationId xmlns:p14="http://schemas.microsoft.com/office/powerpoint/2010/main" val="339011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852E874-A9EC-434B-9E3F-C10FF757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06455"/>
            <a:ext cx="914400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2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altLang="en-US" sz="18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800" dirty="0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"sub"</a:t>
            </a: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altLang="en-US" sz="18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"1234567890"</a:t>
            </a: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800" dirty="0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"name"</a:t>
            </a: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altLang="en-US" sz="18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"Mohamad"</a:t>
            </a: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800" dirty="0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800" dirty="0" err="1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last_name</a:t>
            </a:r>
            <a:r>
              <a:rPr lang="en-US" altLang="en-US" sz="1800" dirty="0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altLang="en-US" sz="18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800" dirty="0" err="1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ChamanMotlagh</a:t>
            </a:r>
            <a:r>
              <a:rPr lang="en-US" altLang="en-US" sz="18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800" dirty="0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800" dirty="0" err="1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active_courses</a:t>
            </a:r>
            <a:r>
              <a:rPr lang="en-US" altLang="en-US" sz="1800" dirty="0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altLang="en-US" sz="18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lang="en-US" altLang="en-US" sz="18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"Web programming"</a:t>
            </a:r>
            <a:r>
              <a:rPr lang="en-US" altLang="en-US" sz="18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800" dirty="0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800" dirty="0" err="1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current_semester</a:t>
            </a:r>
            <a:r>
              <a:rPr lang="en-US" altLang="en-US" sz="1800" dirty="0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altLang="en-US" sz="1800" dirty="0">
                <a:solidFill>
                  <a:srgbClr val="6897B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8</a:t>
            </a: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800" dirty="0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"admin"</a:t>
            </a: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true</a:t>
            </a:r>
            <a:b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Google Shape;335;p30">
            <a:extLst>
              <a:ext uri="{FF2B5EF4-FFF2-40B4-BE49-F238E27FC236}">
                <a16:creationId xmlns:a16="http://schemas.microsoft.com/office/drawing/2014/main" id="{0482CE2A-A14A-419E-AA95-674A1D28E0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JWT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F6C36-DB60-486F-B343-5C02D61F05BA}"/>
              </a:ext>
            </a:extLst>
          </p:cNvPr>
          <p:cNvSpPr txBox="1"/>
          <p:nvPr/>
        </p:nvSpPr>
        <p:spPr>
          <a:xfrm>
            <a:off x="3774343" y="990170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Montserrat"/>
                <a:sym typeface="Montserrat"/>
              </a:rPr>
              <a:t>JWT Payload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D4255-17E8-442F-877C-FBA6DF1F38A5}"/>
              </a:ext>
            </a:extLst>
          </p:cNvPr>
          <p:cNvSpPr txBox="1"/>
          <p:nvPr/>
        </p:nvSpPr>
        <p:spPr>
          <a:xfrm>
            <a:off x="0" y="399251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3"/>
                </a:solidFill>
                <a:latin typeface="Montserrat"/>
              </a:rPr>
              <a:t>The payload is then Base64Url encoded to form the second part of the JWT</a:t>
            </a:r>
          </a:p>
        </p:txBody>
      </p:sp>
    </p:spTree>
    <p:extLst>
      <p:ext uri="{BB962C8B-B14F-4D97-AF65-F5344CB8AC3E}">
        <p14:creationId xmlns:p14="http://schemas.microsoft.com/office/powerpoint/2010/main" val="119659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362786" y="1328723"/>
            <a:ext cx="8418425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5" indent="-171455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Taking the encoded header, the encoded payload, a secret, the algorithm specified in the header, and sign that</a:t>
            </a:r>
          </a:p>
          <a:p>
            <a:pPr marL="171455" indent="-171455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Depending on the specified algorithm in header (</a:t>
            </a:r>
            <a:r>
              <a:rPr lang="en-US" sz="1600" dirty="0" err="1"/>
              <a:t>alg</a:t>
            </a:r>
            <a:r>
              <a:rPr lang="en-US" sz="1600" dirty="0"/>
              <a:t> field), signature is produced differently</a:t>
            </a:r>
          </a:p>
          <a:p>
            <a:pPr marL="171455" indent="-171455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For example, for HMAC SHA256 encryption algorithm (default algorithm in many libraries), the Signature looks as follows:</a:t>
            </a: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JWT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D1551-75CC-4751-9052-681F8D36815B}"/>
              </a:ext>
            </a:extLst>
          </p:cNvPr>
          <p:cNvSpPr txBox="1"/>
          <p:nvPr/>
        </p:nvSpPr>
        <p:spPr>
          <a:xfrm>
            <a:off x="3774342" y="990170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Montserrat"/>
                <a:sym typeface="Montserrat"/>
              </a:rPr>
              <a:t>JWT Signature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AEC160-C79E-4C35-BEC2-360B4326A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64" y="3656996"/>
            <a:ext cx="4676664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2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HMACSHA256(</a:t>
            </a:r>
            <a:br>
              <a:rPr lang="en-US" altLang="en-US" sz="18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base64UrlEncode(header) + </a:t>
            </a:r>
            <a:r>
              <a:rPr lang="en-US" altLang="en-US" sz="18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"." </a:t>
            </a:r>
            <a:r>
              <a:rPr lang="en-US" altLang="en-US" sz="18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br>
              <a:rPr lang="en-US" altLang="en-US" sz="18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base64UrlEncode(payload)</a:t>
            </a:r>
            <a: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8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8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secret)</a:t>
            </a:r>
            <a:endParaRPr lang="en-US" altLang="en-US" sz="4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5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4E3E49-23F3-425D-A3CC-8AA107FA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148" y="2140350"/>
            <a:ext cx="6079704" cy="431400"/>
          </a:xfrm>
        </p:spPr>
        <p:txBody>
          <a:bodyPr/>
          <a:lstStyle/>
          <a:p>
            <a:r>
              <a:rPr lang="en-US" sz="3600" dirty="0"/>
              <a:t>Let’s take a look a </a:t>
            </a:r>
            <a:r>
              <a:rPr lang="en-US" sz="3600" dirty="0">
                <a:hlinkClick r:id="rId2"/>
              </a:rPr>
              <a:t>JWT debugger!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917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362784" y="1309454"/>
            <a:ext cx="8418425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5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Two main applications are specified by JWT document:</a:t>
            </a:r>
          </a:p>
          <a:p>
            <a:pPr marL="628666" lvl="1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dirty="0"/>
              <a:t>Authorization</a:t>
            </a:r>
          </a:p>
          <a:p>
            <a:pPr marL="1085878" lvl="2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Most common usage.</a:t>
            </a:r>
          </a:p>
          <a:p>
            <a:pPr marL="1085878" lvl="2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It’s done by including JWT in each request.</a:t>
            </a:r>
            <a:endParaRPr lang="en-US" sz="1600" dirty="0"/>
          </a:p>
          <a:p>
            <a:pPr marL="628666" lvl="1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dirty="0"/>
              <a:t>Information Exchange</a:t>
            </a:r>
          </a:p>
          <a:p>
            <a:pPr marL="1085878" lvl="2" indent="-171455">
              <a:lnSpc>
                <a:spcPct val="20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Secure way of sending JSON to make sure the content hasn't been tampered with</a:t>
            </a: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JWT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D1551-75CC-4751-9052-681F8D36815B}"/>
              </a:ext>
            </a:extLst>
          </p:cNvPr>
          <p:cNvSpPr txBox="1"/>
          <p:nvPr/>
        </p:nvSpPr>
        <p:spPr>
          <a:xfrm>
            <a:off x="3602021" y="970901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Montserrat"/>
                <a:sym typeface="Montserrat"/>
              </a:rPr>
              <a:t>JWT applications</a:t>
            </a:r>
          </a:p>
        </p:txBody>
      </p:sp>
    </p:spTree>
    <p:extLst>
      <p:ext uri="{BB962C8B-B14F-4D97-AF65-F5344CB8AC3E}">
        <p14:creationId xmlns:p14="http://schemas.microsoft.com/office/powerpoint/2010/main" val="413722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573800" y="1690836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Brief Introduction</a:t>
            </a:r>
            <a:endParaRPr dirty="0"/>
          </a:p>
        </p:txBody>
      </p:sp>
      <p:sp>
        <p:nvSpPr>
          <p:cNvPr id="342" name="Google Shape;342;p31"/>
          <p:cNvSpPr txBox="1">
            <a:spLocks noGrp="1"/>
          </p:cNvSpPr>
          <p:nvPr>
            <p:ph type="subTitle" idx="2"/>
          </p:nvPr>
        </p:nvSpPr>
        <p:spPr>
          <a:xfrm>
            <a:off x="1573800" y="1858813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" dirty="0"/>
              <a:t>A brief about Digital sign, Encryption and JSON</a:t>
            </a:r>
            <a:endParaRPr dirty="0"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718284" y="162619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1.</a:t>
            </a:r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1573800" y="2811761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What is JWT?</a:t>
            </a:r>
            <a:endParaRPr dirty="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ubTitle" idx="5"/>
          </p:nvPr>
        </p:nvSpPr>
        <p:spPr>
          <a:xfrm>
            <a:off x="1573800" y="2979738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en" dirty="0"/>
              <a:t>Taking a look at JWT itself, it’s structure and </a:t>
            </a:r>
            <a:r>
              <a:rPr lang="en-US" dirty="0"/>
              <a:t>applications</a:t>
            </a:r>
            <a:endParaRPr dirty="0"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718284" y="2747123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2.</a:t>
            </a:r>
            <a:endParaRPr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5427516" y="1665868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Proper usage</a:t>
            </a:r>
            <a:endParaRPr dirty="0"/>
          </a:p>
        </p:txBody>
      </p:sp>
      <p:sp>
        <p:nvSpPr>
          <p:cNvPr id="348" name="Google Shape;348;p31"/>
          <p:cNvSpPr txBox="1">
            <a:spLocks noGrp="1"/>
          </p:cNvSpPr>
          <p:nvPr>
            <p:ph type="subTitle" idx="8"/>
          </p:nvPr>
        </p:nvSpPr>
        <p:spPr>
          <a:xfrm>
            <a:off x="5427516" y="183384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en" dirty="0"/>
              <a:t>How can we use JWT the best?</a:t>
            </a:r>
            <a:endParaRPr dirty="0"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4572001" y="160123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3.</a:t>
            </a:r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subTitle" idx="13"/>
          </p:nvPr>
        </p:nvSpPr>
        <p:spPr>
          <a:xfrm>
            <a:off x="5427516" y="2848168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Hands-on usage</a:t>
            </a:r>
            <a:endParaRPr dirty="0"/>
          </a:p>
        </p:txBody>
      </p:sp>
      <p:sp>
        <p:nvSpPr>
          <p:cNvPr id="351" name="Google Shape;351;p31"/>
          <p:cNvSpPr txBox="1">
            <a:spLocks noGrp="1"/>
          </p:cNvSpPr>
          <p:nvPr>
            <p:ph type="subTitle" idx="14"/>
          </p:nvPr>
        </p:nvSpPr>
        <p:spPr>
          <a:xfrm>
            <a:off x="5427516" y="301614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chemeClr val="dk1"/>
              </a:buClr>
              <a:buSzPts val="1100"/>
            </a:pPr>
            <a:r>
              <a:rPr lang="en" dirty="0"/>
              <a:t>Let’s code with JWT!</a:t>
            </a:r>
            <a:endParaRPr dirty="0"/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5"/>
          </p:nvPr>
        </p:nvSpPr>
        <p:spPr>
          <a:xfrm>
            <a:off x="4572001" y="278353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4.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1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5400" dirty="0"/>
              <a:t>Proper usage</a:t>
            </a:r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1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How does one use JWT?!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6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362784" y="1309454"/>
            <a:ext cx="8418425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8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As mentioned, JWT has two main applications,</a:t>
            </a:r>
          </a:p>
          <a:p>
            <a:pPr marL="742969" lvl="1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b="1" dirty="0"/>
              <a:t>Information Exchange</a:t>
            </a:r>
          </a:p>
          <a:p>
            <a:pPr marL="1200181" lvl="2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Simply sending and receiving JWT between entities (instead of pure JSON!)</a:t>
            </a:r>
          </a:p>
          <a:p>
            <a:pPr marL="742969" lvl="1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Authorization</a:t>
            </a:r>
          </a:p>
          <a:p>
            <a:pPr marL="1200181" lvl="2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JWT document has specified an elegant way to use JWTs for authorization</a:t>
            </a:r>
          </a:p>
          <a:p>
            <a:pPr marL="742969" lvl="1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Proper usage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D1551-75CC-4751-9052-681F8D36815B}"/>
              </a:ext>
            </a:extLst>
          </p:cNvPr>
          <p:cNvSpPr txBox="1"/>
          <p:nvPr/>
        </p:nvSpPr>
        <p:spPr>
          <a:xfrm>
            <a:off x="3916206" y="970901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Montserrat"/>
                <a:sym typeface="Montserrat"/>
              </a:rPr>
              <a:t>JWT usage</a:t>
            </a:r>
          </a:p>
        </p:txBody>
      </p:sp>
    </p:spTree>
    <p:extLst>
      <p:ext uri="{BB962C8B-B14F-4D97-AF65-F5344CB8AC3E}">
        <p14:creationId xmlns:p14="http://schemas.microsoft.com/office/powerpoint/2010/main" val="276559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362784" y="1309454"/>
            <a:ext cx="8418425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8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JWT base authorization is achieved in </a:t>
            </a:r>
            <a:r>
              <a:rPr lang="en-US" sz="1600" u="sng" dirty="0"/>
              <a:t>6</a:t>
            </a:r>
            <a:r>
              <a:rPr lang="en-US" sz="1600" dirty="0"/>
              <a:t> steps:</a:t>
            </a:r>
          </a:p>
          <a:p>
            <a:pPr marL="742969" lvl="1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Inside the Web server, do:</a:t>
            </a:r>
          </a:p>
          <a:p>
            <a:pPr marL="1257331" lvl="2" indent="-342909">
              <a:lnSpc>
                <a:spcPct val="150000"/>
              </a:lnSpc>
              <a:buClr>
                <a:srgbClr val="DCAE52"/>
              </a:buClr>
              <a:buSzPts val="1100"/>
              <a:buFont typeface="+mj-lt"/>
              <a:buAutoNum type="arabicPeriod"/>
            </a:pPr>
            <a:r>
              <a:rPr lang="en-US" sz="1600" dirty="0"/>
              <a:t>Create a json containing user’s </a:t>
            </a:r>
            <a:r>
              <a:rPr lang="en-US" sz="1600"/>
              <a:t>authorization data </a:t>
            </a:r>
            <a:r>
              <a:rPr lang="en-US" sz="1600" dirty="0"/>
              <a:t>(like username, role, …)</a:t>
            </a:r>
          </a:p>
          <a:p>
            <a:pPr marL="1257331" lvl="2" indent="-342909">
              <a:lnSpc>
                <a:spcPct val="150000"/>
              </a:lnSpc>
              <a:buClr>
                <a:srgbClr val="DCAE52"/>
              </a:buClr>
              <a:buSzPts val="1100"/>
              <a:buFont typeface="+mj-lt"/>
              <a:buAutoNum type="arabicPeriod"/>
            </a:pPr>
            <a:r>
              <a:rPr lang="en-US" sz="1600" dirty="0"/>
              <a:t>Sign the mentioned JSON using JWT methods</a:t>
            </a:r>
          </a:p>
          <a:p>
            <a:pPr marL="1257331" lvl="2" indent="-342909">
              <a:lnSpc>
                <a:spcPct val="150000"/>
              </a:lnSpc>
              <a:buClr>
                <a:srgbClr val="DCAE52"/>
              </a:buClr>
              <a:buSzPts val="1100"/>
              <a:buFont typeface="+mj-lt"/>
              <a:buAutoNum type="arabicPeriod"/>
            </a:pPr>
            <a:r>
              <a:rPr lang="en-US" sz="1600" dirty="0"/>
              <a:t>Send the signed JWT to client-side applications</a:t>
            </a:r>
          </a:p>
          <a:p>
            <a:pPr marL="800120" lvl="1" indent="-342909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Inside client-side application</a:t>
            </a:r>
          </a:p>
          <a:p>
            <a:pPr marL="1257331" lvl="2" indent="-342909">
              <a:lnSpc>
                <a:spcPct val="150000"/>
              </a:lnSpc>
              <a:buClr>
                <a:srgbClr val="DCAE52"/>
              </a:buClr>
              <a:buSzPts val="1100"/>
              <a:buFont typeface="+mj-lt"/>
              <a:buAutoNum type="arabicPeriod"/>
            </a:pPr>
            <a:r>
              <a:rPr lang="en-US" sz="1600" dirty="0"/>
              <a:t>Save JWT (in browser’s local storage instead of cookies)</a:t>
            </a:r>
          </a:p>
          <a:p>
            <a:pPr marL="1257331" lvl="2" indent="-342909">
              <a:lnSpc>
                <a:spcPct val="150000"/>
              </a:lnSpc>
              <a:buClr>
                <a:srgbClr val="DCAE52"/>
              </a:buClr>
              <a:buSzPts val="1100"/>
              <a:buFont typeface="+mj-lt"/>
              <a:buAutoNum type="arabicPeriod"/>
            </a:pPr>
            <a:r>
              <a:rPr lang="en-US" sz="1600" dirty="0"/>
              <a:t>Send JWT on each request inside the authorization header</a:t>
            </a:r>
          </a:p>
          <a:p>
            <a:pPr marL="742969" lvl="1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Proper usage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D1551-75CC-4751-9052-681F8D36815B}"/>
              </a:ext>
            </a:extLst>
          </p:cNvPr>
          <p:cNvSpPr txBox="1"/>
          <p:nvPr/>
        </p:nvSpPr>
        <p:spPr>
          <a:xfrm>
            <a:off x="3526677" y="983333"/>
            <a:ext cx="20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Montserrat"/>
                <a:sym typeface="Montserrat"/>
              </a:rPr>
              <a:t>JWT Authorization</a:t>
            </a:r>
          </a:p>
        </p:txBody>
      </p:sp>
    </p:spTree>
    <p:extLst>
      <p:ext uri="{BB962C8B-B14F-4D97-AF65-F5344CB8AC3E}">
        <p14:creationId xmlns:p14="http://schemas.microsoft.com/office/powerpoint/2010/main" val="42592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362784" y="1309454"/>
            <a:ext cx="8418425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69" lvl="1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Each browser has different sections for storing Data,</a:t>
            </a:r>
          </a:p>
          <a:p>
            <a:pPr marL="742969" lvl="1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All of them are key/value pair storages</a:t>
            </a:r>
          </a:p>
          <a:p>
            <a:pPr marL="742969" lvl="1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These storages include:</a:t>
            </a:r>
          </a:p>
          <a:p>
            <a:pPr marL="1200181" lvl="2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Cookies</a:t>
            </a:r>
          </a:p>
          <a:p>
            <a:pPr marL="1200181" lvl="2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Local storage</a:t>
            </a:r>
          </a:p>
          <a:p>
            <a:pPr marL="1200181" lvl="2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Session Storage</a:t>
            </a:r>
          </a:p>
          <a:p>
            <a:pPr marL="1200181" lvl="2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Cache storage</a:t>
            </a:r>
          </a:p>
          <a:p>
            <a:pPr marL="1200181" lvl="2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800" dirty="0"/>
              <a:t>Indexed DB</a:t>
            </a: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Proper usage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D1551-75CC-4751-9052-681F8D36815B}"/>
              </a:ext>
            </a:extLst>
          </p:cNvPr>
          <p:cNvSpPr txBox="1"/>
          <p:nvPr/>
        </p:nvSpPr>
        <p:spPr>
          <a:xfrm>
            <a:off x="3347942" y="970901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Montserrat"/>
                <a:sym typeface="Montserrat"/>
              </a:rPr>
              <a:t>What is local storage?</a:t>
            </a:r>
          </a:p>
        </p:txBody>
      </p:sp>
    </p:spTree>
    <p:extLst>
      <p:ext uri="{BB962C8B-B14F-4D97-AF65-F5344CB8AC3E}">
        <p14:creationId xmlns:p14="http://schemas.microsoft.com/office/powerpoint/2010/main" val="296416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Proper usage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01720-ADA2-4DC3-9EC3-863F6D1699FA}"/>
              </a:ext>
            </a:extLst>
          </p:cNvPr>
          <p:cNvSpPr txBox="1"/>
          <p:nvPr/>
        </p:nvSpPr>
        <p:spPr>
          <a:xfrm>
            <a:off x="3347942" y="970901"/>
            <a:ext cx="2520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Montserrat"/>
                <a:sym typeface="Montserrat"/>
              </a:rPr>
              <a:t>local storage vs Cookie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13B0942-3572-40E6-9220-25A1AE52D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13161"/>
              </p:ext>
            </p:extLst>
          </p:nvPr>
        </p:nvGraphicFramePr>
        <p:xfrm>
          <a:off x="1426685" y="1402301"/>
          <a:ext cx="6290632" cy="3599665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145316">
                  <a:extLst>
                    <a:ext uri="{9D8B030D-6E8A-4147-A177-3AD203B41FA5}">
                      <a16:colId xmlns:a16="http://schemas.microsoft.com/office/drawing/2014/main" val="4084596302"/>
                    </a:ext>
                  </a:extLst>
                </a:gridCol>
                <a:gridCol w="3145316">
                  <a:extLst>
                    <a:ext uri="{9D8B030D-6E8A-4147-A177-3AD203B41FA5}">
                      <a16:colId xmlns:a16="http://schemas.microsoft.com/office/drawing/2014/main" val="2735760540"/>
                    </a:ext>
                  </a:extLst>
                </a:gridCol>
              </a:tblGrid>
              <a:tr h="1787001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chemeClr val="accent3"/>
                          </a:solidFill>
                          <a:sym typeface="Montserrat"/>
                        </a:rPr>
                        <a:t>local storage </a:t>
                      </a:r>
                      <a:endParaRPr lang="en-US" sz="1400" b="0" i="0" u="none" strike="noStrike" cap="none" dirty="0">
                        <a:solidFill>
                          <a:schemeClr val="accent3"/>
                        </a:solidFill>
                        <a:latin typeface="Montserrat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cap="none" dirty="0">
                          <a:solidFill>
                            <a:schemeClr val="accent3"/>
                          </a:solidFill>
                          <a:sym typeface="Arial"/>
                        </a:rPr>
                        <a:t>Up to 10 MB of storage</a:t>
                      </a:r>
                    </a:p>
                    <a:p>
                      <a:pPr marL="285750" indent="-285750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cap="none" dirty="0">
                          <a:solidFill>
                            <a:schemeClr val="accent3"/>
                          </a:solidFill>
                          <a:sym typeface="Arial"/>
                        </a:rPr>
                        <a:t>Not session based, requires manual manipulation </a:t>
                      </a:r>
                    </a:p>
                    <a:p>
                      <a:pPr marL="285750" indent="-285750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cap="none" dirty="0">
                          <a:solidFill>
                            <a:schemeClr val="accent3"/>
                          </a:solidFill>
                          <a:sym typeface="Arial"/>
                        </a:rPr>
                        <a:t>Available in client-side only </a:t>
                      </a:r>
                    </a:p>
                    <a:p>
                      <a:pPr marL="285750" indent="-285750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cap="none" dirty="0">
                          <a:solidFill>
                            <a:schemeClr val="accent3"/>
                          </a:solidFill>
                          <a:sym typeface="Arial"/>
                        </a:rPr>
                        <a:t>Relatively newer</a:t>
                      </a:r>
                    </a:p>
                    <a:p>
                      <a:pPr marL="285750" indent="-285750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cap="none" dirty="0">
                          <a:solidFill>
                            <a:schemeClr val="accent3"/>
                          </a:solidFill>
                          <a:sym typeface="Arial"/>
                        </a:rPr>
                        <a:t>Data stored will only be available on the same origin.</a:t>
                      </a:r>
                      <a:endParaRPr lang="en-US" sz="1400" b="0" i="0" u="none" strike="noStrike" cap="none" dirty="0">
                        <a:solidFill>
                          <a:schemeClr val="accent3"/>
                        </a:solidFill>
                        <a:latin typeface="Montserrat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34826"/>
                  </a:ext>
                </a:extLst>
              </a:tr>
              <a:tr h="1812664">
                <a:tc>
                  <a:txBody>
                    <a:bodyPr/>
                    <a:lstStyle/>
                    <a:p>
                      <a:r>
                        <a:rPr lang="en-US" sz="1400" b="0" u="none" strike="noStrike" cap="none" dirty="0">
                          <a:solidFill>
                            <a:schemeClr val="accent3"/>
                          </a:solidFill>
                          <a:sym typeface="Montserrat"/>
                        </a:rPr>
                        <a:t>Cookie</a:t>
                      </a:r>
                      <a:endParaRPr lang="en-US" sz="1400" b="0" i="0" u="none" strike="noStrike" cap="none" dirty="0">
                        <a:solidFill>
                          <a:schemeClr val="accent3"/>
                        </a:solidFill>
                        <a:latin typeface="Montserrat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cap="none" dirty="0">
                          <a:solidFill>
                            <a:schemeClr val="accent3"/>
                          </a:solidFill>
                          <a:sym typeface="Arial"/>
                        </a:rPr>
                        <a:t>Maximum of 4 KB storage</a:t>
                      </a:r>
                    </a:p>
                    <a:p>
                      <a:pPr marL="285750" indent="-285750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cap="none" dirty="0">
                          <a:solidFill>
                            <a:schemeClr val="accent3"/>
                          </a:solidFill>
                          <a:sym typeface="Arial"/>
                        </a:rPr>
                        <a:t>Expiration is based on web server’s setting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u="none" strike="noStrike" cap="none" dirty="0">
                          <a:solidFill>
                            <a:schemeClr val="accent3"/>
                          </a:solidFill>
                          <a:sym typeface="Arial"/>
                        </a:rPr>
                        <a:t>Available in both client-side and web server</a:t>
                      </a:r>
                    </a:p>
                    <a:p>
                      <a:pPr marL="285750" indent="-285750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cap="none" dirty="0">
                          <a:solidFill>
                            <a:schemeClr val="accent3"/>
                          </a:solidFill>
                          <a:sym typeface="Arial"/>
                        </a:rPr>
                        <a:t>Older</a:t>
                      </a:r>
                    </a:p>
                    <a:p>
                      <a:pPr marL="285750" indent="-285750"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cap="none" dirty="0">
                          <a:solidFill>
                            <a:schemeClr val="accent3"/>
                          </a:solidFill>
                          <a:sym typeface="Arial"/>
                        </a:rPr>
                        <a:t>The data is sent back to the server for every HTTP request</a:t>
                      </a:r>
                      <a:endParaRPr lang="en-US" sz="1400" b="0" i="0" u="none" strike="noStrike" cap="none" dirty="0">
                        <a:solidFill>
                          <a:schemeClr val="accent3"/>
                        </a:solidFill>
                        <a:latin typeface="Montserrat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26104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Proper usage</a:t>
            </a:r>
            <a:endParaRPr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AE0B4D-CC35-4F80-8C5A-A949003EBC64}"/>
              </a:ext>
            </a:extLst>
          </p:cNvPr>
          <p:cNvSpPr txBox="1"/>
          <p:nvPr/>
        </p:nvSpPr>
        <p:spPr>
          <a:xfrm>
            <a:off x="2834160" y="926597"/>
            <a:ext cx="3475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Montserrat"/>
                <a:sym typeface="Montserrat"/>
              </a:rPr>
              <a:t>Accessing local storage form JS!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ED2A3AB-3D33-47B0-8E9D-5A50747EC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2" y="1652249"/>
            <a:ext cx="8923664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2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localStorage.setItem</a:t>
            </a:r>
            <a:r>
              <a:rPr lang="en-US" altLang="en-US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altLang="en-US" dirty="0" err="1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myCat</a:t>
            </a:r>
            <a:r>
              <a:rPr lang="en-US" altLang="en-US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altLang="en-US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'Tom'</a:t>
            </a:r>
            <a:r>
              <a:rPr lang="en-US" altLang="en-US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); </a:t>
            </a:r>
            <a:r>
              <a:rPr lang="en-US" altLang="en-US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Key-value pair (</a:t>
            </a:r>
            <a:r>
              <a:rPr lang="en-US" altLang="en-US" dirty="0" err="1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myCat</a:t>
            </a:r>
            <a:r>
              <a:rPr lang="en-US" altLang="en-US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tom)</a:t>
            </a:r>
            <a:br>
              <a:rPr lang="en-US" altLang="en-US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altLang="en-US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const cat = </a:t>
            </a:r>
            <a:r>
              <a:rPr lang="en-US" altLang="en-US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localStorage.getItem</a:t>
            </a:r>
            <a:r>
              <a:rPr lang="en-US" altLang="en-US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altLang="en-US" dirty="0" err="1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myCat</a:t>
            </a:r>
            <a:r>
              <a:rPr lang="en-US" altLang="en-US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altLang="en-US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); </a:t>
            </a:r>
            <a:r>
              <a:rPr lang="en-US" altLang="en-US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cat = TOM</a:t>
            </a:r>
            <a:br>
              <a:rPr lang="en-US" altLang="en-US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altLang="en-US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localStorage.removeItem</a:t>
            </a:r>
            <a:r>
              <a:rPr lang="en-US" altLang="en-US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altLang="en-US" dirty="0" err="1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myCat</a:t>
            </a:r>
            <a:r>
              <a:rPr lang="en-US" altLang="en-US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altLang="en-US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); </a:t>
            </a:r>
            <a:r>
              <a:rPr lang="en-US" altLang="en-US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Removing the record</a:t>
            </a:r>
            <a:br>
              <a:rPr lang="en-US" altLang="en-US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altLang="en-US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const storage = </a:t>
            </a:r>
            <a:r>
              <a:rPr lang="en-US" altLang="en-US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window.localStorage</a:t>
            </a:r>
            <a:r>
              <a:rPr lang="en-US" altLang="en-US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lang="en-US" altLang="en-US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storage is now contains all of local storage items</a:t>
            </a:r>
            <a:br>
              <a:rPr lang="en-US" altLang="en-US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altLang="en-US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localStorage.clear</a:t>
            </a:r>
            <a:r>
              <a:rPr lang="en-US" altLang="en-US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(); </a:t>
            </a:r>
            <a:r>
              <a:rPr lang="en-US" altLang="en-US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Clear the record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>
            <a:spLocks noGrp="1"/>
          </p:cNvSpPr>
          <p:nvPr>
            <p:ph type="subTitle" idx="1"/>
          </p:nvPr>
        </p:nvSpPr>
        <p:spPr>
          <a:xfrm>
            <a:off x="362784" y="1309454"/>
            <a:ext cx="8418425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69" lvl="1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The HTTP Authorization request header contains the credentials to authenticate a user agent with a server</a:t>
            </a:r>
          </a:p>
          <a:p>
            <a:pPr marL="742969" lvl="1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Syntax</a:t>
            </a:r>
          </a:p>
          <a:p>
            <a:pPr marL="1200181" lvl="2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Authorization: &lt;type&gt; &lt;credentials&gt;</a:t>
            </a:r>
          </a:p>
          <a:p>
            <a:pPr marL="742969" lvl="1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JWT’s document advice: type should be Bearer!</a:t>
            </a:r>
          </a:p>
          <a:p>
            <a:pPr marL="742969" lvl="1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Bearer: another standard by IETF (RFC 6750)</a:t>
            </a:r>
          </a:p>
          <a:p>
            <a:pPr marL="742969" lvl="1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Bearer (Generally authorization type) defines the type of encoding used for sending authorization header</a:t>
            </a:r>
          </a:p>
          <a:p>
            <a:pPr marL="742969" lvl="1" indent="-285758">
              <a:lnSpc>
                <a:spcPct val="150000"/>
              </a:lnSpc>
              <a:buClr>
                <a:srgbClr val="DCAE5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/>
              <a:t>Using header instead of cookie solves the CORS issue!</a:t>
            </a:r>
          </a:p>
        </p:txBody>
      </p:sp>
      <p:sp>
        <p:nvSpPr>
          <p:cNvPr id="335" name="Google Shape;335;p30"/>
          <p:cNvSpPr txBox="1">
            <a:spLocks noGrp="1"/>
          </p:cNvSpPr>
          <p:nvPr>
            <p:ph type="title"/>
          </p:nvPr>
        </p:nvSpPr>
        <p:spPr>
          <a:xfrm>
            <a:off x="1996976" y="539501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Proper usage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D1551-75CC-4751-9052-681F8D36815B}"/>
              </a:ext>
            </a:extLst>
          </p:cNvPr>
          <p:cNvSpPr txBox="1"/>
          <p:nvPr/>
        </p:nvSpPr>
        <p:spPr>
          <a:xfrm>
            <a:off x="3385618" y="970901"/>
            <a:ext cx="23727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  <a:latin typeface="Montserrat"/>
                <a:sym typeface="Montserrat"/>
              </a:rPr>
              <a:t>Authorization header</a:t>
            </a:r>
          </a:p>
        </p:txBody>
      </p:sp>
    </p:spTree>
    <p:extLst>
      <p:ext uri="{BB962C8B-B14F-4D97-AF65-F5344CB8AC3E}">
        <p14:creationId xmlns:p14="http://schemas.microsoft.com/office/powerpoint/2010/main" val="418376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216F468-1C47-417D-814E-281916E8FDC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0EB3D-A25D-42C0-813D-A786E9AC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7" y="1"/>
            <a:ext cx="82139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8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1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4400" dirty="0"/>
              <a:t>Hands-on usage</a:t>
            </a:r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2053275" y="3906551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Let’s code with JWT!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55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BD21FC-EC7F-40B5-B615-1795D9A77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620" y="1828801"/>
            <a:ext cx="7403335" cy="3194891"/>
          </a:xfrm>
        </p:spPr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Go: library available </a:t>
            </a:r>
            <a:r>
              <a:rPr lang="en-US" dirty="0">
                <a:hlinkClick r:id="rId2" action="ppaction://hlinkfile"/>
              </a:rPr>
              <a:t>here!</a:t>
            </a:r>
            <a:endParaRPr lang="en-US" dirty="0"/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(NodeJS): official </a:t>
            </a:r>
            <a:r>
              <a:rPr lang="en-US" dirty="0" err="1"/>
              <a:t>npm</a:t>
            </a:r>
            <a:r>
              <a:rPr lang="en-US" dirty="0"/>
              <a:t> package is available </a:t>
            </a:r>
            <a:r>
              <a:rPr lang="en-US" dirty="0">
                <a:hlinkClick r:id="rId3"/>
              </a:rPr>
              <a:t>here!</a:t>
            </a:r>
            <a:endParaRPr lang="en-US" dirty="0"/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 use module bundlers (i.e. </a:t>
            </a:r>
            <a:r>
              <a:rPr lang="en-US" dirty="0" err="1"/>
              <a:t>Browserify</a:t>
            </a:r>
            <a:r>
              <a:rPr lang="en-US" dirty="0"/>
              <a:t>, Webpack) for </a:t>
            </a:r>
            <a:r>
              <a:rPr lang="en-US"/>
              <a:t>browser’s JavaScript </a:t>
            </a:r>
            <a:r>
              <a:rPr lang="en-US" dirty="0"/>
              <a:t>environment usage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F71EB8-E698-4ECB-AF3F-86214325F4B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082351" y="314681"/>
            <a:ext cx="2979300" cy="1300500"/>
          </a:xfrm>
        </p:spPr>
        <p:txBody>
          <a:bodyPr/>
          <a:lstStyle/>
          <a:p>
            <a:r>
              <a:rPr lang="en-US" sz="6600" dirty="0"/>
              <a:t>Popular libraries</a:t>
            </a:r>
          </a:p>
        </p:txBody>
      </p:sp>
    </p:spTree>
    <p:extLst>
      <p:ext uri="{BB962C8B-B14F-4D97-AF65-F5344CB8AC3E}">
        <p14:creationId xmlns:p14="http://schemas.microsoft.com/office/powerpoint/2010/main" val="318780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E427D6-9368-4BCE-8C6D-D4ED32AD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B851C4-5B7C-458A-90BF-32E3C75D9D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152042" y="3010017"/>
            <a:ext cx="791586" cy="215400"/>
          </a:xfrm>
        </p:spPr>
        <p:txBody>
          <a:bodyPr/>
          <a:lstStyle/>
          <a:p>
            <a:r>
              <a:rPr lang="en-US" dirty="0"/>
              <a:t>Alice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E8EA4E1-65F8-445D-BAAC-6EDD0D92DF8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179431" y="3005029"/>
            <a:ext cx="791586" cy="196395"/>
          </a:xfrm>
        </p:spPr>
        <p:txBody>
          <a:bodyPr/>
          <a:lstStyle/>
          <a:p>
            <a:r>
              <a:rPr lang="en-US" dirty="0"/>
              <a:t>Bob</a:t>
            </a:r>
          </a:p>
        </p:txBody>
      </p:sp>
      <p:grpSp>
        <p:nvGrpSpPr>
          <p:cNvPr id="7" name="Google Shape;10992;p72">
            <a:extLst>
              <a:ext uri="{FF2B5EF4-FFF2-40B4-BE49-F238E27FC236}">
                <a16:creationId xmlns:a16="http://schemas.microsoft.com/office/drawing/2014/main" id="{28A4D5D0-F406-4278-9A44-4FF56E3E6DA5}"/>
              </a:ext>
            </a:extLst>
          </p:cNvPr>
          <p:cNvGrpSpPr/>
          <p:nvPr/>
        </p:nvGrpSpPr>
        <p:grpSpPr>
          <a:xfrm>
            <a:off x="6283151" y="2180517"/>
            <a:ext cx="636056" cy="782466"/>
            <a:chOff x="8048421" y="3334486"/>
            <a:chExt cx="276503" cy="369674"/>
          </a:xfrm>
          <a:solidFill>
            <a:srgbClr val="DCAE52"/>
          </a:solidFill>
        </p:grpSpPr>
        <p:sp>
          <p:nvSpPr>
            <p:cNvPr id="8" name="Google Shape;10993;p72">
              <a:extLst>
                <a:ext uri="{FF2B5EF4-FFF2-40B4-BE49-F238E27FC236}">
                  <a16:creationId xmlns:a16="http://schemas.microsoft.com/office/drawing/2014/main" id="{E3B01D3E-9E61-4AAA-88BB-BC6215B99A31}"/>
                </a:ext>
              </a:extLst>
            </p:cNvPr>
            <p:cNvSpPr/>
            <p:nvPr/>
          </p:nvSpPr>
          <p:spPr>
            <a:xfrm>
              <a:off x="8146471" y="3456327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4" y="84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10994;p72">
              <a:extLst>
                <a:ext uri="{FF2B5EF4-FFF2-40B4-BE49-F238E27FC236}">
                  <a16:creationId xmlns:a16="http://schemas.microsoft.com/office/drawing/2014/main" id="{FADFB8F4-2675-482B-A5B9-F098811AECB8}"/>
                </a:ext>
              </a:extLst>
            </p:cNvPr>
            <p:cNvSpPr/>
            <p:nvPr/>
          </p:nvSpPr>
          <p:spPr>
            <a:xfrm>
              <a:off x="8215501" y="3456327"/>
              <a:ext cx="10961" cy="16252"/>
            </a:xfrm>
            <a:custGeom>
              <a:avLst/>
              <a:gdLst/>
              <a:ahLst/>
              <a:cxnLst/>
              <a:rect l="l" t="t" r="r" b="b"/>
              <a:pathLst>
                <a:path w="346" h="513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84" y="512"/>
                    <a:pt x="167" y="512"/>
                  </a:cubicBezTo>
                  <a:cubicBezTo>
                    <a:pt x="263" y="512"/>
                    <a:pt x="334" y="441"/>
                    <a:pt x="334" y="345"/>
                  </a:cubicBezTo>
                  <a:lnTo>
                    <a:pt x="334" y="167"/>
                  </a:lnTo>
                  <a:cubicBezTo>
                    <a:pt x="346" y="84"/>
                    <a:pt x="275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Google Shape;10995;p72">
              <a:extLst>
                <a:ext uri="{FF2B5EF4-FFF2-40B4-BE49-F238E27FC236}">
                  <a16:creationId xmlns:a16="http://schemas.microsoft.com/office/drawing/2014/main" id="{E4A8FC61-F75A-48A6-9C9B-F5868C554701}"/>
                </a:ext>
              </a:extLst>
            </p:cNvPr>
            <p:cNvSpPr/>
            <p:nvPr/>
          </p:nvSpPr>
          <p:spPr>
            <a:xfrm>
              <a:off x="8048421" y="3334486"/>
              <a:ext cx="276503" cy="369674"/>
            </a:xfrm>
            <a:custGeom>
              <a:avLst/>
              <a:gdLst/>
              <a:ahLst/>
              <a:cxnLst/>
              <a:rect l="l" t="t" r="r" b="b"/>
              <a:pathLst>
                <a:path w="8728" h="11669" extrusionOk="0">
                  <a:moveTo>
                    <a:pt x="4322" y="334"/>
                  </a:moveTo>
                  <a:cubicBezTo>
                    <a:pt x="4703" y="334"/>
                    <a:pt x="5084" y="417"/>
                    <a:pt x="5441" y="548"/>
                  </a:cubicBezTo>
                  <a:cubicBezTo>
                    <a:pt x="5179" y="655"/>
                    <a:pt x="4953" y="786"/>
                    <a:pt x="4787" y="953"/>
                  </a:cubicBezTo>
                  <a:cubicBezTo>
                    <a:pt x="4679" y="810"/>
                    <a:pt x="4536" y="727"/>
                    <a:pt x="4358" y="727"/>
                  </a:cubicBezTo>
                  <a:cubicBezTo>
                    <a:pt x="4179" y="727"/>
                    <a:pt x="4013" y="810"/>
                    <a:pt x="3917" y="953"/>
                  </a:cubicBezTo>
                  <a:cubicBezTo>
                    <a:pt x="3739" y="774"/>
                    <a:pt x="3501" y="620"/>
                    <a:pt x="3239" y="536"/>
                  </a:cubicBezTo>
                  <a:cubicBezTo>
                    <a:pt x="3584" y="417"/>
                    <a:pt x="3953" y="334"/>
                    <a:pt x="4322" y="334"/>
                  </a:cubicBezTo>
                  <a:close/>
                  <a:moveTo>
                    <a:pt x="6151" y="749"/>
                  </a:moveTo>
                  <a:cubicBezTo>
                    <a:pt x="6261" y="749"/>
                    <a:pt x="6366" y="761"/>
                    <a:pt x="6465" y="786"/>
                  </a:cubicBezTo>
                  <a:cubicBezTo>
                    <a:pt x="6322" y="965"/>
                    <a:pt x="6072" y="1108"/>
                    <a:pt x="5787" y="1203"/>
                  </a:cubicBezTo>
                  <a:cubicBezTo>
                    <a:pt x="5617" y="1253"/>
                    <a:pt x="5443" y="1281"/>
                    <a:pt x="5282" y="1281"/>
                  </a:cubicBezTo>
                  <a:cubicBezTo>
                    <a:pt x="5172" y="1281"/>
                    <a:pt x="5069" y="1268"/>
                    <a:pt x="4977" y="1239"/>
                  </a:cubicBezTo>
                  <a:cubicBezTo>
                    <a:pt x="5132" y="1060"/>
                    <a:pt x="5382" y="917"/>
                    <a:pt x="5668" y="822"/>
                  </a:cubicBezTo>
                  <a:cubicBezTo>
                    <a:pt x="5834" y="773"/>
                    <a:pt x="5997" y="749"/>
                    <a:pt x="6151" y="749"/>
                  </a:cubicBezTo>
                  <a:close/>
                  <a:moveTo>
                    <a:pt x="2542" y="750"/>
                  </a:moveTo>
                  <a:cubicBezTo>
                    <a:pt x="2703" y="750"/>
                    <a:pt x="2878" y="777"/>
                    <a:pt x="3048" y="834"/>
                  </a:cubicBezTo>
                  <a:cubicBezTo>
                    <a:pt x="3334" y="917"/>
                    <a:pt x="3584" y="1072"/>
                    <a:pt x="3727" y="1251"/>
                  </a:cubicBezTo>
                  <a:cubicBezTo>
                    <a:pt x="3646" y="1273"/>
                    <a:pt x="3553" y="1284"/>
                    <a:pt x="3454" y="1284"/>
                  </a:cubicBezTo>
                  <a:cubicBezTo>
                    <a:pt x="3290" y="1284"/>
                    <a:pt x="3107" y="1255"/>
                    <a:pt x="2929" y="1203"/>
                  </a:cubicBezTo>
                  <a:cubicBezTo>
                    <a:pt x="2643" y="1108"/>
                    <a:pt x="2393" y="965"/>
                    <a:pt x="2239" y="786"/>
                  </a:cubicBezTo>
                  <a:cubicBezTo>
                    <a:pt x="2330" y="762"/>
                    <a:pt x="2433" y="750"/>
                    <a:pt x="2542" y="750"/>
                  </a:cubicBezTo>
                  <a:close/>
                  <a:moveTo>
                    <a:pt x="4358" y="1072"/>
                  </a:moveTo>
                  <a:cubicBezTo>
                    <a:pt x="4465" y="1072"/>
                    <a:pt x="4548" y="1155"/>
                    <a:pt x="4548" y="1263"/>
                  </a:cubicBezTo>
                  <a:cubicBezTo>
                    <a:pt x="4548" y="1370"/>
                    <a:pt x="4465" y="1453"/>
                    <a:pt x="4358" y="1453"/>
                  </a:cubicBezTo>
                  <a:cubicBezTo>
                    <a:pt x="4251" y="1453"/>
                    <a:pt x="4167" y="1370"/>
                    <a:pt x="4167" y="1263"/>
                  </a:cubicBezTo>
                  <a:cubicBezTo>
                    <a:pt x="4167" y="1155"/>
                    <a:pt x="4251" y="1072"/>
                    <a:pt x="4358" y="1072"/>
                  </a:cubicBezTo>
                  <a:close/>
                  <a:moveTo>
                    <a:pt x="2203" y="1167"/>
                  </a:moveTo>
                  <a:cubicBezTo>
                    <a:pt x="2381" y="1322"/>
                    <a:pt x="2620" y="1441"/>
                    <a:pt x="2870" y="1524"/>
                  </a:cubicBezTo>
                  <a:cubicBezTo>
                    <a:pt x="3072" y="1584"/>
                    <a:pt x="3286" y="1620"/>
                    <a:pt x="3477" y="1620"/>
                  </a:cubicBezTo>
                  <a:cubicBezTo>
                    <a:pt x="3644" y="1620"/>
                    <a:pt x="3810" y="1584"/>
                    <a:pt x="3953" y="1548"/>
                  </a:cubicBezTo>
                  <a:cubicBezTo>
                    <a:pt x="4048" y="1691"/>
                    <a:pt x="4227" y="1798"/>
                    <a:pt x="4417" y="1798"/>
                  </a:cubicBezTo>
                  <a:cubicBezTo>
                    <a:pt x="4608" y="1798"/>
                    <a:pt x="4775" y="1691"/>
                    <a:pt x="4882" y="1548"/>
                  </a:cubicBezTo>
                  <a:cubicBezTo>
                    <a:pt x="5013" y="1584"/>
                    <a:pt x="5179" y="1620"/>
                    <a:pt x="5358" y="1620"/>
                  </a:cubicBezTo>
                  <a:cubicBezTo>
                    <a:pt x="5549" y="1620"/>
                    <a:pt x="5751" y="1584"/>
                    <a:pt x="5965" y="1524"/>
                  </a:cubicBezTo>
                  <a:cubicBezTo>
                    <a:pt x="6203" y="1453"/>
                    <a:pt x="6430" y="1334"/>
                    <a:pt x="6608" y="1203"/>
                  </a:cubicBezTo>
                  <a:cubicBezTo>
                    <a:pt x="7287" y="1810"/>
                    <a:pt x="7704" y="2656"/>
                    <a:pt x="7763" y="3549"/>
                  </a:cubicBezTo>
                  <a:lnTo>
                    <a:pt x="7930" y="6370"/>
                  </a:lnTo>
                  <a:cubicBezTo>
                    <a:pt x="7977" y="7120"/>
                    <a:pt x="7775" y="7870"/>
                    <a:pt x="7358" y="8490"/>
                  </a:cubicBezTo>
                  <a:lnTo>
                    <a:pt x="5989" y="8037"/>
                  </a:lnTo>
                  <a:cubicBezTo>
                    <a:pt x="5775" y="7954"/>
                    <a:pt x="5620" y="7740"/>
                    <a:pt x="5620" y="7513"/>
                  </a:cubicBezTo>
                  <a:lnTo>
                    <a:pt x="5620" y="6763"/>
                  </a:lnTo>
                  <a:cubicBezTo>
                    <a:pt x="6287" y="6382"/>
                    <a:pt x="6763" y="5715"/>
                    <a:pt x="6870" y="4906"/>
                  </a:cubicBezTo>
                  <a:lnTo>
                    <a:pt x="7001" y="4906"/>
                  </a:lnTo>
                  <a:cubicBezTo>
                    <a:pt x="7346" y="4906"/>
                    <a:pt x="7632" y="4620"/>
                    <a:pt x="7632" y="4287"/>
                  </a:cubicBezTo>
                  <a:cubicBezTo>
                    <a:pt x="7632" y="3941"/>
                    <a:pt x="7346" y="3656"/>
                    <a:pt x="7001" y="3656"/>
                  </a:cubicBezTo>
                  <a:lnTo>
                    <a:pt x="6918" y="3656"/>
                  </a:lnTo>
                  <a:cubicBezTo>
                    <a:pt x="6811" y="3656"/>
                    <a:pt x="6727" y="3560"/>
                    <a:pt x="6727" y="3465"/>
                  </a:cubicBezTo>
                  <a:cubicBezTo>
                    <a:pt x="6727" y="2656"/>
                    <a:pt x="6072" y="2013"/>
                    <a:pt x="5275" y="2013"/>
                  </a:cubicBezTo>
                  <a:cubicBezTo>
                    <a:pt x="5191" y="2013"/>
                    <a:pt x="5120" y="2096"/>
                    <a:pt x="5120" y="2179"/>
                  </a:cubicBezTo>
                  <a:cubicBezTo>
                    <a:pt x="5120" y="2275"/>
                    <a:pt x="5191" y="2346"/>
                    <a:pt x="5275" y="2346"/>
                  </a:cubicBezTo>
                  <a:cubicBezTo>
                    <a:pt x="5894" y="2346"/>
                    <a:pt x="6382" y="2834"/>
                    <a:pt x="6382" y="3453"/>
                  </a:cubicBezTo>
                  <a:cubicBezTo>
                    <a:pt x="6382" y="3751"/>
                    <a:pt x="6620" y="3989"/>
                    <a:pt x="6918" y="3989"/>
                  </a:cubicBezTo>
                  <a:lnTo>
                    <a:pt x="7001" y="3989"/>
                  </a:lnTo>
                  <a:cubicBezTo>
                    <a:pt x="7168" y="3989"/>
                    <a:pt x="7287" y="4120"/>
                    <a:pt x="7287" y="4263"/>
                  </a:cubicBezTo>
                  <a:cubicBezTo>
                    <a:pt x="7287" y="4418"/>
                    <a:pt x="7156" y="4549"/>
                    <a:pt x="7001" y="4549"/>
                  </a:cubicBezTo>
                  <a:lnTo>
                    <a:pt x="6906" y="4549"/>
                  </a:lnTo>
                  <a:lnTo>
                    <a:pt x="6906" y="4537"/>
                  </a:lnTo>
                  <a:cubicBezTo>
                    <a:pt x="6906" y="4441"/>
                    <a:pt x="6822" y="4370"/>
                    <a:pt x="6739" y="4370"/>
                  </a:cubicBezTo>
                  <a:cubicBezTo>
                    <a:pt x="6644" y="4370"/>
                    <a:pt x="6572" y="4441"/>
                    <a:pt x="6572" y="4537"/>
                  </a:cubicBezTo>
                  <a:cubicBezTo>
                    <a:pt x="6572" y="5751"/>
                    <a:pt x="5596" y="6739"/>
                    <a:pt x="4370" y="6739"/>
                  </a:cubicBezTo>
                  <a:cubicBezTo>
                    <a:pt x="3155" y="6739"/>
                    <a:pt x="2167" y="5751"/>
                    <a:pt x="2167" y="4537"/>
                  </a:cubicBezTo>
                  <a:cubicBezTo>
                    <a:pt x="2167" y="4441"/>
                    <a:pt x="2096" y="4370"/>
                    <a:pt x="2000" y="4370"/>
                  </a:cubicBezTo>
                  <a:cubicBezTo>
                    <a:pt x="1917" y="4370"/>
                    <a:pt x="1846" y="4441"/>
                    <a:pt x="1846" y="4537"/>
                  </a:cubicBezTo>
                  <a:lnTo>
                    <a:pt x="1846" y="4549"/>
                  </a:lnTo>
                  <a:lnTo>
                    <a:pt x="1739" y="4549"/>
                  </a:lnTo>
                  <a:cubicBezTo>
                    <a:pt x="1572" y="4549"/>
                    <a:pt x="1453" y="4418"/>
                    <a:pt x="1453" y="4263"/>
                  </a:cubicBezTo>
                  <a:cubicBezTo>
                    <a:pt x="1453" y="4120"/>
                    <a:pt x="1584" y="3989"/>
                    <a:pt x="1739" y="3989"/>
                  </a:cubicBezTo>
                  <a:lnTo>
                    <a:pt x="1822" y="3989"/>
                  </a:lnTo>
                  <a:cubicBezTo>
                    <a:pt x="2120" y="3989"/>
                    <a:pt x="2358" y="3751"/>
                    <a:pt x="2358" y="3453"/>
                  </a:cubicBezTo>
                  <a:cubicBezTo>
                    <a:pt x="2358" y="2834"/>
                    <a:pt x="2858" y="2346"/>
                    <a:pt x="3465" y="2346"/>
                  </a:cubicBezTo>
                  <a:lnTo>
                    <a:pt x="4560" y="2346"/>
                  </a:lnTo>
                  <a:cubicBezTo>
                    <a:pt x="4656" y="2346"/>
                    <a:pt x="4727" y="2275"/>
                    <a:pt x="4727" y="2179"/>
                  </a:cubicBezTo>
                  <a:cubicBezTo>
                    <a:pt x="4727" y="2096"/>
                    <a:pt x="4656" y="2013"/>
                    <a:pt x="4560" y="2013"/>
                  </a:cubicBezTo>
                  <a:lnTo>
                    <a:pt x="3465" y="2013"/>
                  </a:lnTo>
                  <a:cubicBezTo>
                    <a:pt x="2655" y="2013"/>
                    <a:pt x="2024" y="2667"/>
                    <a:pt x="2024" y="3465"/>
                  </a:cubicBezTo>
                  <a:cubicBezTo>
                    <a:pt x="2024" y="3572"/>
                    <a:pt x="1929" y="3656"/>
                    <a:pt x="1822" y="3656"/>
                  </a:cubicBezTo>
                  <a:lnTo>
                    <a:pt x="1739" y="3656"/>
                  </a:lnTo>
                  <a:cubicBezTo>
                    <a:pt x="1393" y="3656"/>
                    <a:pt x="1107" y="3941"/>
                    <a:pt x="1107" y="4287"/>
                  </a:cubicBezTo>
                  <a:cubicBezTo>
                    <a:pt x="1107" y="4620"/>
                    <a:pt x="1393" y="4906"/>
                    <a:pt x="1739" y="4906"/>
                  </a:cubicBezTo>
                  <a:lnTo>
                    <a:pt x="1869" y="4906"/>
                  </a:lnTo>
                  <a:cubicBezTo>
                    <a:pt x="1977" y="5692"/>
                    <a:pt x="2465" y="6382"/>
                    <a:pt x="3120" y="6763"/>
                  </a:cubicBezTo>
                  <a:lnTo>
                    <a:pt x="3120" y="7513"/>
                  </a:lnTo>
                  <a:cubicBezTo>
                    <a:pt x="3120" y="7751"/>
                    <a:pt x="2977" y="7954"/>
                    <a:pt x="2751" y="8037"/>
                  </a:cubicBezTo>
                  <a:lnTo>
                    <a:pt x="1488" y="8478"/>
                  </a:lnTo>
                  <a:cubicBezTo>
                    <a:pt x="1072" y="7859"/>
                    <a:pt x="869" y="7108"/>
                    <a:pt x="917" y="6346"/>
                  </a:cubicBezTo>
                  <a:lnTo>
                    <a:pt x="1084" y="3465"/>
                  </a:lnTo>
                  <a:cubicBezTo>
                    <a:pt x="1131" y="2584"/>
                    <a:pt x="1548" y="1751"/>
                    <a:pt x="2203" y="1167"/>
                  </a:cubicBezTo>
                  <a:close/>
                  <a:moveTo>
                    <a:pt x="4346" y="0"/>
                  </a:moveTo>
                  <a:cubicBezTo>
                    <a:pt x="3763" y="0"/>
                    <a:pt x="3179" y="143"/>
                    <a:pt x="2679" y="417"/>
                  </a:cubicBezTo>
                  <a:cubicBezTo>
                    <a:pt x="2631" y="413"/>
                    <a:pt x="2583" y="411"/>
                    <a:pt x="2536" y="411"/>
                  </a:cubicBezTo>
                  <a:cubicBezTo>
                    <a:pt x="2303" y="411"/>
                    <a:pt x="2085" y="459"/>
                    <a:pt x="1917" y="548"/>
                  </a:cubicBezTo>
                  <a:cubicBezTo>
                    <a:pt x="1846" y="584"/>
                    <a:pt x="1798" y="691"/>
                    <a:pt x="1846" y="774"/>
                  </a:cubicBezTo>
                  <a:cubicBezTo>
                    <a:pt x="1869" y="810"/>
                    <a:pt x="1905" y="870"/>
                    <a:pt x="1929" y="917"/>
                  </a:cubicBezTo>
                  <a:cubicBezTo>
                    <a:pt x="1215" y="1560"/>
                    <a:pt x="774" y="2465"/>
                    <a:pt x="715" y="3429"/>
                  </a:cubicBezTo>
                  <a:lnTo>
                    <a:pt x="548" y="6323"/>
                  </a:lnTo>
                  <a:cubicBezTo>
                    <a:pt x="500" y="7120"/>
                    <a:pt x="691" y="7918"/>
                    <a:pt x="1131" y="8585"/>
                  </a:cubicBezTo>
                  <a:lnTo>
                    <a:pt x="846" y="8692"/>
                  </a:lnTo>
                  <a:cubicBezTo>
                    <a:pt x="334" y="8871"/>
                    <a:pt x="0" y="9347"/>
                    <a:pt x="0" y="9883"/>
                  </a:cubicBezTo>
                  <a:lnTo>
                    <a:pt x="0" y="11466"/>
                  </a:lnTo>
                  <a:cubicBezTo>
                    <a:pt x="0" y="11561"/>
                    <a:pt x="72" y="11633"/>
                    <a:pt x="155" y="11633"/>
                  </a:cubicBezTo>
                  <a:cubicBezTo>
                    <a:pt x="250" y="11633"/>
                    <a:pt x="322" y="11561"/>
                    <a:pt x="322" y="11466"/>
                  </a:cubicBezTo>
                  <a:lnTo>
                    <a:pt x="322" y="9883"/>
                  </a:lnTo>
                  <a:cubicBezTo>
                    <a:pt x="322" y="9490"/>
                    <a:pt x="572" y="9133"/>
                    <a:pt x="929" y="9002"/>
                  </a:cubicBezTo>
                  <a:lnTo>
                    <a:pt x="1941" y="8644"/>
                  </a:lnTo>
                  <a:cubicBezTo>
                    <a:pt x="2036" y="8835"/>
                    <a:pt x="2167" y="9002"/>
                    <a:pt x="2310" y="9168"/>
                  </a:cubicBezTo>
                  <a:cubicBezTo>
                    <a:pt x="2346" y="9192"/>
                    <a:pt x="2393" y="9228"/>
                    <a:pt x="2429" y="9228"/>
                  </a:cubicBezTo>
                  <a:cubicBezTo>
                    <a:pt x="2477" y="9228"/>
                    <a:pt x="2524" y="9204"/>
                    <a:pt x="2548" y="9180"/>
                  </a:cubicBezTo>
                  <a:cubicBezTo>
                    <a:pt x="2631" y="9121"/>
                    <a:pt x="2631" y="9002"/>
                    <a:pt x="2548" y="8942"/>
                  </a:cubicBezTo>
                  <a:cubicBezTo>
                    <a:pt x="2429" y="8823"/>
                    <a:pt x="2346" y="8692"/>
                    <a:pt x="2250" y="8537"/>
                  </a:cubicBezTo>
                  <a:lnTo>
                    <a:pt x="2810" y="8347"/>
                  </a:lnTo>
                  <a:cubicBezTo>
                    <a:pt x="3167" y="8216"/>
                    <a:pt x="3405" y="7882"/>
                    <a:pt x="3405" y="7501"/>
                  </a:cubicBezTo>
                  <a:lnTo>
                    <a:pt x="3405" y="6918"/>
                  </a:lnTo>
                  <a:cubicBezTo>
                    <a:pt x="3679" y="7037"/>
                    <a:pt x="4001" y="7097"/>
                    <a:pt x="4322" y="7097"/>
                  </a:cubicBezTo>
                  <a:cubicBezTo>
                    <a:pt x="4656" y="7097"/>
                    <a:pt x="4965" y="7037"/>
                    <a:pt x="5251" y="6918"/>
                  </a:cubicBezTo>
                  <a:lnTo>
                    <a:pt x="5251" y="7501"/>
                  </a:lnTo>
                  <a:cubicBezTo>
                    <a:pt x="5251" y="7882"/>
                    <a:pt x="5489" y="8228"/>
                    <a:pt x="5846" y="8347"/>
                  </a:cubicBezTo>
                  <a:lnTo>
                    <a:pt x="6394" y="8537"/>
                  </a:lnTo>
                  <a:cubicBezTo>
                    <a:pt x="6227" y="8847"/>
                    <a:pt x="5965" y="9121"/>
                    <a:pt x="5632" y="9311"/>
                  </a:cubicBezTo>
                  <a:cubicBezTo>
                    <a:pt x="5251" y="9549"/>
                    <a:pt x="4787" y="9668"/>
                    <a:pt x="4310" y="9668"/>
                  </a:cubicBezTo>
                  <a:cubicBezTo>
                    <a:pt x="3882" y="9668"/>
                    <a:pt x="3453" y="9561"/>
                    <a:pt x="3072" y="9359"/>
                  </a:cubicBezTo>
                  <a:cubicBezTo>
                    <a:pt x="3047" y="9344"/>
                    <a:pt x="3019" y="9337"/>
                    <a:pt x="2991" y="9337"/>
                  </a:cubicBezTo>
                  <a:cubicBezTo>
                    <a:pt x="2929" y="9337"/>
                    <a:pt x="2867" y="9372"/>
                    <a:pt x="2834" y="9430"/>
                  </a:cubicBezTo>
                  <a:cubicBezTo>
                    <a:pt x="2798" y="9525"/>
                    <a:pt x="2822" y="9621"/>
                    <a:pt x="2917" y="9668"/>
                  </a:cubicBezTo>
                  <a:cubicBezTo>
                    <a:pt x="3334" y="9895"/>
                    <a:pt x="3810" y="10026"/>
                    <a:pt x="4310" y="10026"/>
                  </a:cubicBezTo>
                  <a:cubicBezTo>
                    <a:pt x="4846" y="10026"/>
                    <a:pt x="5370" y="9883"/>
                    <a:pt x="5799" y="9621"/>
                  </a:cubicBezTo>
                  <a:cubicBezTo>
                    <a:pt x="6203" y="9383"/>
                    <a:pt x="6501" y="9061"/>
                    <a:pt x="6703" y="8668"/>
                  </a:cubicBezTo>
                  <a:lnTo>
                    <a:pt x="7715" y="9025"/>
                  </a:lnTo>
                  <a:cubicBezTo>
                    <a:pt x="8096" y="9156"/>
                    <a:pt x="8335" y="9502"/>
                    <a:pt x="8335" y="9906"/>
                  </a:cubicBezTo>
                  <a:lnTo>
                    <a:pt x="8335" y="11502"/>
                  </a:lnTo>
                  <a:cubicBezTo>
                    <a:pt x="8335" y="11585"/>
                    <a:pt x="8406" y="11669"/>
                    <a:pt x="8489" y="11669"/>
                  </a:cubicBezTo>
                  <a:cubicBezTo>
                    <a:pt x="8585" y="11669"/>
                    <a:pt x="8656" y="11585"/>
                    <a:pt x="8656" y="11502"/>
                  </a:cubicBezTo>
                  <a:lnTo>
                    <a:pt x="8656" y="9906"/>
                  </a:lnTo>
                  <a:cubicBezTo>
                    <a:pt x="8727" y="9359"/>
                    <a:pt x="8394" y="8883"/>
                    <a:pt x="7882" y="8704"/>
                  </a:cubicBezTo>
                  <a:lnTo>
                    <a:pt x="7596" y="8597"/>
                  </a:lnTo>
                  <a:cubicBezTo>
                    <a:pt x="8037" y="7918"/>
                    <a:pt x="8227" y="7144"/>
                    <a:pt x="8180" y="6335"/>
                  </a:cubicBezTo>
                  <a:lnTo>
                    <a:pt x="8013" y="3525"/>
                  </a:lnTo>
                  <a:cubicBezTo>
                    <a:pt x="7954" y="2560"/>
                    <a:pt x="7513" y="1632"/>
                    <a:pt x="6763" y="953"/>
                  </a:cubicBezTo>
                  <a:cubicBezTo>
                    <a:pt x="6811" y="893"/>
                    <a:pt x="6858" y="834"/>
                    <a:pt x="6882" y="774"/>
                  </a:cubicBezTo>
                  <a:cubicBezTo>
                    <a:pt x="6930" y="679"/>
                    <a:pt x="6906" y="584"/>
                    <a:pt x="6811" y="548"/>
                  </a:cubicBezTo>
                  <a:cubicBezTo>
                    <a:pt x="6634" y="455"/>
                    <a:pt x="6427" y="406"/>
                    <a:pt x="6192" y="406"/>
                  </a:cubicBezTo>
                  <a:cubicBezTo>
                    <a:pt x="6127" y="406"/>
                    <a:pt x="6059" y="409"/>
                    <a:pt x="5989" y="417"/>
                  </a:cubicBezTo>
                  <a:cubicBezTo>
                    <a:pt x="5477" y="131"/>
                    <a:pt x="4906" y="0"/>
                    <a:pt x="4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Google Shape;10996;p72">
              <a:extLst>
                <a:ext uri="{FF2B5EF4-FFF2-40B4-BE49-F238E27FC236}">
                  <a16:creationId xmlns:a16="http://schemas.microsoft.com/office/drawing/2014/main" id="{CF65C429-9030-4348-ACE6-92970B9005F8}"/>
                </a:ext>
              </a:extLst>
            </p:cNvPr>
            <p:cNvSpPr/>
            <p:nvPr/>
          </p:nvSpPr>
          <p:spPr>
            <a:xfrm>
              <a:off x="8154771" y="3491016"/>
              <a:ext cx="63392" cy="33993"/>
            </a:xfrm>
            <a:custGeom>
              <a:avLst/>
              <a:gdLst/>
              <a:ahLst/>
              <a:cxnLst/>
              <a:rect l="l" t="t" r="r" b="b"/>
              <a:pathLst>
                <a:path w="2001" h="1073" extrusionOk="0">
                  <a:moveTo>
                    <a:pt x="1608" y="334"/>
                  </a:moveTo>
                  <a:cubicBezTo>
                    <a:pt x="1537" y="560"/>
                    <a:pt x="1287" y="727"/>
                    <a:pt x="1001" y="727"/>
                  </a:cubicBezTo>
                  <a:cubicBezTo>
                    <a:pt x="715" y="727"/>
                    <a:pt x="465" y="560"/>
                    <a:pt x="370" y="334"/>
                  </a:cubicBezTo>
                  <a:close/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655"/>
                    <a:pt x="453" y="1072"/>
                    <a:pt x="1001" y="1072"/>
                  </a:cubicBezTo>
                  <a:cubicBezTo>
                    <a:pt x="1549" y="1072"/>
                    <a:pt x="2001" y="667"/>
                    <a:pt x="2001" y="155"/>
                  </a:cubicBezTo>
                  <a:cubicBezTo>
                    <a:pt x="2001" y="72"/>
                    <a:pt x="1906" y="1"/>
                    <a:pt x="1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0997;p72">
              <a:extLst>
                <a:ext uri="{FF2B5EF4-FFF2-40B4-BE49-F238E27FC236}">
                  <a16:creationId xmlns:a16="http://schemas.microsoft.com/office/drawing/2014/main" id="{07719DAD-6716-453D-AE55-5F3C06599619}"/>
                </a:ext>
              </a:extLst>
            </p:cNvPr>
            <p:cNvSpPr/>
            <p:nvPr/>
          </p:nvSpPr>
          <p:spPr>
            <a:xfrm>
              <a:off x="8139691" y="3435988"/>
              <a:ext cx="23792" cy="13939"/>
            </a:xfrm>
            <a:custGeom>
              <a:avLst/>
              <a:gdLst/>
              <a:ahLst/>
              <a:cxnLst/>
              <a:rect l="l" t="t" r="r" b="b"/>
              <a:pathLst>
                <a:path w="751" h="440" extrusionOk="0">
                  <a:moveTo>
                    <a:pt x="575" y="1"/>
                  </a:moveTo>
                  <a:cubicBezTo>
                    <a:pt x="558" y="1"/>
                    <a:pt x="541" y="4"/>
                    <a:pt x="524" y="11"/>
                  </a:cubicBezTo>
                  <a:lnTo>
                    <a:pt x="155" y="94"/>
                  </a:lnTo>
                  <a:cubicBezTo>
                    <a:pt x="60" y="130"/>
                    <a:pt x="1" y="214"/>
                    <a:pt x="36" y="309"/>
                  </a:cubicBezTo>
                  <a:cubicBezTo>
                    <a:pt x="48" y="380"/>
                    <a:pt x="120" y="440"/>
                    <a:pt x="191" y="440"/>
                  </a:cubicBezTo>
                  <a:lnTo>
                    <a:pt x="239" y="440"/>
                  </a:lnTo>
                  <a:lnTo>
                    <a:pt x="608" y="345"/>
                  </a:lnTo>
                  <a:cubicBezTo>
                    <a:pt x="691" y="309"/>
                    <a:pt x="751" y="214"/>
                    <a:pt x="727" y="130"/>
                  </a:cubicBezTo>
                  <a:cubicBezTo>
                    <a:pt x="708" y="54"/>
                    <a:pt x="643" y="1"/>
                    <a:pt x="5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0998;p72">
              <a:extLst>
                <a:ext uri="{FF2B5EF4-FFF2-40B4-BE49-F238E27FC236}">
                  <a16:creationId xmlns:a16="http://schemas.microsoft.com/office/drawing/2014/main" id="{D0648E69-7B99-4107-B40A-81C84471CB26}"/>
                </a:ext>
              </a:extLst>
            </p:cNvPr>
            <p:cNvSpPr/>
            <p:nvPr/>
          </p:nvSpPr>
          <p:spPr>
            <a:xfrm>
              <a:off x="8209102" y="3435418"/>
              <a:ext cx="23412" cy="13401"/>
            </a:xfrm>
            <a:custGeom>
              <a:avLst/>
              <a:gdLst/>
              <a:ahLst/>
              <a:cxnLst/>
              <a:rect l="l" t="t" r="r" b="b"/>
              <a:pathLst>
                <a:path w="739" h="423" extrusionOk="0">
                  <a:moveTo>
                    <a:pt x="196" y="0"/>
                  </a:moveTo>
                  <a:cubicBezTo>
                    <a:pt x="119" y="0"/>
                    <a:pt x="54" y="54"/>
                    <a:pt x="24" y="124"/>
                  </a:cubicBezTo>
                  <a:cubicBezTo>
                    <a:pt x="0" y="220"/>
                    <a:pt x="60" y="303"/>
                    <a:pt x="143" y="339"/>
                  </a:cubicBezTo>
                  <a:lnTo>
                    <a:pt x="512" y="422"/>
                  </a:lnTo>
                  <a:lnTo>
                    <a:pt x="560" y="422"/>
                  </a:lnTo>
                  <a:cubicBezTo>
                    <a:pt x="631" y="422"/>
                    <a:pt x="715" y="386"/>
                    <a:pt x="727" y="291"/>
                  </a:cubicBezTo>
                  <a:cubicBezTo>
                    <a:pt x="738" y="220"/>
                    <a:pt x="703" y="124"/>
                    <a:pt x="607" y="101"/>
                  </a:cubicBezTo>
                  <a:lnTo>
                    <a:pt x="238" y="5"/>
                  </a:lnTo>
                  <a:cubicBezTo>
                    <a:pt x="224" y="2"/>
                    <a:pt x="210" y="0"/>
                    <a:pt x="1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4" name="Google Shape;11087;p72">
            <a:extLst>
              <a:ext uri="{FF2B5EF4-FFF2-40B4-BE49-F238E27FC236}">
                <a16:creationId xmlns:a16="http://schemas.microsoft.com/office/drawing/2014/main" id="{82218B9A-4D3C-4649-AB3F-BB48AABE3576}"/>
              </a:ext>
            </a:extLst>
          </p:cNvPr>
          <p:cNvGrpSpPr/>
          <p:nvPr/>
        </p:nvGrpSpPr>
        <p:grpSpPr>
          <a:xfrm>
            <a:off x="2334961" y="2180518"/>
            <a:ext cx="636056" cy="777074"/>
            <a:chOff x="4899999" y="2882095"/>
            <a:chExt cx="271244" cy="346801"/>
          </a:xfrm>
          <a:solidFill>
            <a:srgbClr val="DCAE52"/>
          </a:solidFill>
        </p:grpSpPr>
        <p:sp>
          <p:nvSpPr>
            <p:cNvPr id="15" name="Google Shape;11088;p72">
              <a:extLst>
                <a:ext uri="{FF2B5EF4-FFF2-40B4-BE49-F238E27FC236}">
                  <a16:creationId xmlns:a16="http://schemas.microsoft.com/office/drawing/2014/main" id="{C9C39426-6FB0-4105-8FCA-F2750E401CC5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1089;p72">
              <a:extLst>
                <a:ext uri="{FF2B5EF4-FFF2-40B4-BE49-F238E27FC236}">
                  <a16:creationId xmlns:a16="http://schemas.microsoft.com/office/drawing/2014/main" id="{D9E6BD3A-17ED-4F3A-BED8-255A7D0E6DEB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1090;p72">
              <a:extLst>
                <a:ext uri="{FF2B5EF4-FFF2-40B4-BE49-F238E27FC236}">
                  <a16:creationId xmlns:a16="http://schemas.microsoft.com/office/drawing/2014/main" id="{77026986-3BE7-4C67-82F0-BEAA07D5CBFC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1091;p72">
              <a:extLst>
                <a:ext uri="{FF2B5EF4-FFF2-40B4-BE49-F238E27FC236}">
                  <a16:creationId xmlns:a16="http://schemas.microsoft.com/office/drawing/2014/main" id="{987CB454-C91E-40C4-AC45-1358547C199B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1092;p72">
              <a:extLst>
                <a:ext uri="{FF2B5EF4-FFF2-40B4-BE49-F238E27FC236}">
                  <a16:creationId xmlns:a16="http://schemas.microsoft.com/office/drawing/2014/main" id="{FF620233-E160-45C0-8C02-7835FD85E7D7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11093;p72">
              <a:extLst>
                <a:ext uri="{FF2B5EF4-FFF2-40B4-BE49-F238E27FC236}">
                  <a16:creationId xmlns:a16="http://schemas.microsoft.com/office/drawing/2014/main" id="{8A154514-15BF-4047-8981-18EE536F6484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11094;p72">
              <a:extLst>
                <a:ext uri="{FF2B5EF4-FFF2-40B4-BE49-F238E27FC236}">
                  <a16:creationId xmlns:a16="http://schemas.microsoft.com/office/drawing/2014/main" id="{97FD253B-7732-468F-A1F9-FCA2B8C3AC02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11095;p72">
              <a:extLst>
                <a:ext uri="{FF2B5EF4-FFF2-40B4-BE49-F238E27FC236}">
                  <a16:creationId xmlns:a16="http://schemas.microsoft.com/office/drawing/2014/main" id="{D8BEFCF5-45CD-45A8-AAC6-9C05C927ED9E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11096;p72">
              <a:extLst>
                <a:ext uri="{FF2B5EF4-FFF2-40B4-BE49-F238E27FC236}">
                  <a16:creationId xmlns:a16="http://schemas.microsoft.com/office/drawing/2014/main" id="{50F7E4F4-D3D0-472C-BFCD-2EFF6EBD9732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11097;p72">
              <a:extLst>
                <a:ext uri="{FF2B5EF4-FFF2-40B4-BE49-F238E27FC236}">
                  <a16:creationId xmlns:a16="http://schemas.microsoft.com/office/drawing/2014/main" id="{25A50194-F24F-4EB8-846B-23AD7A7FFFF9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074A22-5F04-4304-80E7-BF355FD1EB67}"/>
              </a:ext>
            </a:extLst>
          </p:cNvPr>
          <p:cNvCxnSpPr/>
          <p:nvPr/>
        </p:nvCxnSpPr>
        <p:spPr>
          <a:xfrm>
            <a:off x="3051672" y="2663491"/>
            <a:ext cx="3100371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1F9195-06FA-4DE7-AA13-63828C4828F7}"/>
              </a:ext>
            </a:extLst>
          </p:cNvPr>
          <p:cNvCxnSpPr>
            <a:cxnSpLocks/>
          </p:cNvCxnSpPr>
          <p:nvPr/>
        </p:nvCxnSpPr>
        <p:spPr>
          <a:xfrm flipH="1" flipV="1">
            <a:off x="3085941" y="2809731"/>
            <a:ext cx="3057475" cy="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341184-E165-4FEA-9472-E2B97CD21224}"/>
              </a:ext>
            </a:extLst>
          </p:cNvPr>
          <p:cNvSpPr txBox="1"/>
          <p:nvPr/>
        </p:nvSpPr>
        <p:spPr>
          <a:xfrm>
            <a:off x="4017783" y="2334672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CAE52"/>
                </a:solidFill>
              </a:rPr>
              <a:t>Data transfer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040B91-28FD-4ECD-9F26-C216005ABFAC}"/>
              </a:ext>
            </a:extLst>
          </p:cNvPr>
          <p:cNvSpPr txBox="1"/>
          <p:nvPr/>
        </p:nvSpPr>
        <p:spPr>
          <a:xfrm>
            <a:off x="3944465" y="1061072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600" dirty="0">
                <a:solidFill>
                  <a:srgbClr val="E9E2C9"/>
                </a:solidFill>
                <a:latin typeface="Montserrat"/>
                <a:sym typeface="Montserrat"/>
              </a:rPr>
              <a:t>Encryption</a:t>
            </a:r>
            <a:endParaRPr lang="en-US" sz="1600" dirty="0"/>
          </a:p>
        </p:txBody>
      </p:sp>
      <p:grpSp>
        <p:nvGrpSpPr>
          <p:cNvPr id="33" name="Google Shape;10868;p72">
            <a:extLst>
              <a:ext uri="{FF2B5EF4-FFF2-40B4-BE49-F238E27FC236}">
                <a16:creationId xmlns:a16="http://schemas.microsoft.com/office/drawing/2014/main" id="{B943EB9F-949E-43BA-9220-0F4BFB64A67D}"/>
              </a:ext>
            </a:extLst>
          </p:cNvPr>
          <p:cNvGrpSpPr/>
          <p:nvPr/>
        </p:nvGrpSpPr>
        <p:grpSpPr>
          <a:xfrm>
            <a:off x="4256626" y="4005737"/>
            <a:ext cx="630746" cy="782466"/>
            <a:chOff x="6248078" y="3784468"/>
            <a:chExt cx="277263" cy="356115"/>
          </a:xfrm>
          <a:solidFill>
            <a:srgbClr val="DCAE52"/>
          </a:solidFill>
        </p:grpSpPr>
        <p:sp>
          <p:nvSpPr>
            <p:cNvPr id="34" name="Google Shape;10869;p72">
              <a:extLst>
                <a:ext uri="{FF2B5EF4-FFF2-40B4-BE49-F238E27FC236}">
                  <a16:creationId xmlns:a16="http://schemas.microsoft.com/office/drawing/2014/main" id="{812EEBFC-58FC-462E-941A-61E19B521F64}"/>
                </a:ext>
              </a:extLst>
            </p:cNvPr>
            <p:cNvSpPr/>
            <p:nvPr/>
          </p:nvSpPr>
          <p:spPr>
            <a:xfrm>
              <a:off x="6337099" y="3874630"/>
              <a:ext cx="43402" cy="43402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34"/>
                  </a:moveTo>
                  <a:cubicBezTo>
                    <a:pt x="882" y="334"/>
                    <a:pt x="1048" y="488"/>
                    <a:pt x="1048" y="691"/>
                  </a:cubicBezTo>
                  <a:cubicBezTo>
                    <a:pt x="1048" y="881"/>
                    <a:pt x="882" y="1048"/>
                    <a:pt x="691" y="1048"/>
                  </a:cubicBezTo>
                  <a:cubicBezTo>
                    <a:pt x="501" y="1048"/>
                    <a:pt x="334" y="881"/>
                    <a:pt x="334" y="691"/>
                  </a:cubicBezTo>
                  <a:cubicBezTo>
                    <a:pt x="334" y="488"/>
                    <a:pt x="489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10870;p72">
              <a:extLst>
                <a:ext uri="{FF2B5EF4-FFF2-40B4-BE49-F238E27FC236}">
                  <a16:creationId xmlns:a16="http://schemas.microsoft.com/office/drawing/2014/main" id="{DBAD988E-FEC8-4359-B559-C9BFDA08B043}"/>
                </a:ext>
              </a:extLst>
            </p:cNvPr>
            <p:cNvSpPr/>
            <p:nvPr/>
          </p:nvSpPr>
          <p:spPr>
            <a:xfrm>
              <a:off x="6392919" y="3874630"/>
              <a:ext cx="43402" cy="43402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34"/>
                  </a:moveTo>
                  <a:cubicBezTo>
                    <a:pt x="882" y="334"/>
                    <a:pt x="1037" y="488"/>
                    <a:pt x="1037" y="691"/>
                  </a:cubicBezTo>
                  <a:cubicBezTo>
                    <a:pt x="1037" y="881"/>
                    <a:pt x="882" y="1048"/>
                    <a:pt x="679" y="1048"/>
                  </a:cubicBezTo>
                  <a:cubicBezTo>
                    <a:pt x="489" y="1048"/>
                    <a:pt x="322" y="881"/>
                    <a:pt x="322" y="691"/>
                  </a:cubicBezTo>
                  <a:cubicBezTo>
                    <a:pt x="322" y="488"/>
                    <a:pt x="489" y="334"/>
                    <a:pt x="679" y="334"/>
                  </a:cubicBezTo>
                  <a:close/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Google Shape;10871;p72">
              <a:extLst>
                <a:ext uri="{FF2B5EF4-FFF2-40B4-BE49-F238E27FC236}">
                  <a16:creationId xmlns:a16="http://schemas.microsoft.com/office/drawing/2014/main" id="{BCC46398-56D1-4C6F-9634-E8F008D05A3A}"/>
                </a:ext>
              </a:extLst>
            </p:cNvPr>
            <p:cNvSpPr/>
            <p:nvPr/>
          </p:nvSpPr>
          <p:spPr>
            <a:xfrm>
              <a:off x="6381609" y="3913469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Google Shape;10872;p72">
              <a:extLst>
                <a:ext uri="{FF2B5EF4-FFF2-40B4-BE49-F238E27FC236}">
                  <a16:creationId xmlns:a16="http://schemas.microsoft.com/office/drawing/2014/main" id="{ABF1C767-99CD-45F2-BE45-F862126DF514}"/>
                </a:ext>
              </a:extLst>
            </p:cNvPr>
            <p:cNvSpPr/>
            <p:nvPr/>
          </p:nvSpPr>
          <p:spPr>
            <a:xfrm>
              <a:off x="6248078" y="3784468"/>
              <a:ext cx="277263" cy="356115"/>
            </a:xfrm>
            <a:custGeom>
              <a:avLst/>
              <a:gdLst/>
              <a:ahLst/>
              <a:cxnLst/>
              <a:rect l="l" t="t" r="r" b="b"/>
              <a:pathLst>
                <a:path w="8752" h="11241" extrusionOk="0">
                  <a:moveTo>
                    <a:pt x="5954" y="4751"/>
                  </a:moveTo>
                  <a:lnTo>
                    <a:pt x="5954" y="5335"/>
                  </a:lnTo>
                  <a:cubicBezTo>
                    <a:pt x="5954" y="5561"/>
                    <a:pt x="5823" y="5751"/>
                    <a:pt x="5609" y="5835"/>
                  </a:cubicBezTo>
                  <a:lnTo>
                    <a:pt x="4751" y="6180"/>
                  </a:lnTo>
                  <a:cubicBezTo>
                    <a:pt x="4632" y="6233"/>
                    <a:pt x="4501" y="6260"/>
                    <a:pt x="4369" y="6260"/>
                  </a:cubicBezTo>
                  <a:cubicBezTo>
                    <a:pt x="4236" y="6260"/>
                    <a:pt x="4102" y="6233"/>
                    <a:pt x="3977" y="6180"/>
                  </a:cubicBezTo>
                  <a:lnTo>
                    <a:pt x="3108" y="5835"/>
                  </a:lnTo>
                  <a:cubicBezTo>
                    <a:pt x="2906" y="5751"/>
                    <a:pt x="2775" y="5561"/>
                    <a:pt x="2775" y="5335"/>
                  </a:cubicBezTo>
                  <a:lnTo>
                    <a:pt x="2775" y="4751"/>
                  </a:lnTo>
                  <a:lnTo>
                    <a:pt x="3156" y="4882"/>
                  </a:lnTo>
                  <a:cubicBezTo>
                    <a:pt x="3215" y="5108"/>
                    <a:pt x="3406" y="5275"/>
                    <a:pt x="3668" y="5275"/>
                  </a:cubicBezTo>
                  <a:lnTo>
                    <a:pt x="3680" y="5275"/>
                  </a:lnTo>
                  <a:lnTo>
                    <a:pt x="3680" y="5287"/>
                  </a:lnTo>
                  <a:cubicBezTo>
                    <a:pt x="3680" y="5382"/>
                    <a:pt x="3751" y="5454"/>
                    <a:pt x="3846" y="5454"/>
                  </a:cubicBezTo>
                  <a:cubicBezTo>
                    <a:pt x="3930" y="5454"/>
                    <a:pt x="4001" y="5382"/>
                    <a:pt x="4001" y="5287"/>
                  </a:cubicBezTo>
                  <a:lnTo>
                    <a:pt x="4001" y="5275"/>
                  </a:lnTo>
                  <a:lnTo>
                    <a:pt x="4192" y="5275"/>
                  </a:lnTo>
                  <a:lnTo>
                    <a:pt x="4192" y="5287"/>
                  </a:lnTo>
                  <a:cubicBezTo>
                    <a:pt x="4192" y="5382"/>
                    <a:pt x="4275" y="5454"/>
                    <a:pt x="4358" y="5454"/>
                  </a:cubicBezTo>
                  <a:cubicBezTo>
                    <a:pt x="4454" y="5454"/>
                    <a:pt x="4525" y="5382"/>
                    <a:pt x="4525" y="5287"/>
                  </a:cubicBezTo>
                  <a:lnTo>
                    <a:pt x="4525" y="5275"/>
                  </a:lnTo>
                  <a:lnTo>
                    <a:pt x="4716" y="5275"/>
                  </a:lnTo>
                  <a:lnTo>
                    <a:pt x="4716" y="5287"/>
                  </a:lnTo>
                  <a:cubicBezTo>
                    <a:pt x="4716" y="5382"/>
                    <a:pt x="4787" y="5454"/>
                    <a:pt x="4882" y="5454"/>
                  </a:cubicBezTo>
                  <a:cubicBezTo>
                    <a:pt x="4966" y="5454"/>
                    <a:pt x="5049" y="5382"/>
                    <a:pt x="5049" y="5287"/>
                  </a:cubicBezTo>
                  <a:lnTo>
                    <a:pt x="5049" y="5275"/>
                  </a:lnTo>
                  <a:lnTo>
                    <a:pt x="5061" y="5275"/>
                  </a:lnTo>
                  <a:cubicBezTo>
                    <a:pt x="5299" y="5275"/>
                    <a:pt x="5501" y="5108"/>
                    <a:pt x="5561" y="4882"/>
                  </a:cubicBezTo>
                  <a:lnTo>
                    <a:pt x="5954" y="4751"/>
                  </a:lnTo>
                  <a:close/>
                  <a:moveTo>
                    <a:pt x="4716" y="6537"/>
                  </a:moveTo>
                  <a:lnTo>
                    <a:pt x="4716" y="6882"/>
                  </a:lnTo>
                  <a:lnTo>
                    <a:pt x="4001" y="6882"/>
                  </a:lnTo>
                  <a:lnTo>
                    <a:pt x="4001" y="6537"/>
                  </a:lnTo>
                  <a:cubicBezTo>
                    <a:pt x="4120" y="6573"/>
                    <a:pt x="4239" y="6585"/>
                    <a:pt x="4358" y="6585"/>
                  </a:cubicBezTo>
                  <a:cubicBezTo>
                    <a:pt x="4477" y="6585"/>
                    <a:pt x="4596" y="6573"/>
                    <a:pt x="4716" y="6537"/>
                  </a:cubicBezTo>
                  <a:close/>
                  <a:moveTo>
                    <a:pt x="4739" y="7204"/>
                  </a:moveTo>
                  <a:lnTo>
                    <a:pt x="4739" y="7585"/>
                  </a:lnTo>
                  <a:lnTo>
                    <a:pt x="4001" y="7585"/>
                  </a:lnTo>
                  <a:lnTo>
                    <a:pt x="4001" y="7204"/>
                  </a:lnTo>
                  <a:close/>
                  <a:moveTo>
                    <a:pt x="4358" y="346"/>
                  </a:moveTo>
                  <a:cubicBezTo>
                    <a:pt x="5823" y="346"/>
                    <a:pt x="7013" y="1536"/>
                    <a:pt x="7013" y="3001"/>
                  </a:cubicBezTo>
                  <a:lnTo>
                    <a:pt x="7013" y="4227"/>
                  </a:lnTo>
                  <a:cubicBezTo>
                    <a:pt x="7013" y="4906"/>
                    <a:pt x="6823" y="5501"/>
                    <a:pt x="6442" y="6073"/>
                  </a:cubicBezTo>
                  <a:cubicBezTo>
                    <a:pt x="6109" y="6597"/>
                    <a:pt x="5668" y="7013"/>
                    <a:pt x="5275" y="7382"/>
                  </a:cubicBezTo>
                  <a:cubicBezTo>
                    <a:pt x="5192" y="7466"/>
                    <a:pt x="5132" y="7525"/>
                    <a:pt x="5061" y="7585"/>
                  </a:cubicBezTo>
                  <a:lnTo>
                    <a:pt x="5061" y="6406"/>
                  </a:lnTo>
                  <a:lnTo>
                    <a:pt x="5739" y="6132"/>
                  </a:lnTo>
                  <a:cubicBezTo>
                    <a:pt x="6073" y="6001"/>
                    <a:pt x="6299" y="5692"/>
                    <a:pt x="6299" y="5335"/>
                  </a:cubicBezTo>
                  <a:lnTo>
                    <a:pt x="6299" y="4620"/>
                  </a:lnTo>
                  <a:cubicBezTo>
                    <a:pt x="6501" y="4501"/>
                    <a:pt x="6656" y="4275"/>
                    <a:pt x="6656" y="4025"/>
                  </a:cubicBezTo>
                  <a:lnTo>
                    <a:pt x="6656" y="3001"/>
                  </a:lnTo>
                  <a:cubicBezTo>
                    <a:pt x="6656" y="2441"/>
                    <a:pt x="6442" y="1906"/>
                    <a:pt x="6085" y="1489"/>
                  </a:cubicBezTo>
                  <a:cubicBezTo>
                    <a:pt x="6054" y="1452"/>
                    <a:pt x="6013" y="1434"/>
                    <a:pt x="5969" y="1434"/>
                  </a:cubicBezTo>
                  <a:cubicBezTo>
                    <a:pt x="5929" y="1434"/>
                    <a:pt x="5886" y="1449"/>
                    <a:pt x="5847" y="1477"/>
                  </a:cubicBezTo>
                  <a:cubicBezTo>
                    <a:pt x="5775" y="1536"/>
                    <a:pt x="5775" y="1644"/>
                    <a:pt x="5835" y="1715"/>
                  </a:cubicBezTo>
                  <a:cubicBezTo>
                    <a:pt x="6144" y="2072"/>
                    <a:pt x="6323" y="2537"/>
                    <a:pt x="6323" y="3001"/>
                  </a:cubicBezTo>
                  <a:lnTo>
                    <a:pt x="6323" y="4025"/>
                  </a:lnTo>
                  <a:cubicBezTo>
                    <a:pt x="6323" y="4168"/>
                    <a:pt x="6228" y="4323"/>
                    <a:pt x="6073" y="4370"/>
                  </a:cubicBezTo>
                  <a:lnTo>
                    <a:pt x="5370" y="4608"/>
                  </a:lnTo>
                  <a:cubicBezTo>
                    <a:pt x="5299" y="4632"/>
                    <a:pt x="5251" y="4692"/>
                    <a:pt x="5251" y="4751"/>
                  </a:cubicBezTo>
                  <a:cubicBezTo>
                    <a:pt x="5251" y="4858"/>
                    <a:pt x="5168" y="4942"/>
                    <a:pt x="5061" y="4942"/>
                  </a:cubicBezTo>
                  <a:lnTo>
                    <a:pt x="3668" y="4942"/>
                  </a:lnTo>
                  <a:cubicBezTo>
                    <a:pt x="3561" y="4942"/>
                    <a:pt x="3465" y="4858"/>
                    <a:pt x="3465" y="4751"/>
                  </a:cubicBezTo>
                  <a:cubicBezTo>
                    <a:pt x="3465" y="4680"/>
                    <a:pt x="3430" y="4620"/>
                    <a:pt x="3346" y="4608"/>
                  </a:cubicBezTo>
                  <a:lnTo>
                    <a:pt x="2656" y="4370"/>
                  </a:lnTo>
                  <a:cubicBezTo>
                    <a:pt x="2501" y="4323"/>
                    <a:pt x="2394" y="4168"/>
                    <a:pt x="2394" y="4025"/>
                  </a:cubicBezTo>
                  <a:lnTo>
                    <a:pt x="2394" y="3001"/>
                  </a:lnTo>
                  <a:cubicBezTo>
                    <a:pt x="2394" y="1929"/>
                    <a:pt x="3275" y="1048"/>
                    <a:pt x="4346" y="1048"/>
                  </a:cubicBezTo>
                  <a:cubicBezTo>
                    <a:pt x="4692" y="1048"/>
                    <a:pt x="5037" y="1132"/>
                    <a:pt x="5311" y="1298"/>
                  </a:cubicBezTo>
                  <a:cubicBezTo>
                    <a:pt x="5337" y="1313"/>
                    <a:pt x="5364" y="1320"/>
                    <a:pt x="5391" y="1320"/>
                  </a:cubicBezTo>
                  <a:cubicBezTo>
                    <a:pt x="5449" y="1320"/>
                    <a:pt x="5504" y="1288"/>
                    <a:pt x="5537" y="1239"/>
                  </a:cubicBezTo>
                  <a:cubicBezTo>
                    <a:pt x="5585" y="1167"/>
                    <a:pt x="5549" y="1060"/>
                    <a:pt x="5478" y="1013"/>
                  </a:cubicBezTo>
                  <a:cubicBezTo>
                    <a:pt x="5132" y="822"/>
                    <a:pt x="4739" y="715"/>
                    <a:pt x="4346" y="715"/>
                  </a:cubicBezTo>
                  <a:cubicBezTo>
                    <a:pt x="3096" y="715"/>
                    <a:pt x="2072" y="1727"/>
                    <a:pt x="2072" y="3001"/>
                  </a:cubicBezTo>
                  <a:lnTo>
                    <a:pt x="2072" y="4025"/>
                  </a:lnTo>
                  <a:cubicBezTo>
                    <a:pt x="2072" y="4275"/>
                    <a:pt x="2203" y="4501"/>
                    <a:pt x="2430" y="4620"/>
                  </a:cubicBezTo>
                  <a:lnTo>
                    <a:pt x="2430" y="5335"/>
                  </a:lnTo>
                  <a:cubicBezTo>
                    <a:pt x="2430" y="5692"/>
                    <a:pt x="2632" y="6001"/>
                    <a:pt x="2977" y="6132"/>
                  </a:cubicBezTo>
                  <a:lnTo>
                    <a:pt x="3668" y="6406"/>
                  </a:lnTo>
                  <a:lnTo>
                    <a:pt x="3668" y="7585"/>
                  </a:lnTo>
                  <a:cubicBezTo>
                    <a:pt x="3584" y="7525"/>
                    <a:pt x="3525" y="7442"/>
                    <a:pt x="3453" y="7382"/>
                  </a:cubicBezTo>
                  <a:cubicBezTo>
                    <a:pt x="3072" y="7013"/>
                    <a:pt x="2620" y="6585"/>
                    <a:pt x="2275" y="6073"/>
                  </a:cubicBezTo>
                  <a:cubicBezTo>
                    <a:pt x="1894" y="5501"/>
                    <a:pt x="1715" y="4882"/>
                    <a:pt x="1715" y="4227"/>
                  </a:cubicBezTo>
                  <a:lnTo>
                    <a:pt x="1715" y="3001"/>
                  </a:lnTo>
                  <a:cubicBezTo>
                    <a:pt x="1715" y="1536"/>
                    <a:pt x="2906" y="346"/>
                    <a:pt x="4358" y="346"/>
                  </a:cubicBezTo>
                  <a:close/>
                  <a:moveTo>
                    <a:pt x="4751" y="7906"/>
                  </a:moveTo>
                  <a:lnTo>
                    <a:pt x="4751" y="7918"/>
                  </a:lnTo>
                  <a:lnTo>
                    <a:pt x="4739" y="7918"/>
                  </a:lnTo>
                  <a:cubicBezTo>
                    <a:pt x="4585" y="8085"/>
                    <a:pt x="4466" y="8240"/>
                    <a:pt x="4382" y="8394"/>
                  </a:cubicBezTo>
                  <a:cubicBezTo>
                    <a:pt x="4287" y="8240"/>
                    <a:pt x="4156" y="8085"/>
                    <a:pt x="4025" y="7918"/>
                  </a:cubicBezTo>
                  <a:lnTo>
                    <a:pt x="4025" y="7906"/>
                  </a:lnTo>
                  <a:close/>
                  <a:moveTo>
                    <a:pt x="4382" y="1"/>
                  </a:moveTo>
                  <a:cubicBezTo>
                    <a:pt x="2739" y="1"/>
                    <a:pt x="1406" y="1346"/>
                    <a:pt x="1406" y="2977"/>
                  </a:cubicBezTo>
                  <a:lnTo>
                    <a:pt x="1406" y="4215"/>
                  </a:lnTo>
                  <a:cubicBezTo>
                    <a:pt x="1406" y="5477"/>
                    <a:pt x="2013" y="6347"/>
                    <a:pt x="2668" y="7049"/>
                  </a:cubicBezTo>
                  <a:cubicBezTo>
                    <a:pt x="2549" y="7156"/>
                    <a:pt x="2382" y="7251"/>
                    <a:pt x="2215" y="7311"/>
                  </a:cubicBezTo>
                  <a:lnTo>
                    <a:pt x="882" y="7716"/>
                  </a:lnTo>
                  <a:cubicBezTo>
                    <a:pt x="358" y="7859"/>
                    <a:pt x="1" y="8335"/>
                    <a:pt x="1" y="8871"/>
                  </a:cubicBezTo>
                  <a:lnTo>
                    <a:pt x="1" y="11073"/>
                  </a:lnTo>
                  <a:cubicBezTo>
                    <a:pt x="1" y="11169"/>
                    <a:pt x="72" y="11240"/>
                    <a:pt x="167" y="11240"/>
                  </a:cubicBezTo>
                  <a:cubicBezTo>
                    <a:pt x="251" y="11240"/>
                    <a:pt x="322" y="11169"/>
                    <a:pt x="322" y="11073"/>
                  </a:cubicBezTo>
                  <a:lnTo>
                    <a:pt x="322" y="8871"/>
                  </a:lnTo>
                  <a:cubicBezTo>
                    <a:pt x="322" y="8752"/>
                    <a:pt x="358" y="8633"/>
                    <a:pt x="405" y="8537"/>
                  </a:cubicBezTo>
                  <a:lnTo>
                    <a:pt x="1394" y="9407"/>
                  </a:lnTo>
                  <a:cubicBezTo>
                    <a:pt x="1513" y="9514"/>
                    <a:pt x="1572" y="9668"/>
                    <a:pt x="1572" y="9811"/>
                  </a:cubicBezTo>
                  <a:lnTo>
                    <a:pt x="1572" y="11073"/>
                  </a:lnTo>
                  <a:cubicBezTo>
                    <a:pt x="1572" y="11169"/>
                    <a:pt x="1656" y="11240"/>
                    <a:pt x="1739" y="11240"/>
                  </a:cubicBezTo>
                  <a:cubicBezTo>
                    <a:pt x="1834" y="11240"/>
                    <a:pt x="1906" y="11169"/>
                    <a:pt x="1906" y="11073"/>
                  </a:cubicBezTo>
                  <a:lnTo>
                    <a:pt x="1906" y="9811"/>
                  </a:lnTo>
                  <a:cubicBezTo>
                    <a:pt x="1906" y="9561"/>
                    <a:pt x="1799" y="9323"/>
                    <a:pt x="1608" y="9156"/>
                  </a:cubicBezTo>
                  <a:lnTo>
                    <a:pt x="584" y="8252"/>
                  </a:lnTo>
                  <a:cubicBezTo>
                    <a:pt x="679" y="8144"/>
                    <a:pt x="822" y="8061"/>
                    <a:pt x="965" y="8013"/>
                  </a:cubicBezTo>
                  <a:lnTo>
                    <a:pt x="2310" y="7609"/>
                  </a:lnTo>
                  <a:cubicBezTo>
                    <a:pt x="2525" y="7549"/>
                    <a:pt x="2727" y="7430"/>
                    <a:pt x="2882" y="7263"/>
                  </a:cubicBezTo>
                  <a:cubicBezTo>
                    <a:pt x="3001" y="7382"/>
                    <a:pt x="3120" y="7502"/>
                    <a:pt x="3239" y="7609"/>
                  </a:cubicBezTo>
                  <a:cubicBezTo>
                    <a:pt x="3763" y="8097"/>
                    <a:pt x="4215" y="8537"/>
                    <a:pt x="4215" y="8942"/>
                  </a:cubicBezTo>
                  <a:cubicBezTo>
                    <a:pt x="4215" y="9037"/>
                    <a:pt x="4287" y="9109"/>
                    <a:pt x="4370" y="9109"/>
                  </a:cubicBezTo>
                  <a:cubicBezTo>
                    <a:pt x="4466" y="9109"/>
                    <a:pt x="4537" y="9037"/>
                    <a:pt x="4537" y="8942"/>
                  </a:cubicBezTo>
                  <a:cubicBezTo>
                    <a:pt x="4537" y="8514"/>
                    <a:pt x="4989" y="8097"/>
                    <a:pt x="5501" y="7609"/>
                  </a:cubicBezTo>
                  <a:cubicBezTo>
                    <a:pt x="5620" y="7502"/>
                    <a:pt x="5739" y="7382"/>
                    <a:pt x="5859" y="7263"/>
                  </a:cubicBezTo>
                  <a:cubicBezTo>
                    <a:pt x="6025" y="7430"/>
                    <a:pt x="6216" y="7549"/>
                    <a:pt x="6442" y="7609"/>
                  </a:cubicBezTo>
                  <a:lnTo>
                    <a:pt x="7787" y="8013"/>
                  </a:lnTo>
                  <a:cubicBezTo>
                    <a:pt x="7930" y="8049"/>
                    <a:pt x="8061" y="8133"/>
                    <a:pt x="8168" y="8252"/>
                  </a:cubicBezTo>
                  <a:lnTo>
                    <a:pt x="7144" y="9156"/>
                  </a:lnTo>
                  <a:cubicBezTo>
                    <a:pt x="6954" y="9323"/>
                    <a:pt x="6847" y="9561"/>
                    <a:pt x="6847" y="9811"/>
                  </a:cubicBezTo>
                  <a:lnTo>
                    <a:pt x="6847" y="11073"/>
                  </a:lnTo>
                  <a:cubicBezTo>
                    <a:pt x="6847" y="11169"/>
                    <a:pt x="6918" y="11240"/>
                    <a:pt x="7013" y="11240"/>
                  </a:cubicBezTo>
                  <a:cubicBezTo>
                    <a:pt x="7097" y="11240"/>
                    <a:pt x="7168" y="11169"/>
                    <a:pt x="7168" y="11073"/>
                  </a:cubicBezTo>
                  <a:lnTo>
                    <a:pt x="7168" y="9811"/>
                  </a:lnTo>
                  <a:cubicBezTo>
                    <a:pt x="7168" y="9668"/>
                    <a:pt x="7252" y="9514"/>
                    <a:pt x="7347" y="9407"/>
                  </a:cubicBezTo>
                  <a:lnTo>
                    <a:pt x="8347" y="8537"/>
                  </a:lnTo>
                  <a:cubicBezTo>
                    <a:pt x="8395" y="8633"/>
                    <a:pt x="8418" y="8752"/>
                    <a:pt x="8418" y="8871"/>
                  </a:cubicBezTo>
                  <a:lnTo>
                    <a:pt x="8418" y="11073"/>
                  </a:lnTo>
                  <a:cubicBezTo>
                    <a:pt x="8418" y="11169"/>
                    <a:pt x="8502" y="11240"/>
                    <a:pt x="8585" y="11240"/>
                  </a:cubicBezTo>
                  <a:cubicBezTo>
                    <a:pt x="8680" y="11240"/>
                    <a:pt x="8752" y="11169"/>
                    <a:pt x="8752" y="11073"/>
                  </a:cubicBezTo>
                  <a:lnTo>
                    <a:pt x="8752" y="8871"/>
                  </a:lnTo>
                  <a:cubicBezTo>
                    <a:pt x="8752" y="8359"/>
                    <a:pt x="8395" y="7859"/>
                    <a:pt x="7871" y="7716"/>
                  </a:cubicBezTo>
                  <a:lnTo>
                    <a:pt x="6537" y="7311"/>
                  </a:lnTo>
                  <a:cubicBezTo>
                    <a:pt x="6359" y="7263"/>
                    <a:pt x="6204" y="7180"/>
                    <a:pt x="6085" y="7049"/>
                  </a:cubicBezTo>
                  <a:cubicBezTo>
                    <a:pt x="6740" y="6359"/>
                    <a:pt x="7359" y="5477"/>
                    <a:pt x="7359" y="4215"/>
                  </a:cubicBezTo>
                  <a:lnTo>
                    <a:pt x="7359" y="2977"/>
                  </a:lnTo>
                  <a:cubicBezTo>
                    <a:pt x="7359" y="1346"/>
                    <a:pt x="6013" y="1"/>
                    <a:pt x="4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" name="Google Shape;10873;p72">
              <a:extLst>
                <a:ext uri="{FF2B5EF4-FFF2-40B4-BE49-F238E27FC236}">
                  <a16:creationId xmlns:a16="http://schemas.microsoft.com/office/drawing/2014/main" id="{3E09588F-11F5-465F-A01C-5344B7670FB5}"/>
                </a:ext>
              </a:extLst>
            </p:cNvPr>
            <p:cNvSpPr/>
            <p:nvPr/>
          </p:nvSpPr>
          <p:spPr>
            <a:xfrm>
              <a:off x="6381609" y="4085840"/>
              <a:ext cx="10201" cy="54743"/>
            </a:xfrm>
            <a:custGeom>
              <a:avLst/>
              <a:gdLst/>
              <a:ahLst/>
              <a:cxnLst/>
              <a:rect l="l" t="t" r="r" b="b"/>
              <a:pathLst>
                <a:path w="322" h="1728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560"/>
                  </a:lnTo>
                  <a:cubicBezTo>
                    <a:pt x="0" y="1656"/>
                    <a:pt x="72" y="1727"/>
                    <a:pt x="167" y="1727"/>
                  </a:cubicBezTo>
                  <a:cubicBezTo>
                    <a:pt x="251" y="1727"/>
                    <a:pt x="322" y="1656"/>
                    <a:pt x="322" y="1560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CF0042-2CEB-4F65-99E5-D0C5D72BC5C8}"/>
              </a:ext>
            </a:extLst>
          </p:cNvPr>
          <p:cNvCxnSpPr>
            <a:cxnSpLocks/>
          </p:cNvCxnSpPr>
          <p:nvPr/>
        </p:nvCxnSpPr>
        <p:spPr>
          <a:xfrm flipV="1">
            <a:off x="4572001" y="2850619"/>
            <a:ext cx="1" cy="111423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Subtitle 4">
            <a:extLst>
              <a:ext uri="{FF2B5EF4-FFF2-40B4-BE49-F238E27FC236}">
                <a16:creationId xmlns:a16="http://schemas.microsoft.com/office/drawing/2014/main" id="{512F5B90-0469-4FC3-AEF2-CB7618C26AC4}"/>
              </a:ext>
            </a:extLst>
          </p:cNvPr>
          <p:cNvSpPr txBox="1">
            <a:spLocks/>
          </p:cNvSpPr>
          <p:nvPr/>
        </p:nvSpPr>
        <p:spPr>
          <a:xfrm>
            <a:off x="4017783" y="4868836"/>
            <a:ext cx="1003236" cy="21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Intruder</a:t>
            </a:r>
          </a:p>
        </p:txBody>
      </p:sp>
    </p:spTree>
    <p:extLst>
      <p:ext uri="{BB962C8B-B14F-4D97-AF65-F5344CB8AC3E}">
        <p14:creationId xmlns:p14="http://schemas.microsoft.com/office/powerpoint/2010/main" val="32177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31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5D158D20-B747-4715-85E6-6A06FCA235A0}"/>
              </a:ext>
            </a:extLst>
          </p:cNvPr>
          <p:cNvSpPr txBox="1">
            <a:spLocks/>
          </p:cNvSpPr>
          <p:nvPr/>
        </p:nvSpPr>
        <p:spPr>
          <a:xfrm>
            <a:off x="2746605" y="-127829"/>
            <a:ext cx="3650792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1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4400" dirty="0"/>
              <a:t>GO library </a:t>
            </a:r>
            <a:r>
              <a:rPr lang="en-US" sz="1800" dirty="0"/>
              <a:t>(1)</a:t>
            </a:r>
            <a:endParaRPr 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A98C96-A228-47D3-A5BF-967159A53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202" y="1066228"/>
            <a:ext cx="4698694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2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import (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200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en-US" sz="12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"github.com/</a:t>
            </a:r>
            <a:r>
              <a:rPr lang="en-US" altLang="en-US" sz="1200" dirty="0" err="1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dgrijalva</a:t>
            </a:r>
            <a:r>
              <a:rPr lang="en-US" altLang="en-US" sz="12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US" altLang="en-US" sz="1200" dirty="0" err="1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</a:t>
            </a:r>
            <a:r>
              <a:rPr lang="en-US" altLang="en-US" sz="12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-go"</a:t>
            </a:r>
            <a:br>
              <a:rPr lang="en-US" altLang="en-US" sz="12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type </a:t>
            </a:r>
            <a:r>
              <a:rPr lang="en-US" altLang="en-US" sz="1200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JwtWrapper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struct {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200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SecretKey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string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Issuer          string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200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ExpirationHours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int64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lang="en-US" altLang="en-US" sz="1200" dirty="0" err="1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JwtClaim</a:t>
            </a:r>
            <a:r>
              <a:rPr lang="en-US" altLang="en-US" sz="1200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adds username, role as a claim to the token</a:t>
            </a:r>
            <a:br>
              <a:rPr lang="en-US" altLang="en-US" sz="1200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type </a:t>
            </a:r>
            <a:r>
              <a:rPr lang="en-US" altLang="en-US" sz="1200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JwtClaim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struct {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username string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role string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200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jwt.StandardClaims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4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5D158D20-B747-4715-85E6-6A06FCA235A0}"/>
              </a:ext>
            </a:extLst>
          </p:cNvPr>
          <p:cNvSpPr txBox="1">
            <a:spLocks/>
          </p:cNvSpPr>
          <p:nvPr/>
        </p:nvSpPr>
        <p:spPr>
          <a:xfrm>
            <a:off x="2746605" y="-127829"/>
            <a:ext cx="3650792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1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4400" dirty="0"/>
              <a:t>GO library </a:t>
            </a:r>
            <a:r>
              <a:rPr lang="en-US" sz="1800" dirty="0">
                <a:sym typeface="Arial"/>
              </a:rPr>
              <a:t>(2)</a:t>
            </a:r>
            <a:endParaRPr 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A98C96-A228-47D3-A5BF-967159A53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975" y="812457"/>
            <a:ext cx="6566053" cy="41351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2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51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//Creating claims (payload)</a:t>
            </a:r>
            <a:br>
              <a:rPr lang="en-US" altLang="en-US" sz="1051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claims 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= &amp;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JwtClaim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username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username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role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altLang="en-US" sz="1051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"admin"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StandardClaims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jwt.StandardClaims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ExpiresAt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time.Now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().Local().Add(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time.Hour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time.Duration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j.ExpirationHours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)).Unix()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Issuer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   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j.Issuer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en-US" sz="1051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Create token and sign</a:t>
            </a:r>
            <a:br>
              <a:rPr lang="en-US" altLang="en-US" sz="1051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token 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jwt.NewWithClaims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(jwt.SigningMethodHS256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claims)</a:t>
            </a:r>
            <a:b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signedToken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err = 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token.SignedString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([]byte(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j.SecretKey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Validating token</a:t>
            </a:r>
            <a:br>
              <a:rPr lang="en-US" altLang="en-US" sz="1051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token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err 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jwt.ParseWithClaims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signedToken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&amp;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JwtClaim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{}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func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(token *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jwt.Token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 (interface{}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error) {</a:t>
            </a:r>
            <a:b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return []byte(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j.SecretKey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nil</a:t>
            </a:r>
            <a:b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}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Decoding        </a:t>
            </a:r>
            <a:br>
              <a:rPr lang="en-US" altLang="en-US" sz="1051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claims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ok </a:t>
            </a:r>
            <a:r>
              <a:rPr lang="en-US" altLang="en-US" sz="1051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token.Claims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.(*</a:t>
            </a:r>
            <a:r>
              <a:rPr lang="en-US" altLang="en-US" sz="1051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JwtClaim</a:t>
            </a:r>
            <a:r>
              <a:rPr lang="en-US" altLang="en-US" sz="1051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0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17DBF1-F6A3-4D12-B8BD-CEA5B283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3" y="955923"/>
            <a:ext cx="7899094" cy="32316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2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const </a:t>
            </a:r>
            <a:r>
              <a:rPr lang="en-US" altLang="en-US" sz="1200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require(</a:t>
            </a:r>
            <a:r>
              <a:rPr lang="en-US" altLang="en-US" sz="12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“</a:t>
            </a:r>
            <a:r>
              <a:rPr lang="en-US" altLang="en-US" sz="1200" dirty="0" err="1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jsonwebtoken</a:t>
            </a:r>
            <a:r>
              <a:rPr lang="en-US" altLang="en-US" sz="12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defTabSz="91442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200" dirty="0">
              <a:solidFill>
                <a:srgbClr val="A9B7C6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91442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const payload = {</a:t>
            </a:r>
            <a:r>
              <a:rPr lang="en-US" altLang="en-US" sz="12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"username"</a:t>
            </a:r>
            <a:r>
              <a:rPr lang="en-US" altLang="en-US" sz="12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username</a:t>
            </a:r>
            <a:r>
              <a:rPr lang="en-US" altLang="en-US" sz="12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2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"role" </a:t>
            </a:r>
            <a:r>
              <a:rPr lang="en-US" altLang="en-US" sz="12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altLang="en-US" sz="12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"admin"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};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const token = </a:t>
            </a:r>
            <a:r>
              <a:rPr lang="en-US" altLang="en-US" sz="1200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jwt.sign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(payload</a:t>
            </a:r>
            <a:r>
              <a:rPr lang="en-US" altLang="en-US" sz="12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secret);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const decoded = </a:t>
            </a:r>
            <a:r>
              <a:rPr lang="en-US" altLang="en-US" sz="1200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jwt.decode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(token);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verify a token symmetric</a:t>
            </a:r>
            <a:br>
              <a:rPr lang="en-US" altLang="en-US" sz="1200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jwt.verify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(token</a:t>
            </a:r>
            <a:r>
              <a:rPr lang="en-US" altLang="en-US" sz="12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secret</a:t>
            </a:r>
            <a:r>
              <a:rPr lang="en-US" altLang="en-US" sz="12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function(err</a:t>
            </a:r>
            <a:r>
              <a:rPr lang="en-US" altLang="en-US" sz="12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decoded) {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en-US" sz="1200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br>
              <a:rPr lang="en-US" altLang="en-US" sz="1200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});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verify a token asymmetric</a:t>
            </a:r>
            <a:br>
              <a:rPr lang="en-US" altLang="en-US" sz="1200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const cert = </a:t>
            </a:r>
            <a:r>
              <a:rPr lang="en-US" altLang="en-US" sz="1200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fs.readFileSync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2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altLang="en-US" sz="1200" dirty="0" err="1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public.pem</a:t>
            </a:r>
            <a:r>
              <a:rPr lang="en-US" altLang="en-US" sz="12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);  </a:t>
            </a:r>
            <a:r>
              <a:rPr lang="en-US" altLang="en-US" sz="1200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 get public key</a:t>
            </a:r>
            <a:br>
              <a:rPr lang="en-US" altLang="en-US" sz="1200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 err="1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jwt.verify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(token</a:t>
            </a:r>
            <a:r>
              <a:rPr lang="en-US" altLang="en-US" sz="12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cert</a:t>
            </a:r>
            <a:r>
              <a:rPr lang="en-US" altLang="en-US" sz="12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function(err</a:t>
            </a:r>
            <a:r>
              <a:rPr lang="en-US" altLang="en-US" sz="12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decoded) {</a:t>
            </a:r>
            <a:b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US" altLang="en-US" sz="1200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br>
              <a:rPr lang="en-US" altLang="en-US" sz="1200" dirty="0">
                <a:solidFill>
                  <a:srgbClr val="80808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2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});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D158D20-B747-4715-85E6-6A06FCA235A0}"/>
              </a:ext>
            </a:extLst>
          </p:cNvPr>
          <p:cNvSpPr txBox="1">
            <a:spLocks/>
          </p:cNvSpPr>
          <p:nvPr/>
        </p:nvSpPr>
        <p:spPr>
          <a:xfrm>
            <a:off x="2746605" y="-127829"/>
            <a:ext cx="3650792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1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Font typeface="Abel"/>
              <a:buNone/>
              <a:defRPr sz="12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US" sz="4400" dirty="0"/>
              <a:t>JS library</a:t>
            </a:r>
          </a:p>
        </p:txBody>
      </p:sp>
    </p:spTree>
    <p:extLst>
      <p:ext uri="{BB962C8B-B14F-4D97-AF65-F5344CB8AC3E}">
        <p14:creationId xmlns:p14="http://schemas.microsoft.com/office/powerpoint/2010/main" val="32397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1277956" y="932082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dirty="0"/>
              <a:t>Refrences</a:t>
            </a:r>
            <a:endParaRPr dirty="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1266940" y="1129032"/>
            <a:ext cx="6599104" cy="36465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8" indent="-285758" algn="l">
              <a:buClr>
                <a:srgbClr val="DCAE52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Handbook of Applied Cryptography by Alfred Menezes, Paul van Oorschot, and Scott Vanstone</a:t>
            </a:r>
          </a:p>
          <a:p>
            <a:pPr marL="285758" indent="-285758" algn="l">
              <a:buClr>
                <a:srgbClr val="DCAE52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https://developer.mozilla.org/</a:t>
            </a:r>
            <a:endParaRPr lang="en-US" dirty="0"/>
          </a:p>
          <a:p>
            <a:pPr marL="285758" indent="-285758" algn="l">
              <a:buClr>
                <a:srgbClr val="DCAE52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https://jwt.io/</a:t>
            </a:r>
            <a:endParaRPr lang="en-US" dirty="0"/>
          </a:p>
          <a:p>
            <a:pPr marL="285758" indent="-285758" algn="l">
              <a:buClr>
                <a:srgbClr val="DCAE52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https://datatracker.ietf.org/doc/html/rfc7519</a:t>
            </a:r>
            <a:endParaRPr lang="en-US" dirty="0"/>
          </a:p>
          <a:p>
            <a:pPr marL="285758" indent="-285758" algn="l">
              <a:buClr>
                <a:srgbClr val="DCAE52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https://datatracker.ietf.org/doc/html/rfc6750</a:t>
            </a:r>
            <a:endParaRPr lang="en-US" dirty="0"/>
          </a:p>
          <a:p>
            <a:pPr marL="285758" indent="-285758" algn="l">
              <a:buClr>
                <a:srgbClr val="DCAE52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https://github.com/auth0/node-jsonwebtoken</a:t>
            </a:r>
            <a:endParaRPr lang="en-US" dirty="0"/>
          </a:p>
          <a:p>
            <a:pPr marL="285758" indent="-285758" algn="l">
              <a:buClr>
                <a:srgbClr val="DCAE52"/>
              </a:buClr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https://github.com/dgrijalva/jwt-go</a:t>
            </a:r>
            <a:endParaRPr lang="en-US" dirty="0"/>
          </a:p>
          <a:p>
            <a:pPr marL="285758" indent="-285758" algn="l">
              <a:buClr>
                <a:srgbClr val="DCAE5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l"/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953140-80A0-46EA-A043-3B9556B23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3109"/>
            <a:ext cx="9925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2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>
                <a:solidFill>
                  <a:schemeClr val="tx1"/>
                </a:solidFill>
                <a:latin typeface="Arial Unicode MS"/>
              </a:rPr>
              <a:t>jsonwebtoken</a:t>
            </a:r>
            <a:r>
              <a:rPr lang="en-US" altLang="en-US" sz="800">
                <a:solidFill>
                  <a:schemeClr val="tx1"/>
                </a:solidFill>
              </a:rPr>
              <a:t> </a:t>
            </a: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55"/>
          <p:cNvSpPr txBox="1">
            <a:spLocks noGrp="1"/>
          </p:cNvSpPr>
          <p:nvPr>
            <p:ph type="subTitle" idx="2"/>
          </p:nvPr>
        </p:nvSpPr>
        <p:spPr>
          <a:xfrm>
            <a:off x="2822914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github.com/</a:t>
            </a:r>
            <a:r>
              <a:rPr lang="en-US" dirty="0" err="1"/>
              <a:t>MohamadCM</a:t>
            </a:r>
            <a:endParaRPr lang="en-US" dirty="0"/>
          </a:p>
        </p:txBody>
      </p:sp>
      <p:sp>
        <p:nvSpPr>
          <p:cNvPr id="850" name="Google Shape;850;p55"/>
          <p:cNvSpPr txBox="1">
            <a:spLocks noGrp="1"/>
          </p:cNvSpPr>
          <p:nvPr>
            <p:ph type="subTitle" idx="1"/>
          </p:nvPr>
        </p:nvSpPr>
        <p:spPr>
          <a:xfrm>
            <a:off x="2822914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DO YOU HAVE ANY QUESTION?</a:t>
            </a:r>
            <a:endParaRPr/>
          </a:p>
        </p:txBody>
      </p:sp>
      <p:sp>
        <p:nvSpPr>
          <p:cNvPr id="863" name="Google Shape;863;p55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E427D6-9368-4BCE-8C6D-D4ED32AD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B851C4-5B7C-458A-90BF-32E3C75D9D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152042" y="3010017"/>
            <a:ext cx="791586" cy="215400"/>
          </a:xfrm>
        </p:spPr>
        <p:txBody>
          <a:bodyPr/>
          <a:lstStyle/>
          <a:p>
            <a:r>
              <a:rPr lang="en-US" dirty="0"/>
              <a:t>Alice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E8EA4E1-65F8-445D-BAAC-6EDD0D92DF8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179431" y="3005029"/>
            <a:ext cx="791586" cy="196395"/>
          </a:xfrm>
        </p:spPr>
        <p:txBody>
          <a:bodyPr/>
          <a:lstStyle/>
          <a:p>
            <a:r>
              <a:rPr lang="en-US" dirty="0"/>
              <a:t>Bob</a:t>
            </a:r>
          </a:p>
        </p:txBody>
      </p:sp>
      <p:grpSp>
        <p:nvGrpSpPr>
          <p:cNvPr id="7" name="Google Shape;10992;p72">
            <a:extLst>
              <a:ext uri="{FF2B5EF4-FFF2-40B4-BE49-F238E27FC236}">
                <a16:creationId xmlns:a16="http://schemas.microsoft.com/office/drawing/2014/main" id="{28A4D5D0-F406-4278-9A44-4FF56E3E6DA5}"/>
              </a:ext>
            </a:extLst>
          </p:cNvPr>
          <p:cNvGrpSpPr/>
          <p:nvPr/>
        </p:nvGrpSpPr>
        <p:grpSpPr>
          <a:xfrm>
            <a:off x="6283151" y="2180517"/>
            <a:ext cx="636056" cy="782466"/>
            <a:chOff x="8048421" y="3334486"/>
            <a:chExt cx="276503" cy="369674"/>
          </a:xfrm>
          <a:solidFill>
            <a:srgbClr val="DCAE52"/>
          </a:solidFill>
        </p:grpSpPr>
        <p:sp>
          <p:nvSpPr>
            <p:cNvPr id="8" name="Google Shape;10993;p72">
              <a:extLst>
                <a:ext uri="{FF2B5EF4-FFF2-40B4-BE49-F238E27FC236}">
                  <a16:creationId xmlns:a16="http://schemas.microsoft.com/office/drawing/2014/main" id="{E3B01D3E-9E61-4AAA-88BB-BC6215B99A31}"/>
                </a:ext>
              </a:extLst>
            </p:cNvPr>
            <p:cNvSpPr/>
            <p:nvPr/>
          </p:nvSpPr>
          <p:spPr>
            <a:xfrm>
              <a:off x="8146471" y="3456327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4" y="84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10994;p72">
              <a:extLst>
                <a:ext uri="{FF2B5EF4-FFF2-40B4-BE49-F238E27FC236}">
                  <a16:creationId xmlns:a16="http://schemas.microsoft.com/office/drawing/2014/main" id="{FADFB8F4-2675-482B-A5B9-F098811AECB8}"/>
                </a:ext>
              </a:extLst>
            </p:cNvPr>
            <p:cNvSpPr/>
            <p:nvPr/>
          </p:nvSpPr>
          <p:spPr>
            <a:xfrm>
              <a:off x="8215501" y="3456327"/>
              <a:ext cx="10961" cy="16252"/>
            </a:xfrm>
            <a:custGeom>
              <a:avLst/>
              <a:gdLst/>
              <a:ahLst/>
              <a:cxnLst/>
              <a:rect l="l" t="t" r="r" b="b"/>
              <a:pathLst>
                <a:path w="346" h="513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84" y="512"/>
                    <a:pt x="167" y="512"/>
                  </a:cubicBezTo>
                  <a:cubicBezTo>
                    <a:pt x="263" y="512"/>
                    <a:pt x="334" y="441"/>
                    <a:pt x="334" y="345"/>
                  </a:cubicBezTo>
                  <a:lnTo>
                    <a:pt x="334" y="167"/>
                  </a:lnTo>
                  <a:cubicBezTo>
                    <a:pt x="346" y="84"/>
                    <a:pt x="275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Google Shape;10995;p72">
              <a:extLst>
                <a:ext uri="{FF2B5EF4-FFF2-40B4-BE49-F238E27FC236}">
                  <a16:creationId xmlns:a16="http://schemas.microsoft.com/office/drawing/2014/main" id="{E4A8FC61-F75A-48A6-9C9B-F5868C554701}"/>
                </a:ext>
              </a:extLst>
            </p:cNvPr>
            <p:cNvSpPr/>
            <p:nvPr/>
          </p:nvSpPr>
          <p:spPr>
            <a:xfrm>
              <a:off x="8048421" y="3334486"/>
              <a:ext cx="276503" cy="369674"/>
            </a:xfrm>
            <a:custGeom>
              <a:avLst/>
              <a:gdLst/>
              <a:ahLst/>
              <a:cxnLst/>
              <a:rect l="l" t="t" r="r" b="b"/>
              <a:pathLst>
                <a:path w="8728" h="11669" extrusionOk="0">
                  <a:moveTo>
                    <a:pt x="4322" y="334"/>
                  </a:moveTo>
                  <a:cubicBezTo>
                    <a:pt x="4703" y="334"/>
                    <a:pt x="5084" y="417"/>
                    <a:pt x="5441" y="548"/>
                  </a:cubicBezTo>
                  <a:cubicBezTo>
                    <a:pt x="5179" y="655"/>
                    <a:pt x="4953" y="786"/>
                    <a:pt x="4787" y="953"/>
                  </a:cubicBezTo>
                  <a:cubicBezTo>
                    <a:pt x="4679" y="810"/>
                    <a:pt x="4536" y="727"/>
                    <a:pt x="4358" y="727"/>
                  </a:cubicBezTo>
                  <a:cubicBezTo>
                    <a:pt x="4179" y="727"/>
                    <a:pt x="4013" y="810"/>
                    <a:pt x="3917" y="953"/>
                  </a:cubicBezTo>
                  <a:cubicBezTo>
                    <a:pt x="3739" y="774"/>
                    <a:pt x="3501" y="620"/>
                    <a:pt x="3239" y="536"/>
                  </a:cubicBezTo>
                  <a:cubicBezTo>
                    <a:pt x="3584" y="417"/>
                    <a:pt x="3953" y="334"/>
                    <a:pt x="4322" y="334"/>
                  </a:cubicBezTo>
                  <a:close/>
                  <a:moveTo>
                    <a:pt x="6151" y="749"/>
                  </a:moveTo>
                  <a:cubicBezTo>
                    <a:pt x="6261" y="749"/>
                    <a:pt x="6366" y="761"/>
                    <a:pt x="6465" y="786"/>
                  </a:cubicBezTo>
                  <a:cubicBezTo>
                    <a:pt x="6322" y="965"/>
                    <a:pt x="6072" y="1108"/>
                    <a:pt x="5787" y="1203"/>
                  </a:cubicBezTo>
                  <a:cubicBezTo>
                    <a:pt x="5617" y="1253"/>
                    <a:pt x="5443" y="1281"/>
                    <a:pt x="5282" y="1281"/>
                  </a:cubicBezTo>
                  <a:cubicBezTo>
                    <a:pt x="5172" y="1281"/>
                    <a:pt x="5069" y="1268"/>
                    <a:pt x="4977" y="1239"/>
                  </a:cubicBezTo>
                  <a:cubicBezTo>
                    <a:pt x="5132" y="1060"/>
                    <a:pt x="5382" y="917"/>
                    <a:pt x="5668" y="822"/>
                  </a:cubicBezTo>
                  <a:cubicBezTo>
                    <a:pt x="5834" y="773"/>
                    <a:pt x="5997" y="749"/>
                    <a:pt x="6151" y="749"/>
                  </a:cubicBezTo>
                  <a:close/>
                  <a:moveTo>
                    <a:pt x="2542" y="750"/>
                  </a:moveTo>
                  <a:cubicBezTo>
                    <a:pt x="2703" y="750"/>
                    <a:pt x="2878" y="777"/>
                    <a:pt x="3048" y="834"/>
                  </a:cubicBezTo>
                  <a:cubicBezTo>
                    <a:pt x="3334" y="917"/>
                    <a:pt x="3584" y="1072"/>
                    <a:pt x="3727" y="1251"/>
                  </a:cubicBezTo>
                  <a:cubicBezTo>
                    <a:pt x="3646" y="1273"/>
                    <a:pt x="3553" y="1284"/>
                    <a:pt x="3454" y="1284"/>
                  </a:cubicBezTo>
                  <a:cubicBezTo>
                    <a:pt x="3290" y="1284"/>
                    <a:pt x="3107" y="1255"/>
                    <a:pt x="2929" y="1203"/>
                  </a:cubicBezTo>
                  <a:cubicBezTo>
                    <a:pt x="2643" y="1108"/>
                    <a:pt x="2393" y="965"/>
                    <a:pt x="2239" y="786"/>
                  </a:cubicBezTo>
                  <a:cubicBezTo>
                    <a:pt x="2330" y="762"/>
                    <a:pt x="2433" y="750"/>
                    <a:pt x="2542" y="750"/>
                  </a:cubicBezTo>
                  <a:close/>
                  <a:moveTo>
                    <a:pt x="4358" y="1072"/>
                  </a:moveTo>
                  <a:cubicBezTo>
                    <a:pt x="4465" y="1072"/>
                    <a:pt x="4548" y="1155"/>
                    <a:pt x="4548" y="1263"/>
                  </a:cubicBezTo>
                  <a:cubicBezTo>
                    <a:pt x="4548" y="1370"/>
                    <a:pt x="4465" y="1453"/>
                    <a:pt x="4358" y="1453"/>
                  </a:cubicBezTo>
                  <a:cubicBezTo>
                    <a:pt x="4251" y="1453"/>
                    <a:pt x="4167" y="1370"/>
                    <a:pt x="4167" y="1263"/>
                  </a:cubicBezTo>
                  <a:cubicBezTo>
                    <a:pt x="4167" y="1155"/>
                    <a:pt x="4251" y="1072"/>
                    <a:pt x="4358" y="1072"/>
                  </a:cubicBezTo>
                  <a:close/>
                  <a:moveTo>
                    <a:pt x="2203" y="1167"/>
                  </a:moveTo>
                  <a:cubicBezTo>
                    <a:pt x="2381" y="1322"/>
                    <a:pt x="2620" y="1441"/>
                    <a:pt x="2870" y="1524"/>
                  </a:cubicBezTo>
                  <a:cubicBezTo>
                    <a:pt x="3072" y="1584"/>
                    <a:pt x="3286" y="1620"/>
                    <a:pt x="3477" y="1620"/>
                  </a:cubicBezTo>
                  <a:cubicBezTo>
                    <a:pt x="3644" y="1620"/>
                    <a:pt x="3810" y="1584"/>
                    <a:pt x="3953" y="1548"/>
                  </a:cubicBezTo>
                  <a:cubicBezTo>
                    <a:pt x="4048" y="1691"/>
                    <a:pt x="4227" y="1798"/>
                    <a:pt x="4417" y="1798"/>
                  </a:cubicBezTo>
                  <a:cubicBezTo>
                    <a:pt x="4608" y="1798"/>
                    <a:pt x="4775" y="1691"/>
                    <a:pt x="4882" y="1548"/>
                  </a:cubicBezTo>
                  <a:cubicBezTo>
                    <a:pt x="5013" y="1584"/>
                    <a:pt x="5179" y="1620"/>
                    <a:pt x="5358" y="1620"/>
                  </a:cubicBezTo>
                  <a:cubicBezTo>
                    <a:pt x="5549" y="1620"/>
                    <a:pt x="5751" y="1584"/>
                    <a:pt x="5965" y="1524"/>
                  </a:cubicBezTo>
                  <a:cubicBezTo>
                    <a:pt x="6203" y="1453"/>
                    <a:pt x="6430" y="1334"/>
                    <a:pt x="6608" y="1203"/>
                  </a:cubicBezTo>
                  <a:cubicBezTo>
                    <a:pt x="7287" y="1810"/>
                    <a:pt x="7704" y="2656"/>
                    <a:pt x="7763" y="3549"/>
                  </a:cubicBezTo>
                  <a:lnTo>
                    <a:pt x="7930" y="6370"/>
                  </a:lnTo>
                  <a:cubicBezTo>
                    <a:pt x="7977" y="7120"/>
                    <a:pt x="7775" y="7870"/>
                    <a:pt x="7358" y="8490"/>
                  </a:cubicBezTo>
                  <a:lnTo>
                    <a:pt x="5989" y="8037"/>
                  </a:lnTo>
                  <a:cubicBezTo>
                    <a:pt x="5775" y="7954"/>
                    <a:pt x="5620" y="7740"/>
                    <a:pt x="5620" y="7513"/>
                  </a:cubicBezTo>
                  <a:lnTo>
                    <a:pt x="5620" y="6763"/>
                  </a:lnTo>
                  <a:cubicBezTo>
                    <a:pt x="6287" y="6382"/>
                    <a:pt x="6763" y="5715"/>
                    <a:pt x="6870" y="4906"/>
                  </a:cubicBezTo>
                  <a:lnTo>
                    <a:pt x="7001" y="4906"/>
                  </a:lnTo>
                  <a:cubicBezTo>
                    <a:pt x="7346" y="4906"/>
                    <a:pt x="7632" y="4620"/>
                    <a:pt x="7632" y="4287"/>
                  </a:cubicBezTo>
                  <a:cubicBezTo>
                    <a:pt x="7632" y="3941"/>
                    <a:pt x="7346" y="3656"/>
                    <a:pt x="7001" y="3656"/>
                  </a:cubicBezTo>
                  <a:lnTo>
                    <a:pt x="6918" y="3656"/>
                  </a:lnTo>
                  <a:cubicBezTo>
                    <a:pt x="6811" y="3656"/>
                    <a:pt x="6727" y="3560"/>
                    <a:pt x="6727" y="3465"/>
                  </a:cubicBezTo>
                  <a:cubicBezTo>
                    <a:pt x="6727" y="2656"/>
                    <a:pt x="6072" y="2013"/>
                    <a:pt x="5275" y="2013"/>
                  </a:cubicBezTo>
                  <a:cubicBezTo>
                    <a:pt x="5191" y="2013"/>
                    <a:pt x="5120" y="2096"/>
                    <a:pt x="5120" y="2179"/>
                  </a:cubicBezTo>
                  <a:cubicBezTo>
                    <a:pt x="5120" y="2275"/>
                    <a:pt x="5191" y="2346"/>
                    <a:pt x="5275" y="2346"/>
                  </a:cubicBezTo>
                  <a:cubicBezTo>
                    <a:pt x="5894" y="2346"/>
                    <a:pt x="6382" y="2834"/>
                    <a:pt x="6382" y="3453"/>
                  </a:cubicBezTo>
                  <a:cubicBezTo>
                    <a:pt x="6382" y="3751"/>
                    <a:pt x="6620" y="3989"/>
                    <a:pt x="6918" y="3989"/>
                  </a:cubicBezTo>
                  <a:lnTo>
                    <a:pt x="7001" y="3989"/>
                  </a:lnTo>
                  <a:cubicBezTo>
                    <a:pt x="7168" y="3989"/>
                    <a:pt x="7287" y="4120"/>
                    <a:pt x="7287" y="4263"/>
                  </a:cubicBezTo>
                  <a:cubicBezTo>
                    <a:pt x="7287" y="4418"/>
                    <a:pt x="7156" y="4549"/>
                    <a:pt x="7001" y="4549"/>
                  </a:cubicBezTo>
                  <a:lnTo>
                    <a:pt x="6906" y="4549"/>
                  </a:lnTo>
                  <a:lnTo>
                    <a:pt x="6906" y="4537"/>
                  </a:lnTo>
                  <a:cubicBezTo>
                    <a:pt x="6906" y="4441"/>
                    <a:pt x="6822" y="4370"/>
                    <a:pt x="6739" y="4370"/>
                  </a:cubicBezTo>
                  <a:cubicBezTo>
                    <a:pt x="6644" y="4370"/>
                    <a:pt x="6572" y="4441"/>
                    <a:pt x="6572" y="4537"/>
                  </a:cubicBezTo>
                  <a:cubicBezTo>
                    <a:pt x="6572" y="5751"/>
                    <a:pt x="5596" y="6739"/>
                    <a:pt x="4370" y="6739"/>
                  </a:cubicBezTo>
                  <a:cubicBezTo>
                    <a:pt x="3155" y="6739"/>
                    <a:pt x="2167" y="5751"/>
                    <a:pt x="2167" y="4537"/>
                  </a:cubicBezTo>
                  <a:cubicBezTo>
                    <a:pt x="2167" y="4441"/>
                    <a:pt x="2096" y="4370"/>
                    <a:pt x="2000" y="4370"/>
                  </a:cubicBezTo>
                  <a:cubicBezTo>
                    <a:pt x="1917" y="4370"/>
                    <a:pt x="1846" y="4441"/>
                    <a:pt x="1846" y="4537"/>
                  </a:cubicBezTo>
                  <a:lnTo>
                    <a:pt x="1846" y="4549"/>
                  </a:lnTo>
                  <a:lnTo>
                    <a:pt x="1739" y="4549"/>
                  </a:lnTo>
                  <a:cubicBezTo>
                    <a:pt x="1572" y="4549"/>
                    <a:pt x="1453" y="4418"/>
                    <a:pt x="1453" y="4263"/>
                  </a:cubicBezTo>
                  <a:cubicBezTo>
                    <a:pt x="1453" y="4120"/>
                    <a:pt x="1584" y="3989"/>
                    <a:pt x="1739" y="3989"/>
                  </a:cubicBezTo>
                  <a:lnTo>
                    <a:pt x="1822" y="3989"/>
                  </a:lnTo>
                  <a:cubicBezTo>
                    <a:pt x="2120" y="3989"/>
                    <a:pt x="2358" y="3751"/>
                    <a:pt x="2358" y="3453"/>
                  </a:cubicBezTo>
                  <a:cubicBezTo>
                    <a:pt x="2358" y="2834"/>
                    <a:pt x="2858" y="2346"/>
                    <a:pt x="3465" y="2346"/>
                  </a:cubicBezTo>
                  <a:lnTo>
                    <a:pt x="4560" y="2346"/>
                  </a:lnTo>
                  <a:cubicBezTo>
                    <a:pt x="4656" y="2346"/>
                    <a:pt x="4727" y="2275"/>
                    <a:pt x="4727" y="2179"/>
                  </a:cubicBezTo>
                  <a:cubicBezTo>
                    <a:pt x="4727" y="2096"/>
                    <a:pt x="4656" y="2013"/>
                    <a:pt x="4560" y="2013"/>
                  </a:cubicBezTo>
                  <a:lnTo>
                    <a:pt x="3465" y="2013"/>
                  </a:lnTo>
                  <a:cubicBezTo>
                    <a:pt x="2655" y="2013"/>
                    <a:pt x="2024" y="2667"/>
                    <a:pt x="2024" y="3465"/>
                  </a:cubicBezTo>
                  <a:cubicBezTo>
                    <a:pt x="2024" y="3572"/>
                    <a:pt x="1929" y="3656"/>
                    <a:pt x="1822" y="3656"/>
                  </a:cubicBezTo>
                  <a:lnTo>
                    <a:pt x="1739" y="3656"/>
                  </a:lnTo>
                  <a:cubicBezTo>
                    <a:pt x="1393" y="3656"/>
                    <a:pt x="1107" y="3941"/>
                    <a:pt x="1107" y="4287"/>
                  </a:cubicBezTo>
                  <a:cubicBezTo>
                    <a:pt x="1107" y="4620"/>
                    <a:pt x="1393" y="4906"/>
                    <a:pt x="1739" y="4906"/>
                  </a:cubicBezTo>
                  <a:lnTo>
                    <a:pt x="1869" y="4906"/>
                  </a:lnTo>
                  <a:cubicBezTo>
                    <a:pt x="1977" y="5692"/>
                    <a:pt x="2465" y="6382"/>
                    <a:pt x="3120" y="6763"/>
                  </a:cubicBezTo>
                  <a:lnTo>
                    <a:pt x="3120" y="7513"/>
                  </a:lnTo>
                  <a:cubicBezTo>
                    <a:pt x="3120" y="7751"/>
                    <a:pt x="2977" y="7954"/>
                    <a:pt x="2751" y="8037"/>
                  </a:cubicBezTo>
                  <a:lnTo>
                    <a:pt x="1488" y="8478"/>
                  </a:lnTo>
                  <a:cubicBezTo>
                    <a:pt x="1072" y="7859"/>
                    <a:pt x="869" y="7108"/>
                    <a:pt x="917" y="6346"/>
                  </a:cubicBezTo>
                  <a:lnTo>
                    <a:pt x="1084" y="3465"/>
                  </a:lnTo>
                  <a:cubicBezTo>
                    <a:pt x="1131" y="2584"/>
                    <a:pt x="1548" y="1751"/>
                    <a:pt x="2203" y="1167"/>
                  </a:cubicBezTo>
                  <a:close/>
                  <a:moveTo>
                    <a:pt x="4346" y="0"/>
                  </a:moveTo>
                  <a:cubicBezTo>
                    <a:pt x="3763" y="0"/>
                    <a:pt x="3179" y="143"/>
                    <a:pt x="2679" y="417"/>
                  </a:cubicBezTo>
                  <a:cubicBezTo>
                    <a:pt x="2631" y="413"/>
                    <a:pt x="2583" y="411"/>
                    <a:pt x="2536" y="411"/>
                  </a:cubicBezTo>
                  <a:cubicBezTo>
                    <a:pt x="2303" y="411"/>
                    <a:pt x="2085" y="459"/>
                    <a:pt x="1917" y="548"/>
                  </a:cubicBezTo>
                  <a:cubicBezTo>
                    <a:pt x="1846" y="584"/>
                    <a:pt x="1798" y="691"/>
                    <a:pt x="1846" y="774"/>
                  </a:cubicBezTo>
                  <a:cubicBezTo>
                    <a:pt x="1869" y="810"/>
                    <a:pt x="1905" y="870"/>
                    <a:pt x="1929" y="917"/>
                  </a:cubicBezTo>
                  <a:cubicBezTo>
                    <a:pt x="1215" y="1560"/>
                    <a:pt x="774" y="2465"/>
                    <a:pt x="715" y="3429"/>
                  </a:cubicBezTo>
                  <a:lnTo>
                    <a:pt x="548" y="6323"/>
                  </a:lnTo>
                  <a:cubicBezTo>
                    <a:pt x="500" y="7120"/>
                    <a:pt x="691" y="7918"/>
                    <a:pt x="1131" y="8585"/>
                  </a:cubicBezTo>
                  <a:lnTo>
                    <a:pt x="846" y="8692"/>
                  </a:lnTo>
                  <a:cubicBezTo>
                    <a:pt x="334" y="8871"/>
                    <a:pt x="0" y="9347"/>
                    <a:pt x="0" y="9883"/>
                  </a:cubicBezTo>
                  <a:lnTo>
                    <a:pt x="0" y="11466"/>
                  </a:lnTo>
                  <a:cubicBezTo>
                    <a:pt x="0" y="11561"/>
                    <a:pt x="72" y="11633"/>
                    <a:pt x="155" y="11633"/>
                  </a:cubicBezTo>
                  <a:cubicBezTo>
                    <a:pt x="250" y="11633"/>
                    <a:pt x="322" y="11561"/>
                    <a:pt x="322" y="11466"/>
                  </a:cubicBezTo>
                  <a:lnTo>
                    <a:pt x="322" y="9883"/>
                  </a:lnTo>
                  <a:cubicBezTo>
                    <a:pt x="322" y="9490"/>
                    <a:pt x="572" y="9133"/>
                    <a:pt x="929" y="9002"/>
                  </a:cubicBezTo>
                  <a:lnTo>
                    <a:pt x="1941" y="8644"/>
                  </a:lnTo>
                  <a:cubicBezTo>
                    <a:pt x="2036" y="8835"/>
                    <a:pt x="2167" y="9002"/>
                    <a:pt x="2310" y="9168"/>
                  </a:cubicBezTo>
                  <a:cubicBezTo>
                    <a:pt x="2346" y="9192"/>
                    <a:pt x="2393" y="9228"/>
                    <a:pt x="2429" y="9228"/>
                  </a:cubicBezTo>
                  <a:cubicBezTo>
                    <a:pt x="2477" y="9228"/>
                    <a:pt x="2524" y="9204"/>
                    <a:pt x="2548" y="9180"/>
                  </a:cubicBezTo>
                  <a:cubicBezTo>
                    <a:pt x="2631" y="9121"/>
                    <a:pt x="2631" y="9002"/>
                    <a:pt x="2548" y="8942"/>
                  </a:cubicBezTo>
                  <a:cubicBezTo>
                    <a:pt x="2429" y="8823"/>
                    <a:pt x="2346" y="8692"/>
                    <a:pt x="2250" y="8537"/>
                  </a:cubicBezTo>
                  <a:lnTo>
                    <a:pt x="2810" y="8347"/>
                  </a:lnTo>
                  <a:cubicBezTo>
                    <a:pt x="3167" y="8216"/>
                    <a:pt x="3405" y="7882"/>
                    <a:pt x="3405" y="7501"/>
                  </a:cubicBezTo>
                  <a:lnTo>
                    <a:pt x="3405" y="6918"/>
                  </a:lnTo>
                  <a:cubicBezTo>
                    <a:pt x="3679" y="7037"/>
                    <a:pt x="4001" y="7097"/>
                    <a:pt x="4322" y="7097"/>
                  </a:cubicBezTo>
                  <a:cubicBezTo>
                    <a:pt x="4656" y="7097"/>
                    <a:pt x="4965" y="7037"/>
                    <a:pt x="5251" y="6918"/>
                  </a:cubicBezTo>
                  <a:lnTo>
                    <a:pt x="5251" y="7501"/>
                  </a:lnTo>
                  <a:cubicBezTo>
                    <a:pt x="5251" y="7882"/>
                    <a:pt x="5489" y="8228"/>
                    <a:pt x="5846" y="8347"/>
                  </a:cubicBezTo>
                  <a:lnTo>
                    <a:pt x="6394" y="8537"/>
                  </a:lnTo>
                  <a:cubicBezTo>
                    <a:pt x="6227" y="8847"/>
                    <a:pt x="5965" y="9121"/>
                    <a:pt x="5632" y="9311"/>
                  </a:cubicBezTo>
                  <a:cubicBezTo>
                    <a:pt x="5251" y="9549"/>
                    <a:pt x="4787" y="9668"/>
                    <a:pt x="4310" y="9668"/>
                  </a:cubicBezTo>
                  <a:cubicBezTo>
                    <a:pt x="3882" y="9668"/>
                    <a:pt x="3453" y="9561"/>
                    <a:pt x="3072" y="9359"/>
                  </a:cubicBezTo>
                  <a:cubicBezTo>
                    <a:pt x="3047" y="9344"/>
                    <a:pt x="3019" y="9337"/>
                    <a:pt x="2991" y="9337"/>
                  </a:cubicBezTo>
                  <a:cubicBezTo>
                    <a:pt x="2929" y="9337"/>
                    <a:pt x="2867" y="9372"/>
                    <a:pt x="2834" y="9430"/>
                  </a:cubicBezTo>
                  <a:cubicBezTo>
                    <a:pt x="2798" y="9525"/>
                    <a:pt x="2822" y="9621"/>
                    <a:pt x="2917" y="9668"/>
                  </a:cubicBezTo>
                  <a:cubicBezTo>
                    <a:pt x="3334" y="9895"/>
                    <a:pt x="3810" y="10026"/>
                    <a:pt x="4310" y="10026"/>
                  </a:cubicBezTo>
                  <a:cubicBezTo>
                    <a:pt x="4846" y="10026"/>
                    <a:pt x="5370" y="9883"/>
                    <a:pt x="5799" y="9621"/>
                  </a:cubicBezTo>
                  <a:cubicBezTo>
                    <a:pt x="6203" y="9383"/>
                    <a:pt x="6501" y="9061"/>
                    <a:pt x="6703" y="8668"/>
                  </a:cubicBezTo>
                  <a:lnTo>
                    <a:pt x="7715" y="9025"/>
                  </a:lnTo>
                  <a:cubicBezTo>
                    <a:pt x="8096" y="9156"/>
                    <a:pt x="8335" y="9502"/>
                    <a:pt x="8335" y="9906"/>
                  </a:cubicBezTo>
                  <a:lnTo>
                    <a:pt x="8335" y="11502"/>
                  </a:lnTo>
                  <a:cubicBezTo>
                    <a:pt x="8335" y="11585"/>
                    <a:pt x="8406" y="11669"/>
                    <a:pt x="8489" y="11669"/>
                  </a:cubicBezTo>
                  <a:cubicBezTo>
                    <a:pt x="8585" y="11669"/>
                    <a:pt x="8656" y="11585"/>
                    <a:pt x="8656" y="11502"/>
                  </a:cubicBezTo>
                  <a:lnTo>
                    <a:pt x="8656" y="9906"/>
                  </a:lnTo>
                  <a:cubicBezTo>
                    <a:pt x="8727" y="9359"/>
                    <a:pt x="8394" y="8883"/>
                    <a:pt x="7882" y="8704"/>
                  </a:cubicBezTo>
                  <a:lnTo>
                    <a:pt x="7596" y="8597"/>
                  </a:lnTo>
                  <a:cubicBezTo>
                    <a:pt x="8037" y="7918"/>
                    <a:pt x="8227" y="7144"/>
                    <a:pt x="8180" y="6335"/>
                  </a:cubicBezTo>
                  <a:lnTo>
                    <a:pt x="8013" y="3525"/>
                  </a:lnTo>
                  <a:cubicBezTo>
                    <a:pt x="7954" y="2560"/>
                    <a:pt x="7513" y="1632"/>
                    <a:pt x="6763" y="953"/>
                  </a:cubicBezTo>
                  <a:cubicBezTo>
                    <a:pt x="6811" y="893"/>
                    <a:pt x="6858" y="834"/>
                    <a:pt x="6882" y="774"/>
                  </a:cubicBezTo>
                  <a:cubicBezTo>
                    <a:pt x="6930" y="679"/>
                    <a:pt x="6906" y="584"/>
                    <a:pt x="6811" y="548"/>
                  </a:cubicBezTo>
                  <a:cubicBezTo>
                    <a:pt x="6634" y="455"/>
                    <a:pt x="6427" y="406"/>
                    <a:pt x="6192" y="406"/>
                  </a:cubicBezTo>
                  <a:cubicBezTo>
                    <a:pt x="6127" y="406"/>
                    <a:pt x="6059" y="409"/>
                    <a:pt x="5989" y="417"/>
                  </a:cubicBezTo>
                  <a:cubicBezTo>
                    <a:pt x="5477" y="131"/>
                    <a:pt x="4906" y="0"/>
                    <a:pt x="4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Google Shape;10996;p72">
              <a:extLst>
                <a:ext uri="{FF2B5EF4-FFF2-40B4-BE49-F238E27FC236}">
                  <a16:creationId xmlns:a16="http://schemas.microsoft.com/office/drawing/2014/main" id="{CF65C429-9030-4348-ACE6-92970B9005F8}"/>
                </a:ext>
              </a:extLst>
            </p:cNvPr>
            <p:cNvSpPr/>
            <p:nvPr/>
          </p:nvSpPr>
          <p:spPr>
            <a:xfrm>
              <a:off x="8154771" y="3491016"/>
              <a:ext cx="63392" cy="33993"/>
            </a:xfrm>
            <a:custGeom>
              <a:avLst/>
              <a:gdLst/>
              <a:ahLst/>
              <a:cxnLst/>
              <a:rect l="l" t="t" r="r" b="b"/>
              <a:pathLst>
                <a:path w="2001" h="1073" extrusionOk="0">
                  <a:moveTo>
                    <a:pt x="1608" y="334"/>
                  </a:moveTo>
                  <a:cubicBezTo>
                    <a:pt x="1537" y="560"/>
                    <a:pt x="1287" y="727"/>
                    <a:pt x="1001" y="727"/>
                  </a:cubicBezTo>
                  <a:cubicBezTo>
                    <a:pt x="715" y="727"/>
                    <a:pt x="465" y="560"/>
                    <a:pt x="370" y="334"/>
                  </a:cubicBezTo>
                  <a:close/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655"/>
                    <a:pt x="453" y="1072"/>
                    <a:pt x="1001" y="1072"/>
                  </a:cubicBezTo>
                  <a:cubicBezTo>
                    <a:pt x="1549" y="1072"/>
                    <a:pt x="2001" y="667"/>
                    <a:pt x="2001" y="155"/>
                  </a:cubicBezTo>
                  <a:cubicBezTo>
                    <a:pt x="2001" y="72"/>
                    <a:pt x="1906" y="1"/>
                    <a:pt x="1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0997;p72">
              <a:extLst>
                <a:ext uri="{FF2B5EF4-FFF2-40B4-BE49-F238E27FC236}">
                  <a16:creationId xmlns:a16="http://schemas.microsoft.com/office/drawing/2014/main" id="{07719DAD-6716-453D-AE55-5F3C06599619}"/>
                </a:ext>
              </a:extLst>
            </p:cNvPr>
            <p:cNvSpPr/>
            <p:nvPr/>
          </p:nvSpPr>
          <p:spPr>
            <a:xfrm>
              <a:off x="8139691" y="3435988"/>
              <a:ext cx="23792" cy="13939"/>
            </a:xfrm>
            <a:custGeom>
              <a:avLst/>
              <a:gdLst/>
              <a:ahLst/>
              <a:cxnLst/>
              <a:rect l="l" t="t" r="r" b="b"/>
              <a:pathLst>
                <a:path w="751" h="440" extrusionOk="0">
                  <a:moveTo>
                    <a:pt x="575" y="1"/>
                  </a:moveTo>
                  <a:cubicBezTo>
                    <a:pt x="558" y="1"/>
                    <a:pt x="541" y="4"/>
                    <a:pt x="524" y="11"/>
                  </a:cubicBezTo>
                  <a:lnTo>
                    <a:pt x="155" y="94"/>
                  </a:lnTo>
                  <a:cubicBezTo>
                    <a:pt x="60" y="130"/>
                    <a:pt x="1" y="214"/>
                    <a:pt x="36" y="309"/>
                  </a:cubicBezTo>
                  <a:cubicBezTo>
                    <a:pt x="48" y="380"/>
                    <a:pt x="120" y="440"/>
                    <a:pt x="191" y="440"/>
                  </a:cubicBezTo>
                  <a:lnTo>
                    <a:pt x="239" y="440"/>
                  </a:lnTo>
                  <a:lnTo>
                    <a:pt x="608" y="345"/>
                  </a:lnTo>
                  <a:cubicBezTo>
                    <a:pt x="691" y="309"/>
                    <a:pt x="751" y="214"/>
                    <a:pt x="727" y="130"/>
                  </a:cubicBezTo>
                  <a:cubicBezTo>
                    <a:pt x="708" y="54"/>
                    <a:pt x="643" y="1"/>
                    <a:pt x="5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0998;p72">
              <a:extLst>
                <a:ext uri="{FF2B5EF4-FFF2-40B4-BE49-F238E27FC236}">
                  <a16:creationId xmlns:a16="http://schemas.microsoft.com/office/drawing/2014/main" id="{D0648E69-7B99-4107-B40A-81C84471CB26}"/>
                </a:ext>
              </a:extLst>
            </p:cNvPr>
            <p:cNvSpPr/>
            <p:nvPr/>
          </p:nvSpPr>
          <p:spPr>
            <a:xfrm>
              <a:off x="8209102" y="3435418"/>
              <a:ext cx="23412" cy="13401"/>
            </a:xfrm>
            <a:custGeom>
              <a:avLst/>
              <a:gdLst/>
              <a:ahLst/>
              <a:cxnLst/>
              <a:rect l="l" t="t" r="r" b="b"/>
              <a:pathLst>
                <a:path w="739" h="423" extrusionOk="0">
                  <a:moveTo>
                    <a:pt x="196" y="0"/>
                  </a:moveTo>
                  <a:cubicBezTo>
                    <a:pt x="119" y="0"/>
                    <a:pt x="54" y="54"/>
                    <a:pt x="24" y="124"/>
                  </a:cubicBezTo>
                  <a:cubicBezTo>
                    <a:pt x="0" y="220"/>
                    <a:pt x="60" y="303"/>
                    <a:pt x="143" y="339"/>
                  </a:cubicBezTo>
                  <a:lnTo>
                    <a:pt x="512" y="422"/>
                  </a:lnTo>
                  <a:lnTo>
                    <a:pt x="560" y="422"/>
                  </a:lnTo>
                  <a:cubicBezTo>
                    <a:pt x="631" y="422"/>
                    <a:pt x="715" y="386"/>
                    <a:pt x="727" y="291"/>
                  </a:cubicBezTo>
                  <a:cubicBezTo>
                    <a:pt x="738" y="220"/>
                    <a:pt x="703" y="124"/>
                    <a:pt x="607" y="101"/>
                  </a:cubicBezTo>
                  <a:lnTo>
                    <a:pt x="238" y="5"/>
                  </a:lnTo>
                  <a:cubicBezTo>
                    <a:pt x="224" y="2"/>
                    <a:pt x="210" y="0"/>
                    <a:pt x="1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4" name="Google Shape;11087;p72">
            <a:extLst>
              <a:ext uri="{FF2B5EF4-FFF2-40B4-BE49-F238E27FC236}">
                <a16:creationId xmlns:a16="http://schemas.microsoft.com/office/drawing/2014/main" id="{82218B9A-4D3C-4649-AB3F-BB48AABE3576}"/>
              </a:ext>
            </a:extLst>
          </p:cNvPr>
          <p:cNvGrpSpPr/>
          <p:nvPr/>
        </p:nvGrpSpPr>
        <p:grpSpPr>
          <a:xfrm>
            <a:off x="2334961" y="2180518"/>
            <a:ext cx="636056" cy="777074"/>
            <a:chOff x="4899999" y="2882095"/>
            <a:chExt cx="271244" cy="346801"/>
          </a:xfrm>
          <a:solidFill>
            <a:srgbClr val="DCAE52"/>
          </a:solidFill>
        </p:grpSpPr>
        <p:sp>
          <p:nvSpPr>
            <p:cNvPr id="15" name="Google Shape;11088;p72">
              <a:extLst>
                <a:ext uri="{FF2B5EF4-FFF2-40B4-BE49-F238E27FC236}">
                  <a16:creationId xmlns:a16="http://schemas.microsoft.com/office/drawing/2014/main" id="{C9C39426-6FB0-4105-8FCA-F2750E401CC5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1089;p72">
              <a:extLst>
                <a:ext uri="{FF2B5EF4-FFF2-40B4-BE49-F238E27FC236}">
                  <a16:creationId xmlns:a16="http://schemas.microsoft.com/office/drawing/2014/main" id="{D9E6BD3A-17ED-4F3A-BED8-255A7D0E6DEB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1090;p72">
              <a:extLst>
                <a:ext uri="{FF2B5EF4-FFF2-40B4-BE49-F238E27FC236}">
                  <a16:creationId xmlns:a16="http://schemas.microsoft.com/office/drawing/2014/main" id="{77026986-3BE7-4C67-82F0-BEAA07D5CBFC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1091;p72">
              <a:extLst>
                <a:ext uri="{FF2B5EF4-FFF2-40B4-BE49-F238E27FC236}">
                  <a16:creationId xmlns:a16="http://schemas.microsoft.com/office/drawing/2014/main" id="{987CB454-C91E-40C4-AC45-1358547C199B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1092;p72">
              <a:extLst>
                <a:ext uri="{FF2B5EF4-FFF2-40B4-BE49-F238E27FC236}">
                  <a16:creationId xmlns:a16="http://schemas.microsoft.com/office/drawing/2014/main" id="{FF620233-E160-45C0-8C02-7835FD85E7D7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11093;p72">
              <a:extLst>
                <a:ext uri="{FF2B5EF4-FFF2-40B4-BE49-F238E27FC236}">
                  <a16:creationId xmlns:a16="http://schemas.microsoft.com/office/drawing/2014/main" id="{8A154514-15BF-4047-8981-18EE536F6484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11094;p72">
              <a:extLst>
                <a:ext uri="{FF2B5EF4-FFF2-40B4-BE49-F238E27FC236}">
                  <a16:creationId xmlns:a16="http://schemas.microsoft.com/office/drawing/2014/main" id="{97FD253B-7732-468F-A1F9-FCA2B8C3AC02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11095;p72">
              <a:extLst>
                <a:ext uri="{FF2B5EF4-FFF2-40B4-BE49-F238E27FC236}">
                  <a16:creationId xmlns:a16="http://schemas.microsoft.com/office/drawing/2014/main" id="{D8BEFCF5-45CD-45A8-AAC6-9C05C927ED9E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11096;p72">
              <a:extLst>
                <a:ext uri="{FF2B5EF4-FFF2-40B4-BE49-F238E27FC236}">
                  <a16:creationId xmlns:a16="http://schemas.microsoft.com/office/drawing/2014/main" id="{50F7E4F4-D3D0-472C-BFCD-2EFF6EBD9732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11097;p72">
              <a:extLst>
                <a:ext uri="{FF2B5EF4-FFF2-40B4-BE49-F238E27FC236}">
                  <a16:creationId xmlns:a16="http://schemas.microsoft.com/office/drawing/2014/main" id="{25A50194-F24F-4EB8-846B-23AD7A7FFFF9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074A22-5F04-4304-80E7-BF355FD1EB67}"/>
              </a:ext>
            </a:extLst>
          </p:cNvPr>
          <p:cNvCxnSpPr/>
          <p:nvPr/>
        </p:nvCxnSpPr>
        <p:spPr>
          <a:xfrm>
            <a:off x="3051672" y="2663491"/>
            <a:ext cx="3100371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1F9195-06FA-4DE7-AA13-63828C4828F7}"/>
              </a:ext>
            </a:extLst>
          </p:cNvPr>
          <p:cNvCxnSpPr>
            <a:cxnSpLocks/>
          </p:cNvCxnSpPr>
          <p:nvPr/>
        </p:nvCxnSpPr>
        <p:spPr>
          <a:xfrm flipH="1" flipV="1">
            <a:off x="3085941" y="2809731"/>
            <a:ext cx="3057475" cy="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341184-E165-4FEA-9472-E2B97CD21224}"/>
              </a:ext>
            </a:extLst>
          </p:cNvPr>
          <p:cNvSpPr txBox="1"/>
          <p:nvPr/>
        </p:nvSpPr>
        <p:spPr>
          <a:xfrm>
            <a:off x="4017783" y="2334672"/>
            <a:ext cx="1218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CAE52"/>
                </a:solidFill>
              </a:rPr>
              <a:t>Data transfer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040B91-28FD-4ECD-9F26-C216005ABFAC}"/>
              </a:ext>
            </a:extLst>
          </p:cNvPr>
          <p:cNvSpPr txBox="1"/>
          <p:nvPr/>
        </p:nvSpPr>
        <p:spPr>
          <a:xfrm>
            <a:off x="3914607" y="1112986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600" dirty="0">
                <a:solidFill>
                  <a:srgbClr val="E9E2C9"/>
                </a:solidFill>
                <a:latin typeface="Montserrat"/>
                <a:sym typeface="Montserrat"/>
              </a:rPr>
              <a:t>Encryption</a:t>
            </a:r>
            <a:endParaRPr lang="en-US" sz="1600" dirty="0"/>
          </a:p>
        </p:txBody>
      </p:sp>
      <p:grpSp>
        <p:nvGrpSpPr>
          <p:cNvPr id="33" name="Google Shape;10868;p72">
            <a:extLst>
              <a:ext uri="{FF2B5EF4-FFF2-40B4-BE49-F238E27FC236}">
                <a16:creationId xmlns:a16="http://schemas.microsoft.com/office/drawing/2014/main" id="{B943EB9F-949E-43BA-9220-0F4BFB64A67D}"/>
              </a:ext>
            </a:extLst>
          </p:cNvPr>
          <p:cNvGrpSpPr/>
          <p:nvPr/>
        </p:nvGrpSpPr>
        <p:grpSpPr>
          <a:xfrm>
            <a:off x="4256626" y="4005737"/>
            <a:ext cx="630746" cy="782466"/>
            <a:chOff x="6248078" y="3784468"/>
            <a:chExt cx="277263" cy="356115"/>
          </a:xfrm>
          <a:solidFill>
            <a:srgbClr val="DCAE52"/>
          </a:solidFill>
        </p:grpSpPr>
        <p:sp>
          <p:nvSpPr>
            <p:cNvPr id="34" name="Google Shape;10869;p72">
              <a:extLst>
                <a:ext uri="{FF2B5EF4-FFF2-40B4-BE49-F238E27FC236}">
                  <a16:creationId xmlns:a16="http://schemas.microsoft.com/office/drawing/2014/main" id="{812EEBFC-58FC-462E-941A-61E19B521F64}"/>
                </a:ext>
              </a:extLst>
            </p:cNvPr>
            <p:cNvSpPr/>
            <p:nvPr/>
          </p:nvSpPr>
          <p:spPr>
            <a:xfrm>
              <a:off x="6337099" y="3874630"/>
              <a:ext cx="43402" cy="43402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34"/>
                  </a:moveTo>
                  <a:cubicBezTo>
                    <a:pt x="882" y="334"/>
                    <a:pt x="1048" y="488"/>
                    <a:pt x="1048" y="691"/>
                  </a:cubicBezTo>
                  <a:cubicBezTo>
                    <a:pt x="1048" y="881"/>
                    <a:pt x="882" y="1048"/>
                    <a:pt x="691" y="1048"/>
                  </a:cubicBezTo>
                  <a:cubicBezTo>
                    <a:pt x="501" y="1048"/>
                    <a:pt x="334" y="881"/>
                    <a:pt x="334" y="691"/>
                  </a:cubicBezTo>
                  <a:cubicBezTo>
                    <a:pt x="334" y="488"/>
                    <a:pt x="489" y="334"/>
                    <a:pt x="691" y="334"/>
                  </a:cubicBezTo>
                  <a:close/>
                  <a:moveTo>
                    <a:pt x="691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22" y="1369"/>
                    <a:pt x="691" y="1369"/>
                  </a:cubicBezTo>
                  <a:cubicBezTo>
                    <a:pt x="1072" y="1369"/>
                    <a:pt x="1370" y="1060"/>
                    <a:pt x="1370" y="691"/>
                  </a:cubicBezTo>
                  <a:cubicBezTo>
                    <a:pt x="1370" y="298"/>
                    <a:pt x="1060" y="0"/>
                    <a:pt x="6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10870;p72">
              <a:extLst>
                <a:ext uri="{FF2B5EF4-FFF2-40B4-BE49-F238E27FC236}">
                  <a16:creationId xmlns:a16="http://schemas.microsoft.com/office/drawing/2014/main" id="{DBAD988E-FEC8-4359-B559-C9BFDA08B043}"/>
                </a:ext>
              </a:extLst>
            </p:cNvPr>
            <p:cNvSpPr/>
            <p:nvPr/>
          </p:nvSpPr>
          <p:spPr>
            <a:xfrm>
              <a:off x="6392919" y="3874630"/>
              <a:ext cx="43402" cy="43402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34"/>
                  </a:moveTo>
                  <a:cubicBezTo>
                    <a:pt x="882" y="334"/>
                    <a:pt x="1037" y="488"/>
                    <a:pt x="1037" y="691"/>
                  </a:cubicBezTo>
                  <a:cubicBezTo>
                    <a:pt x="1037" y="881"/>
                    <a:pt x="882" y="1048"/>
                    <a:pt x="679" y="1048"/>
                  </a:cubicBezTo>
                  <a:cubicBezTo>
                    <a:pt x="489" y="1048"/>
                    <a:pt x="322" y="881"/>
                    <a:pt x="322" y="691"/>
                  </a:cubicBezTo>
                  <a:cubicBezTo>
                    <a:pt x="322" y="488"/>
                    <a:pt x="489" y="334"/>
                    <a:pt x="679" y="334"/>
                  </a:cubicBezTo>
                  <a:close/>
                  <a:moveTo>
                    <a:pt x="679" y="0"/>
                  </a:moveTo>
                  <a:cubicBezTo>
                    <a:pt x="298" y="0"/>
                    <a:pt x="1" y="310"/>
                    <a:pt x="1" y="691"/>
                  </a:cubicBezTo>
                  <a:cubicBezTo>
                    <a:pt x="1" y="1072"/>
                    <a:pt x="310" y="1369"/>
                    <a:pt x="679" y="1369"/>
                  </a:cubicBezTo>
                  <a:cubicBezTo>
                    <a:pt x="1060" y="1369"/>
                    <a:pt x="1370" y="1060"/>
                    <a:pt x="1370" y="691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Google Shape;10871;p72">
              <a:extLst>
                <a:ext uri="{FF2B5EF4-FFF2-40B4-BE49-F238E27FC236}">
                  <a16:creationId xmlns:a16="http://schemas.microsoft.com/office/drawing/2014/main" id="{BCC46398-56D1-4C6F-9634-E8F008D05A3A}"/>
                </a:ext>
              </a:extLst>
            </p:cNvPr>
            <p:cNvSpPr/>
            <p:nvPr/>
          </p:nvSpPr>
          <p:spPr>
            <a:xfrm>
              <a:off x="6381609" y="3913469"/>
              <a:ext cx="10201" cy="15872"/>
            </a:xfrm>
            <a:custGeom>
              <a:avLst/>
              <a:gdLst/>
              <a:ahLst/>
              <a:cxnLst/>
              <a:rect l="l" t="t" r="r" b="b"/>
              <a:pathLst>
                <a:path w="322" h="501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334"/>
                  </a:lnTo>
                  <a:cubicBezTo>
                    <a:pt x="0" y="429"/>
                    <a:pt x="72" y="501"/>
                    <a:pt x="167" y="501"/>
                  </a:cubicBezTo>
                  <a:cubicBezTo>
                    <a:pt x="251" y="501"/>
                    <a:pt x="322" y="429"/>
                    <a:pt x="322" y="334"/>
                  </a:cubicBezTo>
                  <a:lnTo>
                    <a:pt x="322" y="155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" name="Google Shape;10872;p72">
              <a:extLst>
                <a:ext uri="{FF2B5EF4-FFF2-40B4-BE49-F238E27FC236}">
                  <a16:creationId xmlns:a16="http://schemas.microsoft.com/office/drawing/2014/main" id="{ABF1C767-99CD-45F2-BE45-F862126DF514}"/>
                </a:ext>
              </a:extLst>
            </p:cNvPr>
            <p:cNvSpPr/>
            <p:nvPr/>
          </p:nvSpPr>
          <p:spPr>
            <a:xfrm>
              <a:off x="6248078" y="3784468"/>
              <a:ext cx="277263" cy="356115"/>
            </a:xfrm>
            <a:custGeom>
              <a:avLst/>
              <a:gdLst/>
              <a:ahLst/>
              <a:cxnLst/>
              <a:rect l="l" t="t" r="r" b="b"/>
              <a:pathLst>
                <a:path w="8752" h="11241" extrusionOk="0">
                  <a:moveTo>
                    <a:pt x="5954" y="4751"/>
                  </a:moveTo>
                  <a:lnTo>
                    <a:pt x="5954" y="5335"/>
                  </a:lnTo>
                  <a:cubicBezTo>
                    <a:pt x="5954" y="5561"/>
                    <a:pt x="5823" y="5751"/>
                    <a:pt x="5609" y="5835"/>
                  </a:cubicBezTo>
                  <a:lnTo>
                    <a:pt x="4751" y="6180"/>
                  </a:lnTo>
                  <a:cubicBezTo>
                    <a:pt x="4632" y="6233"/>
                    <a:pt x="4501" y="6260"/>
                    <a:pt x="4369" y="6260"/>
                  </a:cubicBezTo>
                  <a:cubicBezTo>
                    <a:pt x="4236" y="6260"/>
                    <a:pt x="4102" y="6233"/>
                    <a:pt x="3977" y="6180"/>
                  </a:cubicBezTo>
                  <a:lnTo>
                    <a:pt x="3108" y="5835"/>
                  </a:lnTo>
                  <a:cubicBezTo>
                    <a:pt x="2906" y="5751"/>
                    <a:pt x="2775" y="5561"/>
                    <a:pt x="2775" y="5335"/>
                  </a:cubicBezTo>
                  <a:lnTo>
                    <a:pt x="2775" y="4751"/>
                  </a:lnTo>
                  <a:lnTo>
                    <a:pt x="3156" y="4882"/>
                  </a:lnTo>
                  <a:cubicBezTo>
                    <a:pt x="3215" y="5108"/>
                    <a:pt x="3406" y="5275"/>
                    <a:pt x="3668" y="5275"/>
                  </a:cubicBezTo>
                  <a:lnTo>
                    <a:pt x="3680" y="5275"/>
                  </a:lnTo>
                  <a:lnTo>
                    <a:pt x="3680" y="5287"/>
                  </a:lnTo>
                  <a:cubicBezTo>
                    <a:pt x="3680" y="5382"/>
                    <a:pt x="3751" y="5454"/>
                    <a:pt x="3846" y="5454"/>
                  </a:cubicBezTo>
                  <a:cubicBezTo>
                    <a:pt x="3930" y="5454"/>
                    <a:pt x="4001" y="5382"/>
                    <a:pt x="4001" y="5287"/>
                  </a:cubicBezTo>
                  <a:lnTo>
                    <a:pt x="4001" y="5275"/>
                  </a:lnTo>
                  <a:lnTo>
                    <a:pt x="4192" y="5275"/>
                  </a:lnTo>
                  <a:lnTo>
                    <a:pt x="4192" y="5287"/>
                  </a:lnTo>
                  <a:cubicBezTo>
                    <a:pt x="4192" y="5382"/>
                    <a:pt x="4275" y="5454"/>
                    <a:pt x="4358" y="5454"/>
                  </a:cubicBezTo>
                  <a:cubicBezTo>
                    <a:pt x="4454" y="5454"/>
                    <a:pt x="4525" y="5382"/>
                    <a:pt x="4525" y="5287"/>
                  </a:cubicBezTo>
                  <a:lnTo>
                    <a:pt x="4525" y="5275"/>
                  </a:lnTo>
                  <a:lnTo>
                    <a:pt x="4716" y="5275"/>
                  </a:lnTo>
                  <a:lnTo>
                    <a:pt x="4716" y="5287"/>
                  </a:lnTo>
                  <a:cubicBezTo>
                    <a:pt x="4716" y="5382"/>
                    <a:pt x="4787" y="5454"/>
                    <a:pt x="4882" y="5454"/>
                  </a:cubicBezTo>
                  <a:cubicBezTo>
                    <a:pt x="4966" y="5454"/>
                    <a:pt x="5049" y="5382"/>
                    <a:pt x="5049" y="5287"/>
                  </a:cubicBezTo>
                  <a:lnTo>
                    <a:pt x="5049" y="5275"/>
                  </a:lnTo>
                  <a:lnTo>
                    <a:pt x="5061" y="5275"/>
                  </a:lnTo>
                  <a:cubicBezTo>
                    <a:pt x="5299" y="5275"/>
                    <a:pt x="5501" y="5108"/>
                    <a:pt x="5561" y="4882"/>
                  </a:cubicBezTo>
                  <a:lnTo>
                    <a:pt x="5954" y="4751"/>
                  </a:lnTo>
                  <a:close/>
                  <a:moveTo>
                    <a:pt x="4716" y="6537"/>
                  </a:moveTo>
                  <a:lnTo>
                    <a:pt x="4716" y="6882"/>
                  </a:lnTo>
                  <a:lnTo>
                    <a:pt x="4001" y="6882"/>
                  </a:lnTo>
                  <a:lnTo>
                    <a:pt x="4001" y="6537"/>
                  </a:lnTo>
                  <a:cubicBezTo>
                    <a:pt x="4120" y="6573"/>
                    <a:pt x="4239" y="6585"/>
                    <a:pt x="4358" y="6585"/>
                  </a:cubicBezTo>
                  <a:cubicBezTo>
                    <a:pt x="4477" y="6585"/>
                    <a:pt x="4596" y="6573"/>
                    <a:pt x="4716" y="6537"/>
                  </a:cubicBezTo>
                  <a:close/>
                  <a:moveTo>
                    <a:pt x="4739" y="7204"/>
                  </a:moveTo>
                  <a:lnTo>
                    <a:pt x="4739" y="7585"/>
                  </a:lnTo>
                  <a:lnTo>
                    <a:pt x="4001" y="7585"/>
                  </a:lnTo>
                  <a:lnTo>
                    <a:pt x="4001" y="7204"/>
                  </a:lnTo>
                  <a:close/>
                  <a:moveTo>
                    <a:pt x="4358" y="346"/>
                  </a:moveTo>
                  <a:cubicBezTo>
                    <a:pt x="5823" y="346"/>
                    <a:pt x="7013" y="1536"/>
                    <a:pt x="7013" y="3001"/>
                  </a:cubicBezTo>
                  <a:lnTo>
                    <a:pt x="7013" y="4227"/>
                  </a:lnTo>
                  <a:cubicBezTo>
                    <a:pt x="7013" y="4906"/>
                    <a:pt x="6823" y="5501"/>
                    <a:pt x="6442" y="6073"/>
                  </a:cubicBezTo>
                  <a:cubicBezTo>
                    <a:pt x="6109" y="6597"/>
                    <a:pt x="5668" y="7013"/>
                    <a:pt x="5275" y="7382"/>
                  </a:cubicBezTo>
                  <a:cubicBezTo>
                    <a:pt x="5192" y="7466"/>
                    <a:pt x="5132" y="7525"/>
                    <a:pt x="5061" y="7585"/>
                  </a:cubicBezTo>
                  <a:lnTo>
                    <a:pt x="5061" y="6406"/>
                  </a:lnTo>
                  <a:lnTo>
                    <a:pt x="5739" y="6132"/>
                  </a:lnTo>
                  <a:cubicBezTo>
                    <a:pt x="6073" y="6001"/>
                    <a:pt x="6299" y="5692"/>
                    <a:pt x="6299" y="5335"/>
                  </a:cubicBezTo>
                  <a:lnTo>
                    <a:pt x="6299" y="4620"/>
                  </a:lnTo>
                  <a:cubicBezTo>
                    <a:pt x="6501" y="4501"/>
                    <a:pt x="6656" y="4275"/>
                    <a:pt x="6656" y="4025"/>
                  </a:cubicBezTo>
                  <a:lnTo>
                    <a:pt x="6656" y="3001"/>
                  </a:lnTo>
                  <a:cubicBezTo>
                    <a:pt x="6656" y="2441"/>
                    <a:pt x="6442" y="1906"/>
                    <a:pt x="6085" y="1489"/>
                  </a:cubicBezTo>
                  <a:cubicBezTo>
                    <a:pt x="6054" y="1452"/>
                    <a:pt x="6013" y="1434"/>
                    <a:pt x="5969" y="1434"/>
                  </a:cubicBezTo>
                  <a:cubicBezTo>
                    <a:pt x="5929" y="1434"/>
                    <a:pt x="5886" y="1449"/>
                    <a:pt x="5847" y="1477"/>
                  </a:cubicBezTo>
                  <a:cubicBezTo>
                    <a:pt x="5775" y="1536"/>
                    <a:pt x="5775" y="1644"/>
                    <a:pt x="5835" y="1715"/>
                  </a:cubicBezTo>
                  <a:cubicBezTo>
                    <a:pt x="6144" y="2072"/>
                    <a:pt x="6323" y="2537"/>
                    <a:pt x="6323" y="3001"/>
                  </a:cubicBezTo>
                  <a:lnTo>
                    <a:pt x="6323" y="4025"/>
                  </a:lnTo>
                  <a:cubicBezTo>
                    <a:pt x="6323" y="4168"/>
                    <a:pt x="6228" y="4323"/>
                    <a:pt x="6073" y="4370"/>
                  </a:cubicBezTo>
                  <a:lnTo>
                    <a:pt x="5370" y="4608"/>
                  </a:lnTo>
                  <a:cubicBezTo>
                    <a:pt x="5299" y="4632"/>
                    <a:pt x="5251" y="4692"/>
                    <a:pt x="5251" y="4751"/>
                  </a:cubicBezTo>
                  <a:cubicBezTo>
                    <a:pt x="5251" y="4858"/>
                    <a:pt x="5168" y="4942"/>
                    <a:pt x="5061" y="4942"/>
                  </a:cubicBezTo>
                  <a:lnTo>
                    <a:pt x="3668" y="4942"/>
                  </a:lnTo>
                  <a:cubicBezTo>
                    <a:pt x="3561" y="4942"/>
                    <a:pt x="3465" y="4858"/>
                    <a:pt x="3465" y="4751"/>
                  </a:cubicBezTo>
                  <a:cubicBezTo>
                    <a:pt x="3465" y="4680"/>
                    <a:pt x="3430" y="4620"/>
                    <a:pt x="3346" y="4608"/>
                  </a:cubicBezTo>
                  <a:lnTo>
                    <a:pt x="2656" y="4370"/>
                  </a:lnTo>
                  <a:cubicBezTo>
                    <a:pt x="2501" y="4323"/>
                    <a:pt x="2394" y="4168"/>
                    <a:pt x="2394" y="4025"/>
                  </a:cubicBezTo>
                  <a:lnTo>
                    <a:pt x="2394" y="3001"/>
                  </a:lnTo>
                  <a:cubicBezTo>
                    <a:pt x="2394" y="1929"/>
                    <a:pt x="3275" y="1048"/>
                    <a:pt x="4346" y="1048"/>
                  </a:cubicBezTo>
                  <a:cubicBezTo>
                    <a:pt x="4692" y="1048"/>
                    <a:pt x="5037" y="1132"/>
                    <a:pt x="5311" y="1298"/>
                  </a:cubicBezTo>
                  <a:cubicBezTo>
                    <a:pt x="5337" y="1313"/>
                    <a:pt x="5364" y="1320"/>
                    <a:pt x="5391" y="1320"/>
                  </a:cubicBezTo>
                  <a:cubicBezTo>
                    <a:pt x="5449" y="1320"/>
                    <a:pt x="5504" y="1288"/>
                    <a:pt x="5537" y="1239"/>
                  </a:cubicBezTo>
                  <a:cubicBezTo>
                    <a:pt x="5585" y="1167"/>
                    <a:pt x="5549" y="1060"/>
                    <a:pt x="5478" y="1013"/>
                  </a:cubicBezTo>
                  <a:cubicBezTo>
                    <a:pt x="5132" y="822"/>
                    <a:pt x="4739" y="715"/>
                    <a:pt x="4346" y="715"/>
                  </a:cubicBezTo>
                  <a:cubicBezTo>
                    <a:pt x="3096" y="715"/>
                    <a:pt x="2072" y="1727"/>
                    <a:pt x="2072" y="3001"/>
                  </a:cubicBezTo>
                  <a:lnTo>
                    <a:pt x="2072" y="4025"/>
                  </a:lnTo>
                  <a:cubicBezTo>
                    <a:pt x="2072" y="4275"/>
                    <a:pt x="2203" y="4501"/>
                    <a:pt x="2430" y="4620"/>
                  </a:cubicBezTo>
                  <a:lnTo>
                    <a:pt x="2430" y="5335"/>
                  </a:lnTo>
                  <a:cubicBezTo>
                    <a:pt x="2430" y="5692"/>
                    <a:pt x="2632" y="6001"/>
                    <a:pt x="2977" y="6132"/>
                  </a:cubicBezTo>
                  <a:lnTo>
                    <a:pt x="3668" y="6406"/>
                  </a:lnTo>
                  <a:lnTo>
                    <a:pt x="3668" y="7585"/>
                  </a:lnTo>
                  <a:cubicBezTo>
                    <a:pt x="3584" y="7525"/>
                    <a:pt x="3525" y="7442"/>
                    <a:pt x="3453" y="7382"/>
                  </a:cubicBezTo>
                  <a:cubicBezTo>
                    <a:pt x="3072" y="7013"/>
                    <a:pt x="2620" y="6585"/>
                    <a:pt x="2275" y="6073"/>
                  </a:cubicBezTo>
                  <a:cubicBezTo>
                    <a:pt x="1894" y="5501"/>
                    <a:pt x="1715" y="4882"/>
                    <a:pt x="1715" y="4227"/>
                  </a:cubicBezTo>
                  <a:lnTo>
                    <a:pt x="1715" y="3001"/>
                  </a:lnTo>
                  <a:cubicBezTo>
                    <a:pt x="1715" y="1536"/>
                    <a:pt x="2906" y="346"/>
                    <a:pt x="4358" y="346"/>
                  </a:cubicBezTo>
                  <a:close/>
                  <a:moveTo>
                    <a:pt x="4751" y="7906"/>
                  </a:moveTo>
                  <a:lnTo>
                    <a:pt x="4751" y="7918"/>
                  </a:lnTo>
                  <a:lnTo>
                    <a:pt x="4739" y="7918"/>
                  </a:lnTo>
                  <a:cubicBezTo>
                    <a:pt x="4585" y="8085"/>
                    <a:pt x="4466" y="8240"/>
                    <a:pt x="4382" y="8394"/>
                  </a:cubicBezTo>
                  <a:cubicBezTo>
                    <a:pt x="4287" y="8240"/>
                    <a:pt x="4156" y="8085"/>
                    <a:pt x="4025" y="7918"/>
                  </a:cubicBezTo>
                  <a:lnTo>
                    <a:pt x="4025" y="7906"/>
                  </a:lnTo>
                  <a:close/>
                  <a:moveTo>
                    <a:pt x="4382" y="1"/>
                  </a:moveTo>
                  <a:cubicBezTo>
                    <a:pt x="2739" y="1"/>
                    <a:pt x="1406" y="1346"/>
                    <a:pt x="1406" y="2977"/>
                  </a:cubicBezTo>
                  <a:lnTo>
                    <a:pt x="1406" y="4215"/>
                  </a:lnTo>
                  <a:cubicBezTo>
                    <a:pt x="1406" y="5477"/>
                    <a:pt x="2013" y="6347"/>
                    <a:pt x="2668" y="7049"/>
                  </a:cubicBezTo>
                  <a:cubicBezTo>
                    <a:pt x="2549" y="7156"/>
                    <a:pt x="2382" y="7251"/>
                    <a:pt x="2215" y="7311"/>
                  </a:cubicBezTo>
                  <a:lnTo>
                    <a:pt x="882" y="7716"/>
                  </a:lnTo>
                  <a:cubicBezTo>
                    <a:pt x="358" y="7859"/>
                    <a:pt x="1" y="8335"/>
                    <a:pt x="1" y="8871"/>
                  </a:cubicBezTo>
                  <a:lnTo>
                    <a:pt x="1" y="11073"/>
                  </a:lnTo>
                  <a:cubicBezTo>
                    <a:pt x="1" y="11169"/>
                    <a:pt x="72" y="11240"/>
                    <a:pt x="167" y="11240"/>
                  </a:cubicBezTo>
                  <a:cubicBezTo>
                    <a:pt x="251" y="11240"/>
                    <a:pt x="322" y="11169"/>
                    <a:pt x="322" y="11073"/>
                  </a:cubicBezTo>
                  <a:lnTo>
                    <a:pt x="322" y="8871"/>
                  </a:lnTo>
                  <a:cubicBezTo>
                    <a:pt x="322" y="8752"/>
                    <a:pt x="358" y="8633"/>
                    <a:pt x="405" y="8537"/>
                  </a:cubicBezTo>
                  <a:lnTo>
                    <a:pt x="1394" y="9407"/>
                  </a:lnTo>
                  <a:cubicBezTo>
                    <a:pt x="1513" y="9514"/>
                    <a:pt x="1572" y="9668"/>
                    <a:pt x="1572" y="9811"/>
                  </a:cubicBezTo>
                  <a:lnTo>
                    <a:pt x="1572" y="11073"/>
                  </a:lnTo>
                  <a:cubicBezTo>
                    <a:pt x="1572" y="11169"/>
                    <a:pt x="1656" y="11240"/>
                    <a:pt x="1739" y="11240"/>
                  </a:cubicBezTo>
                  <a:cubicBezTo>
                    <a:pt x="1834" y="11240"/>
                    <a:pt x="1906" y="11169"/>
                    <a:pt x="1906" y="11073"/>
                  </a:cubicBezTo>
                  <a:lnTo>
                    <a:pt x="1906" y="9811"/>
                  </a:lnTo>
                  <a:cubicBezTo>
                    <a:pt x="1906" y="9561"/>
                    <a:pt x="1799" y="9323"/>
                    <a:pt x="1608" y="9156"/>
                  </a:cubicBezTo>
                  <a:lnTo>
                    <a:pt x="584" y="8252"/>
                  </a:lnTo>
                  <a:cubicBezTo>
                    <a:pt x="679" y="8144"/>
                    <a:pt x="822" y="8061"/>
                    <a:pt x="965" y="8013"/>
                  </a:cubicBezTo>
                  <a:lnTo>
                    <a:pt x="2310" y="7609"/>
                  </a:lnTo>
                  <a:cubicBezTo>
                    <a:pt x="2525" y="7549"/>
                    <a:pt x="2727" y="7430"/>
                    <a:pt x="2882" y="7263"/>
                  </a:cubicBezTo>
                  <a:cubicBezTo>
                    <a:pt x="3001" y="7382"/>
                    <a:pt x="3120" y="7502"/>
                    <a:pt x="3239" y="7609"/>
                  </a:cubicBezTo>
                  <a:cubicBezTo>
                    <a:pt x="3763" y="8097"/>
                    <a:pt x="4215" y="8537"/>
                    <a:pt x="4215" y="8942"/>
                  </a:cubicBezTo>
                  <a:cubicBezTo>
                    <a:pt x="4215" y="9037"/>
                    <a:pt x="4287" y="9109"/>
                    <a:pt x="4370" y="9109"/>
                  </a:cubicBezTo>
                  <a:cubicBezTo>
                    <a:pt x="4466" y="9109"/>
                    <a:pt x="4537" y="9037"/>
                    <a:pt x="4537" y="8942"/>
                  </a:cubicBezTo>
                  <a:cubicBezTo>
                    <a:pt x="4537" y="8514"/>
                    <a:pt x="4989" y="8097"/>
                    <a:pt x="5501" y="7609"/>
                  </a:cubicBezTo>
                  <a:cubicBezTo>
                    <a:pt x="5620" y="7502"/>
                    <a:pt x="5739" y="7382"/>
                    <a:pt x="5859" y="7263"/>
                  </a:cubicBezTo>
                  <a:cubicBezTo>
                    <a:pt x="6025" y="7430"/>
                    <a:pt x="6216" y="7549"/>
                    <a:pt x="6442" y="7609"/>
                  </a:cubicBezTo>
                  <a:lnTo>
                    <a:pt x="7787" y="8013"/>
                  </a:lnTo>
                  <a:cubicBezTo>
                    <a:pt x="7930" y="8049"/>
                    <a:pt x="8061" y="8133"/>
                    <a:pt x="8168" y="8252"/>
                  </a:cubicBezTo>
                  <a:lnTo>
                    <a:pt x="7144" y="9156"/>
                  </a:lnTo>
                  <a:cubicBezTo>
                    <a:pt x="6954" y="9323"/>
                    <a:pt x="6847" y="9561"/>
                    <a:pt x="6847" y="9811"/>
                  </a:cubicBezTo>
                  <a:lnTo>
                    <a:pt x="6847" y="11073"/>
                  </a:lnTo>
                  <a:cubicBezTo>
                    <a:pt x="6847" y="11169"/>
                    <a:pt x="6918" y="11240"/>
                    <a:pt x="7013" y="11240"/>
                  </a:cubicBezTo>
                  <a:cubicBezTo>
                    <a:pt x="7097" y="11240"/>
                    <a:pt x="7168" y="11169"/>
                    <a:pt x="7168" y="11073"/>
                  </a:cubicBezTo>
                  <a:lnTo>
                    <a:pt x="7168" y="9811"/>
                  </a:lnTo>
                  <a:cubicBezTo>
                    <a:pt x="7168" y="9668"/>
                    <a:pt x="7252" y="9514"/>
                    <a:pt x="7347" y="9407"/>
                  </a:cubicBezTo>
                  <a:lnTo>
                    <a:pt x="8347" y="8537"/>
                  </a:lnTo>
                  <a:cubicBezTo>
                    <a:pt x="8395" y="8633"/>
                    <a:pt x="8418" y="8752"/>
                    <a:pt x="8418" y="8871"/>
                  </a:cubicBezTo>
                  <a:lnTo>
                    <a:pt x="8418" y="11073"/>
                  </a:lnTo>
                  <a:cubicBezTo>
                    <a:pt x="8418" y="11169"/>
                    <a:pt x="8502" y="11240"/>
                    <a:pt x="8585" y="11240"/>
                  </a:cubicBezTo>
                  <a:cubicBezTo>
                    <a:pt x="8680" y="11240"/>
                    <a:pt x="8752" y="11169"/>
                    <a:pt x="8752" y="11073"/>
                  </a:cubicBezTo>
                  <a:lnTo>
                    <a:pt x="8752" y="8871"/>
                  </a:lnTo>
                  <a:cubicBezTo>
                    <a:pt x="8752" y="8359"/>
                    <a:pt x="8395" y="7859"/>
                    <a:pt x="7871" y="7716"/>
                  </a:cubicBezTo>
                  <a:lnTo>
                    <a:pt x="6537" y="7311"/>
                  </a:lnTo>
                  <a:cubicBezTo>
                    <a:pt x="6359" y="7263"/>
                    <a:pt x="6204" y="7180"/>
                    <a:pt x="6085" y="7049"/>
                  </a:cubicBezTo>
                  <a:cubicBezTo>
                    <a:pt x="6740" y="6359"/>
                    <a:pt x="7359" y="5477"/>
                    <a:pt x="7359" y="4215"/>
                  </a:cubicBezTo>
                  <a:lnTo>
                    <a:pt x="7359" y="2977"/>
                  </a:lnTo>
                  <a:cubicBezTo>
                    <a:pt x="7359" y="1346"/>
                    <a:pt x="6013" y="1"/>
                    <a:pt x="4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" name="Google Shape;10873;p72">
              <a:extLst>
                <a:ext uri="{FF2B5EF4-FFF2-40B4-BE49-F238E27FC236}">
                  <a16:creationId xmlns:a16="http://schemas.microsoft.com/office/drawing/2014/main" id="{3E09588F-11F5-465F-A01C-5344B7670FB5}"/>
                </a:ext>
              </a:extLst>
            </p:cNvPr>
            <p:cNvSpPr/>
            <p:nvPr/>
          </p:nvSpPr>
          <p:spPr>
            <a:xfrm>
              <a:off x="6381609" y="4085840"/>
              <a:ext cx="10201" cy="54743"/>
            </a:xfrm>
            <a:custGeom>
              <a:avLst/>
              <a:gdLst/>
              <a:ahLst/>
              <a:cxnLst/>
              <a:rect l="l" t="t" r="r" b="b"/>
              <a:pathLst>
                <a:path w="322" h="1728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560"/>
                  </a:lnTo>
                  <a:cubicBezTo>
                    <a:pt x="0" y="1656"/>
                    <a:pt x="72" y="1727"/>
                    <a:pt x="167" y="1727"/>
                  </a:cubicBezTo>
                  <a:cubicBezTo>
                    <a:pt x="251" y="1727"/>
                    <a:pt x="322" y="1656"/>
                    <a:pt x="322" y="1560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CF0042-2CEB-4F65-99E5-D0C5D72BC5C8}"/>
              </a:ext>
            </a:extLst>
          </p:cNvPr>
          <p:cNvCxnSpPr>
            <a:cxnSpLocks/>
          </p:cNvCxnSpPr>
          <p:nvPr/>
        </p:nvCxnSpPr>
        <p:spPr>
          <a:xfrm flipV="1">
            <a:off x="4572001" y="2850619"/>
            <a:ext cx="1" cy="111423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Subtitle 4">
            <a:extLst>
              <a:ext uri="{FF2B5EF4-FFF2-40B4-BE49-F238E27FC236}">
                <a16:creationId xmlns:a16="http://schemas.microsoft.com/office/drawing/2014/main" id="{512F5B90-0469-4FC3-AEF2-CB7618C26AC4}"/>
              </a:ext>
            </a:extLst>
          </p:cNvPr>
          <p:cNvSpPr txBox="1">
            <a:spLocks/>
          </p:cNvSpPr>
          <p:nvPr/>
        </p:nvSpPr>
        <p:spPr>
          <a:xfrm>
            <a:off x="4017783" y="4868836"/>
            <a:ext cx="1003236" cy="21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Intruder</a:t>
            </a:r>
          </a:p>
        </p:txBody>
      </p:sp>
      <p:grpSp>
        <p:nvGrpSpPr>
          <p:cNvPr id="40" name="Google Shape;9193;p69">
            <a:extLst>
              <a:ext uri="{FF2B5EF4-FFF2-40B4-BE49-F238E27FC236}">
                <a16:creationId xmlns:a16="http://schemas.microsoft.com/office/drawing/2014/main" id="{720703FA-1B3C-4F70-B8C7-E5E742CC23F6}"/>
              </a:ext>
            </a:extLst>
          </p:cNvPr>
          <p:cNvGrpSpPr/>
          <p:nvPr/>
        </p:nvGrpSpPr>
        <p:grpSpPr>
          <a:xfrm>
            <a:off x="5776411" y="2851833"/>
            <a:ext cx="342192" cy="327140"/>
            <a:chOff x="7441465" y="2302860"/>
            <a:chExt cx="342192" cy="327140"/>
          </a:xfrm>
          <a:solidFill>
            <a:srgbClr val="DCAE52"/>
          </a:solidFill>
        </p:grpSpPr>
        <p:sp>
          <p:nvSpPr>
            <p:cNvPr id="41" name="Google Shape;9194;p69">
              <a:extLst>
                <a:ext uri="{FF2B5EF4-FFF2-40B4-BE49-F238E27FC236}">
                  <a16:creationId xmlns:a16="http://schemas.microsoft.com/office/drawing/2014/main" id="{55B6C669-3CC1-40D1-B69F-4D9DA67ABF0D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" name="Google Shape;9195;p69">
              <a:extLst>
                <a:ext uri="{FF2B5EF4-FFF2-40B4-BE49-F238E27FC236}">
                  <a16:creationId xmlns:a16="http://schemas.microsoft.com/office/drawing/2014/main" id="{95BEF544-0E1C-41ED-B5B8-263441F4F890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" name="Google Shape;9193;p69">
            <a:extLst>
              <a:ext uri="{FF2B5EF4-FFF2-40B4-BE49-F238E27FC236}">
                <a16:creationId xmlns:a16="http://schemas.microsoft.com/office/drawing/2014/main" id="{53ED1440-A4D2-4249-A846-D6D0BE84ACEC}"/>
              </a:ext>
            </a:extLst>
          </p:cNvPr>
          <p:cNvGrpSpPr/>
          <p:nvPr/>
        </p:nvGrpSpPr>
        <p:grpSpPr>
          <a:xfrm>
            <a:off x="2978399" y="2278121"/>
            <a:ext cx="342192" cy="327140"/>
            <a:chOff x="7441465" y="2302860"/>
            <a:chExt cx="342192" cy="327140"/>
          </a:xfrm>
          <a:solidFill>
            <a:srgbClr val="DCAE52"/>
          </a:solidFill>
        </p:grpSpPr>
        <p:sp>
          <p:nvSpPr>
            <p:cNvPr id="45" name="Google Shape;9194;p69">
              <a:extLst>
                <a:ext uri="{FF2B5EF4-FFF2-40B4-BE49-F238E27FC236}">
                  <a16:creationId xmlns:a16="http://schemas.microsoft.com/office/drawing/2014/main" id="{CAD2E80E-3274-40D7-B180-9EDC2CE554C3}"/>
                </a:ext>
              </a:extLst>
            </p:cNvPr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9195;p69">
              <a:extLst>
                <a:ext uri="{FF2B5EF4-FFF2-40B4-BE49-F238E27FC236}">
                  <a16:creationId xmlns:a16="http://schemas.microsoft.com/office/drawing/2014/main" id="{08921F4F-0402-49FA-B375-56B652241D69}"/>
                </a:ext>
              </a:extLst>
            </p:cNvPr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8FBA2A-FDDB-4754-ABAF-82B83BD02D9C}"/>
              </a:ext>
            </a:extLst>
          </p:cNvPr>
          <p:cNvSpPr txBox="1"/>
          <p:nvPr/>
        </p:nvSpPr>
        <p:spPr>
          <a:xfrm>
            <a:off x="4723705" y="376536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DCAE52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DB57F-A701-4A1F-88BD-8FDCCBC0409F}"/>
              </a:ext>
            </a:extLst>
          </p:cNvPr>
          <p:cNvSpPr txBox="1"/>
          <p:nvPr/>
        </p:nvSpPr>
        <p:spPr>
          <a:xfrm>
            <a:off x="2924641" y="1929045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9E2C9"/>
                </a:solidFill>
                <a:latin typeface="Montserrat"/>
              </a:rPr>
              <a:t>Key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D56B84-B439-4E5B-9946-CD64AB4DF093}"/>
              </a:ext>
            </a:extLst>
          </p:cNvPr>
          <p:cNvSpPr txBox="1"/>
          <p:nvPr/>
        </p:nvSpPr>
        <p:spPr>
          <a:xfrm>
            <a:off x="5686780" y="3178972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9E2C9"/>
                </a:solidFill>
                <a:latin typeface="Montserrat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4834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0F1734E-51E6-4101-9043-EE33434EED19}"/>
              </a:ext>
            </a:extLst>
          </p:cNvPr>
          <p:cNvSpPr/>
          <p:nvPr/>
        </p:nvSpPr>
        <p:spPr>
          <a:xfrm>
            <a:off x="575799" y="3649777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E427D6-9368-4BCE-8C6D-D4ED32AD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040B91-28FD-4ECD-9F26-C216005ABFAC}"/>
              </a:ext>
            </a:extLst>
          </p:cNvPr>
          <p:cNvSpPr txBox="1"/>
          <p:nvPr/>
        </p:nvSpPr>
        <p:spPr>
          <a:xfrm>
            <a:off x="3830445" y="1120670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600" dirty="0">
                <a:solidFill>
                  <a:srgbClr val="E9E2C9"/>
                </a:solidFill>
                <a:latin typeface="Montserrat"/>
                <a:sym typeface="Montserrat"/>
              </a:rPr>
              <a:t>Encryption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CCCC16-9552-4D2F-BBDD-E101EA609B18}"/>
              </a:ext>
            </a:extLst>
          </p:cNvPr>
          <p:cNvSpPr txBox="1"/>
          <p:nvPr/>
        </p:nvSpPr>
        <p:spPr>
          <a:xfrm>
            <a:off x="751514" y="3953089"/>
            <a:ext cx="56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CAE52"/>
                </a:solidFill>
              </a:rPr>
              <a:t>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0A4DE2-7445-4C4B-B453-E0470A54767F}"/>
              </a:ext>
            </a:extLst>
          </p:cNvPr>
          <p:cNvSpPr/>
          <p:nvPr/>
        </p:nvSpPr>
        <p:spPr>
          <a:xfrm>
            <a:off x="2922392" y="1890114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02A373-3829-4B75-80DC-E0832379B77C}"/>
              </a:ext>
            </a:extLst>
          </p:cNvPr>
          <p:cNvSpPr txBox="1"/>
          <p:nvPr/>
        </p:nvSpPr>
        <p:spPr>
          <a:xfrm>
            <a:off x="3098107" y="2193426"/>
            <a:ext cx="56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CAE52"/>
                </a:solidFill>
              </a:rPr>
              <a:t>Key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CE5E58-AE97-46C3-AA03-0FC58D1309B7}"/>
              </a:ext>
            </a:extLst>
          </p:cNvPr>
          <p:cNvCxnSpPr>
            <a:cxnSpLocks/>
          </p:cNvCxnSpPr>
          <p:nvPr/>
        </p:nvCxnSpPr>
        <p:spPr>
          <a:xfrm>
            <a:off x="1490199" y="4101285"/>
            <a:ext cx="138812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E0611B-F7D7-400F-99BC-C81C0519159E}"/>
              </a:ext>
            </a:extLst>
          </p:cNvPr>
          <p:cNvSpPr/>
          <p:nvPr/>
        </p:nvSpPr>
        <p:spPr>
          <a:xfrm>
            <a:off x="5259516" y="3662056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447F6-8B91-4C43-80AA-4314CA4CA41C}"/>
              </a:ext>
            </a:extLst>
          </p:cNvPr>
          <p:cNvSpPr txBox="1"/>
          <p:nvPr/>
        </p:nvSpPr>
        <p:spPr>
          <a:xfrm>
            <a:off x="5259518" y="3662057"/>
            <a:ext cx="91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CAE52"/>
                </a:solidFill>
              </a:rPr>
              <a:t>1100111001110011010101111000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01964C-AAEE-422C-AC95-5338D34F3B54}"/>
              </a:ext>
            </a:extLst>
          </p:cNvPr>
          <p:cNvCxnSpPr>
            <a:cxnSpLocks/>
          </p:cNvCxnSpPr>
          <p:nvPr/>
        </p:nvCxnSpPr>
        <p:spPr>
          <a:xfrm>
            <a:off x="3377225" y="2799644"/>
            <a:ext cx="2366" cy="85013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E2D45B-4B78-4319-BD62-96B03042170E}"/>
              </a:ext>
            </a:extLst>
          </p:cNvPr>
          <p:cNvSpPr/>
          <p:nvPr/>
        </p:nvSpPr>
        <p:spPr>
          <a:xfrm>
            <a:off x="2920025" y="3681910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02699-5FC5-4611-AF13-785ED8FE2090}"/>
              </a:ext>
            </a:extLst>
          </p:cNvPr>
          <p:cNvSpPr txBox="1"/>
          <p:nvPr/>
        </p:nvSpPr>
        <p:spPr>
          <a:xfrm>
            <a:off x="2917658" y="3948216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CAE52"/>
                </a:solidFill>
              </a:rPr>
              <a:t>Encryption algorithm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A2271F-C3E5-441A-8235-74EA21F176A1}"/>
              </a:ext>
            </a:extLst>
          </p:cNvPr>
          <p:cNvCxnSpPr>
            <a:cxnSpLocks/>
          </p:cNvCxnSpPr>
          <p:nvPr/>
        </p:nvCxnSpPr>
        <p:spPr>
          <a:xfrm>
            <a:off x="3832058" y="4101049"/>
            <a:ext cx="138812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3208653-29E0-436F-8072-DB55775289C0}"/>
              </a:ext>
            </a:extLst>
          </p:cNvPr>
          <p:cNvSpPr/>
          <p:nvPr/>
        </p:nvSpPr>
        <p:spPr>
          <a:xfrm>
            <a:off x="7596641" y="3649777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DB0C3E-1109-47EE-9E53-A8E6226AE2A6}"/>
              </a:ext>
            </a:extLst>
          </p:cNvPr>
          <p:cNvSpPr txBox="1"/>
          <p:nvPr/>
        </p:nvSpPr>
        <p:spPr>
          <a:xfrm>
            <a:off x="7673689" y="3953089"/>
            <a:ext cx="750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CAE52"/>
                </a:solidFill>
              </a:rPr>
              <a:t>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68DD5A-AB61-48F0-B1DB-6CA4F4023999}"/>
              </a:ext>
            </a:extLst>
          </p:cNvPr>
          <p:cNvCxnSpPr>
            <a:cxnSpLocks/>
          </p:cNvCxnSpPr>
          <p:nvPr/>
        </p:nvCxnSpPr>
        <p:spPr>
          <a:xfrm>
            <a:off x="6171550" y="4056510"/>
            <a:ext cx="138812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5C9C2C-8D2A-4203-9717-545A7F6395D5}"/>
              </a:ext>
            </a:extLst>
          </p:cNvPr>
          <p:cNvSpPr txBox="1"/>
          <p:nvPr/>
        </p:nvSpPr>
        <p:spPr>
          <a:xfrm>
            <a:off x="457545" y="4604459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rgbClr val="E9E2C9"/>
                </a:solidFill>
                <a:latin typeface="Montserrat"/>
                <a:sym typeface="Montserrat"/>
              </a:rPr>
              <a:t>Plain text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61E64-1324-4AE2-8B2D-6ABD2DEFBC22}"/>
              </a:ext>
            </a:extLst>
          </p:cNvPr>
          <p:cNvSpPr txBox="1"/>
          <p:nvPr/>
        </p:nvSpPr>
        <p:spPr>
          <a:xfrm>
            <a:off x="7480682" y="4617029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rgbClr val="E9E2C9"/>
                </a:solidFill>
                <a:latin typeface="Montserrat"/>
                <a:sym typeface="Montserrat"/>
              </a:rPr>
              <a:t>Ciphertext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CC1C64-FC5E-4118-86A4-A964B8C0AB7A}"/>
              </a:ext>
            </a:extLst>
          </p:cNvPr>
          <p:cNvSpPr/>
          <p:nvPr/>
        </p:nvSpPr>
        <p:spPr>
          <a:xfrm>
            <a:off x="7596641" y="1901079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436699-E872-42E2-8DD3-936DAB0FDC16}"/>
              </a:ext>
            </a:extLst>
          </p:cNvPr>
          <p:cNvSpPr txBox="1"/>
          <p:nvPr/>
        </p:nvSpPr>
        <p:spPr>
          <a:xfrm>
            <a:off x="7596641" y="210267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23">
              <a:defRPr/>
            </a:pPr>
            <a:r>
              <a:rPr lang="en-US" sz="1100" dirty="0">
                <a:solidFill>
                  <a:srgbClr val="DCAE52"/>
                </a:solidFill>
              </a:rPr>
              <a:t>Decryption algorithm</a:t>
            </a:r>
          </a:p>
          <a:p>
            <a:endParaRPr lang="en-US" dirty="0">
              <a:solidFill>
                <a:srgbClr val="DCAE5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6EDC57-10DC-4602-9679-66B665A563BF}"/>
              </a:ext>
            </a:extLst>
          </p:cNvPr>
          <p:cNvCxnSpPr>
            <a:cxnSpLocks/>
          </p:cNvCxnSpPr>
          <p:nvPr/>
        </p:nvCxnSpPr>
        <p:spPr>
          <a:xfrm flipV="1">
            <a:off x="8049107" y="2799642"/>
            <a:ext cx="0" cy="8402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565748-17D7-4530-A4F9-2F55FD93874B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830446" y="2358278"/>
            <a:ext cx="3766196" cy="843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AB67DA-39AD-4774-B285-6EBC412E3B4F}"/>
              </a:ext>
            </a:extLst>
          </p:cNvPr>
          <p:cNvSpPr/>
          <p:nvPr/>
        </p:nvSpPr>
        <p:spPr>
          <a:xfrm>
            <a:off x="7596641" y="499448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15E7A-CA7B-4A9D-87BF-686F004E0807}"/>
              </a:ext>
            </a:extLst>
          </p:cNvPr>
          <p:cNvSpPr txBox="1"/>
          <p:nvPr/>
        </p:nvSpPr>
        <p:spPr>
          <a:xfrm>
            <a:off x="7772355" y="802761"/>
            <a:ext cx="56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CAE52"/>
                </a:solidFill>
              </a:rPr>
              <a:t>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3FF460-25B7-4528-980B-1E9F22BB5B01}"/>
              </a:ext>
            </a:extLst>
          </p:cNvPr>
          <p:cNvSpPr txBox="1"/>
          <p:nvPr/>
        </p:nvSpPr>
        <p:spPr>
          <a:xfrm>
            <a:off x="7532780" y="231723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rgbClr val="E9E2C9"/>
                </a:solidFill>
                <a:latin typeface="Montserrat"/>
                <a:sym typeface="Montserrat"/>
              </a:rPr>
              <a:t>Plain text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78A802-3DE9-4F66-99A2-A265BE277F7F}"/>
              </a:ext>
            </a:extLst>
          </p:cNvPr>
          <p:cNvCxnSpPr>
            <a:cxnSpLocks/>
            <a:stCxn id="24" idx="0"/>
            <a:endCxn id="37" idx="2"/>
          </p:cNvCxnSpPr>
          <p:nvPr/>
        </p:nvCxnSpPr>
        <p:spPr>
          <a:xfrm flipV="1">
            <a:off x="8053841" y="1413849"/>
            <a:ext cx="0" cy="48723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6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37" grpId="0" animBg="1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E427D6-9368-4BCE-8C6D-D4ED32AD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040B91-28FD-4ECD-9F26-C216005ABFAC}"/>
              </a:ext>
            </a:extLst>
          </p:cNvPr>
          <p:cNvSpPr txBox="1"/>
          <p:nvPr/>
        </p:nvSpPr>
        <p:spPr>
          <a:xfrm>
            <a:off x="3914608" y="1138688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600" dirty="0">
                <a:solidFill>
                  <a:srgbClr val="E9E2C9"/>
                </a:solidFill>
                <a:latin typeface="Montserrat"/>
                <a:sym typeface="Montserrat"/>
              </a:rPr>
              <a:t>Encryption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A0885C-01B5-4BE3-974D-FBB5478D25F0}"/>
              </a:ext>
            </a:extLst>
          </p:cNvPr>
          <p:cNvSpPr txBox="1"/>
          <p:nvPr/>
        </p:nvSpPr>
        <p:spPr>
          <a:xfrm>
            <a:off x="323723" y="1645030"/>
            <a:ext cx="5913798" cy="1527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8" indent="-285758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E9E2C9"/>
                </a:solidFill>
                <a:latin typeface="Montserrat"/>
              </a:rPr>
              <a:t>Aforementioned type </a:t>
            </a:r>
            <a:r>
              <a:rPr lang="en" sz="1600" dirty="0">
                <a:solidFill>
                  <a:srgbClr val="E9E2C9"/>
                </a:solidFill>
                <a:latin typeface="Montserrat"/>
                <a:sym typeface="Montserrat"/>
              </a:rPr>
              <a:t>encryption is called </a:t>
            </a:r>
            <a:r>
              <a:rPr lang="en-US" sz="1600" dirty="0">
                <a:solidFill>
                  <a:srgbClr val="E9E2C9"/>
                </a:solidFill>
                <a:latin typeface="Montserrat"/>
                <a:sym typeface="Montserrat"/>
              </a:rPr>
              <a:t>Symmetric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9E2C9"/>
                </a:solidFill>
                <a:latin typeface="Montserrat"/>
              </a:rPr>
              <a:t>	Because both parties use the same key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9E2C9"/>
                </a:solidFill>
                <a:latin typeface="Montserrat"/>
              </a:rPr>
              <a:t>	problem: Too many keys to hold!</a:t>
            </a:r>
          </a:p>
          <a:p>
            <a:pPr marL="285758" lvl="2" indent="-285758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E9E2C9"/>
                </a:solidFill>
                <a:latin typeface="Montserrat"/>
              </a:rPr>
              <a:t>workaround: Asymmetric </a:t>
            </a:r>
            <a:r>
              <a:rPr lang="en" sz="1600" dirty="0">
                <a:solidFill>
                  <a:srgbClr val="E9E2C9"/>
                </a:solidFill>
                <a:latin typeface="Montserrat"/>
                <a:sym typeface="Montserrat"/>
              </a:rPr>
              <a:t>encryption</a:t>
            </a:r>
            <a:endParaRPr lang="en-US" sz="1600" dirty="0">
              <a:solidFill>
                <a:srgbClr val="E9E2C9"/>
              </a:solidFill>
              <a:latin typeface="Montserrat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8EE3529-8341-418B-AC15-22E82567B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19145"/>
              </p:ext>
            </p:extLst>
          </p:nvPr>
        </p:nvGraphicFramePr>
        <p:xfrm>
          <a:off x="2931690" y="3129403"/>
          <a:ext cx="3280622" cy="1981200"/>
        </p:xfrm>
        <a:graphic>
          <a:graphicData uri="http://schemas.openxmlformats.org/drawingml/2006/table">
            <a:tbl>
              <a:tblPr firstRow="1" bandRow="1">
                <a:tableStyleId>{77FD7616-2402-4C30-8BA7-89B926BE2AAE}</a:tableStyleId>
              </a:tblPr>
              <a:tblGrid>
                <a:gridCol w="1640311">
                  <a:extLst>
                    <a:ext uri="{9D8B030D-6E8A-4147-A177-3AD203B41FA5}">
                      <a16:colId xmlns:a16="http://schemas.microsoft.com/office/drawing/2014/main" val="3295313317"/>
                    </a:ext>
                  </a:extLst>
                </a:gridCol>
                <a:gridCol w="1640311">
                  <a:extLst>
                    <a:ext uri="{9D8B030D-6E8A-4147-A177-3AD203B41FA5}">
                      <a16:colId xmlns:a16="http://schemas.microsoft.com/office/drawing/2014/main" val="30028238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E9E2C9"/>
                          </a:solidFill>
                          <a:effectLst/>
                          <a:uLnTx/>
                          <a:uFillTx/>
                          <a:latin typeface="Montserrat"/>
                          <a:cs typeface="Arial"/>
                          <a:sym typeface="Arial"/>
                        </a:rPr>
                        <a:t>Group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E9E2C9"/>
                          </a:solidFill>
                          <a:effectLst/>
                          <a:uLnTx/>
                          <a:uFillTx/>
                          <a:latin typeface="Montserrat"/>
                          <a:cs typeface="Arial"/>
                          <a:sym typeface="Arial"/>
                        </a:rPr>
                        <a:t>Number of needed symmetric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00994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E9E2C9"/>
                          </a:solidFill>
                          <a:effectLst/>
                          <a:uLnTx/>
                          <a:uFillTx/>
                          <a:latin typeface="Montserrat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E9E2C9"/>
                          </a:solidFill>
                          <a:effectLst/>
                          <a:uLnTx/>
                          <a:uFillTx/>
                          <a:latin typeface="Montserrat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91582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E9E2C9"/>
                          </a:solidFill>
                          <a:effectLst/>
                          <a:uLnTx/>
                          <a:uFillTx/>
                          <a:latin typeface="Montserra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E9E2C9"/>
                          </a:solidFill>
                          <a:effectLst/>
                          <a:uLnTx/>
                          <a:uFillTx/>
                          <a:latin typeface="Montserrat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5322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E9E2C9"/>
                          </a:solidFill>
                          <a:effectLst/>
                          <a:uLnTx/>
                          <a:uFillTx/>
                          <a:latin typeface="Montserrat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E9E2C9"/>
                          </a:solidFill>
                          <a:effectLst/>
                          <a:uLnTx/>
                          <a:uFillTx/>
                          <a:latin typeface="Montserrat"/>
                          <a:cs typeface="Arial"/>
                          <a:sym typeface="Arial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79234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E9E2C9"/>
                          </a:solidFill>
                          <a:effectLst/>
                          <a:uLnTx/>
                          <a:uFillTx/>
                          <a:latin typeface="Montserrat"/>
                          <a:cs typeface="Arial"/>
                          <a:sym typeface="Arial"/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E9E2C9"/>
                          </a:solidFill>
                          <a:effectLst/>
                          <a:uLnTx/>
                          <a:uFillTx/>
                          <a:latin typeface="Montserrat"/>
                          <a:cs typeface="Arial"/>
                          <a:sym typeface="Arial"/>
                        </a:rPr>
                        <a:t>4,950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5461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E9E2C9"/>
                          </a:solidFill>
                          <a:effectLst/>
                          <a:uLnTx/>
                          <a:uFillTx/>
                          <a:latin typeface="Montserrat"/>
                          <a:cs typeface="Arial"/>
                          <a:sym typeface="Arial"/>
                        </a:rPr>
                        <a:t>1,000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E9E2C9"/>
                          </a:solidFill>
                          <a:effectLst/>
                          <a:uLnTx/>
                          <a:uFillTx/>
                          <a:latin typeface="Montserrat"/>
                          <a:cs typeface="Arial"/>
                          <a:sym typeface="Arial"/>
                        </a:rPr>
                        <a:t>499,500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65639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l"/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E9E2C9"/>
                          </a:solidFill>
                          <a:effectLst/>
                          <a:uLnTx/>
                          <a:uFillTx/>
                          <a:latin typeface="Montserrat"/>
                          <a:cs typeface="Arial"/>
                          <a:sym typeface="Arial"/>
                        </a:rPr>
                        <a:t>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1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E9E2C9"/>
                          </a:solidFill>
                          <a:effectLst/>
                          <a:uLnTx/>
                          <a:uFillTx/>
                          <a:latin typeface="Montserrat"/>
                          <a:cs typeface="Arial"/>
                          <a:sym typeface="Arial"/>
                        </a:rPr>
                        <a:t>49,995,000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57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7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0F1734E-51E6-4101-9043-EE33434EED19}"/>
              </a:ext>
            </a:extLst>
          </p:cNvPr>
          <p:cNvSpPr/>
          <p:nvPr/>
        </p:nvSpPr>
        <p:spPr>
          <a:xfrm>
            <a:off x="575799" y="3649777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E427D6-9368-4BCE-8C6D-D4ED32AD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040B91-28FD-4ECD-9F26-C216005ABFAC}"/>
              </a:ext>
            </a:extLst>
          </p:cNvPr>
          <p:cNvSpPr txBox="1"/>
          <p:nvPr/>
        </p:nvSpPr>
        <p:spPr>
          <a:xfrm>
            <a:off x="3868729" y="995230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600" dirty="0">
                <a:solidFill>
                  <a:srgbClr val="E9E2C9"/>
                </a:solidFill>
                <a:latin typeface="Montserrat"/>
                <a:sym typeface="Montserrat"/>
              </a:rPr>
              <a:t>Encryption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CCCC16-9552-4D2F-BBDD-E101EA609B18}"/>
              </a:ext>
            </a:extLst>
          </p:cNvPr>
          <p:cNvSpPr txBox="1"/>
          <p:nvPr/>
        </p:nvSpPr>
        <p:spPr>
          <a:xfrm>
            <a:off x="751514" y="3953089"/>
            <a:ext cx="56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CAE52"/>
                </a:solidFill>
              </a:rPr>
              <a:t>Data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0A4DE2-7445-4C4B-B453-E0470A54767F}"/>
              </a:ext>
            </a:extLst>
          </p:cNvPr>
          <p:cNvSpPr/>
          <p:nvPr/>
        </p:nvSpPr>
        <p:spPr>
          <a:xfrm>
            <a:off x="2922392" y="1890114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02A373-3829-4B75-80DC-E0832379B77C}"/>
              </a:ext>
            </a:extLst>
          </p:cNvPr>
          <p:cNvSpPr txBox="1"/>
          <p:nvPr/>
        </p:nvSpPr>
        <p:spPr>
          <a:xfrm>
            <a:off x="2917665" y="1997377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CAE52"/>
                </a:solidFill>
              </a:rPr>
              <a:t>Alice’s public key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CE5E58-AE97-46C3-AA03-0FC58D1309B7}"/>
              </a:ext>
            </a:extLst>
          </p:cNvPr>
          <p:cNvCxnSpPr>
            <a:cxnSpLocks/>
          </p:cNvCxnSpPr>
          <p:nvPr/>
        </p:nvCxnSpPr>
        <p:spPr>
          <a:xfrm>
            <a:off x="1490199" y="4101285"/>
            <a:ext cx="138812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E0611B-F7D7-400F-99BC-C81C0519159E}"/>
              </a:ext>
            </a:extLst>
          </p:cNvPr>
          <p:cNvSpPr/>
          <p:nvPr/>
        </p:nvSpPr>
        <p:spPr>
          <a:xfrm>
            <a:off x="5259516" y="3662056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447F6-8B91-4C43-80AA-4314CA4CA41C}"/>
              </a:ext>
            </a:extLst>
          </p:cNvPr>
          <p:cNvSpPr txBox="1"/>
          <p:nvPr/>
        </p:nvSpPr>
        <p:spPr>
          <a:xfrm>
            <a:off x="5259518" y="3662057"/>
            <a:ext cx="91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CAE52"/>
                </a:solidFill>
              </a:rPr>
              <a:t>1100111001110011010101111000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01964C-AAEE-422C-AC95-5338D34F3B54}"/>
              </a:ext>
            </a:extLst>
          </p:cNvPr>
          <p:cNvCxnSpPr>
            <a:cxnSpLocks/>
          </p:cNvCxnSpPr>
          <p:nvPr/>
        </p:nvCxnSpPr>
        <p:spPr>
          <a:xfrm>
            <a:off x="3377225" y="2799644"/>
            <a:ext cx="2366" cy="85013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E2D45B-4B78-4319-BD62-96B03042170E}"/>
              </a:ext>
            </a:extLst>
          </p:cNvPr>
          <p:cNvSpPr/>
          <p:nvPr/>
        </p:nvSpPr>
        <p:spPr>
          <a:xfrm>
            <a:off x="2920025" y="3681910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02699-5FC5-4611-AF13-785ED8FE2090}"/>
              </a:ext>
            </a:extLst>
          </p:cNvPr>
          <p:cNvSpPr txBox="1"/>
          <p:nvPr/>
        </p:nvSpPr>
        <p:spPr>
          <a:xfrm>
            <a:off x="2917658" y="3948216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CAE52"/>
                </a:solidFill>
              </a:rPr>
              <a:t>Encryption algorithm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A2271F-C3E5-441A-8235-74EA21F176A1}"/>
              </a:ext>
            </a:extLst>
          </p:cNvPr>
          <p:cNvCxnSpPr>
            <a:cxnSpLocks/>
          </p:cNvCxnSpPr>
          <p:nvPr/>
        </p:nvCxnSpPr>
        <p:spPr>
          <a:xfrm>
            <a:off x="3832058" y="4101049"/>
            <a:ext cx="138812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3208653-29E0-436F-8072-DB55775289C0}"/>
              </a:ext>
            </a:extLst>
          </p:cNvPr>
          <p:cNvSpPr/>
          <p:nvPr/>
        </p:nvSpPr>
        <p:spPr>
          <a:xfrm>
            <a:off x="7596641" y="3649777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DB0C3E-1109-47EE-9E53-A8E6226AE2A6}"/>
              </a:ext>
            </a:extLst>
          </p:cNvPr>
          <p:cNvSpPr txBox="1"/>
          <p:nvPr/>
        </p:nvSpPr>
        <p:spPr>
          <a:xfrm>
            <a:off x="7673689" y="3953089"/>
            <a:ext cx="750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CAE52"/>
                </a:solidFill>
              </a:rPr>
              <a:t>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68DD5A-AB61-48F0-B1DB-6CA4F4023999}"/>
              </a:ext>
            </a:extLst>
          </p:cNvPr>
          <p:cNvCxnSpPr>
            <a:cxnSpLocks/>
          </p:cNvCxnSpPr>
          <p:nvPr/>
        </p:nvCxnSpPr>
        <p:spPr>
          <a:xfrm>
            <a:off x="6171550" y="4056510"/>
            <a:ext cx="138812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5C9C2C-8D2A-4203-9717-545A7F6395D5}"/>
              </a:ext>
            </a:extLst>
          </p:cNvPr>
          <p:cNvSpPr txBox="1"/>
          <p:nvPr/>
        </p:nvSpPr>
        <p:spPr>
          <a:xfrm>
            <a:off x="457545" y="4604459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rgbClr val="E9E2C9"/>
                </a:solidFill>
                <a:latin typeface="Montserrat"/>
                <a:sym typeface="Montserrat"/>
              </a:rPr>
              <a:t>Plain text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C61E64-1324-4AE2-8B2D-6ABD2DEFBC22}"/>
              </a:ext>
            </a:extLst>
          </p:cNvPr>
          <p:cNvSpPr txBox="1"/>
          <p:nvPr/>
        </p:nvSpPr>
        <p:spPr>
          <a:xfrm>
            <a:off x="7480682" y="4617029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rgbClr val="E9E2C9"/>
                </a:solidFill>
                <a:latin typeface="Montserrat"/>
                <a:sym typeface="Montserrat"/>
              </a:rPr>
              <a:t>Ciphertext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CC1C64-FC5E-4118-86A4-A964B8C0AB7A}"/>
              </a:ext>
            </a:extLst>
          </p:cNvPr>
          <p:cNvSpPr/>
          <p:nvPr/>
        </p:nvSpPr>
        <p:spPr>
          <a:xfrm>
            <a:off x="7596641" y="1901079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436699-E872-42E2-8DD3-936DAB0FDC16}"/>
              </a:ext>
            </a:extLst>
          </p:cNvPr>
          <p:cNvSpPr txBox="1"/>
          <p:nvPr/>
        </p:nvSpPr>
        <p:spPr>
          <a:xfrm>
            <a:off x="7596641" y="210267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23">
              <a:defRPr/>
            </a:pPr>
            <a:r>
              <a:rPr lang="en-US" sz="1100" dirty="0">
                <a:solidFill>
                  <a:srgbClr val="DCAE52"/>
                </a:solidFill>
              </a:rPr>
              <a:t>Decryption algorithm</a:t>
            </a:r>
          </a:p>
          <a:p>
            <a:endParaRPr lang="en-US" dirty="0">
              <a:solidFill>
                <a:srgbClr val="DCAE5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6EDC57-10DC-4602-9679-66B665A563BF}"/>
              </a:ext>
            </a:extLst>
          </p:cNvPr>
          <p:cNvCxnSpPr>
            <a:cxnSpLocks/>
          </p:cNvCxnSpPr>
          <p:nvPr/>
        </p:nvCxnSpPr>
        <p:spPr>
          <a:xfrm flipV="1">
            <a:off x="8049107" y="2799642"/>
            <a:ext cx="0" cy="8402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565748-17D7-4530-A4F9-2F55FD93874B}"/>
              </a:ext>
            </a:extLst>
          </p:cNvPr>
          <p:cNvCxnSpPr>
            <a:cxnSpLocks/>
            <a:stCxn id="62" idx="3"/>
            <a:endCxn id="24" idx="1"/>
          </p:cNvCxnSpPr>
          <p:nvPr/>
        </p:nvCxnSpPr>
        <p:spPr>
          <a:xfrm flipV="1">
            <a:off x="6155667" y="2358279"/>
            <a:ext cx="1440974" cy="843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AB67DA-39AD-4774-B285-6EBC412E3B4F}"/>
              </a:ext>
            </a:extLst>
          </p:cNvPr>
          <p:cNvSpPr/>
          <p:nvPr/>
        </p:nvSpPr>
        <p:spPr>
          <a:xfrm>
            <a:off x="7596641" y="499448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215E7A-CA7B-4A9D-87BF-686F004E0807}"/>
              </a:ext>
            </a:extLst>
          </p:cNvPr>
          <p:cNvSpPr txBox="1"/>
          <p:nvPr/>
        </p:nvSpPr>
        <p:spPr>
          <a:xfrm>
            <a:off x="7772355" y="802761"/>
            <a:ext cx="562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CAE52"/>
                </a:solidFill>
              </a:rPr>
              <a:t>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3FF460-25B7-4528-980B-1E9F22BB5B01}"/>
              </a:ext>
            </a:extLst>
          </p:cNvPr>
          <p:cNvSpPr txBox="1"/>
          <p:nvPr/>
        </p:nvSpPr>
        <p:spPr>
          <a:xfrm>
            <a:off x="7532780" y="231723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rgbClr val="E9E2C9"/>
                </a:solidFill>
                <a:latin typeface="Montserrat"/>
                <a:sym typeface="Montserrat"/>
              </a:rPr>
              <a:t>Plain text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78A802-3DE9-4F66-99A2-A265BE277F7F}"/>
              </a:ext>
            </a:extLst>
          </p:cNvPr>
          <p:cNvCxnSpPr>
            <a:cxnSpLocks/>
            <a:stCxn id="24" idx="0"/>
            <a:endCxn id="37" idx="2"/>
          </p:cNvCxnSpPr>
          <p:nvPr/>
        </p:nvCxnSpPr>
        <p:spPr>
          <a:xfrm flipV="1">
            <a:off x="8053841" y="1413849"/>
            <a:ext cx="0" cy="48723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Subtitle 4">
            <a:extLst>
              <a:ext uri="{FF2B5EF4-FFF2-40B4-BE49-F238E27FC236}">
                <a16:creationId xmlns:a16="http://schemas.microsoft.com/office/drawing/2014/main" id="{972082A0-1F35-473E-A64F-847AD25D724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992780" y="2652777"/>
            <a:ext cx="791586" cy="215400"/>
          </a:xfrm>
        </p:spPr>
        <p:txBody>
          <a:bodyPr/>
          <a:lstStyle/>
          <a:p>
            <a:r>
              <a:rPr lang="en-US" dirty="0"/>
              <a:t>Alice</a:t>
            </a:r>
          </a:p>
        </p:txBody>
      </p:sp>
      <p:sp>
        <p:nvSpPr>
          <p:cNvPr id="29" name="Subtitle 5">
            <a:extLst>
              <a:ext uri="{FF2B5EF4-FFF2-40B4-BE49-F238E27FC236}">
                <a16:creationId xmlns:a16="http://schemas.microsoft.com/office/drawing/2014/main" id="{D55C12B8-FEFB-40E3-AF92-F5FF6FFFDC3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2758" y="2752134"/>
            <a:ext cx="791586" cy="196395"/>
          </a:xfrm>
        </p:spPr>
        <p:txBody>
          <a:bodyPr/>
          <a:lstStyle/>
          <a:p>
            <a:r>
              <a:rPr lang="en-US" dirty="0"/>
              <a:t>Bob</a:t>
            </a:r>
          </a:p>
        </p:txBody>
      </p:sp>
      <p:grpSp>
        <p:nvGrpSpPr>
          <p:cNvPr id="30" name="Google Shape;10992;p72">
            <a:extLst>
              <a:ext uri="{FF2B5EF4-FFF2-40B4-BE49-F238E27FC236}">
                <a16:creationId xmlns:a16="http://schemas.microsoft.com/office/drawing/2014/main" id="{54830598-9945-4F4A-9F99-67CE394AC843}"/>
              </a:ext>
            </a:extLst>
          </p:cNvPr>
          <p:cNvGrpSpPr/>
          <p:nvPr/>
        </p:nvGrpSpPr>
        <p:grpSpPr>
          <a:xfrm>
            <a:off x="2123888" y="1823277"/>
            <a:ext cx="636056" cy="782466"/>
            <a:chOff x="8048421" y="3334486"/>
            <a:chExt cx="276503" cy="369674"/>
          </a:xfrm>
          <a:solidFill>
            <a:srgbClr val="DCAE52"/>
          </a:solidFill>
        </p:grpSpPr>
        <p:sp>
          <p:nvSpPr>
            <p:cNvPr id="31" name="Google Shape;10993;p72">
              <a:extLst>
                <a:ext uri="{FF2B5EF4-FFF2-40B4-BE49-F238E27FC236}">
                  <a16:creationId xmlns:a16="http://schemas.microsoft.com/office/drawing/2014/main" id="{BBEB1B6D-6B57-404C-B23C-1E115A543C25}"/>
                </a:ext>
              </a:extLst>
            </p:cNvPr>
            <p:cNvSpPr/>
            <p:nvPr/>
          </p:nvSpPr>
          <p:spPr>
            <a:xfrm>
              <a:off x="8146471" y="3456327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4" y="84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" name="Google Shape;10994;p72">
              <a:extLst>
                <a:ext uri="{FF2B5EF4-FFF2-40B4-BE49-F238E27FC236}">
                  <a16:creationId xmlns:a16="http://schemas.microsoft.com/office/drawing/2014/main" id="{EC260CED-C918-4696-B939-6BEC3BF858AD}"/>
                </a:ext>
              </a:extLst>
            </p:cNvPr>
            <p:cNvSpPr/>
            <p:nvPr/>
          </p:nvSpPr>
          <p:spPr>
            <a:xfrm>
              <a:off x="8215501" y="3456327"/>
              <a:ext cx="10961" cy="16252"/>
            </a:xfrm>
            <a:custGeom>
              <a:avLst/>
              <a:gdLst/>
              <a:ahLst/>
              <a:cxnLst/>
              <a:rect l="l" t="t" r="r" b="b"/>
              <a:pathLst>
                <a:path w="346" h="513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84" y="512"/>
                    <a:pt x="167" y="512"/>
                  </a:cubicBezTo>
                  <a:cubicBezTo>
                    <a:pt x="263" y="512"/>
                    <a:pt x="334" y="441"/>
                    <a:pt x="334" y="345"/>
                  </a:cubicBezTo>
                  <a:lnTo>
                    <a:pt x="334" y="167"/>
                  </a:lnTo>
                  <a:cubicBezTo>
                    <a:pt x="346" y="84"/>
                    <a:pt x="275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10995;p72">
              <a:extLst>
                <a:ext uri="{FF2B5EF4-FFF2-40B4-BE49-F238E27FC236}">
                  <a16:creationId xmlns:a16="http://schemas.microsoft.com/office/drawing/2014/main" id="{0D0397F9-65FD-4699-A17B-C177C9DDD64C}"/>
                </a:ext>
              </a:extLst>
            </p:cNvPr>
            <p:cNvSpPr/>
            <p:nvPr/>
          </p:nvSpPr>
          <p:spPr>
            <a:xfrm>
              <a:off x="8048421" y="3334486"/>
              <a:ext cx="276503" cy="369674"/>
            </a:xfrm>
            <a:custGeom>
              <a:avLst/>
              <a:gdLst/>
              <a:ahLst/>
              <a:cxnLst/>
              <a:rect l="l" t="t" r="r" b="b"/>
              <a:pathLst>
                <a:path w="8728" h="11669" extrusionOk="0">
                  <a:moveTo>
                    <a:pt x="4322" y="334"/>
                  </a:moveTo>
                  <a:cubicBezTo>
                    <a:pt x="4703" y="334"/>
                    <a:pt x="5084" y="417"/>
                    <a:pt x="5441" y="548"/>
                  </a:cubicBezTo>
                  <a:cubicBezTo>
                    <a:pt x="5179" y="655"/>
                    <a:pt x="4953" y="786"/>
                    <a:pt x="4787" y="953"/>
                  </a:cubicBezTo>
                  <a:cubicBezTo>
                    <a:pt x="4679" y="810"/>
                    <a:pt x="4536" y="727"/>
                    <a:pt x="4358" y="727"/>
                  </a:cubicBezTo>
                  <a:cubicBezTo>
                    <a:pt x="4179" y="727"/>
                    <a:pt x="4013" y="810"/>
                    <a:pt x="3917" y="953"/>
                  </a:cubicBezTo>
                  <a:cubicBezTo>
                    <a:pt x="3739" y="774"/>
                    <a:pt x="3501" y="620"/>
                    <a:pt x="3239" y="536"/>
                  </a:cubicBezTo>
                  <a:cubicBezTo>
                    <a:pt x="3584" y="417"/>
                    <a:pt x="3953" y="334"/>
                    <a:pt x="4322" y="334"/>
                  </a:cubicBezTo>
                  <a:close/>
                  <a:moveTo>
                    <a:pt x="6151" y="749"/>
                  </a:moveTo>
                  <a:cubicBezTo>
                    <a:pt x="6261" y="749"/>
                    <a:pt x="6366" y="761"/>
                    <a:pt x="6465" y="786"/>
                  </a:cubicBezTo>
                  <a:cubicBezTo>
                    <a:pt x="6322" y="965"/>
                    <a:pt x="6072" y="1108"/>
                    <a:pt x="5787" y="1203"/>
                  </a:cubicBezTo>
                  <a:cubicBezTo>
                    <a:pt x="5617" y="1253"/>
                    <a:pt x="5443" y="1281"/>
                    <a:pt x="5282" y="1281"/>
                  </a:cubicBezTo>
                  <a:cubicBezTo>
                    <a:pt x="5172" y="1281"/>
                    <a:pt x="5069" y="1268"/>
                    <a:pt x="4977" y="1239"/>
                  </a:cubicBezTo>
                  <a:cubicBezTo>
                    <a:pt x="5132" y="1060"/>
                    <a:pt x="5382" y="917"/>
                    <a:pt x="5668" y="822"/>
                  </a:cubicBezTo>
                  <a:cubicBezTo>
                    <a:pt x="5834" y="773"/>
                    <a:pt x="5997" y="749"/>
                    <a:pt x="6151" y="749"/>
                  </a:cubicBezTo>
                  <a:close/>
                  <a:moveTo>
                    <a:pt x="2542" y="750"/>
                  </a:moveTo>
                  <a:cubicBezTo>
                    <a:pt x="2703" y="750"/>
                    <a:pt x="2878" y="777"/>
                    <a:pt x="3048" y="834"/>
                  </a:cubicBezTo>
                  <a:cubicBezTo>
                    <a:pt x="3334" y="917"/>
                    <a:pt x="3584" y="1072"/>
                    <a:pt x="3727" y="1251"/>
                  </a:cubicBezTo>
                  <a:cubicBezTo>
                    <a:pt x="3646" y="1273"/>
                    <a:pt x="3553" y="1284"/>
                    <a:pt x="3454" y="1284"/>
                  </a:cubicBezTo>
                  <a:cubicBezTo>
                    <a:pt x="3290" y="1284"/>
                    <a:pt x="3107" y="1255"/>
                    <a:pt x="2929" y="1203"/>
                  </a:cubicBezTo>
                  <a:cubicBezTo>
                    <a:pt x="2643" y="1108"/>
                    <a:pt x="2393" y="965"/>
                    <a:pt x="2239" y="786"/>
                  </a:cubicBezTo>
                  <a:cubicBezTo>
                    <a:pt x="2330" y="762"/>
                    <a:pt x="2433" y="750"/>
                    <a:pt x="2542" y="750"/>
                  </a:cubicBezTo>
                  <a:close/>
                  <a:moveTo>
                    <a:pt x="4358" y="1072"/>
                  </a:moveTo>
                  <a:cubicBezTo>
                    <a:pt x="4465" y="1072"/>
                    <a:pt x="4548" y="1155"/>
                    <a:pt x="4548" y="1263"/>
                  </a:cubicBezTo>
                  <a:cubicBezTo>
                    <a:pt x="4548" y="1370"/>
                    <a:pt x="4465" y="1453"/>
                    <a:pt x="4358" y="1453"/>
                  </a:cubicBezTo>
                  <a:cubicBezTo>
                    <a:pt x="4251" y="1453"/>
                    <a:pt x="4167" y="1370"/>
                    <a:pt x="4167" y="1263"/>
                  </a:cubicBezTo>
                  <a:cubicBezTo>
                    <a:pt x="4167" y="1155"/>
                    <a:pt x="4251" y="1072"/>
                    <a:pt x="4358" y="1072"/>
                  </a:cubicBezTo>
                  <a:close/>
                  <a:moveTo>
                    <a:pt x="2203" y="1167"/>
                  </a:moveTo>
                  <a:cubicBezTo>
                    <a:pt x="2381" y="1322"/>
                    <a:pt x="2620" y="1441"/>
                    <a:pt x="2870" y="1524"/>
                  </a:cubicBezTo>
                  <a:cubicBezTo>
                    <a:pt x="3072" y="1584"/>
                    <a:pt x="3286" y="1620"/>
                    <a:pt x="3477" y="1620"/>
                  </a:cubicBezTo>
                  <a:cubicBezTo>
                    <a:pt x="3644" y="1620"/>
                    <a:pt x="3810" y="1584"/>
                    <a:pt x="3953" y="1548"/>
                  </a:cubicBezTo>
                  <a:cubicBezTo>
                    <a:pt x="4048" y="1691"/>
                    <a:pt x="4227" y="1798"/>
                    <a:pt x="4417" y="1798"/>
                  </a:cubicBezTo>
                  <a:cubicBezTo>
                    <a:pt x="4608" y="1798"/>
                    <a:pt x="4775" y="1691"/>
                    <a:pt x="4882" y="1548"/>
                  </a:cubicBezTo>
                  <a:cubicBezTo>
                    <a:pt x="5013" y="1584"/>
                    <a:pt x="5179" y="1620"/>
                    <a:pt x="5358" y="1620"/>
                  </a:cubicBezTo>
                  <a:cubicBezTo>
                    <a:pt x="5549" y="1620"/>
                    <a:pt x="5751" y="1584"/>
                    <a:pt x="5965" y="1524"/>
                  </a:cubicBezTo>
                  <a:cubicBezTo>
                    <a:pt x="6203" y="1453"/>
                    <a:pt x="6430" y="1334"/>
                    <a:pt x="6608" y="1203"/>
                  </a:cubicBezTo>
                  <a:cubicBezTo>
                    <a:pt x="7287" y="1810"/>
                    <a:pt x="7704" y="2656"/>
                    <a:pt x="7763" y="3549"/>
                  </a:cubicBezTo>
                  <a:lnTo>
                    <a:pt x="7930" y="6370"/>
                  </a:lnTo>
                  <a:cubicBezTo>
                    <a:pt x="7977" y="7120"/>
                    <a:pt x="7775" y="7870"/>
                    <a:pt x="7358" y="8490"/>
                  </a:cubicBezTo>
                  <a:lnTo>
                    <a:pt x="5989" y="8037"/>
                  </a:lnTo>
                  <a:cubicBezTo>
                    <a:pt x="5775" y="7954"/>
                    <a:pt x="5620" y="7740"/>
                    <a:pt x="5620" y="7513"/>
                  </a:cubicBezTo>
                  <a:lnTo>
                    <a:pt x="5620" y="6763"/>
                  </a:lnTo>
                  <a:cubicBezTo>
                    <a:pt x="6287" y="6382"/>
                    <a:pt x="6763" y="5715"/>
                    <a:pt x="6870" y="4906"/>
                  </a:cubicBezTo>
                  <a:lnTo>
                    <a:pt x="7001" y="4906"/>
                  </a:lnTo>
                  <a:cubicBezTo>
                    <a:pt x="7346" y="4906"/>
                    <a:pt x="7632" y="4620"/>
                    <a:pt x="7632" y="4287"/>
                  </a:cubicBezTo>
                  <a:cubicBezTo>
                    <a:pt x="7632" y="3941"/>
                    <a:pt x="7346" y="3656"/>
                    <a:pt x="7001" y="3656"/>
                  </a:cubicBezTo>
                  <a:lnTo>
                    <a:pt x="6918" y="3656"/>
                  </a:lnTo>
                  <a:cubicBezTo>
                    <a:pt x="6811" y="3656"/>
                    <a:pt x="6727" y="3560"/>
                    <a:pt x="6727" y="3465"/>
                  </a:cubicBezTo>
                  <a:cubicBezTo>
                    <a:pt x="6727" y="2656"/>
                    <a:pt x="6072" y="2013"/>
                    <a:pt x="5275" y="2013"/>
                  </a:cubicBezTo>
                  <a:cubicBezTo>
                    <a:pt x="5191" y="2013"/>
                    <a:pt x="5120" y="2096"/>
                    <a:pt x="5120" y="2179"/>
                  </a:cubicBezTo>
                  <a:cubicBezTo>
                    <a:pt x="5120" y="2275"/>
                    <a:pt x="5191" y="2346"/>
                    <a:pt x="5275" y="2346"/>
                  </a:cubicBezTo>
                  <a:cubicBezTo>
                    <a:pt x="5894" y="2346"/>
                    <a:pt x="6382" y="2834"/>
                    <a:pt x="6382" y="3453"/>
                  </a:cubicBezTo>
                  <a:cubicBezTo>
                    <a:pt x="6382" y="3751"/>
                    <a:pt x="6620" y="3989"/>
                    <a:pt x="6918" y="3989"/>
                  </a:cubicBezTo>
                  <a:lnTo>
                    <a:pt x="7001" y="3989"/>
                  </a:lnTo>
                  <a:cubicBezTo>
                    <a:pt x="7168" y="3989"/>
                    <a:pt x="7287" y="4120"/>
                    <a:pt x="7287" y="4263"/>
                  </a:cubicBezTo>
                  <a:cubicBezTo>
                    <a:pt x="7287" y="4418"/>
                    <a:pt x="7156" y="4549"/>
                    <a:pt x="7001" y="4549"/>
                  </a:cubicBezTo>
                  <a:lnTo>
                    <a:pt x="6906" y="4549"/>
                  </a:lnTo>
                  <a:lnTo>
                    <a:pt x="6906" y="4537"/>
                  </a:lnTo>
                  <a:cubicBezTo>
                    <a:pt x="6906" y="4441"/>
                    <a:pt x="6822" y="4370"/>
                    <a:pt x="6739" y="4370"/>
                  </a:cubicBezTo>
                  <a:cubicBezTo>
                    <a:pt x="6644" y="4370"/>
                    <a:pt x="6572" y="4441"/>
                    <a:pt x="6572" y="4537"/>
                  </a:cubicBezTo>
                  <a:cubicBezTo>
                    <a:pt x="6572" y="5751"/>
                    <a:pt x="5596" y="6739"/>
                    <a:pt x="4370" y="6739"/>
                  </a:cubicBezTo>
                  <a:cubicBezTo>
                    <a:pt x="3155" y="6739"/>
                    <a:pt x="2167" y="5751"/>
                    <a:pt x="2167" y="4537"/>
                  </a:cubicBezTo>
                  <a:cubicBezTo>
                    <a:pt x="2167" y="4441"/>
                    <a:pt x="2096" y="4370"/>
                    <a:pt x="2000" y="4370"/>
                  </a:cubicBezTo>
                  <a:cubicBezTo>
                    <a:pt x="1917" y="4370"/>
                    <a:pt x="1846" y="4441"/>
                    <a:pt x="1846" y="4537"/>
                  </a:cubicBezTo>
                  <a:lnTo>
                    <a:pt x="1846" y="4549"/>
                  </a:lnTo>
                  <a:lnTo>
                    <a:pt x="1739" y="4549"/>
                  </a:lnTo>
                  <a:cubicBezTo>
                    <a:pt x="1572" y="4549"/>
                    <a:pt x="1453" y="4418"/>
                    <a:pt x="1453" y="4263"/>
                  </a:cubicBezTo>
                  <a:cubicBezTo>
                    <a:pt x="1453" y="4120"/>
                    <a:pt x="1584" y="3989"/>
                    <a:pt x="1739" y="3989"/>
                  </a:cubicBezTo>
                  <a:lnTo>
                    <a:pt x="1822" y="3989"/>
                  </a:lnTo>
                  <a:cubicBezTo>
                    <a:pt x="2120" y="3989"/>
                    <a:pt x="2358" y="3751"/>
                    <a:pt x="2358" y="3453"/>
                  </a:cubicBezTo>
                  <a:cubicBezTo>
                    <a:pt x="2358" y="2834"/>
                    <a:pt x="2858" y="2346"/>
                    <a:pt x="3465" y="2346"/>
                  </a:cubicBezTo>
                  <a:lnTo>
                    <a:pt x="4560" y="2346"/>
                  </a:lnTo>
                  <a:cubicBezTo>
                    <a:pt x="4656" y="2346"/>
                    <a:pt x="4727" y="2275"/>
                    <a:pt x="4727" y="2179"/>
                  </a:cubicBezTo>
                  <a:cubicBezTo>
                    <a:pt x="4727" y="2096"/>
                    <a:pt x="4656" y="2013"/>
                    <a:pt x="4560" y="2013"/>
                  </a:cubicBezTo>
                  <a:lnTo>
                    <a:pt x="3465" y="2013"/>
                  </a:lnTo>
                  <a:cubicBezTo>
                    <a:pt x="2655" y="2013"/>
                    <a:pt x="2024" y="2667"/>
                    <a:pt x="2024" y="3465"/>
                  </a:cubicBezTo>
                  <a:cubicBezTo>
                    <a:pt x="2024" y="3572"/>
                    <a:pt x="1929" y="3656"/>
                    <a:pt x="1822" y="3656"/>
                  </a:cubicBezTo>
                  <a:lnTo>
                    <a:pt x="1739" y="3656"/>
                  </a:lnTo>
                  <a:cubicBezTo>
                    <a:pt x="1393" y="3656"/>
                    <a:pt x="1107" y="3941"/>
                    <a:pt x="1107" y="4287"/>
                  </a:cubicBezTo>
                  <a:cubicBezTo>
                    <a:pt x="1107" y="4620"/>
                    <a:pt x="1393" y="4906"/>
                    <a:pt x="1739" y="4906"/>
                  </a:cubicBezTo>
                  <a:lnTo>
                    <a:pt x="1869" y="4906"/>
                  </a:lnTo>
                  <a:cubicBezTo>
                    <a:pt x="1977" y="5692"/>
                    <a:pt x="2465" y="6382"/>
                    <a:pt x="3120" y="6763"/>
                  </a:cubicBezTo>
                  <a:lnTo>
                    <a:pt x="3120" y="7513"/>
                  </a:lnTo>
                  <a:cubicBezTo>
                    <a:pt x="3120" y="7751"/>
                    <a:pt x="2977" y="7954"/>
                    <a:pt x="2751" y="8037"/>
                  </a:cubicBezTo>
                  <a:lnTo>
                    <a:pt x="1488" y="8478"/>
                  </a:lnTo>
                  <a:cubicBezTo>
                    <a:pt x="1072" y="7859"/>
                    <a:pt x="869" y="7108"/>
                    <a:pt x="917" y="6346"/>
                  </a:cubicBezTo>
                  <a:lnTo>
                    <a:pt x="1084" y="3465"/>
                  </a:lnTo>
                  <a:cubicBezTo>
                    <a:pt x="1131" y="2584"/>
                    <a:pt x="1548" y="1751"/>
                    <a:pt x="2203" y="1167"/>
                  </a:cubicBezTo>
                  <a:close/>
                  <a:moveTo>
                    <a:pt x="4346" y="0"/>
                  </a:moveTo>
                  <a:cubicBezTo>
                    <a:pt x="3763" y="0"/>
                    <a:pt x="3179" y="143"/>
                    <a:pt x="2679" y="417"/>
                  </a:cubicBezTo>
                  <a:cubicBezTo>
                    <a:pt x="2631" y="413"/>
                    <a:pt x="2583" y="411"/>
                    <a:pt x="2536" y="411"/>
                  </a:cubicBezTo>
                  <a:cubicBezTo>
                    <a:pt x="2303" y="411"/>
                    <a:pt x="2085" y="459"/>
                    <a:pt x="1917" y="548"/>
                  </a:cubicBezTo>
                  <a:cubicBezTo>
                    <a:pt x="1846" y="584"/>
                    <a:pt x="1798" y="691"/>
                    <a:pt x="1846" y="774"/>
                  </a:cubicBezTo>
                  <a:cubicBezTo>
                    <a:pt x="1869" y="810"/>
                    <a:pt x="1905" y="870"/>
                    <a:pt x="1929" y="917"/>
                  </a:cubicBezTo>
                  <a:cubicBezTo>
                    <a:pt x="1215" y="1560"/>
                    <a:pt x="774" y="2465"/>
                    <a:pt x="715" y="3429"/>
                  </a:cubicBezTo>
                  <a:lnTo>
                    <a:pt x="548" y="6323"/>
                  </a:lnTo>
                  <a:cubicBezTo>
                    <a:pt x="500" y="7120"/>
                    <a:pt x="691" y="7918"/>
                    <a:pt x="1131" y="8585"/>
                  </a:cubicBezTo>
                  <a:lnTo>
                    <a:pt x="846" y="8692"/>
                  </a:lnTo>
                  <a:cubicBezTo>
                    <a:pt x="334" y="8871"/>
                    <a:pt x="0" y="9347"/>
                    <a:pt x="0" y="9883"/>
                  </a:cubicBezTo>
                  <a:lnTo>
                    <a:pt x="0" y="11466"/>
                  </a:lnTo>
                  <a:cubicBezTo>
                    <a:pt x="0" y="11561"/>
                    <a:pt x="72" y="11633"/>
                    <a:pt x="155" y="11633"/>
                  </a:cubicBezTo>
                  <a:cubicBezTo>
                    <a:pt x="250" y="11633"/>
                    <a:pt x="322" y="11561"/>
                    <a:pt x="322" y="11466"/>
                  </a:cubicBezTo>
                  <a:lnTo>
                    <a:pt x="322" y="9883"/>
                  </a:lnTo>
                  <a:cubicBezTo>
                    <a:pt x="322" y="9490"/>
                    <a:pt x="572" y="9133"/>
                    <a:pt x="929" y="9002"/>
                  </a:cubicBezTo>
                  <a:lnTo>
                    <a:pt x="1941" y="8644"/>
                  </a:lnTo>
                  <a:cubicBezTo>
                    <a:pt x="2036" y="8835"/>
                    <a:pt x="2167" y="9002"/>
                    <a:pt x="2310" y="9168"/>
                  </a:cubicBezTo>
                  <a:cubicBezTo>
                    <a:pt x="2346" y="9192"/>
                    <a:pt x="2393" y="9228"/>
                    <a:pt x="2429" y="9228"/>
                  </a:cubicBezTo>
                  <a:cubicBezTo>
                    <a:pt x="2477" y="9228"/>
                    <a:pt x="2524" y="9204"/>
                    <a:pt x="2548" y="9180"/>
                  </a:cubicBezTo>
                  <a:cubicBezTo>
                    <a:pt x="2631" y="9121"/>
                    <a:pt x="2631" y="9002"/>
                    <a:pt x="2548" y="8942"/>
                  </a:cubicBezTo>
                  <a:cubicBezTo>
                    <a:pt x="2429" y="8823"/>
                    <a:pt x="2346" y="8692"/>
                    <a:pt x="2250" y="8537"/>
                  </a:cubicBezTo>
                  <a:lnTo>
                    <a:pt x="2810" y="8347"/>
                  </a:lnTo>
                  <a:cubicBezTo>
                    <a:pt x="3167" y="8216"/>
                    <a:pt x="3405" y="7882"/>
                    <a:pt x="3405" y="7501"/>
                  </a:cubicBezTo>
                  <a:lnTo>
                    <a:pt x="3405" y="6918"/>
                  </a:lnTo>
                  <a:cubicBezTo>
                    <a:pt x="3679" y="7037"/>
                    <a:pt x="4001" y="7097"/>
                    <a:pt x="4322" y="7097"/>
                  </a:cubicBezTo>
                  <a:cubicBezTo>
                    <a:pt x="4656" y="7097"/>
                    <a:pt x="4965" y="7037"/>
                    <a:pt x="5251" y="6918"/>
                  </a:cubicBezTo>
                  <a:lnTo>
                    <a:pt x="5251" y="7501"/>
                  </a:lnTo>
                  <a:cubicBezTo>
                    <a:pt x="5251" y="7882"/>
                    <a:pt x="5489" y="8228"/>
                    <a:pt x="5846" y="8347"/>
                  </a:cubicBezTo>
                  <a:lnTo>
                    <a:pt x="6394" y="8537"/>
                  </a:lnTo>
                  <a:cubicBezTo>
                    <a:pt x="6227" y="8847"/>
                    <a:pt x="5965" y="9121"/>
                    <a:pt x="5632" y="9311"/>
                  </a:cubicBezTo>
                  <a:cubicBezTo>
                    <a:pt x="5251" y="9549"/>
                    <a:pt x="4787" y="9668"/>
                    <a:pt x="4310" y="9668"/>
                  </a:cubicBezTo>
                  <a:cubicBezTo>
                    <a:pt x="3882" y="9668"/>
                    <a:pt x="3453" y="9561"/>
                    <a:pt x="3072" y="9359"/>
                  </a:cubicBezTo>
                  <a:cubicBezTo>
                    <a:pt x="3047" y="9344"/>
                    <a:pt x="3019" y="9337"/>
                    <a:pt x="2991" y="9337"/>
                  </a:cubicBezTo>
                  <a:cubicBezTo>
                    <a:pt x="2929" y="9337"/>
                    <a:pt x="2867" y="9372"/>
                    <a:pt x="2834" y="9430"/>
                  </a:cubicBezTo>
                  <a:cubicBezTo>
                    <a:pt x="2798" y="9525"/>
                    <a:pt x="2822" y="9621"/>
                    <a:pt x="2917" y="9668"/>
                  </a:cubicBezTo>
                  <a:cubicBezTo>
                    <a:pt x="3334" y="9895"/>
                    <a:pt x="3810" y="10026"/>
                    <a:pt x="4310" y="10026"/>
                  </a:cubicBezTo>
                  <a:cubicBezTo>
                    <a:pt x="4846" y="10026"/>
                    <a:pt x="5370" y="9883"/>
                    <a:pt x="5799" y="9621"/>
                  </a:cubicBezTo>
                  <a:cubicBezTo>
                    <a:pt x="6203" y="9383"/>
                    <a:pt x="6501" y="9061"/>
                    <a:pt x="6703" y="8668"/>
                  </a:cubicBezTo>
                  <a:lnTo>
                    <a:pt x="7715" y="9025"/>
                  </a:lnTo>
                  <a:cubicBezTo>
                    <a:pt x="8096" y="9156"/>
                    <a:pt x="8335" y="9502"/>
                    <a:pt x="8335" y="9906"/>
                  </a:cubicBezTo>
                  <a:lnTo>
                    <a:pt x="8335" y="11502"/>
                  </a:lnTo>
                  <a:cubicBezTo>
                    <a:pt x="8335" y="11585"/>
                    <a:pt x="8406" y="11669"/>
                    <a:pt x="8489" y="11669"/>
                  </a:cubicBezTo>
                  <a:cubicBezTo>
                    <a:pt x="8585" y="11669"/>
                    <a:pt x="8656" y="11585"/>
                    <a:pt x="8656" y="11502"/>
                  </a:cubicBezTo>
                  <a:lnTo>
                    <a:pt x="8656" y="9906"/>
                  </a:lnTo>
                  <a:cubicBezTo>
                    <a:pt x="8727" y="9359"/>
                    <a:pt x="8394" y="8883"/>
                    <a:pt x="7882" y="8704"/>
                  </a:cubicBezTo>
                  <a:lnTo>
                    <a:pt x="7596" y="8597"/>
                  </a:lnTo>
                  <a:cubicBezTo>
                    <a:pt x="8037" y="7918"/>
                    <a:pt x="8227" y="7144"/>
                    <a:pt x="8180" y="6335"/>
                  </a:cubicBezTo>
                  <a:lnTo>
                    <a:pt x="8013" y="3525"/>
                  </a:lnTo>
                  <a:cubicBezTo>
                    <a:pt x="7954" y="2560"/>
                    <a:pt x="7513" y="1632"/>
                    <a:pt x="6763" y="953"/>
                  </a:cubicBezTo>
                  <a:cubicBezTo>
                    <a:pt x="6811" y="893"/>
                    <a:pt x="6858" y="834"/>
                    <a:pt x="6882" y="774"/>
                  </a:cubicBezTo>
                  <a:cubicBezTo>
                    <a:pt x="6930" y="679"/>
                    <a:pt x="6906" y="584"/>
                    <a:pt x="6811" y="548"/>
                  </a:cubicBezTo>
                  <a:cubicBezTo>
                    <a:pt x="6634" y="455"/>
                    <a:pt x="6427" y="406"/>
                    <a:pt x="6192" y="406"/>
                  </a:cubicBezTo>
                  <a:cubicBezTo>
                    <a:pt x="6127" y="406"/>
                    <a:pt x="6059" y="409"/>
                    <a:pt x="5989" y="417"/>
                  </a:cubicBezTo>
                  <a:cubicBezTo>
                    <a:pt x="5477" y="131"/>
                    <a:pt x="4906" y="0"/>
                    <a:pt x="4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Google Shape;10996;p72">
              <a:extLst>
                <a:ext uri="{FF2B5EF4-FFF2-40B4-BE49-F238E27FC236}">
                  <a16:creationId xmlns:a16="http://schemas.microsoft.com/office/drawing/2014/main" id="{B4FE3F9A-AEBE-42F4-B8E6-27516EC76FAB}"/>
                </a:ext>
              </a:extLst>
            </p:cNvPr>
            <p:cNvSpPr/>
            <p:nvPr/>
          </p:nvSpPr>
          <p:spPr>
            <a:xfrm>
              <a:off x="8154771" y="3491016"/>
              <a:ext cx="63392" cy="33993"/>
            </a:xfrm>
            <a:custGeom>
              <a:avLst/>
              <a:gdLst/>
              <a:ahLst/>
              <a:cxnLst/>
              <a:rect l="l" t="t" r="r" b="b"/>
              <a:pathLst>
                <a:path w="2001" h="1073" extrusionOk="0">
                  <a:moveTo>
                    <a:pt x="1608" y="334"/>
                  </a:moveTo>
                  <a:cubicBezTo>
                    <a:pt x="1537" y="560"/>
                    <a:pt x="1287" y="727"/>
                    <a:pt x="1001" y="727"/>
                  </a:cubicBezTo>
                  <a:cubicBezTo>
                    <a:pt x="715" y="727"/>
                    <a:pt x="465" y="560"/>
                    <a:pt x="370" y="334"/>
                  </a:cubicBezTo>
                  <a:close/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655"/>
                    <a:pt x="453" y="1072"/>
                    <a:pt x="1001" y="1072"/>
                  </a:cubicBezTo>
                  <a:cubicBezTo>
                    <a:pt x="1549" y="1072"/>
                    <a:pt x="2001" y="667"/>
                    <a:pt x="2001" y="155"/>
                  </a:cubicBezTo>
                  <a:cubicBezTo>
                    <a:pt x="2001" y="72"/>
                    <a:pt x="1906" y="1"/>
                    <a:pt x="1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Google Shape;10997;p72">
              <a:extLst>
                <a:ext uri="{FF2B5EF4-FFF2-40B4-BE49-F238E27FC236}">
                  <a16:creationId xmlns:a16="http://schemas.microsoft.com/office/drawing/2014/main" id="{BAA57D65-6CBB-4D70-939F-931AAF505D78}"/>
                </a:ext>
              </a:extLst>
            </p:cNvPr>
            <p:cNvSpPr/>
            <p:nvPr/>
          </p:nvSpPr>
          <p:spPr>
            <a:xfrm>
              <a:off x="8139691" y="3435988"/>
              <a:ext cx="23792" cy="13939"/>
            </a:xfrm>
            <a:custGeom>
              <a:avLst/>
              <a:gdLst/>
              <a:ahLst/>
              <a:cxnLst/>
              <a:rect l="l" t="t" r="r" b="b"/>
              <a:pathLst>
                <a:path w="751" h="440" extrusionOk="0">
                  <a:moveTo>
                    <a:pt x="575" y="1"/>
                  </a:moveTo>
                  <a:cubicBezTo>
                    <a:pt x="558" y="1"/>
                    <a:pt x="541" y="4"/>
                    <a:pt x="524" y="11"/>
                  </a:cubicBezTo>
                  <a:lnTo>
                    <a:pt x="155" y="94"/>
                  </a:lnTo>
                  <a:cubicBezTo>
                    <a:pt x="60" y="130"/>
                    <a:pt x="1" y="214"/>
                    <a:pt x="36" y="309"/>
                  </a:cubicBezTo>
                  <a:cubicBezTo>
                    <a:pt x="48" y="380"/>
                    <a:pt x="120" y="440"/>
                    <a:pt x="191" y="440"/>
                  </a:cubicBezTo>
                  <a:lnTo>
                    <a:pt x="239" y="440"/>
                  </a:lnTo>
                  <a:lnTo>
                    <a:pt x="608" y="345"/>
                  </a:lnTo>
                  <a:cubicBezTo>
                    <a:pt x="691" y="309"/>
                    <a:pt x="751" y="214"/>
                    <a:pt x="727" y="130"/>
                  </a:cubicBezTo>
                  <a:cubicBezTo>
                    <a:pt x="708" y="54"/>
                    <a:pt x="643" y="1"/>
                    <a:pt x="5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Google Shape;10998;p72">
              <a:extLst>
                <a:ext uri="{FF2B5EF4-FFF2-40B4-BE49-F238E27FC236}">
                  <a16:creationId xmlns:a16="http://schemas.microsoft.com/office/drawing/2014/main" id="{5B44A92F-7472-4D79-AB31-BE3FFA1FB423}"/>
                </a:ext>
              </a:extLst>
            </p:cNvPr>
            <p:cNvSpPr/>
            <p:nvPr/>
          </p:nvSpPr>
          <p:spPr>
            <a:xfrm>
              <a:off x="8209102" y="3435418"/>
              <a:ext cx="23412" cy="13401"/>
            </a:xfrm>
            <a:custGeom>
              <a:avLst/>
              <a:gdLst/>
              <a:ahLst/>
              <a:cxnLst/>
              <a:rect l="l" t="t" r="r" b="b"/>
              <a:pathLst>
                <a:path w="739" h="423" extrusionOk="0">
                  <a:moveTo>
                    <a:pt x="196" y="0"/>
                  </a:moveTo>
                  <a:cubicBezTo>
                    <a:pt x="119" y="0"/>
                    <a:pt x="54" y="54"/>
                    <a:pt x="24" y="124"/>
                  </a:cubicBezTo>
                  <a:cubicBezTo>
                    <a:pt x="0" y="220"/>
                    <a:pt x="60" y="303"/>
                    <a:pt x="143" y="339"/>
                  </a:cubicBezTo>
                  <a:lnTo>
                    <a:pt x="512" y="422"/>
                  </a:lnTo>
                  <a:lnTo>
                    <a:pt x="560" y="422"/>
                  </a:lnTo>
                  <a:cubicBezTo>
                    <a:pt x="631" y="422"/>
                    <a:pt x="715" y="386"/>
                    <a:pt x="727" y="291"/>
                  </a:cubicBezTo>
                  <a:cubicBezTo>
                    <a:pt x="738" y="220"/>
                    <a:pt x="703" y="124"/>
                    <a:pt x="607" y="101"/>
                  </a:cubicBezTo>
                  <a:lnTo>
                    <a:pt x="238" y="5"/>
                  </a:lnTo>
                  <a:cubicBezTo>
                    <a:pt x="224" y="2"/>
                    <a:pt x="210" y="0"/>
                    <a:pt x="1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" name="Google Shape;11087;p72">
            <a:extLst>
              <a:ext uri="{FF2B5EF4-FFF2-40B4-BE49-F238E27FC236}">
                <a16:creationId xmlns:a16="http://schemas.microsoft.com/office/drawing/2014/main" id="{11914756-9DE5-4348-9985-10E33D16B447}"/>
              </a:ext>
            </a:extLst>
          </p:cNvPr>
          <p:cNvGrpSpPr/>
          <p:nvPr/>
        </p:nvGrpSpPr>
        <p:grpSpPr>
          <a:xfrm>
            <a:off x="238287" y="1927622"/>
            <a:ext cx="636056" cy="777074"/>
            <a:chOff x="4899999" y="2882095"/>
            <a:chExt cx="271244" cy="346801"/>
          </a:xfrm>
          <a:solidFill>
            <a:srgbClr val="DCAE52"/>
          </a:solidFill>
        </p:grpSpPr>
        <p:sp>
          <p:nvSpPr>
            <p:cNvPr id="44" name="Google Shape;11088;p72">
              <a:extLst>
                <a:ext uri="{FF2B5EF4-FFF2-40B4-BE49-F238E27FC236}">
                  <a16:creationId xmlns:a16="http://schemas.microsoft.com/office/drawing/2014/main" id="{AF7C77E7-FB55-4A98-8D08-F3BAACC169DB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Google Shape;11089;p72">
              <a:extLst>
                <a:ext uri="{FF2B5EF4-FFF2-40B4-BE49-F238E27FC236}">
                  <a16:creationId xmlns:a16="http://schemas.microsoft.com/office/drawing/2014/main" id="{432971EB-E6EB-4C12-AC19-BB3F738FF378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11090;p72">
              <a:extLst>
                <a:ext uri="{FF2B5EF4-FFF2-40B4-BE49-F238E27FC236}">
                  <a16:creationId xmlns:a16="http://schemas.microsoft.com/office/drawing/2014/main" id="{E2457F32-9844-4901-BE95-E24989572957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Google Shape;11091;p72">
              <a:extLst>
                <a:ext uri="{FF2B5EF4-FFF2-40B4-BE49-F238E27FC236}">
                  <a16:creationId xmlns:a16="http://schemas.microsoft.com/office/drawing/2014/main" id="{E23ACA02-D11B-440C-809F-5030516B98C3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" name="Google Shape;11092;p72">
              <a:extLst>
                <a:ext uri="{FF2B5EF4-FFF2-40B4-BE49-F238E27FC236}">
                  <a16:creationId xmlns:a16="http://schemas.microsoft.com/office/drawing/2014/main" id="{949F13AA-F61F-405E-8D75-CE2CAE469CD1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11093;p72">
              <a:extLst>
                <a:ext uri="{FF2B5EF4-FFF2-40B4-BE49-F238E27FC236}">
                  <a16:creationId xmlns:a16="http://schemas.microsoft.com/office/drawing/2014/main" id="{7620C98B-4F20-4F9A-983A-23C5160438F8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" name="Google Shape;11094;p72">
              <a:extLst>
                <a:ext uri="{FF2B5EF4-FFF2-40B4-BE49-F238E27FC236}">
                  <a16:creationId xmlns:a16="http://schemas.microsoft.com/office/drawing/2014/main" id="{025B481E-1C21-499F-840E-C36CDF842636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11095;p72">
              <a:extLst>
                <a:ext uri="{FF2B5EF4-FFF2-40B4-BE49-F238E27FC236}">
                  <a16:creationId xmlns:a16="http://schemas.microsoft.com/office/drawing/2014/main" id="{FF7B23AB-897B-4F8C-863B-2030FD2053B3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Google Shape;11096;p72">
              <a:extLst>
                <a:ext uri="{FF2B5EF4-FFF2-40B4-BE49-F238E27FC236}">
                  <a16:creationId xmlns:a16="http://schemas.microsoft.com/office/drawing/2014/main" id="{AB263754-BF65-4B1C-83BA-9CC31104C1E8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Google Shape;11097;p72">
              <a:extLst>
                <a:ext uri="{FF2B5EF4-FFF2-40B4-BE49-F238E27FC236}">
                  <a16:creationId xmlns:a16="http://schemas.microsoft.com/office/drawing/2014/main" id="{73100CB1-743C-4591-9154-FFF0161B8BF3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57773E-35CD-42BE-B793-1BD057E6AC1D}"/>
              </a:ext>
            </a:extLst>
          </p:cNvPr>
          <p:cNvCxnSpPr>
            <a:cxnSpLocks/>
          </p:cNvCxnSpPr>
          <p:nvPr/>
        </p:nvCxnSpPr>
        <p:spPr>
          <a:xfrm>
            <a:off x="955000" y="2410596"/>
            <a:ext cx="1086229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733F81E-2AEC-4E63-A930-6CA530E35B18}"/>
              </a:ext>
            </a:extLst>
          </p:cNvPr>
          <p:cNvSpPr txBox="1"/>
          <p:nvPr/>
        </p:nvSpPr>
        <p:spPr>
          <a:xfrm>
            <a:off x="899162" y="2095225"/>
            <a:ext cx="1218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CAE52"/>
                </a:solidFill>
              </a:rPr>
              <a:t>Data transfer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DC9DBCE-6E6E-49C1-8738-C211B17F1C39}"/>
              </a:ext>
            </a:extLst>
          </p:cNvPr>
          <p:cNvSpPr/>
          <p:nvPr/>
        </p:nvSpPr>
        <p:spPr>
          <a:xfrm>
            <a:off x="5245994" y="1890114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A3C57F-64E0-4F24-A9B8-5165E7D3E16A}"/>
              </a:ext>
            </a:extLst>
          </p:cNvPr>
          <p:cNvSpPr txBox="1"/>
          <p:nvPr/>
        </p:nvSpPr>
        <p:spPr>
          <a:xfrm>
            <a:off x="5241267" y="1997377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CAE52"/>
                </a:solidFill>
              </a:rPr>
              <a:t>Alice’s private key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3E8F3D4-2347-4CC1-9DBF-1EF963C94FB0}"/>
              </a:ext>
            </a:extLst>
          </p:cNvPr>
          <p:cNvSpPr txBox="1"/>
          <p:nvPr/>
        </p:nvSpPr>
        <p:spPr>
          <a:xfrm>
            <a:off x="3280621" y="1367211"/>
            <a:ext cx="2622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9E2C9"/>
                </a:solidFill>
                <a:latin typeface="Montserrat"/>
              </a:rPr>
              <a:t>Asymmetric </a:t>
            </a:r>
            <a:r>
              <a:rPr lang="en" sz="1600" dirty="0">
                <a:solidFill>
                  <a:srgbClr val="E9E2C9"/>
                </a:solidFill>
                <a:latin typeface="Montserrat"/>
                <a:sym typeface="Montserrat"/>
              </a:rPr>
              <a:t>Encryption</a:t>
            </a:r>
            <a:endParaRPr lang="en-US" sz="1600" dirty="0"/>
          </a:p>
        </p:txBody>
      </p:sp>
      <p:grpSp>
        <p:nvGrpSpPr>
          <p:cNvPr id="64" name="Google Shape;10992;p72">
            <a:extLst>
              <a:ext uri="{FF2B5EF4-FFF2-40B4-BE49-F238E27FC236}">
                <a16:creationId xmlns:a16="http://schemas.microsoft.com/office/drawing/2014/main" id="{A7EE7A43-A2C1-4B09-B32A-53C0D42BFA97}"/>
              </a:ext>
            </a:extLst>
          </p:cNvPr>
          <p:cNvGrpSpPr/>
          <p:nvPr/>
        </p:nvGrpSpPr>
        <p:grpSpPr>
          <a:xfrm>
            <a:off x="6698148" y="1917352"/>
            <a:ext cx="356012" cy="431401"/>
            <a:chOff x="8048421" y="3334486"/>
            <a:chExt cx="276503" cy="369674"/>
          </a:xfrm>
          <a:solidFill>
            <a:srgbClr val="DCAE52"/>
          </a:solidFill>
        </p:grpSpPr>
        <p:sp>
          <p:nvSpPr>
            <p:cNvPr id="65" name="Google Shape;10993;p72">
              <a:extLst>
                <a:ext uri="{FF2B5EF4-FFF2-40B4-BE49-F238E27FC236}">
                  <a16:creationId xmlns:a16="http://schemas.microsoft.com/office/drawing/2014/main" id="{6270D38C-A9CF-4809-B933-686CFC60FD58}"/>
                </a:ext>
              </a:extLst>
            </p:cNvPr>
            <p:cNvSpPr/>
            <p:nvPr/>
          </p:nvSpPr>
          <p:spPr>
            <a:xfrm>
              <a:off x="8146471" y="3456327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4" y="84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10994;p72">
              <a:extLst>
                <a:ext uri="{FF2B5EF4-FFF2-40B4-BE49-F238E27FC236}">
                  <a16:creationId xmlns:a16="http://schemas.microsoft.com/office/drawing/2014/main" id="{C15A2DA5-B06F-4C54-B6DB-800D058336A2}"/>
                </a:ext>
              </a:extLst>
            </p:cNvPr>
            <p:cNvSpPr/>
            <p:nvPr/>
          </p:nvSpPr>
          <p:spPr>
            <a:xfrm>
              <a:off x="8215501" y="3456327"/>
              <a:ext cx="10961" cy="16252"/>
            </a:xfrm>
            <a:custGeom>
              <a:avLst/>
              <a:gdLst/>
              <a:ahLst/>
              <a:cxnLst/>
              <a:rect l="l" t="t" r="r" b="b"/>
              <a:pathLst>
                <a:path w="346" h="513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84" y="512"/>
                    <a:pt x="167" y="512"/>
                  </a:cubicBezTo>
                  <a:cubicBezTo>
                    <a:pt x="263" y="512"/>
                    <a:pt x="334" y="441"/>
                    <a:pt x="334" y="345"/>
                  </a:cubicBezTo>
                  <a:lnTo>
                    <a:pt x="334" y="167"/>
                  </a:lnTo>
                  <a:cubicBezTo>
                    <a:pt x="346" y="84"/>
                    <a:pt x="275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10995;p72">
              <a:extLst>
                <a:ext uri="{FF2B5EF4-FFF2-40B4-BE49-F238E27FC236}">
                  <a16:creationId xmlns:a16="http://schemas.microsoft.com/office/drawing/2014/main" id="{1ED53D8D-9956-489D-9BB9-D4FD3B542E1B}"/>
                </a:ext>
              </a:extLst>
            </p:cNvPr>
            <p:cNvSpPr/>
            <p:nvPr/>
          </p:nvSpPr>
          <p:spPr>
            <a:xfrm>
              <a:off x="8048421" y="3334486"/>
              <a:ext cx="276503" cy="369674"/>
            </a:xfrm>
            <a:custGeom>
              <a:avLst/>
              <a:gdLst/>
              <a:ahLst/>
              <a:cxnLst/>
              <a:rect l="l" t="t" r="r" b="b"/>
              <a:pathLst>
                <a:path w="8728" h="11669" extrusionOk="0">
                  <a:moveTo>
                    <a:pt x="4322" y="334"/>
                  </a:moveTo>
                  <a:cubicBezTo>
                    <a:pt x="4703" y="334"/>
                    <a:pt x="5084" y="417"/>
                    <a:pt x="5441" y="548"/>
                  </a:cubicBezTo>
                  <a:cubicBezTo>
                    <a:pt x="5179" y="655"/>
                    <a:pt x="4953" y="786"/>
                    <a:pt x="4787" y="953"/>
                  </a:cubicBezTo>
                  <a:cubicBezTo>
                    <a:pt x="4679" y="810"/>
                    <a:pt x="4536" y="727"/>
                    <a:pt x="4358" y="727"/>
                  </a:cubicBezTo>
                  <a:cubicBezTo>
                    <a:pt x="4179" y="727"/>
                    <a:pt x="4013" y="810"/>
                    <a:pt x="3917" y="953"/>
                  </a:cubicBezTo>
                  <a:cubicBezTo>
                    <a:pt x="3739" y="774"/>
                    <a:pt x="3501" y="620"/>
                    <a:pt x="3239" y="536"/>
                  </a:cubicBezTo>
                  <a:cubicBezTo>
                    <a:pt x="3584" y="417"/>
                    <a:pt x="3953" y="334"/>
                    <a:pt x="4322" y="334"/>
                  </a:cubicBezTo>
                  <a:close/>
                  <a:moveTo>
                    <a:pt x="6151" y="749"/>
                  </a:moveTo>
                  <a:cubicBezTo>
                    <a:pt x="6261" y="749"/>
                    <a:pt x="6366" y="761"/>
                    <a:pt x="6465" y="786"/>
                  </a:cubicBezTo>
                  <a:cubicBezTo>
                    <a:pt x="6322" y="965"/>
                    <a:pt x="6072" y="1108"/>
                    <a:pt x="5787" y="1203"/>
                  </a:cubicBezTo>
                  <a:cubicBezTo>
                    <a:pt x="5617" y="1253"/>
                    <a:pt x="5443" y="1281"/>
                    <a:pt x="5282" y="1281"/>
                  </a:cubicBezTo>
                  <a:cubicBezTo>
                    <a:pt x="5172" y="1281"/>
                    <a:pt x="5069" y="1268"/>
                    <a:pt x="4977" y="1239"/>
                  </a:cubicBezTo>
                  <a:cubicBezTo>
                    <a:pt x="5132" y="1060"/>
                    <a:pt x="5382" y="917"/>
                    <a:pt x="5668" y="822"/>
                  </a:cubicBezTo>
                  <a:cubicBezTo>
                    <a:pt x="5834" y="773"/>
                    <a:pt x="5997" y="749"/>
                    <a:pt x="6151" y="749"/>
                  </a:cubicBezTo>
                  <a:close/>
                  <a:moveTo>
                    <a:pt x="2542" y="750"/>
                  </a:moveTo>
                  <a:cubicBezTo>
                    <a:pt x="2703" y="750"/>
                    <a:pt x="2878" y="777"/>
                    <a:pt x="3048" y="834"/>
                  </a:cubicBezTo>
                  <a:cubicBezTo>
                    <a:pt x="3334" y="917"/>
                    <a:pt x="3584" y="1072"/>
                    <a:pt x="3727" y="1251"/>
                  </a:cubicBezTo>
                  <a:cubicBezTo>
                    <a:pt x="3646" y="1273"/>
                    <a:pt x="3553" y="1284"/>
                    <a:pt x="3454" y="1284"/>
                  </a:cubicBezTo>
                  <a:cubicBezTo>
                    <a:pt x="3290" y="1284"/>
                    <a:pt x="3107" y="1255"/>
                    <a:pt x="2929" y="1203"/>
                  </a:cubicBezTo>
                  <a:cubicBezTo>
                    <a:pt x="2643" y="1108"/>
                    <a:pt x="2393" y="965"/>
                    <a:pt x="2239" y="786"/>
                  </a:cubicBezTo>
                  <a:cubicBezTo>
                    <a:pt x="2330" y="762"/>
                    <a:pt x="2433" y="750"/>
                    <a:pt x="2542" y="750"/>
                  </a:cubicBezTo>
                  <a:close/>
                  <a:moveTo>
                    <a:pt x="4358" y="1072"/>
                  </a:moveTo>
                  <a:cubicBezTo>
                    <a:pt x="4465" y="1072"/>
                    <a:pt x="4548" y="1155"/>
                    <a:pt x="4548" y="1263"/>
                  </a:cubicBezTo>
                  <a:cubicBezTo>
                    <a:pt x="4548" y="1370"/>
                    <a:pt x="4465" y="1453"/>
                    <a:pt x="4358" y="1453"/>
                  </a:cubicBezTo>
                  <a:cubicBezTo>
                    <a:pt x="4251" y="1453"/>
                    <a:pt x="4167" y="1370"/>
                    <a:pt x="4167" y="1263"/>
                  </a:cubicBezTo>
                  <a:cubicBezTo>
                    <a:pt x="4167" y="1155"/>
                    <a:pt x="4251" y="1072"/>
                    <a:pt x="4358" y="1072"/>
                  </a:cubicBezTo>
                  <a:close/>
                  <a:moveTo>
                    <a:pt x="2203" y="1167"/>
                  </a:moveTo>
                  <a:cubicBezTo>
                    <a:pt x="2381" y="1322"/>
                    <a:pt x="2620" y="1441"/>
                    <a:pt x="2870" y="1524"/>
                  </a:cubicBezTo>
                  <a:cubicBezTo>
                    <a:pt x="3072" y="1584"/>
                    <a:pt x="3286" y="1620"/>
                    <a:pt x="3477" y="1620"/>
                  </a:cubicBezTo>
                  <a:cubicBezTo>
                    <a:pt x="3644" y="1620"/>
                    <a:pt x="3810" y="1584"/>
                    <a:pt x="3953" y="1548"/>
                  </a:cubicBezTo>
                  <a:cubicBezTo>
                    <a:pt x="4048" y="1691"/>
                    <a:pt x="4227" y="1798"/>
                    <a:pt x="4417" y="1798"/>
                  </a:cubicBezTo>
                  <a:cubicBezTo>
                    <a:pt x="4608" y="1798"/>
                    <a:pt x="4775" y="1691"/>
                    <a:pt x="4882" y="1548"/>
                  </a:cubicBezTo>
                  <a:cubicBezTo>
                    <a:pt x="5013" y="1584"/>
                    <a:pt x="5179" y="1620"/>
                    <a:pt x="5358" y="1620"/>
                  </a:cubicBezTo>
                  <a:cubicBezTo>
                    <a:pt x="5549" y="1620"/>
                    <a:pt x="5751" y="1584"/>
                    <a:pt x="5965" y="1524"/>
                  </a:cubicBezTo>
                  <a:cubicBezTo>
                    <a:pt x="6203" y="1453"/>
                    <a:pt x="6430" y="1334"/>
                    <a:pt x="6608" y="1203"/>
                  </a:cubicBezTo>
                  <a:cubicBezTo>
                    <a:pt x="7287" y="1810"/>
                    <a:pt x="7704" y="2656"/>
                    <a:pt x="7763" y="3549"/>
                  </a:cubicBezTo>
                  <a:lnTo>
                    <a:pt x="7930" y="6370"/>
                  </a:lnTo>
                  <a:cubicBezTo>
                    <a:pt x="7977" y="7120"/>
                    <a:pt x="7775" y="7870"/>
                    <a:pt x="7358" y="8490"/>
                  </a:cubicBezTo>
                  <a:lnTo>
                    <a:pt x="5989" y="8037"/>
                  </a:lnTo>
                  <a:cubicBezTo>
                    <a:pt x="5775" y="7954"/>
                    <a:pt x="5620" y="7740"/>
                    <a:pt x="5620" y="7513"/>
                  </a:cubicBezTo>
                  <a:lnTo>
                    <a:pt x="5620" y="6763"/>
                  </a:lnTo>
                  <a:cubicBezTo>
                    <a:pt x="6287" y="6382"/>
                    <a:pt x="6763" y="5715"/>
                    <a:pt x="6870" y="4906"/>
                  </a:cubicBezTo>
                  <a:lnTo>
                    <a:pt x="7001" y="4906"/>
                  </a:lnTo>
                  <a:cubicBezTo>
                    <a:pt x="7346" y="4906"/>
                    <a:pt x="7632" y="4620"/>
                    <a:pt x="7632" y="4287"/>
                  </a:cubicBezTo>
                  <a:cubicBezTo>
                    <a:pt x="7632" y="3941"/>
                    <a:pt x="7346" y="3656"/>
                    <a:pt x="7001" y="3656"/>
                  </a:cubicBezTo>
                  <a:lnTo>
                    <a:pt x="6918" y="3656"/>
                  </a:lnTo>
                  <a:cubicBezTo>
                    <a:pt x="6811" y="3656"/>
                    <a:pt x="6727" y="3560"/>
                    <a:pt x="6727" y="3465"/>
                  </a:cubicBezTo>
                  <a:cubicBezTo>
                    <a:pt x="6727" y="2656"/>
                    <a:pt x="6072" y="2013"/>
                    <a:pt x="5275" y="2013"/>
                  </a:cubicBezTo>
                  <a:cubicBezTo>
                    <a:pt x="5191" y="2013"/>
                    <a:pt x="5120" y="2096"/>
                    <a:pt x="5120" y="2179"/>
                  </a:cubicBezTo>
                  <a:cubicBezTo>
                    <a:pt x="5120" y="2275"/>
                    <a:pt x="5191" y="2346"/>
                    <a:pt x="5275" y="2346"/>
                  </a:cubicBezTo>
                  <a:cubicBezTo>
                    <a:pt x="5894" y="2346"/>
                    <a:pt x="6382" y="2834"/>
                    <a:pt x="6382" y="3453"/>
                  </a:cubicBezTo>
                  <a:cubicBezTo>
                    <a:pt x="6382" y="3751"/>
                    <a:pt x="6620" y="3989"/>
                    <a:pt x="6918" y="3989"/>
                  </a:cubicBezTo>
                  <a:lnTo>
                    <a:pt x="7001" y="3989"/>
                  </a:lnTo>
                  <a:cubicBezTo>
                    <a:pt x="7168" y="3989"/>
                    <a:pt x="7287" y="4120"/>
                    <a:pt x="7287" y="4263"/>
                  </a:cubicBezTo>
                  <a:cubicBezTo>
                    <a:pt x="7287" y="4418"/>
                    <a:pt x="7156" y="4549"/>
                    <a:pt x="7001" y="4549"/>
                  </a:cubicBezTo>
                  <a:lnTo>
                    <a:pt x="6906" y="4549"/>
                  </a:lnTo>
                  <a:lnTo>
                    <a:pt x="6906" y="4537"/>
                  </a:lnTo>
                  <a:cubicBezTo>
                    <a:pt x="6906" y="4441"/>
                    <a:pt x="6822" y="4370"/>
                    <a:pt x="6739" y="4370"/>
                  </a:cubicBezTo>
                  <a:cubicBezTo>
                    <a:pt x="6644" y="4370"/>
                    <a:pt x="6572" y="4441"/>
                    <a:pt x="6572" y="4537"/>
                  </a:cubicBezTo>
                  <a:cubicBezTo>
                    <a:pt x="6572" y="5751"/>
                    <a:pt x="5596" y="6739"/>
                    <a:pt x="4370" y="6739"/>
                  </a:cubicBezTo>
                  <a:cubicBezTo>
                    <a:pt x="3155" y="6739"/>
                    <a:pt x="2167" y="5751"/>
                    <a:pt x="2167" y="4537"/>
                  </a:cubicBezTo>
                  <a:cubicBezTo>
                    <a:pt x="2167" y="4441"/>
                    <a:pt x="2096" y="4370"/>
                    <a:pt x="2000" y="4370"/>
                  </a:cubicBezTo>
                  <a:cubicBezTo>
                    <a:pt x="1917" y="4370"/>
                    <a:pt x="1846" y="4441"/>
                    <a:pt x="1846" y="4537"/>
                  </a:cubicBezTo>
                  <a:lnTo>
                    <a:pt x="1846" y="4549"/>
                  </a:lnTo>
                  <a:lnTo>
                    <a:pt x="1739" y="4549"/>
                  </a:lnTo>
                  <a:cubicBezTo>
                    <a:pt x="1572" y="4549"/>
                    <a:pt x="1453" y="4418"/>
                    <a:pt x="1453" y="4263"/>
                  </a:cubicBezTo>
                  <a:cubicBezTo>
                    <a:pt x="1453" y="4120"/>
                    <a:pt x="1584" y="3989"/>
                    <a:pt x="1739" y="3989"/>
                  </a:cubicBezTo>
                  <a:lnTo>
                    <a:pt x="1822" y="3989"/>
                  </a:lnTo>
                  <a:cubicBezTo>
                    <a:pt x="2120" y="3989"/>
                    <a:pt x="2358" y="3751"/>
                    <a:pt x="2358" y="3453"/>
                  </a:cubicBezTo>
                  <a:cubicBezTo>
                    <a:pt x="2358" y="2834"/>
                    <a:pt x="2858" y="2346"/>
                    <a:pt x="3465" y="2346"/>
                  </a:cubicBezTo>
                  <a:lnTo>
                    <a:pt x="4560" y="2346"/>
                  </a:lnTo>
                  <a:cubicBezTo>
                    <a:pt x="4656" y="2346"/>
                    <a:pt x="4727" y="2275"/>
                    <a:pt x="4727" y="2179"/>
                  </a:cubicBezTo>
                  <a:cubicBezTo>
                    <a:pt x="4727" y="2096"/>
                    <a:pt x="4656" y="2013"/>
                    <a:pt x="4560" y="2013"/>
                  </a:cubicBezTo>
                  <a:lnTo>
                    <a:pt x="3465" y="2013"/>
                  </a:lnTo>
                  <a:cubicBezTo>
                    <a:pt x="2655" y="2013"/>
                    <a:pt x="2024" y="2667"/>
                    <a:pt x="2024" y="3465"/>
                  </a:cubicBezTo>
                  <a:cubicBezTo>
                    <a:pt x="2024" y="3572"/>
                    <a:pt x="1929" y="3656"/>
                    <a:pt x="1822" y="3656"/>
                  </a:cubicBezTo>
                  <a:lnTo>
                    <a:pt x="1739" y="3656"/>
                  </a:lnTo>
                  <a:cubicBezTo>
                    <a:pt x="1393" y="3656"/>
                    <a:pt x="1107" y="3941"/>
                    <a:pt x="1107" y="4287"/>
                  </a:cubicBezTo>
                  <a:cubicBezTo>
                    <a:pt x="1107" y="4620"/>
                    <a:pt x="1393" y="4906"/>
                    <a:pt x="1739" y="4906"/>
                  </a:cubicBezTo>
                  <a:lnTo>
                    <a:pt x="1869" y="4906"/>
                  </a:lnTo>
                  <a:cubicBezTo>
                    <a:pt x="1977" y="5692"/>
                    <a:pt x="2465" y="6382"/>
                    <a:pt x="3120" y="6763"/>
                  </a:cubicBezTo>
                  <a:lnTo>
                    <a:pt x="3120" y="7513"/>
                  </a:lnTo>
                  <a:cubicBezTo>
                    <a:pt x="3120" y="7751"/>
                    <a:pt x="2977" y="7954"/>
                    <a:pt x="2751" y="8037"/>
                  </a:cubicBezTo>
                  <a:lnTo>
                    <a:pt x="1488" y="8478"/>
                  </a:lnTo>
                  <a:cubicBezTo>
                    <a:pt x="1072" y="7859"/>
                    <a:pt x="869" y="7108"/>
                    <a:pt x="917" y="6346"/>
                  </a:cubicBezTo>
                  <a:lnTo>
                    <a:pt x="1084" y="3465"/>
                  </a:lnTo>
                  <a:cubicBezTo>
                    <a:pt x="1131" y="2584"/>
                    <a:pt x="1548" y="1751"/>
                    <a:pt x="2203" y="1167"/>
                  </a:cubicBezTo>
                  <a:close/>
                  <a:moveTo>
                    <a:pt x="4346" y="0"/>
                  </a:moveTo>
                  <a:cubicBezTo>
                    <a:pt x="3763" y="0"/>
                    <a:pt x="3179" y="143"/>
                    <a:pt x="2679" y="417"/>
                  </a:cubicBezTo>
                  <a:cubicBezTo>
                    <a:pt x="2631" y="413"/>
                    <a:pt x="2583" y="411"/>
                    <a:pt x="2536" y="411"/>
                  </a:cubicBezTo>
                  <a:cubicBezTo>
                    <a:pt x="2303" y="411"/>
                    <a:pt x="2085" y="459"/>
                    <a:pt x="1917" y="548"/>
                  </a:cubicBezTo>
                  <a:cubicBezTo>
                    <a:pt x="1846" y="584"/>
                    <a:pt x="1798" y="691"/>
                    <a:pt x="1846" y="774"/>
                  </a:cubicBezTo>
                  <a:cubicBezTo>
                    <a:pt x="1869" y="810"/>
                    <a:pt x="1905" y="870"/>
                    <a:pt x="1929" y="917"/>
                  </a:cubicBezTo>
                  <a:cubicBezTo>
                    <a:pt x="1215" y="1560"/>
                    <a:pt x="774" y="2465"/>
                    <a:pt x="715" y="3429"/>
                  </a:cubicBezTo>
                  <a:lnTo>
                    <a:pt x="548" y="6323"/>
                  </a:lnTo>
                  <a:cubicBezTo>
                    <a:pt x="500" y="7120"/>
                    <a:pt x="691" y="7918"/>
                    <a:pt x="1131" y="8585"/>
                  </a:cubicBezTo>
                  <a:lnTo>
                    <a:pt x="846" y="8692"/>
                  </a:lnTo>
                  <a:cubicBezTo>
                    <a:pt x="334" y="8871"/>
                    <a:pt x="0" y="9347"/>
                    <a:pt x="0" y="9883"/>
                  </a:cubicBezTo>
                  <a:lnTo>
                    <a:pt x="0" y="11466"/>
                  </a:lnTo>
                  <a:cubicBezTo>
                    <a:pt x="0" y="11561"/>
                    <a:pt x="72" y="11633"/>
                    <a:pt x="155" y="11633"/>
                  </a:cubicBezTo>
                  <a:cubicBezTo>
                    <a:pt x="250" y="11633"/>
                    <a:pt x="322" y="11561"/>
                    <a:pt x="322" y="11466"/>
                  </a:cubicBezTo>
                  <a:lnTo>
                    <a:pt x="322" y="9883"/>
                  </a:lnTo>
                  <a:cubicBezTo>
                    <a:pt x="322" y="9490"/>
                    <a:pt x="572" y="9133"/>
                    <a:pt x="929" y="9002"/>
                  </a:cubicBezTo>
                  <a:lnTo>
                    <a:pt x="1941" y="8644"/>
                  </a:lnTo>
                  <a:cubicBezTo>
                    <a:pt x="2036" y="8835"/>
                    <a:pt x="2167" y="9002"/>
                    <a:pt x="2310" y="9168"/>
                  </a:cubicBezTo>
                  <a:cubicBezTo>
                    <a:pt x="2346" y="9192"/>
                    <a:pt x="2393" y="9228"/>
                    <a:pt x="2429" y="9228"/>
                  </a:cubicBezTo>
                  <a:cubicBezTo>
                    <a:pt x="2477" y="9228"/>
                    <a:pt x="2524" y="9204"/>
                    <a:pt x="2548" y="9180"/>
                  </a:cubicBezTo>
                  <a:cubicBezTo>
                    <a:pt x="2631" y="9121"/>
                    <a:pt x="2631" y="9002"/>
                    <a:pt x="2548" y="8942"/>
                  </a:cubicBezTo>
                  <a:cubicBezTo>
                    <a:pt x="2429" y="8823"/>
                    <a:pt x="2346" y="8692"/>
                    <a:pt x="2250" y="8537"/>
                  </a:cubicBezTo>
                  <a:lnTo>
                    <a:pt x="2810" y="8347"/>
                  </a:lnTo>
                  <a:cubicBezTo>
                    <a:pt x="3167" y="8216"/>
                    <a:pt x="3405" y="7882"/>
                    <a:pt x="3405" y="7501"/>
                  </a:cubicBezTo>
                  <a:lnTo>
                    <a:pt x="3405" y="6918"/>
                  </a:lnTo>
                  <a:cubicBezTo>
                    <a:pt x="3679" y="7037"/>
                    <a:pt x="4001" y="7097"/>
                    <a:pt x="4322" y="7097"/>
                  </a:cubicBezTo>
                  <a:cubicBezTo>
                    <a:pt x="4656" y="7097"/>
                    <a:pt x="4965" y="7037"/>
                    <a:pt x="5251" y="6918"/>
                  </a:cubicBezTo>
                  <a:lnTo>
                    <a:pt x="5251" y="7501"/>
                  </a:lnTo>
                  <a:cubicBezTo>
                    <a:pt x="5251" y="7882"/>
                    <a:pt x="5489" y="8228"/>
                    <a:pt x="5846" y="8347"/>
                  </a:cubicBezTo>
                  <a:lnTo>
                    <a:pt x="6394" y="8537"/>
                  </a:lnTo>
                  <a:cubicBezTo>
                    <a:pt x="6227" y="8847"/>
                    <a:pt x="5965" y="9121"/>
                    <a:pt x="5632" y="9311"/>
                  </a:cubicBezTo>
                  <a:cubicBezTo>
                    <a:pt x="5251" y="9549"/>
                    <a:pt x="4787" y="9668"/>
                    <a:pt x="4310" y="9668"/>
                  </a:cubicBezTo>
                  <a:cubicBezTo>
                    <a:pt x="3882" y="9668"/>
                    <a:pt x="3453" y="9561"/>
                    <a:pt x="3072" y="9359"/>
                  </a:cubicBezTo>
                  <a:cubicBezTo>
                    <a:pt x="3047" y="9344"/>
                    <a:pt x="3019" y="9337"/>
                    <a:pt x="2991" y="9337"/>
                  </a:cubicBezTo>
                  <a:cubicBezTo>
                    <a:pt x="2929" y="9337"/>
                    <a:pt x="2867" y="9372"/>
                    <a:pt x="2834" y="9430"/>
                  </a:cubicBezTo>
                  <a:cubicBezTo>
                    <a:pt x="2798" y="9525"/>
                    <a:pt x="2822" y="9621"/>
                    <a:pt x="2917" y="9668"/>
                  </a:cubicBezTo>
                  <a:cubicBezTo>
                    <a:pt x="3334" y="9895"/>
                    <a:pt x="3810" y="10026"/>
                    <a:pt x="4310" y="10026"/>
                  </a:cubicBezTo>
                  <a:cubicBezTo>
                    <a:pt x="4846" y="10026"/>
                    <a:pt x="5370" y="9883"/>
                    <a:pt x="5799" y="9621"/>
                  </a:cubicBezTo>
                  <a:cubicBezTo>
                    <a:pt x="6203" y="9383"/>
                    <a:pt x="6501" y="9061"/>
                    <a:pt x="6703" y="8668"/>
                  </a:cubicBezTo>
                  <a:lnTo>
                    <a:pt x="7715" y="9025"/>
                  </a:lnTo>
                  <a:cubicBezTo>
                    <a:pt x="8096" y="9156"/>
                    <a:pt x="8335" y="9502"/>
                    <a:pt x="8335" y="9906"/>
                  </a:cubicBezTo>
                  <a:lnTo>
                    <a:pt x="8335" y="11502"/>
                  </a:lnTo>
                  <a:cubicBezTo>
                    <a:pt x="8335" y="11585"/>
                    <a:pt x="8406" y="11669"/>
                    <a:pt x="8489" y="11669"/>
                  </a:cubicBezTo>
                  <a:cubicBezTo>
                    <a:pt x="8585" y="11669"/>
                    <a:pt x="8656" y="11585"/>
                    <a:pt x="8656" y="11502"/>
                  </a:cubicBezTo>
                  <a:lnTo>
                    <a:pt x="8656" y="9906"/>
                  </a:lnTo>
                  <a:cubicBezTo>
                    <a:pt x="8727" y="9359"/>
                    <a:pt x="8394" y="8883"/>
                    <a:pt x="7882" y="8704"/>
                  </a:cubicBezTo>
                  <a:lnTo>
                    <a:pt x="7596" y="8597"/>
                  </a:lnTo>
                  <a:cubicBezTo>
                    <a:pt x="8037" y="7918"/>
                    <a:pt x="8227" y="7144"/>
                    <a:pt x="8180" y="6335"/>
                  </a:cubicBezTo>
                  <a:lnTo>
                    <a:pt x="8013" y="3525"/>
                  </a:lnTo>
                  <a:cubicBezTo>
                    <a:pt x="7954" y="2560"/>
                    <a:pt x="7513" y="1632"/>
                    <a:pt x="6763" y="953"/>
                  </a:cubicBezTo>
                  <a:cubicBezTo>
                    <a:pt x="6811" y="893"/>
                    <a:pt x="6858" y="834"/>
                    <a:pt x="6882" y="774"/>
                  </a:cubicBezTo>
                  <a:cubicBezTo>
                    <a:pt x="6930" y="679"/>
                    <a:pt x="6906" y="584"/>
                    <a:pt x="6811" y="548"/>
                  </a:cubicBezTo>
                  <a:cubicBezTo>
                    <a:pt x="6634" y="455"/>
                    <a:pt x="6427" y="406"/>
                    <a:pt x="6192" y="406"/>
                  </a:cubicBezTo>
                  <a:cubicBezTo>
                    <a:pt x="6127" y="406"/>
                    <a:pt x="6059" y="409"/>
                    <a:pt x="5989" y="417"/>
                  </a:cubicBezTo>
                  <a:cubicBezTo>
                    <a:pt x="5477" y="131"/>
                    <a:pt x="4906" y="0"/>
                    <a:pt x="4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10996;p72">
              <a:extLst>
                <a:ext uri="{FF2B5EF4-FFF2-40B4-BE49-F238E27FC236}">
                  <a16:creationId xmlns:a16="http://schemas.microsoft.com/office/drawing/2014/main" id="{9E422E75-A795-4287-B04A-FE3A381251A6}"/>
                </a:ext>
              </a:extLst>
            </p:cNvPr>
            <p:cNvSpPr/>
            <p:nvPr/>
          </p:nvSpPr>
          <p:spPr>
            <a:xfrm>
              <a:off x="8154771" y="3491016"/>
              <a:ext cx="63392" cy="33993"/>
            </a:xfrm>
            <a:custGeom>
              <a:avLst/>
              <a:gdLst/>
              <a:ahLst/>
              <a:cxnLst/>
              <a:rect l="l" t="t" r="r" b="b"/>
              <a:pathLst>
                <a:path w="2001" h="1073" extrusionOk="0">
                  <a:moveTo>
                    <a:pt x="1608" y="334"/>
                  </a:moveTo>
                  <a:cubicBezTo>
                    <a:pt x="1537" y="560"/>
                    <a:pt x="1287" y="727"/>
                    <a:pt x="1001" y="727"/>
                  </a:cubicBezTo>
                  <a:cubicBezTo>
                    <a:pt x="715" y="727"/>
                    <a:pt x="465" y="560"/>
                    <a:pt x="370" y="334"/>
                  </a:cubicBezTo>
                  <a:close/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655"/>
                    <a:pt x="453" y="1072"/>
                    <a:pt x="1001" y="1072"/>
                  </a:cubicBezTo>
                  <a:cubicBezTo>
                    <a:pt x="1549" y="1072"/>
                    <a:pt x="2001" y="667"/>
                    <a:pt x="2001" y="155"/>
                  </a:cubicBezTo>
                  <a:cubicBezTo>
                    <a:pt x="2001" y="72"/>
                    <a:pt x="1906" y="1"/>
                    <a:pt x="1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" name="Google Shape;10997;p72">
              <a:extLst>
                <a:ext uri="{FF2B5EF4-FFF2-40B4-BE49-F238E27FC236}">
                  <a16:creationId xmlns:a16="http://schemas.microsoft.com/office/drawing/2014/main" id="{A735BC0D-C4D3-4091-87DD-0F554C912D7C}"/>
                </a:ext>
              </a:extLst>
            </p:cNvPr>
            <p:cNvSpPr/>
            <p:nvPr/>
          </p:nvSpPr>
          <p:spPr>
            <a:xfrm>
              <a:off x="8139691" y="3435988"/>
              <a:ext cx="23792" cy="13939"/>
            </a:xfrm>
            <a:custGeom>
              <a:avLst/>
              <a:gdLst/>
              <a:ahLst/>
              <a:cxnLst/>
              <a:rect l="l" t="t" r="r" b="b"/>
              <a:pathLst>
                <a:path w="751" h="440" extrusionOk="0">
                  <a:moveTo>
                    <a:pt x="575" y="1"/>
                  </a:moveTo>
                  <a:cubicBezTo>
                    <a:pt x="558" y="1"/>
                    <a:pt x="541" y="4"/>
                    <a:pt x="524" y="11"/>
                  </a:cubicBezTo>
                  <a:lnTo>
                    <a:pt x="155" y="94"/>
                  </a:lnTo>
                  <a:cubicBezTo>
                    <a:pt x="60" y="130"/>
                    <a:pt x="1" y="214"/>
                    <a:pt x="36" y="309"/>
                  </a:cubicBezTo>
                  <a:cubicBezTo>
                    <a:pt x="48" y="380"/>
                    <a:pt x="120" y="440"/>
                    <a:pt x="191" y="440"/>
                  </a:cubicBezTo>
                  <a:lnTo>
                    <a:pt x="239" y="440"/>
                  </a:lnTo>
                  <a:lnTo>
                    <a:pt x="608" y="345"/>
                  </a:lnTo>
                  <a:cubicBezTo>
                    <a:pt x="691" y="309"/>
                    <a:pt x="751" y="214"/>
                    <a:pt x="727" y="130"/>
                  </a:cubicBezTo>
                  <a:cubicBezTo>
                    <a:pt x="708" y="54"/>
                    <a:pt x="643" y="1"/>
                    <a:pt x="5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10998;p72">
              <a:extLst>
                <a:ext uri="{FF2B5EF4-FFF2-40B4-BE49-F238E27FC236}">
                  <a16:creationId xmlns:a16="http://schemas.microsoft.com/office/drawing/2014/main" id="{50C35A0A-C8B8-442F-9D8A-67B811AABA93}"/>
                </a:ext>
              </a:extLst>
            </p:cNvPr>
            <p:cNvSpPr/>
            <p:nvPr/>
          </p:nvSpPr>
          <p:spPr>
            <a:xfrm>
              <a:off x="8209102" y="3435418"/>
              <a:ext cx="23412" cy="13401"/>
            </a:xfrm>
            <a:custGeom>
              <a:avLst/>
              <a:gdLst/>
              <a:ahLst/>
              <a:cxnLst/>
              <a:rect l="l" t="t" r="r" b="b"/>
              <a:pathLst>
                <a:path w="739" h="423" extrusionOk="0">
                  <a:moveTo>
                    <a:pt x="196" y="0"/>
                  </a:moveTo>
                  <a:cubicBezTo>
                    <a:pt x="119" y="0"/>
                    <a:pt x="54" y="54"/>
                    <a:pt x="24" y="124"/>
                  </a:cubicBezTo>
                  <a:cubicBezTo>
                    <a:pt x="0" y="220"/>
                    <a:pt x="60" y="303"/>
                    <a:pt x="143" y="339"/>
                  </a:cubicBezTo>
                  <a:lnTo>
                    <a:pt x="512" y="422"/>
                  </a:lnTo>
                  <a:lnTo>
                    <a:pt x="560" y="422"/>
                  </a:lnTo>
                  <a:cubicBezTo>
                    <a:pt x="631" y="422"/>
                    <a:pt x="715" y="386"/>
                    <a:pt x="727" y="291"/>
                  </a:cubicBezTo>
                  <a:cubicBezTo>
                    <a:pt x="738" y="220"/>
                    <a:pt x="703" y="124"/>
                    <a:pt x="607" y="101"/>
                  </a:cubicBezTo>
                  <a:lnTo>
                    <a:pt x="238" y="5"/>
                  </a:lnTo>
                  <a:cubicBezTo>
                    <a:pt x="224" y="2"/>
                    <a:pt x="210" y="0"/>
                    <a:pt x="1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678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10" grpId="0" animBg="1"/>
      <p:bldP spid="11" grpId="0"/>
      <p:bldP spid="14" grpId="0" animBg="1"/>
      <p:bldP spid="15" grpId="0"/>
      <p:bldP spid="17" grpId="0" animBg="1"/>
      <p:bldP spid="18" grpId="0"/>
      <p:bldP spid="22" grpId="0"/>
      <p:bldP spid="24" grpId="0" animBg="1"/>
      <p:bldP spid="25" grpId="0"/>
      <p:bldP spid="37" grpId="0" animBg="1"/>
      <p:bldP spid="38" grpId="0"/>
      <p:bldP spid="39" grpId="0"/>
      <p:bldP spid="61" grpId="0" animBg="1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0F1734E-51E6-4101-9043-EE33434EED19}"/>
              </a:ext>
            </a:extLst>
          </p:cNvPr>
          <p:cNvSpPr/>
          <p:nvPr/>
        </p:nvSpPr>
        <p:spPr>
          <a:xfrm>
            <a:off x="575799" y="3649777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E427D6-9368-4BCE-8C6D-D4ED32AD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040B91-28FD-4ECD-9F26-C216005ABFAC}"/>
              </a:ext>
            </a:extLst>
          </p:cNvPr>
          <p:cNvSpPr txBox="1"/>
          <p:nvPr/>
        </p:nvSpPr>
        <p:spPr>
          <a:xfrm>
            <a:off x="3620457" y="1078626"/>
            <a:ext cx="1903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600" dirty="0">
                <a:solidFill>
                  <a:srgbClr val="E9E2C9"/>
                </a:solidFill>
                <a:latin typeface="Montserrat"/>
                <a:sym typeface="Montserrat"/>
              </a:rPr>
              <a:t>Digital signature</a:t>
            </a:r>
            <a:endParaRPr 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CCCC16-9552-4D2F-BBDD-E101EA609B18}"/>
              </a:ext>
            </a:extLst>
          </p:cNvPr>
          <p:cNvSpPr txBox="1"/>
          <p:nvPr/>
        </p:nvSpPr>
        <p:spPr>
          <a:xfrm>
            <a:off x="570061" y="3953089"/>
            <a:ext cx="961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CAE52"/>
                </a:solidFill>
              </a:rPr>
              <a:t>Signature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0A4DE2-7445-4C4B-B453-E0470A54767F}"/>
              </a:ext>
            </a:extLst>
          </p:cNvPr>
          <p:cNvSpPr/>
          <p:nvPr/>
        </p:nvSpPr>
        <p:spPr>
          <a:xfrm>
            <a:off x="2922392" y="1890114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02A373-3829-4B75-80DC-E0832379B77C}"/>
              </a:ext>
            </a:extLst>
          </p:cNvPr>
          <p:cNvSpPr txBox="1"/>
          <p:nvPr/>
        </p:nvSpPr>
        <p:spPr>
          <a:xfrm>
            <a:off x="2917665" y="1997377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CAE52"/>
                </a:solidFill>
              </a:rPr>
              <a:t>Bob’s private key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CE5E58-AE97-46C3-AA03-0FC58D1309B7}"/>
              </a:ext>
            </a:extLst>
          </p:cNvPr>
          <p:cNvCxnSpPr>
            <a:cxnSpLocks/>
          </p:cNvCxnSpPr>
          <p:nvPr/>
        </p:nvCxnSpPr>
        <p:spPr>
          <a:xfrm>
            <a:off x="1490199" y="4101285"/>
            <a:ext cx="138812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E0611B-F7D7-400F-99BC-C81C0519159E}"/>
              </a:ext>
            </a:extLst>
          </p:cNvPr>
          <p:cNvSpPr/>
          <p:nvPr/>
        </p:nvSpPr>
        <p:spPr>
          <a:xfrm>
            <a:off x="5259516" y="3662056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7447F6-8B91-4C43-80AA-4314CA4CA41C}"/>
              </a:ext>
            </a:extLst>
          </p:cNvPr>
          <p:cNvSpPr txBox="1"/>
          <p:nvPr/>
        </p:nvSpPr>
        <p:spPr>
          <a:xfrm>
            <a:off x="5259518" y="3662057"/>
            <a:ext cx="912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DCAE52"/>
                </a:solidFill>
              </a:rPr>
              <a:t>1100111001110011010101111000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01964C-AAEE-422C-AC95-5338D34F3B54}"/>
              </a:ext>
            </a:extLst>
          </p:cNvPr>
          <p:cNvCxnSpPr>
            <a:cxnSpLocks/>
          </p:cNvCxnSpPr>
          <p:nvPr/>
        </p:nvCxnSpPr>
        <p:spPr>
          <a:xfrm>
            <a:off x="3377225" y="2799644"/>
            <a:ext cx="2366" cy="850135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E2D45B-4B78-4319-BD62-96B03042170E}"/>
              </a:ext>
            </a:extLst>
          </p:cNvPr>
          <p:cNvSpPr/>
          <p:nvPr/>
        </p:nvSpPr>
        <p:spPr>
          <a:xfrm>
            <a:off x="2920025" y="3681910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02699-5FC5-4611-AF13-785ED8FE2090}"/>
              </a:ext>
            </a:extLst>
          </p:cNvPr>
          <p:cNvSpPr txBox="1"/>
          <p:nvPr/>
        </p:nvSpPr>
        <p:spPr>
          <a:xfrm>
            <a:off x="2917658" y="3948216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DCAE52"/>
                </a:solidFill>
              </a:rPr>
              <a:t>Encryption algorithm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A2271F-C3E5-441A-8235-74EA21F176A1}"/>
              </a:ext>
            </a:extLst>
          </p:cNvPr>
          <p:cNvCxnSpPr>
            <a:cxnSpLocks/>
          </p:cNvCxnSpPr>
          <p:nvPr/>
        </p:nvCxnSpPr>
        <p:spPr>
          <a:xfrm>
            <a:off x="3832058" y="4101049"/>
            <a:ext cx="138812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3208653-29E0-436F-8072-DB55775289C0}"/>
              </a:ext>
            </a:extLst>
          </p:cNvPr>
          <p:cNvSpPr/>
          <p:nvPr/>
        </p:nvSpPr>
        <p:spPr>
          <a:xfrm>
            <a:off x="7596641" y="3649777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DB0C3E-1109-47EE-9E53-A8E6226AE2A6}"/>
              </a:ext>
            </a:extLst>
          </p:cNvPr>
          <p:cNvSpPr txBox="1"/>
          <p:nvPr/>
        </p:nvSpPr>
        <p:spPr>
          <a:xfrm>
            <a:off x="7673689" y="3953089"/>
            <a:ext cx="750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CAE52"/>
                </a:solidFill>
              </a:rPr>
              <a:t>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68DD5A-AB61-48F0-B1DB-6CA4F4023999}"/>
              </a:ext>
            </a:extLst>
          </p:cNvPr>
          <p:cNvCxnSpPr>
            <a:cxnSpLocks/>
          </p:cNvCxnSpPr>
          <p:nvPr/>
        </p:nvCxnSpPr>
        <p:spPr>
          <a:xfrm>
            <a:off x="6171550" y="4056510"/>
            <a:ext cx="1388126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0C61E64-1324-4AE2-8B2D-6ABD2DEFBC22}"/>
              </a:ext>
            </a:extLst>
          </p:cNvPr>
          <p:cNvSpPr txBox="1"/>
          <p:nvPr/>
        </p:nvSpPr>
        <p:spPr>
          <a:xfrm>
            <a:off x="7480682" y="4617029"/>
            <a:ext cx="11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>
                <a:solidFill>
                  <a:srgbClr val="E9E2C9"/>
                </a:solidFill>
                <a:latin typeface="Montserrat"/>
                <a:sym typeface="Montserrat"/>
              </a:rPr>
              <a:t>Ciphertext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CC1C64-FC5E-4118-86A4-A964B8C0AB7A}"/>
              </a:ext>
            </a:extLst>
          </p:cNvPr>
          <p:cNvSpPr/>
          <p:nvPr/>
        </p:nvSpPr>
        <p:spPr>
          <a:xfrm>
            <a:off x="7596641" y="1901079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436699-E872-42E2-8DD3-936DAB0FDC16}"/>
              </a:ext>
            </a:extLst>
          </p:cNvPr>
          <p:cNvSpPr txBox="1"/>
          <p:nvPr/>
        </p:nvSpPr>
        <p:spPr>
          <a:xfrm>
            <a:off x="7584142" y="224695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23">
              <a:defRPr/>
            </a:pPr>
            <a:r>
              <a:rPr lang="en-US" sz="1100" dirty="0">
                <a:solidFill>
                  <a:srgbClr val="DCAE52"/>
                </a:solidFill>
              </a:rPr>
              <a:t>Verify</a:t>
            </a:r>
            <a:endParaRPr lang="en-US" dirty="0">
              <a:solidFill>
                <a:srgbClr val="DCAE5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6EDC57-10DC-4602-9679-66B665A563BF}"/>
              </a:ext>
            </a:extLst>
          </p:cNvPr>
          <p:cNvCxnSpPr>
            <a:cxnSpLocks/>
          </p:cNvCxnSpPr>
          <p:nvPr/>
        </p:nvCxnSpPr>
        <p:spPr>
          <a:xfrm flipV="1">
            <a:off x="8049107" y="2799642"/>
            <a:ext cx="0" cy="840252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565748-17D7-4530-A4F9-2F55FD93874B}"/>
              </a:ext>
            </a:extLst>
          </p:cNvPr>
          <p:cNvCxnSpPr>
            <a:cxnSpLocks/>
            <a:stCxn id="62" idx="3"/>
            <a:endCxn id="24" idx="1"/>
          </p:cNvCxnSpPr>
          <p:nvPr/>
        </p:nvCxnSpPr>
        <p:spPr>
          <a:xfrm flipV="1">
            <a:off x="6155667" y="2358279"/>
            <a:ext cx="1440974" cy="843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Subtitle 4">
            <a:extLst>
              <a:ext uri="{FF2B5EF4-FFF2-40B4-BE49-F238E27FC236}">
                <a16:creationId xmlns:a16="http://schemas.microsoft.com/office/drawing/2014/main" id="{972082A0-1F35-473E-A64F-847AD25D724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992780" y="2652777"/>
            <a:ext cx="791586" cy="215400"/>
          </a:xfrm>
        </p:spPr>
        <p:txBody>
          <a:bodyPr/>
          <a:lstStyle/>
          <a:p>
            <a:r>
              <a:rPr lang="en-US" dirty="0"/>
              <a:t>Alice</a:t>
            </a:r>
          </a:p>
        </p:txBody>
      </p:sp>
      <p:sp>
        <p:nvSpPr>
          <p:cNvPr id="29" name="Subtitle 5">
            <a:extLst>
              <a:ext uri="{FF2B5EF4-FFF2-40B4-BE49-F238E27FC236}">
                <a16:creationId xmlns:a16="http://schemas.microsoft.com/office/drawing/2014/main" id="{D55C12B8-FEFB-40E3-AF92-F5FF6FFFDC3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2758" y="2752134"/>
            <a:ext cx="791586" cy="196395"/>
          </a:xfrm>
        </p:spPr>
        <p:txBody>
          <a:bodyPr/>
          <a:lstStyle/>
          <a:p>
            <a:r>
              <a:rPr lang="en-US" dirty="0"/>
              <a:t>Bob</a:t>
            </a:r>
          </a:p>
        </p:txBody>
      </p:sp>
      <p:grpSp>
        <p:nvGrpSpPr>
          <p:cNvPr id="30" name="Google Shape;10992;p72">
            <a:extLst>
              <a:ext uri="{FF2B5EF4-FFF2-40B4-BE49-F238E27FC236}">
                <a16:creationId xmlns:a16="http://schemas.microsoft.com/office/drawing/2014/main" id="{54830598-9945-4F4A-9F99-67CE394AC843}"/>
              </a:ext>
            </a:extLst>
          </p:cNvPr>
          <p:cNvGrpSpPr/>
          <p:nvPr/>
        </p:nvGrpSpPr>
        <p:grpSpPr>
          <a:xfrm>
            <a:off x="2123888" y="1823277"/>
            <a:ext cx="636056" cy="782466"/>
            <a:chOff x="8048421" y="3334486"/>
            <a:chExt cx="276503" cy="369674"/>
          </a:xfrm>
          <a:solidFill>
            <a:srgbClr val="DCAE52"/>
          </a:solidFill>
        </p:grpSpPr>
        <p:sp>
          <p:nvSpPr>
            <p:cNvPr id="31" name="Google Shape;10993;p72">
              <a:extLst>
                <a:ext uri="{FF2B5EF4-FFF2-40B4-BE49-F238E27FC236}">
                  <a16:creationId xmlns:a16="http://schemas.microsoft.com/office/drawing/2014/main" id="{BBEB1B6D-6B57-404C-B23C-1E115A543C25}"/>
                </a:ext>
              </a:extLst>
            </p:cNvPr>
            <p:cNvSpPr/>
            <p:nvPr/>
          </p:nvSpPr>
          <p:spPr>
            <a:xfrm>
              <a:off x="8146471" y="3456327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4" y="84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" name="Google Shape;10994;p72">
              <a:extLst>
                <a:ext uri="{FF2B5EF4-FFF2-40B4-BE49-F238E27FC236}">
                  <a16:creationId xmlns:a16="http://schemas.microsoft.com/office/drawing/2014/main" id="{EC260CED-C918-4696-B939-6BEC3BF858AD}"/>
                </a:ext>
              </a:extLst>
            </p:cNvPr>
            <p:cNvSpPr/>
            <p:nvPr/>
          </p:nvSpPr>
          <p:spPr>
            <a:xfrm>
              <a:off x="8215501" y="3456327"/>
              <a:ext cx="10961" cy="16252"/>
            </a:xfrm>
            <a:custGeom>
              <a:avLst/>
              <a:gdLst/>
              <a:ahLst/>
              <a:cxnLst/>
              <a:rect l="l" t="t" r="r" b="b"/>
              <a:pathLst>
                <a:path w="346" h="513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84" y="512"/>
                    <a:pt x="167" y="512"/>
                  </a:cubicBezTo>
                  <a:cubicBezTo>
                    <a:pt x="263" y="512"/>
                    <a:pt x="334" y="441"/>
                    <a:pt x="334" y="345"/>
                  </a:cubicBezTo>
                  <a:lnTo>
                    <a:pt x="334" y="167"/>
                  </a:lnTo>
                  <a:cubicBezTo>
                    <a:pt x="346" y="84"/>
                    <a:pt x="275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10995;p72">
              <a:extLst>
                <a:ext uri="{FF2B5EF4-FFF2-40B4-BE49-F238E27FC236}">
                  <a16:creationId xmlns:a16="http://schemas.microsoft.com/office/drawing/2014/main" id="{0D0397F9-65FD-4699-A17B-C177C9DDD64C}"/>
                </a:ext>
              </a:extLst>
            </p:cNvPr>
            <p:cNvSpPr/>
            <p:nvPr/>
          </p:nvSpPr>
          <p:spPr>
            <a:xfrm>
              <a:off x="8048421" y="3334486"/>
              <a:ext cx="276503" cy="369674"/>
            </a:xfrm>
            <a:custGeom>
              <a:avLst/>
              <a:gdLst/>
              <a:ahLst/>
              <a:cxnLst/>
              <a:rect l="l" t="t" r="r" b="b"/>
              <a:pathLst>
                <a:path w="8728" h="11669" extrusionOk="0">
                  <a:moveTo>
                    <a:pt x="4322" y="334"/>
                  </a:moveTo>
                  <a:cubicBezTo>
                    <a:pt x="4703" y="334"/>
                    <a:pt x="5084" y="417"/>
                    <a:pt x="5441" y="548"/>
                  </a:cubicBezTo>
                  <a:cubicBezTo>
                    <a:pt x="5179" y="655"/>
                    <a:pt x="4953" y="786"/>
                    <a:pt x="4787" y="953"/>
                  </a:cubicBezTo>
                  <a:cubicBezTo>
                    <a:pt x="4679" y="810"/>
                    <a:pt x="4536" y="727"/>
                    <a:pt x="4358" y="727"/>
                  </a:cubicBezTo>
                  <a:cubicBezTo>
                    <a:pt x="4179" y="727"/>
                    <a:pt x="4013" y="810"/>
                    <a:pt x="3917" y="953"/>
                  </a:cubicBezTo>
                  <a:cubicBezTo>
                    <a:pt x="3739" y="774"/>
                    <a:pt x="3501" y="620"/>
                    <a:pt x="3239" y="536"/>
                  </a:cubicBezTo>
                  <a:cubicBezTo>
                    <a:pt x="3584" y="417"/>
                    <a:pt x="3953" y="334"/>
                    <a:pt x="4322" y="334"/>
                  </a:cubicBezTo>
                  <a:close/>
                  <a:moveTo>
                    <a:pt x="6151" y="749"/>
                  </a:moveTo>
                  <a:cubicBezTo>
                    <a:pt x="6261" y="749"/>
                    <a:pt x="6366" y="761"/>
                    <a:pt x="6465" y="786"/>
                  </a:cubicBezTo>
                  <a:cubicBezTo>
                    <a:pt x="6322" y="965"/>
                    <a:pt x="6072" y="1108"/>
                    <a:pt x="5787" y="1203"/>
                  </a:cubicBezTo>
                  <a:cubicBezTo>
                    <a:pt x="5617" y="1253"/>
                    <a:pt x="5443" y="1281"/>
                    <a:pt x="5282" y="1281"/>
                  </a:cubicBezTo>
                  <a:cubicBezTo>
                    <a:pt x="5172" y="1281"/>
                    <a:pt x="5069" y="1268"/>
                    <a:pt x="4977" y="1239"/>
                  </a:cubicBezTo>
                  <a:cubicBezTo>
                    <a:pt x="5132" y="1060"/>
                    <a:pt x="5382" y="917"/>
                    <a:pt x="5668" y="822"/>
                  </a:cubicBezTo>
                  <a:cubicBezTo>
                    <a:pt x="5834" y="773"/>
                    <a:pt x="5997" y="749"/>
                    <a:pt x="6151" y="749"/>
                  </a:cubicBezTo>
                  <a:close/>
                  <a:moveTo>
                    <a:pt x="2542" y="750"/>
                  </a:moveTo>
                  <a:cubicBezTo>
                    <a:pt x="2703" y="750"/>
                    <a:pt x="2878" y="777"/>
                    <a:pt x="3048" y="834"/>
                  </a:cubicBezTo>
                  <a:cubicBezTo>
                    <a:pt x="3334" y="917"/>
                    <a:pt x="3584" y="1072"/>
                    <a:pt x="3727" y="1251"/>
                  </a:cubicBezTo>
                  <a:cubicBezTo>
                    <a:pt x="3646" y="1273"/>
                    <a:pt x="3553" y="1284"/>
                    <a:pt x="3454" y="1284"/>
                  </a:cubicBezTo>
                  <a:cubicBezTo>
                    <a:pt x="3290" y="1284"/>
                    <a:pt x="3107" y="1255"/>
                    <a:pt x="2929" y="1203"/>
                  </a:cubicBezTo>
                  <a:cubicBezTo>
                    <a:pt x="2643" y="1108"/>
                    <a:pt x="2393" y="965"/>
                    <a:pt x="2239" y="786"/>
                  </a:cubicBezTo>
                  <a:cubicBezTo>
                    <a:pt x="2330" y="762"/>
                    <a:pt x="2433" y="750"/>
                    <a:pt x="2542" y="750"/>
                  </a:cubicBezTo>
                  <a:close/>
                  <a:moveTo>
                    <a:pt x="4358" y="1072"/>
                  </a:moveTo>
                  <a:cubicBezTo>
                    <a:pt x="4465" y="1072"/>
                    <a:pt x="4548" y="1155"/>
                    <a:pt x="4548" y="1263"/>
                  </a:cubicBezTo>
                  <a:cubicBezTo>
                    <a:pt x="4548" y="1370"/>
                    <a:pt x="4465" y="1453"/>
                    <a:pt x="4358" y="1453"/>
                  </a:cubicBezTo>
                  <a:cubicBezTo>
                    <a:pt x="4251" y="1453"/>
                    <a:pt x="4167" y="1370"/>
                    <a:pt x="4167" y="1263"/>
                  </a:cubicBezTo>
                  <a:cubicBezTo>
                    <a:pt x="4167" y="1155"/>
                    <a:pt x="4251" y="1072"/>
                    <a:pt x="4358" y="1072"/>
                  </a:cubicBezTo>
                  <a:close/>
                  <a:moveTo>
                    <a:pt x="2203" y="1167"/>
                  </a:moveTo>
                  <a:cubicBezTo>
                    <a:pt x="2381" y="1322"/>
                    <a:pt x="2620" y="1441"/>
                    <a:pt x="2870" y="1524"/>
                  </a:cubicBezTo>
                  <a:cubicBezTo>
                    <a:pt x="3072" y="1584"/>
                    <a:pt x="3286" y="1620"/>
                    <a:pt x="3477" y="1620"/>
                  </a:cubicBezTo>
                  <a:cubicBezTo>
                    <a:pt x="3644" y="1620"/>
                    <a:pt x="3810" y="1584"/>
                    <a:pt x="3953" y="1548"/>
                  </a:cubicBezTo>
                  <a:cubicBezTo>
                    <a:pt x="4048" y="1691"/>
                    <a:pt x="4227" y="1798"/>
                    <a:pt x="4417" y="1798"/>
                  </a:cubicBezTo>
                  <a:cubicBezTo>
                    <a:pt x="4608" y="1798"/>
                    <a:pt x="4775" y="1691"/>
                    <a:pt x="4882" y="1548"/>
                  </a:cubicBezTo>
                  <a:cubicBezTo>
                    <a:pt x="5013" y="1584"/>
                    <a:pt x="5179" y="1620"/>
                    <a:pt x="5358" y="1620"/>
                  </a:cubicBezTo>
                  <a:cubicBezTo>
                    <a:pt x="5549" y="1620"/>
                    <a:pt x="5751" y="1584"/>
                    <a:pt x="5965" y="1524"/>
                  </a:cubicBezTo>
                  <a:cubicBezTo>
                    <a:pt x="6203" y="1453"/>
                    <a:pt x="6430" y="1334"/>
                    <a:pt x="6608" y="1203"/>
                  </a:cubicBezTo>
                  <a:cubicBezTo>
                    <a:pt x="7287" y="1810"/>
                    <a:pt x="7704" y="2656"/>
                    <a:pt x="7763" y="3549"/>
                  </a:cubicBezTo>
                  <a:lnTo>
                    <a:pt x="7930" y="6370"/>
                  </a:lnTo>
                  <a:cubicBezTo>
                    <a:pt x="7977" y="7120"/>
                    <a:pt x="7775" y="7870"/>
                    <a:pt x="7358" y="8490"/>
                  </a:cubicBezTo>
                  <a:lnTo>
                    <a:pt x="5989" y="8037"/>
                  </a:lnTo>
                  <a:cubicBezTo>
                    <a:pt x="5775" y="7954"/>
                    <a:pt x="5620" y="7740"/>
                    <a:pt x="5620" y="7513"/>
                  </a:cubicBezTo>
                  <a:lnTo>
                    <a:pt x="5620" y="6763"/>
                  </a:lnTo>
                  <a:cubicBezTo>
                    <a:pt x="6287" y="6382"/>
                    <a:pt x="6763" y="5715"/>
                    <a:pt x="6870" y="4906"/>
                  </a:cubicBezTo>
                  <a:lnTo>
                    <a:pt x="7001" y="4906"/>
                  </a:lnTo>
                  <a:cubicBezTo>
                    <a:pt x="7346" y="4906"/>
                    <a:pt x="7632" y="4620"/>
                    <a:pt x="7632" y="4287"/>
                  </a:cubicBezTo>
                  <a:cubicBezTo>
                    <a:pt x="7632" y="3941"/>
                    <a:pt x="7346" y="3656"/>
                    <a:pt x="7001" y="3656"/>
                  </a:cubicBezTo>
                  <a:lnTo>
                    <a:pt x="6918" y="3656"/>
                  </a:lnTo>
                  <a:cubicBezTo>
                    <a:pt x="6811" y="3656"/>
                    <a:pt x="6727" y="3560"/>
                    <a:pt x="6727" y="3465"/>
                  </a:cubicBezTo>
                  <a:cubicBezTo>
                    <a:pt x="6727" y="2656"/>
                    <a:pt x="6072" y="2013"/>
                    <a:pt x="5275" y="2013"/>
                  </a:cubicBezTo>
                  <a:cubicBezTo>
                    <a:pt x="5191" y="2013"/>
                    <a:pt x="5120" y="2096"/>
                    <a:pt x="5120" y="2179"/>
                  </a:cubicBezTo>
                  <a:cubicBezTo>
                    <a:pt x="5120" y="2275"/>
                    <a:pt x="5191" y="2346"/>
                    <a:pt x="5275" y="2346"/>
                  </a:cubicBezTo>
                  <a:cubicBezTo>
                    <a:pt x="5894" y="2346"/>
                    <a:pt x="6382" y="2834"/>
                    <a:pt x="6382" y="3453"/>
                  </a:cubicBezTo>
                  <a:cubicBezTo>
                    <a:pt x="6382" y="3751"/>
                    <a:pt x="6620" y="3989"/>
                    <a:pt x="6918" y="3989"/>
                  </a:cubicBezTo>
                  <a:lnTo>
                    <a:pt x="7001" y="3989"/>
                  </a:lnTo>
                  <a:cubicBezTo>
                    <a:pt x="7168" y="3989"/>
                    <a:pt x="7287" y="4120"/>
                    <a:pt x="7287" y="4263"/>
                  </a:cubicBezTo>
                  <a:cubicBezTo>
                    <a:pt x="7287" y="4418"/>
                    <a:pt x="7156" y="4549"/>
                    <a:pt x="7001" y="4549"/>
                  </a:cubicBezTo>
                  <a:lnTo>
                    <a:pt x="6906" y="4549"/>
                  </a:lnTo>
                  <a:lnTo>
                    <a:pt x="6906" y="4537"/>
                  </a:lnTo>
                  <a:cubicBezTo>
                    <a:pt x="6906" y="4441"/>
                    <a:pt x="6822" y="4370"/>
                    <a:pt x="6739" y="4370"/>
                  </a:cubicBezTo>
                  <a:cubicBezTo>
                    <a:pt x="6644" y="4370"/>
                    <a:pt x="6572" y="4441"/>
                    <a:pt x="6572" y="4537"/>
                  </a:cubicBezTo>
                  <a:cubicBezTo>
                    <a:pt x="6572" y="5751"/>
                    <a:pt x="5596" y="6739"/>
                    <a:pt x="4370" y="6739"/>
                  </a:cubicBezTo>
                  <a:cubicBezTo>
                    <a:pt x="3155" y="6739"/>
                    <a:pt x="2167" y="5751"/>
                    <a:pt x="2167" y="4537"/>
                  </a:cubicBezTo>
                  <a:cubicBezTo>
                    <a:pt x="2167" y="4441"/>
                    <a:pt x="2096" y="4370"/>
                    <a:pt x="2000" y="4370"/>
                  </a:cubicBezTo>
                  <a:cubicBezTo>
                    <a:pt x="1917" y="4370"/>
                    <a:pt x="1846" y="4441"/>
                    <a:pt x="1846" y="4537"/>
                  </a:cubicBezTo>
                  <a:lnTo>
                    <a:pt x="1846" y="4549"/>
                  </a:lnTo>
                  <a:lnTo>
                    <a:pt x="1739" y="4549"/>
                  </a:lnTo>
                  <a:cubicBezTo>
                    <a:pt x="1572" y="4549"/>
                    <a:pt x="1453" y="4418"/>
                    <a:pt x="1453" y="4263"/>
                  </a:cubicBezTo>
                  <a:cubicBezTo>
                    <a:pt x="1453" y="4120"/>
                    <a:pt x="1584" y="3989"/>
                    <a:pt x="1739" y="3989"/>
                  </a:cubicBezTo>
                  <a:lnTo>
                    <a:pt x="1822" y="3989"/>
                  </a:lnTo>
                  <a:cubicBezTo>
                    <a:pt x="2120" y="3989"/>
                    <a:pt x="2358" y="3751"/>
                    <a:pt x="2358" y="3453"/>
                  </a:cubicBezTo>
                  <a:cubicBezTo>
                    <a:pt x="2358" y="2834"/>
                    <a:pt x="2858" y="2346"/>
                    <a:pt x="3465" y="2346"/>
                  </a:cubicBezTo>
                  <a:lnTo>
                    <a:pt x="4560" y="2346"/>
                  </a:lnTo>
                  <a:cubicBezTo>
                    <a:pt x="4656" y="2346"/>
                    <a:pt x="4727" y="2275"/>
                    <a:pt x="4727" y="2179"/>
                  </a:cubicBezTo>
                  <a:cubicBezTo>
                    <a:pt x="4727" y="2096"/>
                    <a:pt x="4656" y="2013"/>
                    <a:pt x="4560" y="2013"/>
                  </a:cubicBezTo>
                  <a:lnTo>
                    <a:pt x="3465" y="2013"/>
                  </a:lnTo>
                  <a:cubicBezTo>
                    <a:pt x="2655" y="2013"/>
                    <a:pt x="2024" y="2667"/>
                    <a:pt x="2024" y="3465"/>
                  </a:cubicBezTo>
                  <a:cubicBezTo>
                    <a:pt x="2024" y="3572"/>
                    <a:pt x="1929" y="3656"/>
                    <a:pt x="1822" y="3656"/>
                  </a:cubicBezTo>
                  <a:lnTo>
                    <a:pt x="1739" y="3656"/>
                  </a:lnTo>
                  <a:cubicBezTo>
                    <a:pt x="1393" y="3656"/>
                    <a:pt x="1107" y="3941"/>
                    <a:pt x="1107" y="4287"/>
                  </a:cubicBezTo>
                  <a:cubicBezTo>
                    <a:pt x="1107" y="4620"/>
                    <a:pt x="1393" y="4906"/>
                    <a:pt x="1739" y="4906"/>
                  </a:cubicBezTo>
                  <a:lnTo>
                    <a:pt x="1869" y="4906"/>
                  </a:lnTo>
                  <a:cubicBezTo>
                    <a:pt x="1977" y="5692"/>
                    <a:pt x="2465" y="6382"/>
                    <a:pt x="3120" y="6763"/>
                  </a:cubicBezTo>
                  <a:lnTo>
                    <a:pt x="3120" y="7513"/>
                  </a:lnTo>
                  <a:cubicBezTo>
                    <a:pt x="3120" y="7751"/>
                    <a:pt x="2977" y="7954"/>
                    <a:pt x="2751" y="8037"/>
                  </a:cubicBezTo>
                  <a:lnTo>
                    <a:pt x="1488" y="8478"/>
                  </a:lnTo>
                  <a:cubicBezTo>
                    <a:pt x="1072" y="7859"/>
                    <a:pt x="869" y="7108"/>
                    <a:pt x="917" y="6346"/>
                  </a:cubicBezTo>
                  <a:lnTo>
                    <a:pt x="1084" y="3465"/>
                  </a:lnTo>
                  <a:cubicBezTo>
                    <a:pt x="1131" y="2584"/>
                    <a:pt x="1548" y="1751"/>
                    <a:pt x="2203" y="1167"/>
                  </a:cubicBezTo>
                  <a:close/>
                  <a:moveTo>
                    <a:pt x="4346" y="0"/>
                  </a:moveTo>
                  <a:cubicBezTo>
                    <a:pt x="3763" y="0"/>
                    <a:pt x="3179" y="143"/>
                    <a:pt x="2679" y="417"/>
                  </a:cubicBezTo>
                  <a:cubicBezTo>
                    <a:pt x="2631" y="413"/>
                    <a:pt x="2583" y="411"/>
                    <a:pt x="2536" y="411"/>
                  </a:cubicBezTo>
                  <a:cubicBezTo>
                    <a:pt x="2303" y="411"/>
                    <a:pt x="2085" y="459"/>
                    <a:pt x="1917" y="548"/>
                  </a:cubicBezTo>
                  <a:cubicBezTo>
                    <a:pt x="1846" y="584"/>
                    <a:pt x="1798" y="691"/>
                    <a:pt x="1846" y="774"/>
                  </a:cubicBezTo>
                  <a:cubicBezTo>
                    <a:pt x="1869" y="810"/>
                    <a:pt x="1905" y="870"/>
                    <a:pt x="1929" y="917"/>
                  </a:cubicBezTo>
                  <a:cubicBezTo>
                    <a:pt x="1215" y="1560"/>
                    <a:pt x="774" y="2465"/>
                    <a:pt x="715" y="3429"/>
                  </a:cubicBezTo>
                  <a:lnTo>
                    <a:pt x="548" y="6323"/>
                  </a:lnTo>
                  <a:cubicBezTo>
                    <a:pt x="500" y="7120"/>
                    <a:pt x="691" y="7918"/>
                    <a:pt x="1131" y="8585"/>
                  </a:cubicBezTo>
                  <a:lnTo>
                    <a:pt x="846" y="8692"/>
                  </a:lnTo>
                  <a:cubicBezTo>
                    <a:pt x="334" y="8871"/>
                    <a:pt x="0" y="9347"/>
                    <a:pt x="0" y="9883"/>
                  </a:cubicBezTo>
                  <a:lnTo>
                    <a:pt x="0" y="11466"/>
                  </a:lnTo>
                  <a:cubicBezTo>
                    <a:pt x="0" y="11561"/>
                    <a:pt x="72" y="11633"/>
                    <a:pt x="155" y="11633"/>
                  </a:cubicBezTo>
                  <a:cubicBezTo>
                    <a:pt x="250" y="11633"/>
                    <a:pt x="322" y="11561"/>
                    <a:pt x="322" y="11466"/>
                  </a:cubicBezTo>
                  <a:lnTo>
                    <a:pt x="322" y="9883"/>
                  </a:lnTo>
                  <a:cubicBezTo>
                    <a:pt x="322" y="9490"/>
                    <a:pt x="572" y="9133"/>
                    <a:pt x="929" y="9002"/>
                  </a:cubicBezTo>
                  <a:lnTo>
                    <a:pt x="1941" y="8644"/>
                  </a:lnTo>
                  <a:cubicBezTo>
                    <a:pt x="2036" y="8835"/>
                    <a:pt x="2167" y="9002"/>
                    <a:pt x="2310" y="9168"/>
                  </a:cubicBezTo>
                  <a:cubicBezTo>
                    <a:pt x="2346" y="9192"/>
                    <a:pt x="2393" y="9228"/>
                    <a:pt x="2429" y="9228"/>
                  </a:cubicBezTo>
                  <a:cubicBezTo>
                    <a:pt x="2477" y="9228"/>
                    <a:pt x="2524" y="9204"/>
                    <a:pt x="2548" y="9180"/>
                  </a:cubicBezTo>
                  <a:cubicBezTo>
                    <a:pt x="2631" y="9121"/>
                    <a:pt x="2631" y="9002"/>
                    <a:pt x="2548" y="8942"/>
                  </a:cubicBezTo>
                  <a:cubicBezTo>
                    <a:pt x="2429" y="8823"/>
                    <a:pt x="2346" y="8692"/>
                    <a:pt x="2250" y="8537"/>
                  </a:cubicBezTo>
                  <a:lnTo>
                    <a:pt x="2810" y="8347"/>
                  </a:lnTo>
                  <a:cubicBezTo>
                    <a:pt x="3167" y="8216"/>
                    <a:pt x="3405" y="7882"/>
                    <a:pt x="3405" y="7501"/>
                  </a:cubicBezTo>
                  <a:lnTo>
                    <a:pt x="3405" y="6918"/>
                  </a:lnTo>
                  <a:cubicBezTo>
                    <a:pt x="3679" y="7037"/>
                    <a:pt x="4001" y="7097"/>
                    <a:pt x="4322" y="7097"/>
                  </a:cubicBezTo>
                  <a:cubicBezTo>
                    <a:pt x="4656" y="7097"/>
                    <a:pt x="4965" y="7037"/>
                    <a:pt x="5251" y="6918"/>
                  </a:cubicBezTo>
                  <a:lnTo>
                    <a:pt x="5251" y="7501"/>
                  </a:lnTo>
                  <a:cubicBezTo>
                    <a:pt x="5251" y="7882"/>
                    <a:pt x="5489" y="8228"/>
                    <a:pt x="5846" y="8347"/>
                  </a:cubicBezTo>
                  <a:lnTo>
                    <a:pt x="6394" y="8537"/>
                  </a:lnTo>
                  <a:cubicBezTo>
                    <a:pt x="6227" y="8847"/>
                    <a:pt x="5965" y="9121"/>
                    <a:pt x="5632" y="9311"/>
                  </a:cubicBezTo>
                  <a:cubicBezTo>
                    <a:pt x="5251" y="9549"/>
                    <a:pt x="4787" y="9668"/>
                    <a:pt x="4310" y="9668"/>
                  </a:cubicBezTo>
                  <a:cubicBezTo>
                    <a:pt x="3882" y="9668"/>
                    <a:pt x="3453" y="9561"/>
                    <a:pt x="3072" y="9359"/>
                  </a:cubicBezTo>
                  <a:cubicBezTo>
                    <a:pt x="3047" y="9344"/>
                    <a:pt x="3019" y="9337"/>
                    <a:pt x="2991" y="9337"/>
                  </a:cubicBezTo>
                  <a:cubicBezTo>
                    <a:pt x="2929" y="9337"/>
                    <a:pt x="2867" y="9372"/>
                    <a:pt x="2834" y="9430"/>
                  </a:cubicBezTo>
                  <a:cubicBezTo>
                    <a:pt x="2798" y="9525"/>
                    <a:pt x="2822" y="9621"/>
                    <a:pt x="2917" y="9668"/>
                  </a:cubicBezTo>
                  <a:cubicBezTo>
                    <a:pt x="3334" y="9895"/>
                    <a:pt x="3810" y="10026"/>
                    <a:pt x="4310" y="10026"/>
                  </a:cubicBezTo>
                  <a:cubicBezTo>
                    <a:pt x="4846" y="10026"/>
                    <a:pt x="5370" y="9883"/>
                    <a:pt x="5799" y="9621"/>
                  </a:cubicBezTo>
                  <a:cubicBezTo>
                    <a:pt x="6203" y="9383"/>
                    <a:pt x="6501" y="9061"/>
                    <a:pt x="6703" y="8668"/>
                  </a:cubicBezTo>
                  <a:lnTo>
                    <a:pt x="7715" y="9025"/>
                  </a:lnTo>
                  <a:cubicBezTo>
                    <a:pt x="8096" y="9156"/>
                    <a:pt x="8335" y="9502"/>
                    <a:pt x="8335" y="9906"/>
                  </a:cubicBezTo>
                  <a:lnTo>
                    <a:pt x="8335" y="11502"/>
                  </a:lnTo>
                  <a:cubicBezTo>
                    <a:pt x="8335" y="11585"/>
                    <a:pt x="8406" y="11669"/>
                    <a:pt x="8489" y="11669"/>
                  </a:cubicBezTo>
                  <a:cubicBezTo>
                    <a:pt x="8585" y="11669"/>
                    <a:pt x="8656" y="11585"/>
                    <a:pt x="8656" y="11502"/>
                  </a:cubicBezTo>
                  <a:lnTo>
                    <a:pt x="8656" y="9906"/>
                  </a:lnTo>
                  <a:cubicBezTo>
                    <a:pt x="8727" y="9359"/>
                    <a:pt x="8394" y="8883"/>
                    <a:pt x="7882" y="8704"/>
                  </a:cubicBezTo>
                  <a:lnTo>
                    <a:pt x="7596" y="8597"/>
                  </a:lnTo>
                  <a:cubicBezTo>
                    <a:pt x="8037" y="7918"/>
                    <a:pt x="8227" y="7144"/>
                    <a:pt x="8180" y="6335"/>
                  </a:cubicBezTo>
                  <a:lnTo>
                    <a:pt x="8013" y="3525"/>
                  </a:lnTo>
                  <a:cubicBezTo>
                    <a:pt x="7954" y="2560"/>
                    <a:pt x="7513" y="1632"/>
                    <a:pt x="6763" y="953"/>
                  </a:cubicBezTo>
                  <a:cubicBezTo>
                    <a:pt x="6811" y="893"/>
                    <a:pt x="6858" y="834"/>
                    <a:pt x="6882" y="774"/>
                  </a:cubicBezTo>
                  <a:cubicBezTo>
                    <a:pt x="6930" y="679"/>
                    <a:pt x="6906" y="584"/>
                    <a:pt x="6811" y="548"/>
                  </a:cubicBezTo>
                  <a:cubicBezTo>
                    <a:pt x="6634" y="455"/>
                    <a:pt x="6427" y="406"/>
                    <a:pt x="6192" y="406"/>
                  </a:cubicBezTo>
                  <a:cubicBezTo>
                    <a:pt x="6127" y="406"/>
                    <a:pt x="6059" y="409"/>
                    <a:pt x="5989" y="417"/>
                  </a:cubicBezTo>
                  <a:cubicBezTo>
                    <a:pt x="5477" y="131"/>
                    <a:pt x="4906" y="0"/>
                    <a:pt x="4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Google Shape;10996;p72">
              <a:extLst>
                <a:ext uri="{FF2B5EF4-FFF2-40B4-BE49-F238E27FC236}">
                  <a16:creationId xmlns:a16="http://schemas.microsoft.com/office/drawing/2014/main" id="{B4FE3F9A-AEBE-42F4-B8E6-27516EC76FAB}"/>
                </a:ext>
              </a:extLst>
            </p:cNvPr>
            <p:cNvSpPr/>
            <p:nvPr/>
          </p:nvSpPr>
          <p:spPr>
            <a:xfrm>
              <a:off x="8154771" y="3491016"/>
              <a:ext cx="63392" cy="33993"/>
            </a:xfrm>
            <a:custGeom>
              <a:avLst/>
              <a:gdLst/>
              <a:ahLst/>
              <a:cxnLst/>
              <a:rect l="l" t="t" r="r" b="b"/>
              <a:pathLst>
                <a:path w="2001" h="1073" extrusionOk="0">
                  <a:moveTo>
                    <a:pt x="1608" y="334"/>
                  </a:moveTo>
                  <a:cubicBezTo>
                    <a:pt x="1537" y="560"/>
                    <a:pt x="1287" y="727"/>
                    <a:pt x="1001" y="727"/>
                  </a:cubicBezTo>
                  <a:cubicBezTo>
                    <a:pt x="715" y="727"/>
                    <a:pt x="465" y="560"/>
                    <a:pt x="370" y="334"/>
                  </a:cubicBezTo>
                  <a:close/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655"/>
                    <a:pt x="453" y="1072"/>
                    <a:pt x="1001" y="1072"/>
                  </a:cubicBezTo>
                  <a:cubicBezTo>
                    <a:pt x="1549" y="1072"/>
                    <a:pt x="2001" y="667"/>
                    <a:pt x="2001" y="155"/>
                  </a:cubicBezTo>
                  <a:cubicBezTo>
                    <a:pt x="2001" y="72"/>
                    <a:pt x="1906" y="1"/>
                    <a:pt x="1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Google Shape;10997;p72">
              <a:extLst>
                <a:ext uri="{FF2B5EF4-FFF2-40B4-BE49-F238E27FC236}">
                  <a16:creationId xmlns:a16="http://schemas.microsoft.com/office/drawing/2014/main" id="{BAA57D65-6CBB-4D70-939F-931AAF505D78}"/>
                </a:ext>
              </a:extLst>
            </p:cNvPr>
            <p:cNvSpPr/>
            <p:nvPr/>
          </p:nvSpPr>
          <p:spPr>
            <a:xfrm>
              <a:off x="8139691" y="3435988"/>
              <a:ext cx="23792" cy="13939"/>
            </a:xfrm>
            <a:custGeom>
              <a:avLst/>
              <a:gdLst/>
              <a:ahLst/>
              <a:cxnLst/>
              <a:rect l="l" t="t" r="r" b="b"/>
              <a:pathLst>
                <a:path w="751" h="440" extrusionOk="0">
                  <a:moveTo>
                    <a:pt x="575" y="1"/>
                  </a:moveTo>
                  <a:cubicBezTo>
                    <a:pt x="558" y="1"/>
                    <a:pt x="541" y="4"/>
                    <a:pt x="524" y="11"/>
                  </a:cubicBezTo>
                  <a:lnTo>
                    <a:pt x="155" y="94"/>
                  </a:lnTo>
                  <a:cubicBezTo>
                    <a:pt x="60" y="130"/>
                    <a:pt x="1" y="214"/>
                    <a:pt x="36" y="309"/>
                  </a:cubicBezTo>
                  <a:cubicBezTo>
                    <a:pt x="48" y="380"/>
                    <a:pt x="120" y="440"/>
                    <a:pt x="191" y="440"/>
                  </a:cubicBezTo>
                  <a:lnTo>
                    <a:pt x="239" y="440"/>
                  </a:lnTo>
                  <a:lnTo>
                    <a:pt x="608" y="345"/>
                  </a:lnTo>
                  <a:cubicBezTo>
                    <a:pt x="691" y="309"/>
                    <a:pt x="751" y="214"/>
                    <a:pt x="727" y="130"/>
                  </a:cubicBezTo>
                  <a:cubicBezTo>
                    <a:pt x="708" y="54"/>
                    <a:pt x="643" y="1"/>
                    <a:pt x="5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Google Shape;10998;p72">
              <a:extLst>
                <a:ext uri="{FF2B5EF4-FFF2-40B4-BE49-F238E27FC236}">
                  <a16:creationId xmlns:a16="http://schemas.microsoft.com/office/drawing/2014/main" id="{5B44A92F-7472-4D79-AB31-BE3FFA1FB423}"/>
                </a:ext>
              </a:extLst>
            </p:cNvPr>
            <p:cNvSpPr/>
            <p:nvPr/>
          </p:nvSpPr>
          <p:spPr>
            <a:xfrm>
              <a:off x="8209102" y="3435418"/>
              <a:ext cx="23412" cy="13401"/>
            </a:xfrm>
            <a:custGeom>
              <a:avLst/>
              <a:gdLst/>
              <a:ahLst/>
              <a:cxnLst/>
              <a:rect l="l" t="t" r="r" b="b"/>
              <a:pathLst>
                <a:path w="739" h="423" extrusionOk="0">
                  <a:moveTo>
                    <a:pt x="196" y="0"/>
                  </a:moveTo>
                  <a:cubicBezTo>
                    <a:pt x="119" y="0"/>
                    <a:pt x="54" y="54"/>
                    <a:pt x="24" y="124"/>
                  </a:cubicBezTo>
                  <a:cubicBezTo>
                    <a:pt x="0" y="220"/>
                    <a:pt x="60" y="303"/>
                    <a:pt x="143" y="339"/>
                  </a:cubicBezTo>
                  <a:lnTo>
                    <a:pt x="512" y="422"/>
                  </a:lnTo>
                  <a:lnTo>
                    <a:pt x="560" y="422"/>
                  </a:lnTo>
                  <a:cubicBezTo>
                    <a:pt x="631" y="422"/>
                    <a:pt x="715" y="386"/>
                    <a:pt x="727" y="291"/>
                  </a:cubicBezTo>
                  <a:cubicBezTo>
                    <a:pt x="738" y="220"/>
                    <a:pt x="703" y="124"/>
                    <a:pt x="607" y="101"/>
                  </a:cubicBezTo>
                  <a:lnTo>
                    <a:pt x="238" y="5"/>
                  </a:lnTo>
                  <a:cubicBezTo>
                    <a:pt x="224" y="2"/>
                    <a:pt x="210" y="0"/>
                    <a:pt x="1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" name="Google Shape;11087;p72">
            <a:extLst>
              <a:ext uri="{FF2B5EF4-FFF2-40B4-BE49-F238E27FC236}">
                <a16:creationId xmlns:a16="http://schemas.microsoft.com/office/drawing/2014/main" id="{11914756-9DE5-4348-9985-10E33D16B447}"/>
              </a:ext>
            </a:extLst>
          </p:cNvPr>
          <p:cNvGrpSpPr/>
          <p:nvPr/>
        </p:nvGrpSpPr>
        <p:grpSpPr>
          <a:xfrm>
            <a:off x="238287" y="1927622"/>
            <a:ext cx="636056" cy="777074"/>
            <a:chOff x="4899999" y="2882095"/>
            <a:chExt cx="271244" cy="346801"/>
          </a:xfrm>
          <a:solidFill>
            <a:srgbClr val="DCAE52"/>
          </a:solidFill>
        </p:grpSpPr>
        <p:sp>
          <p:nvSpPr>
            <p:cNvPr id="44" name="Google Shape;11088;p72">
              <a:extLst>
                <a:ext uri="{FF2B5EF4-FFF2-40B4-BE49-F238E27FC236}">
                  <a16:creationId xmlns:a16="http://schemas.microsoft.com/office/drawing/2014/main" id="{AF7C77E7-FB55-4A98-8D08-F3BAACC169DB}"/>
                </a:ext>
              </a:extLst>
            </p:cNvPr>
            <p:cNvSpPr/>
            <p:nvPr/>
          </p:nvSpPr>
          <p:spPr>
            <a:xfrm>
              <a:off x="4899999" y="2882095"/>
              <a:ext cx="271244" cy="346801"/>
            </a:xfrm>
            <a:custGeom>
              <a:avLst/>
              <a:gdLst/>
              <a:ahLst/>
              <a:cxnLst/>
              <a:rect l="l" t="t" r="r" b="b"/>
              <a:pathLst>
                <a:path w="8562" h="10947" extrusionOk="0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Google Shape;11089;p72">
              <a:extLst>
                <a:ext uri="{FF2B5EF4-FFF2-40B4-BE49-F238E27FC236}">
                  <a16:creationId xmlns:a16="http://schemas.microsoft.com/office/drawing/2014/main" id="{432971EB-E6EB-4C12-AC19-BB3F738FF378}"/>
                </a:ext>
              </a:extLst>
            </p:cNvPr>
            <p:cNvSpPr/>
            <p:nvPr/>
          </p:nvSpPr>
          <p:spPr>
            <a:xfrm>
              <a:off x="5090491" y="3141364"/>
              <a:ext cx="10581" cy="86391"/>
            </a:xfrm>
            <a:custGeom>
              <a:avLst/>
              <a:gdLst/>
              <a:ahLst/>
              <a:cxnLst/>
              <a:rect l="l" t="t" r="r" b="b"/>
              <a:pathLst>
                <a:path w="334" h="2727" extrusionOk="0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11090;p72">
              <a:extLst>
                <a:ext uri="{FF2B5EF4-FFF2-40B4-BE49-F238E27FC236}">
                  <a16:creationId xmlns:a16="http://schemas.microsoft.com/office/drawing/2014/main" id="{E2457F32-9844-4901-BE95-E24989572957}"/>
                </a:ext>
              </a:extLst>
            </p:cNvPr>
            <p:cNvSpPr/>
            <p:nvPr/>
          </p:nvSpPr>
          <p:spPr>
            <a:xfrm>
              <a:off x="5031281" y="315229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Google Shape;11091;p72">
              <a:extLst>
                <a:ext uri="{FF2B5EF4-FFF2-40B4-BE49-F238E27FC236}">
                  <a16:creationId xmlns:a16="http://schemas.microsoft.com/office/drawing/2014/main" id="{E23ACA02-D11B-440C-809F-5030516B98C3}"/>
                </a:ext>
              </a:extLst>
            </p:cNvPr>
            <p:cNvSpPr/>
            <p:nvPr/>
          </p:nvSpPr>
          <p:spPr>
            <a:xfrm>
              <a:off x="5031281" y="3217555"/>
              <a:ext cx="10201" cy="10201"/>
            </a:xfrm>
            <a:custGeom>
              <a:avLst/>
              <a:gdLst/>
              <a:ahLst/>
              <a:cxnLst/>
              <a:rect l="l" t="t" r="r" b="b"/>
              <a:pathLst>
                <a:path w="322" h="322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" name="Google Shape;11092;p72">
              <a:extLst>
                <a:ext uri="{FF2B5EF4-FFF2-40B4-BE49-F238E27FC236}">
                  <a16:creationId xmlns:a16="http://schemas.microsoft.com/office/drawing/2014/main" id="{949F13AA-F61F-405E-8D75-CE2CAE469CD1}"/>
                </a:ext>
              </a:extLst>
            </p:cNvPr>
            <p:cNvSpPr/>
            <p:nvPr/>
          </p:nvSpPr>
          <p:spPr>
            <a:xfrm>
              <a:off x="5031281" y="3184734"/>
              <a:ext cx="10201" cy="10613"/>
            </a:xfrm>
            <a:custGeom>
              <a:avLst/>
              <a:gdLst/>
              <a:ahLst/>
              <a:cxnLst/>
              <a:rect l="l" t="t" r="r" b="b"/>
              <a:pathLst>
                <a:path w="32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11093;p72">
              <a:extLst>
                <a:ext uri="{FF2B5EF4-FFF2-40B4-BE49-F238E27FC236}">
                  <a16:creationId xmlns:a16="http://schemas.microsoft.com/office/drawing/2014/main" id="{7620C98B-4F20-4F9A-983A-23C5160438F8}"/>
                </a:ext>
              </a:extLst>
            </p:cNvPr>
            <p:cNvSpPr/>
            <p:nvPr/>
          </p:nvSpPr>
          <p:spPr>
            <a:xfrm>
              <a:off x="499884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" name="Google Shape;11094;p72">
              <a:extLst>
                <a:ext uri="{FF2B5EF4-FFF2-40B4-BE49-F238E27FC236}">
                  <a16:creationId xmlns:a16="http://schemas.microsoft.com/office/drawing/2014/main" id="{025B481E-1C21-499F-840E-C36CDF842636}"/>
                </a:ext>
              </a:extLst>
            </p:cNvPr>
            <p:cNvSpPr/>
            <p:nvPr/>
          </p:nvSpPr>
          <p:spPr>
            <a:xfrm>
              <a:off x="5063721" y="2995763"/>
              <a:ext cx="10201" cy="15492"/>
            </a:xfrm>
            <a:custGeom>
              <a:avLst/>
              <a:gdLst/>
              <a:ahLst/>
              <a:cxnLst/>
              <a:rect l="l" t="t" r="r" b="b"/>
              <a:pathLst>
                <a:path w="322" h="489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11095;p72">
              <a:extLst>
                <a:ext uri="{FF2B5EF4-FFF2-40B4-BE49-F238E27FC236}">
                  <a16:creationId xmlns:a16="http://schemas.microsoft.com/office/drawing/2014/main" id="{FF7B23AB-897B-4F8C-863B-2030FD2053B3}"/>
                </a:ext>
              </a:extLst>
            </p:cNvPr>
            <p:cNvSpPr/>
            <p:nvPr/>
          </p:nvSpPr>
          <p:spPr>
            <a:xfrm>
              <a:off x="4993550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Google Shape;11096;p72">
              <a:extLst>
                <a:ext uri="{FF2B5EF4-FFF2-40B4-BE49-F238E27FC236}">
                  <a16:creationId xmlns:a16="http://schemas.microsoft.com/office/drawing/2014/main" id="{AB263754-BF65-4B1C-83BA-9CC31104C1E8}"/>
                </a:ext>
              </a:extLst>
            </p:cNvPr>
            <p:cNvSpPr/>
            <p:nvPr/>
          </p:nvSpPr>
          <p:spPr>
            <a:xfrm>
              <a:off x="5058051" y="2979163"/>
              <a:ext cx="21162" cy="10613"/>
            </a:xfrm>
            <a:custGeom>
              <a:avLst/>
              <a:gdLst/>
              <a:ahLst/>
              <a:cxnLst/>
              <a:rect l="l" t="t" r="r" b="b"/>
              <a:pathLst>
                <a:path w="668" h="335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Google Shape;11097;p72">
              <a:extLst>
                <a:ext uri="{FF2B5EF4-FFF2-40B4-BE49-F238E27FC236}">
                  <a16:creationId xmlns:a16="http://schemas.microsoft.com/office/drawing/2014/main" id="{73100CB1-743C-4591-9154-FFF0161B8BF3}"/>
                </a:ext>
              </a:extLst>
            </p:cNvPr>
            <p:cNvSpPr/>
            <p:nvPr/>
          </p:nvSpPr>
          <p:spPr>
            <a:xfrm>
              <a:off x="5007141" y="3025574"/>
              <a:ext cx="58481" cy="32092"/>
            </a:xfrm>
            <a:custGeom>
              <a:avLst/>
              <a:gdLst/>
              <a:ahLst/>
              <a:cxnLst/>
              <a:rect l="l" t="t" r="r" b="b"/>
              <a:pathLst>
                <a:path w="1846" h="1013" extrusionOk="0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57773E-35CD-42BE-B793-1BD057E6AC1D}"/>
              </a:ext>
            </a:extLst>
          </p:cNvPr>
          <p:cNvCxnSpPr>
            <a:cxnSpLocks/>
          </p:cNvCxnSpPr>
          <p:nvPr/>
        </p:nvCxnSpPr>
        <p:spPr>
          <a:xfrm>
            <a:off x="955000" y="2410596"/>
            <a:ext cx="1086229" cy="0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733F81E-2AEC-4E63-A930-6CA530E35B18}"/>
              </a:ext>
            </a:extLst>
          </p:cNvPr>
          <p:cNvSpPr txBox="1"/>
          <p:nvPr/>
        </p:nvSpPr>
        <p:spPr>
          <a:xfrm>
            <a:off x="887057" y="2140006"/>
            <a:ext cx="1218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CAE52"/>
                </a:solidFill>
              </a:rPr>
              <a:t>Send signature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DC9DBCE-6E6E-49C1-8738-C211B17F1C39}"/>
              </a:ext>
            </a:extLst>
          </p:cNvPr>
          <p:cNvSpPr/>
          <p:nvPr/>
        </p:nvSpPr>
        <p:spPr>
          <a:xfrm>
            <a:off x="5245994" y="1890114"/>
            <a:ext cx="914400" cy="914400"/>
          </a:xfrm>
          <a:prstGeom prst="rect">
            <a:avLst/>
          </a:prstGeom>
          <a:ln>
            <a:solidFill>
              <a:srgbClr val="DCAE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A3C57F-64E0-4F24-A9B8-5165E7D3E16A}"/>
              </a:ext>
            </a:extLst>
          </p:cNvPr>
          <p:cNvSpPr txBox="1"/>
          <p:nvPr/>
        </p:nvSpPr>
        <p:spPr>
          <a:xfrm>
            <a:off x="5241267" y="1997377"/>
            <a:ext cx="914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CAE52"/>
                </a:solidFill>
              </a:rPr>
              <a:t>Bob’s public key</a:t>
            </a:r>
          </a:p>
        </p:txBody>
      </p:sp>
      <p:grpSp>
        <p:nvGrpSpPr>
          <p:cNvPr id="59" name="Google Shape;9384;p69">
            <a:extLst>
              <a:ext uri="{FF2B5EF4-FFF2-40B4-BE49-F238E27FC236}">
                <a16:creationId xmlns:a16="http://schemas.microsoft.com/office/drawing/2014/main" id="{ADC437C7-0B8F-47AA-8840-36E522D1EF70}"/>
              </a:ext>
            </a:extLst>
          </p:cNvPr>
          <p:cNvGrpSpPr/>
          <p:nvPr/>
        </p:nvGrpSpPr>
        <p:grpSpPr>
          <a:xfrm>
            <a:off x="7592535" y="1411125"/>
            <a:ext cx="456572" cy="376398"/>
            <a:chOff x="5216456" y="3725484"/>
            <a:chExt cx="356196" cy="265631"/>
          </a:xfrm>
          <a:solidFill>
            <a:srgbClr val="00B050"/>
          </a:solidFill>
        </p:grpSpPr>
        <p:sp>
          <p:nvSpPr>
            <p:cNvPr id="64" name="Google Shape;9385;p69">
              <a:extLst>
                <a:ext uri="{FF2B5EF4-FFF2-40B4-BE49-F238E27FC236}">
                  <a16:creationId xmlns:a16="http://schemas.microsoft.com/office/drawing/2014/main" id="{B5EB211B-A6F1-4A5C-96FE-1017DFD818A3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9386;p69">
              <a:extLst>
                <a:ext uri="{FF2B5EF4-FFF2-40B4-BE49-F238E27FC236}">
                  <a16:creationId xmlns:a16="http://schemas.microsoft.com/office/drawing/2014/main" id="{6D3BB5D7-E7C2-4043-9F0A-7F0E65A36CDF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6" name="Google Shape;9436;p69">
            <a:extLst>
              <a:ext uri="{FF2B5EF4-FFF2-40B4-BE49-F238E27FC236}">
                <a16:creationId xmlns:a16="http://schemas.microsoft.com/office/drawing/2014/main" id="{AB0AAEE0-E338-4FAB-A319-E4D871728509}"/>
              </a:ext>
            </a:extLst>
          </p:cNvPr>
          <p:cNvGrpSpPr/>
          <p:nvPr/>
        </p:nvGrpSpPr>
        <p:grpSpPr>
          <a:xfrm>
            <a:off x="8106883" y="1411125"/>
            <a:ext cx="404159" cy="380055"/>
            <a:chOff x="5779408" y="3699191"/>
            <a:chExt cx="317645" cy="318757"/>
          </a:xfrm>
          <a:solidFill>
            <a:srgbClr val="FF0000"/>
          </a:solidFill>
        </p:grpSpPr>
        <p:sp>
          <p:nvSpPr>
            <p:cNvPr id="67" name="Google Shape;9437;p69">
              <a:extLst>
                <a:ext uri="{FF2B5EF4-FFF2-40B4-BE49-F238E27FC236}">
                  <a16:creationId xmlns:a16="http://schemas.microsoft.com/office/drawing/2014/main" id="{240B96C2-1B12-416A-9D3E-8C32AC56AC32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9438;p69">
              <a:extLst>
                <a:ext uri="{FF2B5EF4-FFF2-40B4-BE49-F238E27FC236}">
                  <a16:creationId xmlns:a16="http://schemas.microsoft.com/office/drawing/2014/main" id="{190787B8-46B6-4D4A-B170-02C9C73BE4AC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9" name="Google Shape;10992;p72">
            <a:extLst>
              <a:ext uri="{FF2B5EF4-FFF2-40B4-BE49-F238E27FC236}">
                <a16:creationId xmlns:a16="http://schemas.microsoft.com/office/drawing/2014/main" id="{A630E1D2-B2F2-4111-B4D1-8E724C9BA741}"/>
              </a:ext>
            </a:extLst>
          </p:cNvPr>
          <p:cNvGrpSpPr/>
          <p:nvPr/>
        </p:nvGrpSpPr>
        <p:grpSpPr>
          <a:xfrm>
            <a:off x="6698148" y="1917352"/>
            <a:ext cx="356012" cy="431401"/>
            <a:chOff x="8048421" y="3334486"/>
            <a:chExt cx="276503" cy="369674"/>
          </a:xfrm>
          <a:solidFill>
            <a:srgbClr val="DCAE52"/>
          </a:solidFill>
        </p:grpSpPr>
        <p:sp>
          <p:nvSpPr>
            <p:cNvPr id="70" name="Google Shape;10993;p72">
              <a:extLst>
                <a:ext uri="{FF2B5EF4-FFF2-40B4-BE49-F238E27FC236}">
                  <a16:creationId xmlns:a16="http://schemas.microsoft.com/office/drawing/2014/main" id="{0E453780-9CB4-4330-B380-08E9222322EF}"/>
                </a:ext>
              </a:extLst>
            </p:cNvPr>
            <p:cNvSpPr/>
            <p:nvPr/>
          </p:nvSpPr>
          <p:spPr>
            <a:xfrm>
              <a:off x="8146471" y="3456327"/>
              <a:ext cx="10613" cy="16252"/>
            </a:xfrm>
            <a:custGeom>
              <a:avLst/>
              <a:gdLst/>
              <a:ahLst/>
              <a:cxnLst/>
              <a:rect l="l" t="t" r="r" b="b"/>
              <a:pathLst>
                <a:path w="335" h="513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4" y="84"/>
                    <a:pt x="251" y="0"/>
                    <a:pt x="15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10994;p72">
              <a:extLst>
                <a:ext uri="{FF2B5EF4-FFF2-40B4-BE49-F238E27FC236}">
                  <a16:creationId xmlns:a16="http://schemas.microsoft.com/office/drawing/2014/main" id="{F569DF85-FD31-4A1D-B456-603F61C3E172}"/>
                </a:ext>
              </a:extLst>
            </p:cNvPr>
            <p:cNvSpPr/>
            <p:nvPr/>
          </p:nvSpPr>
          <p:spPr>
            <a:xfrm>
              <a:off x="8215501" y="3456327"/>
              <a:ext cx="10961" cy="16252"/>
            </a:xfrm>
            <a:custGeom>
              <a:avLst/>
              <a:gdLst/>
              <a:ahLst/>
              <a:cxnLst/>
              <a:rect l="l" t="t" r="r" b="b"/>
              <a:pathLst>
                <a:path w="346" h="513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84" y="512"/>
                    <a:pt x="167" y="512"/>
                  </a:cubicBezTo>
                  <a:cubicBezTo>
                    <a:pt x="263" y="512"/>
                    <a:pt x="334" y="441"/>
                    <a:pt x="334" y="345"/>
                  </a:cubicBezTo>
                  <a:lnTo>
                    <a:pt x="334" y="167"/>
                  </a:lnTo>
                  <a:cubicBezTo>
                    <a:pt x="346" y="84"/>
                    <a:pt x="275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Google Shape;10995;p72">
              <a:extLst>
                <a:ext uri="{FF2B5EF4-FFF2-40B4-BE49-F238E27FC236}">
                  <a16:creationId xmlns:a16="http://schemas.microsoft.com/office/drawing/2014/main" id="{2C8A0DF8-E457-4F6C-AB5C-678743470900}"/>
                </a:ext>
              </a:extLst>
            </p:cNvPr>
            <p:cNvSpPr/>
            <p:nvPr/>
          </p:nvSpPr>
          <p:spPr>
            <a:xfrm>
              <a:off x="8048421" y="3334486"/>
              <a:ext cx="276503" cy="369674"/>
            </a:xfrm>
            <a:custGeom>
              <a:avLst/>
              <a:gdLst/>
              <a:ahLst/>
              <a:cxnLst/>
              <a:rect l="l" t="t" r="r" b="b"/>
              <a:pathLst>
                <a:path w="8728" h="11669" extrusionOk="0">
                  <a:moveTo>
                    <a:pt x="4322" y="334"/>
                  </a:moveTo>
                  <a:cubicBezTo>
                    <a:pt x="4703" y="334"/>
                    <a:pt x="5084" y="417"/>
                    <a:pt x="5441" y="548"/>
                  </a:cubicBezTo>
                  <a:cubicBezTo>
                    <a:pt x="5179" y="655"/>
                    <a:pt x="4953" y="786"/>
                    <a:pt x="4787" y="953"/>
                  </a:cubicBezTo>
                  <a:cubicBezTo>
                    <a:pt x="4679" y="810"/>
                    <a:pt x="4536" y="727"/>
                    <a:pt x="4358" y="727"/>
                  </a:cubicBezTo>
                  <a:cubicBezTo>
                    <a:pt x="4179" y="727"/>
                    <a:pt x="4013" y="810"/>
                    <a:pt x="3917" y="953"/>
                  </a:cubicBezTo>
                  <a:cubicBezTo>
                    <a:pt x="3739" y="774"/>
                    <a:pt x="3501" y="620"/>
                    <a:pt x="3239" y="536"/>
                  </a:cubicBezTo>
                  <a:cubicBezTo>
                    <a:pt x="3584" y="417"/>
                    <a:pt x="3953" y="334"/>
                    <a:pt x="4322" y="334"/>
                  </a:cubicBezTo>
                  <a:close/>
                  <a:moveTo>
                    <a:pt x="6151" y="749"/>
                  </a:moveTo>
                  <a:cubicBezTo>
                    <a:pt x="6261" y="749"/>
                    <a:pt x="6366" y="761"/>
                    <a:pt x="6465" y="786"/>
                  </a:cubicBezTo>
                  <a:cubicBezTo>
                    <a:pt x="6322" y="965"/>
                    <a:pt x="6072" y="1108"/>
                    <a:pt x="5787" y="1203"/>
                  </a:cubicBezTo>
                  <a:cubicBezTo>
                    <a:pt x="5617" y="1253"/>
                    <a:pt x="5443" y="1281"/>
                    <a:pt x="5282" y="1281"/>
                  </a:cubicBezTo>
                  <a:cubicBezTo>
                    <a:pt x="5172" y="1281"/>
                    <a:pt x="5069" y="1268"/>
                    <a:pt x="4977" y="1239"/>
                  </a:cubicBezTo>
                  <a:cubicBezTo>
                    <a:pt x="5132" y="1060"/>
                    <a:pt x="5382" y="917"/>
                    <a:pt x="5668" y="822"/>
                  </a:cubicBezTo>
                  <a:cubicBezTo>
                    <a:pt x="5834" y="773"/>
                    <a:pt x="5997" y="749"/>
                    <a:pt x="6151" y="749"/>
                  </a:cubicBezTo>
                  <a:close/>
                  <a:moveTo>
                    <a:pt x="2542" y="750"/>
                  </a:moveTo>
                  <a:cubicBezTo>
                    <a:pt x="2703" y="750"/>
                    <a:pt x="2878" y="777"/>
                    <a:pt x="3048" y="834"/>
                  </a:cubicBezTo>
                  <a:cubicBezTo>
                    <a:pt x="3334" y="917"/>
                    <a:pt x="3584" y="1072"/>
                    <a:pt x="3727" y="1251"/>
                  </a:cubicBezTo>
                  <a:cubicBezTo>
                    <a:pt x="3646" y="1273"/>
                    <a:pt x="3553" y="1284"/>
                    <a:pt x="3454" y="1284"/>
                  </a:cubicBezTo>
                  <a:cubicBezTo>
                    <a:pt x="3290" y="1284"/>
                    <a:pt x="3107" y="1255"/>
                    <a:pt x="2929" y="1203"/>
                  </a:cubicBezTo>
                  <a:cubicBezTo>
                    <a:pt x="2643" y="1108"/>
                    <a:pt x="2393" y="965"/>
                    <a:pt x="2239" y="786"/>
                  </a:cubicBezTo>
                  <a:cubicBezTo>
                    <a:pt x="2330" y="762"/>
                    <a:pt x="2433" y="750"/>
                    <a:pt x="2542" y="750"/>
                  </a:cubicBezTo>
                  <a:close/>
                  <a:moveTo>
                    <a:pt x="4358" y="1072"/>
                  </a:moveTo>
                  <a:cubicBezTo>
                    <a:pt x="4465" y="1072"/>
                    <a:pt x="4548" y="1155"/>
                    <a:pt x="4548" y="1263"/>
                  </a:cubicBezTo>
                  <a:cubicBezTo>
                    <a:pt x="4548" y="1370"/>
                    <a:pt x="4465" y="1453"/>
                    <a:pt x="4358" y="1453"/>
                  </a:cubicBezTo>
                  <a:cubicBezTo>
                    <a:pt x="4251" y="1453"/>
                    <a:pt x="4167" y="1370"/>
                    <a:pt x="4167" y="1263"/>
                  </a:cubicBezTo>
                  <a:cubicBezTo>
                    <a:pt x="4167" y="1155"/>
                    <a:pt x="4251" y="1072"/>
                    <a:pt x="4358" y="1072"/>
                  </a:cubicBezTo>
                  <a:close/>
                  <a:moveTo>
                    <a:pt x="2203" y="1167"/>
                  </a:moveTo>
                  <a:cubicBezTo>
                    <a:pt x="2381" y="1322"/>
                    <a:pt x="2620" y="1441"/>
                    <a:pt x="2870" y="1524"/>
                  </a:cubicBezTo>
                  <a:cubicBezTo>
                    <a:pt x="3072" y="1584"/>
                    <a:pt x="3286" y="1620"/>
                    <a:pt x="3477" y="1620"/>
                  </a:cubicBezTo>
                  <a:cubicBezTo>
                    <a:pt x="3644" y="1620"/>
                    <a:pt x="3810" y="1584"/>
                    <a:pt x="3953" y="1548"/>
                  </a:cubicBezTo>
                  <a:cubicBezTo>
                    <a:pt x="4048" y="1691"/>
                    <a:pt x="4227" y="1798"/>
                    <a:pt x="4417" y="1798"/>
                  </a:cubicBezTo>
                  <a:cubicBezTo>
                    <a:pt x="4608" y="1798"/>
                    <a:pt x="4775" y="1691"/>
                    <a:pt x="4882" y="1548"/>
                  </a:cubicBezTo>
                  <a:cubicBezTo>
                    <a:pt x="5013" y="1584"/>
                    <a:pt x="5179" y="1620"/>
                    <a:pt x="5358" y="1620"/>
                  </a:cubicBezTo>
                  <a:cubicBezTo>
                    <a:pt x="5549" y="1620"/>
                    <a:pt x="5751" y="1584"/>
                    <a:pt x="5965" y="1524"/>
                  </a:cubicBezTo>
                  <a:cubicBezTo>
                    <a:pt x="6203" y="1453"/>
                    <a:pt x="6430" y="1334"/>
                    <a:pt x="6608" y="1203"/>
                  </a:cubicBezTo>
                  <a:cubicBezTo>
                    <a:pt x="7287" y="1810"/>
                    <a:pt x="7704" y="2656"/>
                    <a:pt x="7763" y="3549"/>
                  </a:cubicBezTo>
                  <a:lnTo>
                    <a:pt x="7930" y="6370"/>
                  </a:lnTo>
                  <a:cubicBezTo>
                    <a:pt x="7977" y="7120"/>
                    <a:pt x="7775" y="7870"/>
                    <a:pt x="7358" y="8490"/>
                  </a:cubicBezTo>
                  <a:lnTo>
                    <a:pt x="5989" y="8037"/>
                  </a:lnTo>
                  <a:cubicBezTo>
                    <a:pt x="5775" y="7954"/>
                    <a:pt x="5620" y="7740"/>
                    <a:pt x="5620" y="7513"/>
                  </a:cubicBezTo>
                  <a:lnTo>
                    <a:pt x="5620" y="6763"/>
                  </a:lnTo>
                  <a:cubicBezTo>
                    <a:pt x="6287" y="6382"/>
                    <a:pt x="6763" y="5715"/>
                    <a:pt x="6870" y="4906"/>
                  </a:cubicBezTo>
                  <a:lnTo>
                    <a:pt x="7001" y="4906"/>
                  </a:lnTo>
                  <a:cubicBezTo>
                    <a:pt x="7346" y="4906"/>
                    <a:pt x="7632" y="4620"/>
                    <a:pt x="7632" y="4287"/>
                  </a:cubicBezTo>
                  <a:cubicBezTo>
                    <a:pt x="7632" y="3941"/>
                    <a:pt x="7346" y="3656"/>
                    <a:pt x="7001" y="3656"/>
                  </a:cubicBezTo>
                  <a:lnTo>
                    <a:pt x="6918" y="3656"/>
                  </a:lnTo>
                  <a:cubicBezTo>
                    <a:pt x="6811" y="3656"/>
                    <a:pt x="6727" y="3560"/>
                    <a:pt x="6727" y="3465"/>
                  </a:cubicBezTo>
                  <a:cubicBezTo>
                    <a:pt x="6727" y="2656"/>
                    <a:pt x="6072" y="2013"/>
                    <a:pt x="5275" y="2013"/>
                  </a:cubicBezTo>
                  <a:cubicBezTo>
                    <a:pt x="5191" y="2013"/>
                    <a:pt x="5120" y="2096"/>
                    <a:pt x="5120" y="2179"/>
                  </a:cubicBezTo>
                  <a:cubicBezTo>
                    <a:pt x="5120" y="2275"/>
                    <a:pt x="5191" y="2346"/>
                    <a:pt x="5275" y="2346"/>
                  </a:cubicBezTo>
                  <a:cubicBezTo>
                    <a:pt x="5894" y="2346"/>
                    <a:pt x="6382" y="2834"/>
                    <a:pt x="6382" y="3453"/>
                  </a:cubicBezTo>
                  <a:cubicBezTo>
                    <a:pt x="6382" y="3751"/>
                    <a:pt x="6620" y="3989"/>
                    <a:pt x="6918" y="3989"/>
                  </a:cubicBezTo>
                  <a:lnTo>
                    <a:pt x="7001" y="3989"/>
                  </a:lnTo>
                  <a:cubicBezTo>
                    <a:pt x="7168" y="3989"/>
                    <a:pt x="7287" y="4120"/>
                    <a:pt x="7287" y="4263"/>
                  </a:cubicBezTo>
                  <a:cubicBezTo>
                    <a:pt x="7287" y="4418"/>
                    <a:pt x="7156" y="4549"/>
                    <a:pt x="7001" y="4549"/>
                  </a:cubicBezTo>
                  <a:lnTo>
                    <a:pt x="6906" y="4549"/>
                  </a:lnTo>
                  <a:lnTo>
                    <a:pt x="6906" y="4537"/>
                  </a:lnTo>
                  <a:cubicBezTo>
                    <a:pt x="6906" y="4441"/>
                    <a:pt x="6822" y="4370"/>
                    <a:pt x="6739" y="4370"/>
                  </a:cubicBezTo>
                  <a:cubicBezTo>
                    <a:pt x="6644" y="4370"/>
                    <a:pt x="6572" y="4441"/>
                    <a:pt x="6572" y="4537"/>
                  </a:cubicBezTo>
                  <a:cubicBezTo>
                    <a:pt x="6572" y="5751"/>
                    <a:pt x="5596" y="6739"/>
                    <a:pt x="4370" y="6739"/>
                  </a:cubicBezTo>
                  <a:cubicBezTo>
                    <a:pt x="3155" y="6739"/>
                    <a:pt x="2167" y="5751"/>
                    <a:pt x="2167" y="4537"/>
                  </a:cubicBezTo>
                  <a:cubicBezTo>
                    <a:pt x="2167" y="4441"/>
                    <a:pt x="2096" y="4370"/>
                    <a:pt x="2000" y="4370"/>
                  </a:cubicBezTo>
                  <a:cubicBezTo>
                    <a:pt x="1917" y="4370"/>
                    <a:pt x="1846" y="4441"/>
                    <a:pt x="1846" y="4537"/>
                  </a:cubicBezTo>
                  <a:lnTo>
                    <a:pt x="1846" y="4549"/>
                  </a:lnTo>
                  <a:lnTo>
                    <a:pt x="1739" y="4549"/>
                  </a:lnTo>
                  <a:cubicBezTo>
                    <a:pt x="1572" y="4549"/>
                    <a:pt x="1453" y="4418"/>
                    <a:pt x="1453" y="4263"/>
                  </a:cubicBezTo>
                  <a:cubicBezTo>
                    <a:pt x="1453" y="4120"/>
                    <a:pt x="1584" y="3989"/>
                    <a:pt x="1739" y="3989"/>
                  </a:cubicBezTo>
                  <a:lnTo>
                    <a:pt x="1822" y="3989"/>
                  </a:lnTo>
                  <a:cubicBezTo>
                    <a:pt x="2120" y="3989"/>
                    <a:pt x="2358" y="3751"/>
                    <a:pt x="2358" y="3453"/>
                  </a:cubicBezTo>
                  <a:cubicBezTo>
                    <a:pt x="2358" y="2834"/>
                    <a:pt x="2858" y="2346"/>
                    <a:pt x="3465" y="2346"/>
                  </a:cubicBezTo>
                  <a:lnTo>
                    <a:pt x="4560" y="2346"/>
                  </a:lnTo>
                  <a:cubicBezTo>
                    <a:pt x="4656" y="2346"/>
                    <a:pt x="4727" y="2275"/>
                    <a:pt x="4727" y="2179"/>
                  </a:cubicBezTo>
                  <a:cubicBezTo>
                    <a:pt x="4727" y="2096"/>
                    <a:pt x="4656" y="2013"/>
                    <a:pt x="4560" y="2013"/>
                  </a:cubicBezTo>
                  <a:lnTo>
                    <a:pt x="3465" y="2013"/>
                  </a:lnTo>
                  <a:cubicBezTo>
                    <a:pt x="2655" y="2013"/>
                    <a:pt x="2024" y="2667"/>
                    <a:pt x="2024" y="3465"/>
                  </a:cubicBezTo>
                  <a:cubicBezTo>
                    <a:pt x="2024" y="3572"/>
                    <a:pt x="1929" y="3656"/>
                    <a:pt x="1822" y="3656"/>
                  </a:cubicBezTo>
                  <a:lnTo>
                    <a:pt x="1739" y="3656"/>
                  </a:lnTo>
                  <a:cubicBezTo>
                    <a:pt x="1393" y="3656"/>
                    <a:pt x="1107" y="3941"/>
                    <a:pt x="1107" y="4287"/>
                  </a:cubicBezTo>
                  <a:cubicBezTo>
                    <a:pt x="1107" y="4620"/>
                    <a:pt x="1393" y="4906"/>
                    <a:pt x="1739" y="4906"/>
                  </a:cubicBezTo>
                  <a:lnTo>
                    <a:pt x="1869" y="4906"/>
                  </a:lnTo>
                  <a:cubicBezTo>
                    <a:pt x="1977" y="5692"/>
                    <a:pt x="2465" y="6382"/>
                    <a:pt x="3120" y="6763"/>
                  </a:cubicBezTo>
                  <a:lnTo>
                    <a:pt x="3120" y="7513"/>
                  </a:lnTo>
                  <a:cubicBezTo>
                    <a:pt x="3120" y="7751"/>
                    <a:pt x="2977" y="7954"/>
                    <a:pt x="2751" y="8037"/>
                  </a:cubicBezTo>
                  <a:lnTo>
                    <a:pt x="1488" y="8478"/>
                  </a:lnTo>
                  <a:cubicBezTo>
                    <a:pt x="1072" y="7859"/>
                    <a:pt x="869" y="7108"/>
                    <a:pt x="917" y="6346"/>
                  </a:cubicBezTo>
                  <a:lnTo>
                    <a:pt x="1084" y="3465"/>
                  </a:lnTo>
                  <a:cubicBezTo>
                    <a:pt x="1131" y="2584"/>
                    <a:pt x="1548" y="1751"/>
                    <a:pt x="2203" y="1167"/>
                  </a:cubicBezTo>
                  <a:close/>
                  <a:moveTo>
                    <a:pt x="4346" y="0"/>
                  </a:moveTo>
                  <a:cubicBezTo>
                    <a:pt x="3763" y="0"/>
                    <a:pt x="3179" y="143"/>
                    <a:pt x="2679" y="417"/>
                  </a:cubicBezTo>
                  <a:cubicBezTo>
                    <a:pt x="2631" y="413"/>
                    <a:pt x="2583" y="411"/>
                    <a:pt x="2536" y="411"/>
                  </a:cubicBezTo>
                  <a:cubicBezTo>
                    <a:pt x="2303" y="411"/>
                    <a:pt x="2085" y="459"/>
                    <a:pt x="1917" y="548"/>
                  </a:cubicBezTo>
                  <a:cubicBezTo>
                    <a:pt x="1846" y="584"/>
                    <a:pt x="1798" y="691"/>
                    <a:pt x="1846" y="774"/>
                  </a:cubicBezTo>
                  <a:cubicBezTo>
                    <a:pt x="1869" y="810"/>
                    <a:pt x="1905" y="870"/>
                    <a:pt x="1929" y="917"/>
                  </a:cubicBezTo>
                  <a:cubicBezTo>
                    <a:pt x="1215" y="1560"/>
                    <a:pt x="774" y="2465"/>
                    <a:pt x="715" y="3429"/>
                  </a:cubicBezTo>
                  <a:lnTo>
                    <a:pt x="548" y="6323"/>
                  </a:lnTo>
                  <a:cubicBezTo>
                    <a:pt x="500" y="7120"/>
                    <a:pt x="691" y="7918"/>
                    <a:pt x="1131" y="8585"/>
                  </a:cubicBezTo>
                  <a:lnTo>
                    <a:pt x="846" y="8692"/>
                  </a:lnTo>
                  <a:cubicBezTo>
                    <a:pt x="334" y="8871"/>
                    <a:pt x="0" y="9347"/>
                    <a:pt x="0" y="9883"/>
                  </a:cubicBezTo>
                  <a:lnTo>
                    <a:pt x="0" y="11466"/>
                  </a:lnTo>
                  <a:cubicBezTo>
                    <a:pt x="0" y="11561"/>
                    <a:pt x="72" y="11633"/>
                    <a:pt x="155" y="11633"/>
                  </a:cubicBezTo>
                  <a:cubicBezTo>
                    <a:pt x="250" y="11633"/>
                    <a:pt x="322" y="11561"/>
                    <a:pt x="322" y="11466"/>
                  </a:cubicBezTo>
                  <a:lnTo>
                    <a:pt x="322" y="9883"/>
                  </a:lnTo>
                  <a:cubicBezTo>
                    <a:pt x="322" y="9490"/>
                    <a:pt x="572" y="9133"/>
                    <a:pt x="929" y="9002"/>
                  </a:cubicBezTo>
                  <a:lnTo>
                    <a:pt x="1941" y="8644"/>
                  </a:lnTo>
                  <a:cubicBezTo>
                    <a:pt x="2036" y="8835"/>
                    <a:pt x="2167" y="9002"/>
                    <a:pt x="2310" y="9168"/>
                  </a:cubicBezTo>
                  <a:cubicBezTo>
                    <a:pt x="2346" y="9192"/>
                    <a:pt x="2393" y="9228"/>
                    <a:pt x="2429" y="9228"/>
                  </a:cubicBezTo>
                  <a:cubicBezTo>
                    <a:pt x="2477" y="9228"/>
                    <a:pt x="2524" y="9204"/>
                    <a:pt x="2548" y="9180"/>
                  </a:cubicBezTo>
                  <a:cubicBezTo>
                    <a:pt x="2631" y="9121"/>
                    <a:pt x="2631" y="9002"/>
                    <a:pt x="2548" y="8942"/>
                  </a:cubicBezTo>
                  <a:cubicBezTo>
                    <a:pt x="2429" y="8823"/>
                    <a:pt x="2346" y="8692"/>
                    <a:pt x="2250" y="8537"/>
                  </a:cubicBezTo>
                  <a:lnTo>
                    <a:pt x="2810" y="8347"/>
                  </a:lnTo>
                  <a:cubicBezTo>
                    <a:pt x="3167" y="8216"/>
                    <a:pt x="3405" y="7882"/>
                    <a:pt x="3405" y="7501"/>
                  </a:cubicBezTo>
                  <a:lnTo>
                    <a:pt x="3405" y="6918"/>
                  </a:lnTo>
                  <a:cubicBezTo>
                    <a:pt x="3679" y="7037"/>
                    <a:pt x="4001" y="7097"/>
                    <a:pt x="4322" y="7097"/>
                  </a:cubicBezTo>
                  <a:cubicBezTo>
                    <a:pt x="4656" y="7097"/>
                    <a:pt x="4965" y="7037"/>
                    <a:pt x="5251" y="6918"/>
                  </a:cubicBezTo>
                  <a:lnTo>
                    <a:pt x="5251" y="7501"/>
                  </a:lnTo>
                  <a:cubicBezTo>
                    <a:pt x="5251" y="7882"/>
                    <a:pt x="5489" y="8228"/>
                    <a:pt x="5846" y="8347"/>
                  </a:cubicBezTo>
                  <a:lnTo>
                    <a:pt x="6394" y="8537"/>
                  </a:lnTo>
                  <a:cubicBezTo>
                    <a:pt x="6227" y="8847"/>
                    <a:pt x="5965" y="9121"/>
                    <a:pt x="5632" y="9311"/>
                  </a:cubicBezTo>
                  <a:cubicBezTo>
                    <a:pt x="5251" y="9549"/>
                    <a:pt x="4787" y="9668"/>
                    <a:pt x="4310" y="9668"/>
                  </a:cubicBezTo>
                  <a:cubicBezTo>
                    <a:pt x="3882" y="9668"/>
                    <a:pt x="3453" y="9561"/>
                    <a:pt x="3072" y="9359"/>
                  </a:cubicBezTo>
                  <a:cubicBezTo>
                    <a:pt x="3047" y="9344"/>
                    <a:pt x="3019" y="9337"/>
                    <a:pt x="2991" y="9337"/>
                  </a:cubicBezTo>
                  <a:cubicBezTo>
                    <a:pt x="2929" y="9337"/>
                    <a:pt x="2867" y="9372"/>
                    <a:pt x="2834" y="9430"/>
                  </a:cubicBezTo>
                  <a:cubicBezTo>
                    <a:pt x="2798" y="9525"/>
                    <a:pt x="2822" y="9621"/>
                    <a:pt x="2917" y="9668"/>
                  </a:cubicBezTo>
                  <a:cubicBezTo>
                    <a:pt x="3334" y="9895"/>
                    <a:pt x="3810" y="10026"/>
                    <a:pt x="4310" y="10026"/>
                  </a:cubicBezTo>
                  <a:cubicBezTo>
                    <a:pt x="4846" y="10026"/>
                    <a:pt x="5370" y="9883"/>
                    <a:pt x="5799" y="9621"/>
                  </a:cubicBezTo>
                  <a:cubicBezTo>
                    <a:pt x="6203" y="9383"/>
                    <a:pt x="6501" y="9061"/>
                    <a:pt x="6703" y="8668"/>
                  </a:cubicBezTo>
                  <a:lnTo>
                    <a:pt x="7715" y="9025"/>
                  </a:lnTo>
                  <a:cubicBezTo>
                    <a:pt x="8096" y="9156"/>
                    <a:pt x="8335" y="9502"/>
                    <a:pt x="8335" y="9906"/>
                  </a:cubicBezTo>
                  <a:lnTo>
                    <a:pt x="8335" y="11502"/>
                  </a:lnTo>
                  <a:cubicBezTo>
                    <a:pt x="8335" y="11585"/>
                    <a:pt x="8406" y="11669"/>
                    <a:pt x="8489" y="11669"/>
                  </a:cubicBezTo>
                  <a:cubicBezTo>
                    <a:pt x="8585" y="11669"/>
                    <a:pt x="8656" y="11585"/>
                    <a:pt x="8656" y="11502"/>
                  </a:cubicBezTo>
                  <a:lnTo>
                    <a:pt x="8656" y="9906"/>
                  </a:lnTo>
                  <a:cubicBezTo>
                    <a:pt x="8727" y="9359"/>
                    <a:pt x="8394" y="8883"/>
                    <a:pt x="7882" y="8704"/>
                  </a:cubicBezTo>
                  <a:lnTo>
                    <a:pt x="7596" y="8597"/>
                  </a:lnTo>
                  <a:cubicBezTo>
                    <a:pt x="8037" y="7918"/>
                    <a:pt x="8227" y="7144"/>
                    <a:pt x="8180" y="6335"/>
                  </a:cubicBezTo>
                  <a:lnTo>
                    <a:pt x="8013" y="3525"/>
                  </a:lnTo>
                  <a:cubicBezTo>
                    <a:pt x="7954" y="2560"/>
                    <a:pt x="7513" y="1632"/>
                    <a:pt x="6763" y="953"/>
                  </a:cubicBezTo>
                  <a:cubicBezTo>
                    <a:pt x="6811" y="893"/>
                    <a:pt x="6858" y="834"/>
                    <a:pt x="6882" y="774"/>
                  </a:cubicBezTo>
                  <a:cubicBezTo>
                    <a:pt x="6930" y="679"/>
                    <a:pt x="6906" y="584"/>
                    <a:pt x="6811" y="548"/>
                  </a:cubicBezTo>
                  <a:cubicBezTo>
                    <a:pt x="6634" y="455"/>
                    <a:pt x="6427" y="406"/>
                    <a:pt x="6192" y="406"/>
                  </a:cubicBezTo>
                  <a:cubicBezTo>
                    <a:pt x="6127" y="406"/>
                    <a:pt x="6059" y="409"/>
                    <a:pt x="5989" y="417"/>
                  </a:cubicBezTo>
                  <a:cubicBezTo>
                    <a:pt x="5477" y="131"/>
                    <a:pt x="4906" y="0"/>
                    <a:pt x="43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10996;p72">
              <a:extLst>
                <a:ext uri="{FF2B5EF4-FFF2-40B4-BE49-F238E27FC236}">
                  <a16:creationId xmlns:a16="http://schemas.microsoft.com/office/drawing/2014/main" id="{E4F7AE5B-30F0-4D7E-9A67-84BD02B527E6}"/>
                </a:ext>
              </a:extLst>
            </p:cNvPr>
            <p:cNvSpPr/>
            <p:nvPr/>
          </p:nvSpPr>
          <p:spPr>
            <a:xfrm>
              <a:off x="8154771" y="3491016"/>
              <a:ext cx="63392" cy="33993"/>
            </a:xfrm>
            <a:custGeom>
              <a:avLst/>
              <a:gdLst/>
              <a:ahLst/>
              <a:cxnLst/>
              <a:rect l="l" t="t" r="r" b="b"/>
              <a:pathLst>
                <a:path w="2001" h="1073" extrusionOk="0">
                  <a:moveTo>
                    <a:pt x="1608" y="334"/>
                  </a:moveTo>
                  <a:cubicBezTo>
                    <a:pt x="1537" y="560"/>
                    <a:pt x="1287" y="727"/>
                    <a:pt x="1001" y="727"/>
                  </a:cubicBezTo>
                  <a:cubicBezTo>
                    <a:pt x="715" y="727"/>
                    <a:pt x="465" y="560"/>
                    <a:pt x="370" y="334"/>
                  </a:cubicBezTo>
                  <a:close/>
                  <a:moveTo>
                    <a:pt x="167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655"/>
                    <a:pt x="453" y="1072"/>
                    <a:pt x="1001" y="1072"/>
                  </a:cubicBezTo>
                  <a:cubicBezTo>
                    <a:pt x="1549" y="1072"/>
                    <a:pt x="2001" y="667"/>
                    <a:pt x="2001" y="155"/>
                  </a:cubicBezTo>
                  <a:cubicBezTo>
                    <a:pt x="2001" y="72"/>
                    <a:pt x="1906" y="1"/>
                    <a:pt x="18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10997;p72">
              <a:extLst>
                <a:ext uri="{FF2B5EF4-FFF2-40B4-BE49-F238E27FC236}">
                  <a16:creationId xmlns:a16="http://schemas.microsoft.com/office/drawing/2014/main" id="{D46C2BAB-8CD0-49C1-AB2B-48B154F5CE3F}"/>
                </a:ext>
              </a:extLst>
            </p:cNvPr>
            <p:cNvSpPr/>
            <p:nvPr/>
          </p:nvSpPr>
          <p:spPr>
            <a:xfrm>
              <a:off x="8139691" y="3435988"/>
              <a:ext cx="23792" cy="13939"/>
            </a:xfrm>
            <a:custGeom>
              <a:avLst/>
              <a:gdLst/>
              <a:ahLst/>
              <a:cxnLst/>
              <a:rect l="l" t="t" r="r" b="b"/>
              <a:pathLst>
                <a:path w="751" h="440" extrusionOk="0">
                  <a:moveTo>
                    <a:pt x="575" y="1"/>
                  </a:moveTo>
                  <a:cubicBezTo>
                    <a:pt x="558" y="1"/>
                    <a:pt x="541" y="4"/>
                    <a:pt x="524" y="11"/>
                  </a:cubicBezTo>
                  <a:lnTo>
                    <a:pt x="155" y="94"/>
                  </a:lnTo>
                  <a:cubicBezTo>
                    <a:pt x="60" y="130"/>
                    <a:pt x="1" y="214"/>
                    <a:pt x="36" y="309"/>
                  </a:cubicBezTo>
                  <a:cubicBezTo>
                    <a:pt x="48" y="380"/>
                    <a:pt x="120" y="440"/>
                    <a:pt x="191" y="440"/>
                  </a:cubicBezTo>
                  <a:lnTo>
                    <a:pt x="239" y="440"/>
                  </a:lnTo>
                  <a:lnTo>
                    <a:pt x="608" y="345"/>
                  </a:lnTo>
                  <a:cubicBezTo>
                    <a:pt x="691" y="309"/>
                    <a:pt x="751" y="214"/>
                    <a:pt x="727" y="130"/>
                  </a:cubicBezTo>
                  <a:cubicBezTo>
                    <a:pt x="708" y="54"/>
                    <a:pt x="643" y="1"/>
                    <a:pt x="5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" name="Google Shape;10998;p72">
              <a:extLst>
                <a:ext uri="{FF2B5EF4-FFF2-40B4-BE49-F238E27FC236}">
                  <a16:creationId xmlns:a16="http://schemas.microsoft.com/office/drawing/2014/main" id="{78406F9B-7A50-4B2E-94C2-3F0FEB2C5E8C}"/>
                </a:ext>
              </a:extLst>
            </p:cNvPr>
            <p:cNvSpPr/>
            <p:nvPr/>
          </p:nvSpPr>
          <p:spPr>
            <a:xfrm>
              <a:off x="8209102" y="3435418"/>
              <a:ext cx="23412" cy="13401"/>
            </a:xfrm>
            <a:custGeom>
              <a:avLst/>
              <a:gdLst/>
              <a:ahLst/>
              <a:cxnLst/>
              <a:rect l="l" t="t" r="r" b="b"/>
              <a:pathLst>
                <a:path w="739" h="423" extrusionOk="0">
                  <a:moveTo>
                    <a:pt x="196" y="0"/>
                  </a:moveTo>
                  <a:cubicBezTo>
                    <a:pt x="119" y="0"/>
                    <a:pt x="54" y="54"/>
                    <a:pt x="24" y="124"/>
                  </a:cubicBezTo>
                  <a:cubicBezTo>
                    <a:pt x="0" y="220"/>
                    <a:pt x="60" y="303"/>
                    <a:pt x="143" y="339"/>
                  </a:cubicBezTo>
                  <a:lnTo>
                    <a:pt x="512" y="422"/>
                  </a:lnTo>
                  <a:lnTo>
                    <a:pt x="560" y="422"/>
                  </a:lnTo>
                  <a:cubicBezTo>
                    <a:pt x="631" y="422"/>
                    <a:pt x="715" y="386"/>
                    <a:pt x="727" y="291"/>
                  </a:cubicBezTo>
                  <a:cubicBezTo>
                    <a:pt x="738" y="220"/>
                    <a:pt x="703" y="124"/>
                    <a:pt x="607" y="101"/>
                  </a:cubicBezTo>
                  <a:lnTo>
                    <a:pt x="238" y="5"/>
                  </a:lnTo>
                  <a:cubicBezTo>
                    <a:pt x="224" y="2"/>
                    <a:pt x="210" y="0"/>
                    <a:pt x="1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427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/>
      <p:bldP spid="10" grpId="0" animBg="1"/>
      <p:bldP spid="11" grpId="0"/>
      <p:bldP spid="14" grpId="0" animBg="1"/>
      <p:bldP spid="15" grpId="0"/>
      <p:bldP spid="17" grpId="0" animBg="1"/>
      <p:bldP spid="18" grpId="0"/>
      <p:bldP spid="22" grpId="0"/>
      <p:bldP spid="24" grpId="0" animBg="1"/>
      <p:bldP spid="25" grpId="0"/>
      <p:bldP spid="61" grpId="0" animBg="1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E427D6-9368-4BCE-8C6D-D4ED32AD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Introduction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040B91-28FD-4ECD-9F26-C216005ABFAC}"/>
              </a:ext>
            </a:extLst>
          </p:cNvPr>
          <p:cNvSpPr txBox="1"/>
          <p:nvPr/>
        </p:nvSpPr>
        <p:spPr>
          <a:xfrm>
            <a:off x="4195936" y="1056592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600" dirty="0">
                <a:solidFill>
                  <a:srgbClr val="E9E2C9"/>
                </a:solidFill>
                <a:latin typeface="Montserrat"/>
                <a:sym typeface="Montserrat"/>
              </a:rPr>
              <a:t>JSON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C1D66C-724B-4F26-A134-68BC3E362A25}"/>
              </a:ext>
            </a:extLst>
          </p:cNvPr>
          <p:cNvSpPr txBox="1"/>
          <p:nvPr/>
        </p:nvSpPr>
        <p:spPr>
          <a:xfrm>
            <a:off x="257048" y="1686163"/>
            <a:ext cx="6890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8" indent="-285758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E9E2C9"/>
                </a:solidFill>
                <a:latin typeface="Montserrat"/>
              </a:rPr>
              <a:t>JSON</a:t>
            </a:r>
            <a:r>
              <a:rPr lang="en-US" sz="1600" dirty="0">
                <a:solidFill>
                  <a:srgbClr val="E9E2C9"/>
                </a:solidFill>
                <a:latin typeface="Montserrat"/>
              </a:rPr>
              <a:t> is a lightweight format for storing and transporting data</a:t>
            </a: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051D152D-7218-46EE-B0F4-48E52B17B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48" y="2315733"/>
            <a:ext cx="5369053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2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lang="en-US" altLang="en-US" sz="16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600" dirty="0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"name"</a:t>
            </a:r>
            <a:r>
              <a:rPr lang="en-US" altLang="en-US" sz="16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altLang="en-US" sz="16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"Mohamad"</a:t>
            </a:r>
            <a:r>
              <a:rPr lang="en-US" altLang="en-US" sz="16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600" dirty="0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600" dirty="0" err="1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last_name</a:t>
            </a:r>
            <a:r>
              <a:rPr lang="en-US" altLang="en-US" sz="1600" dirty="0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6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altLang="en-US" sz="16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ChamanMotlagh</a:t>
            </a:r>
            <a:r>
              <a:rPr lang="en-US" altLang="en-US" sz="16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6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600" dirty="0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600" dirty="0" err="1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active_courses</a:t>
            </a:r>
            <a:r>
              <a:rPr lang="en-US" altLang="en-US" sz="1600" dirty="0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6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altLang="en-US" sz="16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lang="en-US" altLang="en-US" sz="1600" dirty="0">
                <a:solidFill>
                  <a:srgbClr val="6A8759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"Web programming"</a:t>
            </a:r>
            <a:r>
              <a:rPr lang="en-US" altLang="en-US" sz="16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lang="en-US" altLang="en-US" sz="16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6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US" altLang="en-US" sz="1600" dirty="0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600" dirty="0" err="1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current_semester</a:t>
            </a:r>
            <a:r>
              <a:rPr lang="en-US" altLang="en-US" sz="1600" dirty="0">
                <a:solidFill>
                  <a:srgbClr val="9876AA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600" dirty="0">
                <a:solidFill>
                  <a:srgbClr val="CC7832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n-US" altLang="en-US" sz="1600" dirty="0">
                <a:solidFill>
                  <a:srgbClr val="6897B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8</a:t>
            </a:r>
            <a:br>
              <a:rPr lang="en-US" altLang="en-US" sz="1600" dirty="0">
                <a:solidFill>
                  <a:srgbClr val="6897BB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600" dirty="0">
                <a:solidFill>
                  <a:srgbClr val="A9B7C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0" grpId="0" animBg="1"/>
    </p:bldLst>
  </p:timing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1637</Words>
  <Application>Microsoft Office PowerPoint</Application>
  <PresentationFormat>On-screen Show (16:9)</PresentationFormat>
  <Paragraphs>233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JetBrains Mono</vt:lpstr>
      <vt:lpstr>Roboto Condensed Light</vt:lpstr>
      <vt:lpstr>Livvic</vt:lpstr>
      <vt:lpstr>Montserrat</vt:lpstr>
      <vt:lpstr>Arial</vt:lpstr>
      <vt:lpstr>Abel</vt:lpstr>
      <vt:lpstr>Arial Unicode MS</vt:lpstr>
      <vt:lpstr>Wingdings</vt:lpstr>
      <vt:lpstr>Rubik Light</vt:lpstr>
      <vt:lpstr>Custal Project Proposal by Slidesgo</vt:lpstr>
      <vt:lpstr>Web Programming Course Spring 2021 Mohamad ChamanMotlagh  Course lecturer: Parham Alvani CE Department, Amirkabir University of Technology</vt:lpstr>
      <vt:lpstr>TABLE OF CONTENTS</vt:lpstr>
      <vt:lpstr>Brief Introduction</vt:lpstr>
      <vt:lpstr>Brief Introduction</vt:lpstr>
      <vt:lpstr>Brief Introduction</vt:lpstr>
      <vt:lpstr>Brief Introduction</vt:lpstr>
      <vt:lpstr>Brief Introduction</vt:lpstr>
      <vt:lpstr>Brief Introduction</vt:lpstr>
      <vt:lpstr>Brief Introduction</vt:lpstr>
      <vt:lpstr>JWT</vt:lpstr>
      <vt:lpstr>JWT</vt:lpstr>
      <vt:lpstr>JWT</vt:lpstr>
      <vt:lpstr>JWT</vt:lpstr>
      <vt:lpstr>JWT</vt:lpstr>
      <vt:lpstr>JWT</vt:lpstr>
      <vt:lpstr>JWT</vt:lpstr>
      <vt:lpstr>JWT</vt:lpstr>
      <vt:lpstr>Let’s take a look a JWT debugger!</vt:lpstr>
      <vt:lpstr>JWT</vt:lpstr>
      <vt:lpstr>Proper usage</vt:lpstr>
      <vt:lpstr>Proper usage</vt:lpstr>
      <vt:lpstr>Proper usage</vt:lpstr>
      <vt:lpstr>Proper usage</vt:lpstr>
      <vt:lpstr>Proper usage</vt:lpstr>
      <vt:lpstr>Proper usage</vt:lpstr>
      <vt:lpstr>Proper usage</vt:lpstr>
      <vt:lpstr>PowerPoint Presentation</vt:lpstr>
      <vt:lpstr>Hands-on usage</vt:lpstr>
      <vt:lpstr>Popular libraries</vt:lpstr>
      <vt:lpstr>PowerPoint Presentation</vt:lpstr>
      <vt:lpstr>PowerPoint Presentation</vt:lpstr>
      <vt:lpstr>PowerPoint Presentation</vt:lpstr>
      <vt:lpstr>Refrences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 Course Spring 2021 Mohamad ChamanMotlagh  Course lecturer: Parham Alvani CE Department, Amirkabir University of Technology</dc:title>
  <dc:creator>Mohamad Chaman-Motlagh</dc:creator>
  <cp:lastModifiedBy>Mohamad Chaman-Motlagh</cp:lastModifiedBy>
  <cp:revision>84</cp:revision>
  <dcterms:modified xsi:type="dcterms:W3CDTF">2021-05-24T09:07:45Z</dcterms:modified>
</cp:coreProperties>
</file>