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56" r:id="rId4"/>
    <p:sldId id="257" r:id="rId5"/>
    <p:sldId id="258" r:id="rId6"/>
    <p:sldId id="259" r:id="rId7"/>
    <p:sldId id="299" r:id="rId8"/>
    <p:sldId id="281" r:id="rId9"/>
    <p:sldId id="295" r:id="rId10"/>
    <p:sldId id="260" r:id="rId11"/>
    <p:sldId id="262" r:id="rId12"/>
    <p:sldId id="263" r:id="rId13"/>
    <p:sldId id="270" r:id="rId14"/>
    <p:sldId id="290" r:id="rId15"/>
    <p:sldId id="271" r:id="rId16"/>
    <p:sldId id="273" r:id="rId17"/>
    <p:sldId id="272" r:id="rId18"/>
    <p:sldId id="274" r:id="rId19"/>
    <p:sldId id="291" r:id="rId20"/>
    <p:sldId id="292" r:id="rId21"/>
    <p:sldId id="296" r:id="rId22"/>
    <p:sldId id="298" r:id="rId23"/>
    <p:sldId id="287" r:id="rId24"/>
    <p:sldId id="288" r:id="rId25"/>
    <p:sldId id="286" r:id="rId26"/>
    <p:sldId id="289" r:id="rId27"/>
    <p:sldId id="264" r:id="rId28"/>
    <p:sldId id="265" r:id="rId29"/>
    <p:sldId id="266" r:id="rId30"/>
    <p:sldId id="267" r:id="rId31"/>
    <p:sldId id="269" r:id="rId32"/>
    <p:sldId id="275" r:id="rId33"/>
    <p:sldId id="280" r:id="rId34"/>
    <p:sldId id="282" r:id="rId35"/>
    <p:sldId id="283" r:id="rId36"/>
    <p:sldId id="284" r:id="rId37"/>
    <p:sldId id="294" r:id="rId38"/>
    <p:sldId id="297" r:id="rId39"/>
    <p:sldId id="276" r:id="rId40"/>
    <p:sldId id="268" r:id="rId41"/>
    <p:sldId id="285" r:id="rId42"/>
    <p:sldId id="293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rminal" id="{2C75C013-619E-4F44-B256-E3C3871DFF5E}">
          <p14:sldIdLst>
            <p14:sldId id="277"/>
            <p14:sldId id="278"/>
          </p14:sldIdLst>
        </p14:section>
        <p14:section name="Numpy" id="{FE9D9984-3C25-4096-B28A-D25F0BAD9846}">
          <p14:sldIdLst>
            <p14:sldId id="256"/>
            <p14:sldId id="257"/>
          </p14:sldIdLst>
        </p14:section>
        <p14:section name="Matplotlib" id="{04C7209D-DAEA-458C-B8D1-E6486108625A}">
          <p14:sldIdLst>
            <p14:sldId id="258"/>
            <p14:sldId id="259"/>
            <p14:sldId id="299"/>
          </p14:sldIdLst>
        </p14:section>
        <p14:section name="Seaborn" id="{938B75A2-36AA-4E5E-9C98-AC306C4467BF}">
          <p14:sldIdLst>
            <p14:sldId id="281"/>
            <p14:sldId id="295"/>
          </p14:sldIdLst>
        </p14:section>
        <p14:section name="Pandas" id="{5FB31929-1422-4531-BFD8-6DE83BA7CF9F}">
          <p14:sldIdLst>
            <p14:sldId id="260"/>
            <p14:sldId id="262"/>
            <p14:sldId id="263"/>
            <p14:sldId id="270"/>
            <p14:sldId id="290"/>
          </p14:sldIdLst>
        </p14:section>
        <p14:section name="Scikit learn preprocessing" id="{1F359C4A-9468-46FB-85FC-E2B52BCD321B}">
          <p14:sldIdLst>
            <p14:sldId id="271"/>
            <p14:sldId id="273"/>
            <p14:sldId id="272"/>
            <p14:sldId id="274"/>
            <p14:sldId id="291"/>
            <p14:sldId id="292"/>
            <p14:sldId id="296"/>
          </p14:sldIdLst>
        </p14:section>
        <p14:section name="Feature Engineering" id="{F530DAA5-AF64-408E-AE0D-C7C3B5B65B20}">
          <p14:sldIdLst>
            <p14:sldId id="298"/>
          </p14:sldIdLst>
        </p14:section>
        <p14:section name="NLTK Preprocessing" id="{877DEC6F-0CB1-47BE-BA17-896C8E22561D}">
          <p14:sldIdLst>
            <p14:sldId id="287"/>
            <p14:sldId id="288"/>
            <p14:sldId id="286"/>
            <p14:sldId id="289"/>
          </p14:sldIdLst>
        </p14:section>
        <p14:section name="Scikit-Learn Supervised" id="{31E318BB-AFAC-473A-A5D5-1076C4C8BCEE}">
          <p14:sldIdLst>
            <p14:sldId id="264"/>
            <p14:sldId id="265"/>
            <p14:sldId id="266"/>
            <p14:sldId id="267"/>
            <p14:sldId id="269"/>
            <p14:sldId id="275"/>
          </p14:sldIdLst>
        </p14:section>
        <p14:section name="Scikit Learn Unsupervised" id="{AC9C402D-120E-4BDB-A514-701DF612D4F0}">
          <p14:sldIdLst>
            <p14:sldId id="280"/>
            <p14:sldId id="282"/>
            <p14:sldId id="283"/>
            <p14:sldId id="284"/>
            <p14:sldId id="294"/>
            <p14:sldId id="297"/>
          </p14:sldIdLst>
        </p14:section>
        <p14:section name="Hyperparameter Tuning" id="{B386A057-F08E-4A20-A54F-ACE00868DF4C}">
          <p14:sldIdLst>
            <p14:sldId id="276"/>
          </p14:sldIdLst>
        </p14:section>
        <p14:section name="Joblib" id="{439E6F58-853D-4AEC-BF64-EB948A3B2A9C}">
          <p14:sldIdLst>
            <p14:sldId id="268"/>
          </p14:sldIdLst>
        </p14:section>
        <p14:section name="Scipy" id="{3C4F6316-B422-44D8-9DB8-51193C7A44AD}">
          <p14:sldIdLst>
            <p14:sldId id="285"/>
            <p14:sldId id="293"/>
          </p14:sldIdLst>
        </p14:section>
        <p14:section name="Plotly and Kaleido" id="{52FEE804-1786-4064-AB49-5951F9D934D6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7655-73AC-628E-A24F-CB9D85272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7C1AF-2229-06C0-7D6A-4DE3B5D42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36CAF-6E0D-83DC-D588-39DFCE9B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F606-4139-4E97-BCBC-42F90334291C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8F215-32EB-A919-479F-BDC13252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03CB-429B-4D2D-87A1-3B2D11BD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4A0-4CEC-412D-8AE4-EE6D1FBC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D64C-7B2C-74DE-4BBE-AA803C3D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5725D-5C2A-30A0-ED43-8A38599EC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31EE-1A82-1381-2BB8-83300750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F606-4139-4E97-BCBC-42F90334291C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92710-0F64-ED06-210B-F5BE3692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BE96-7F6A-F2FB-C747-C5195917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4A0-4CEC-412D-8AE4-EE6D1FBC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837D0-5B09-D2DB-CBDE-ABBE8FE5D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E1A66-1A8D-9C2A-E8F8-00B2CF18E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F90EF-D67C-229C-B179-CB2DDC33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F606-4139-4E97-BCBC-42F90334291C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E499C-DA9B-FA55-26DD-791115FA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D91F-BDBD-36B3-6EFB-F910E706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4A0-4CEC-412D-8AE4-EE6D1FBC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559B-5808-4614-1FC9-91D0063D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9A59-4DBF-FAFD-FACD-C8E49332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C03B0-EAC0-8EC1-4E75-60CC960B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F606-4139-4E97-BCBC-42F90334291C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57C99-B92C-21C3-9EBA-9AEF16CA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61610-422B-9915-D231-654C19B8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4A0-4CEC-412D-8AE4-EE6D1FBC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9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1F49-762A-46B3-1C9C-6FC71D67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C216F-30BA-746F-EDF6-90EBAA2A3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63457-7056-DCDD-9517-AB3987F3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F606-4139-4E97-BCBC-42F90334291C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0A2C3-CFF0-A41F-147E-1155834E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6D7F-0B82-EEA2-09EC-436BC5FB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4A0-4CEC-412D-8AE4-EE6D1FBC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8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4FD6-CFDF-939F-0FA3-EE0A5BB3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5F96-B468-4507-7091-6FBF7D2F7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D9C8-62A2-BA5C-6EB0-7F761A0DE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5F685-5539-C3BD-C127-797E23D3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F606-4139-4E97-BCBC-42F90334291C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1F352-5F34-46C9-6F35-4B3D6712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3E5D8-3C07-07D8-AED2-864F3790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4A0-4CEC-412D-8AE4-EE6D1FBC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38BE-BB67-5B86-8148-5DD527A6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80D47-36D8-1B0A-8C12-ED972CA2F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67A0E-3449-09E9-7A71-4F18D4995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7D1FA-564D-5220-0528-ABCCE7DE4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615E4-FA3A-1441-856A-743B03CD7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F33EC-8FA5-2F70-BBF2-0D7FBD5E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F606-4139-4E97-BCBC-42F90334291C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365EA-A55D-C1D1-FD8B-9E863FD4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943B2-2CA3-00AA-257A-66F6556C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4A0-4CEC-412D-8AE4-EE6D1FBC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9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8D71-AAFD-DB11-9F18-85B44922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8F0EE-7C8E-8441-A0CC-DBEB152F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F606-4139-4E97-BCBC-42F90334291C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DA682-B359-DDBF-7A46-7959D74B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F3100-7015-2829-3D80-3DD62494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4A0-4CEC-412D-8AE4-EE6D1FBC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FA4E3-6A8B-6B59-0150-33D1BF71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F606-4139-4E97-BCBC-42F90334291C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91312-3049-C9B6-1D46-9202B79D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3E724-A062-ABE3-FD6D-AB55298D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4A0-4CEC-412D-8AE4-EE6D1FBC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4835-DA95-5C2E-1DBE-B17DAF24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D19F-E14D-E1CC-B0C6-553F1BB3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E731A-A1AD-401D-1989-F0D7E5B7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B0ED9-E0E5-ECA3-FC60-683AB08C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F606-4139-4E97-BCBC-42F90334291C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52895-3120-E761-F488-35696E4E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40A63-2037-BEA4-74BB-55910EF7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4A0-4CEC-412D-8AE4-EE6D1FBC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DCC5-8A3B-BF10-EE6B-042764B5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C706B-A1A7-D384-2A39-0290ABD06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3D4E6-60CD-49CB-12A5-527926078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17E58-EC12-50D3-B79E-0967AA64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F606-4139-4E97-BCBC-42F90334291C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5968D-431F-4DDA-0317-EC215D29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A9BB0-1340-1F41-FA1F-18B01359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4A0-4CEC-412D-8AE4-EE6D1FBC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9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DFE69-77D8-18FE-5061-DB771182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AD7D7-9CFE-8E33-F483-2BDEB2DA4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7280-9556-8D15-F86D-9F917F7B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F606-4139-4E97-BCBC-42F90334291C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1662-4562-4658-B82B-13DAA8CFE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0363-3441-2BD8-6CBD-3EC3DB1F6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94A0-4CEC-412D-8AE4-EE6D1FBC3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9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4DFE3C-3583-E2AC-D8A8-CC1FB474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A802-6000-9A6B-5FD8-23FB280E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python -m </a:t>
            </a:r>
            <a:r>
              <a:rPr lang="en-US" sz="2400" dirty="0" err="1"/>
              <a:t>venv</a:t>
            </a:r>
            <a:r>
              <a:rPr lang="en-US" sz="2400" dirty="0"/>
              <a:t> </a:t>
            </a:r>
            <a:r>
              <a:rPr lang="en-US" sz="2400" dirty="0" err="1"/>
              <a:t>venv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venv</a:t>
            </a:r>
            <a:r>
              <a:rPr lang="en-US" sz="2400" dirty="0"/>
              <a:t>/Scripts/activate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Git </a:t>
            </a:r>
            <a:r>
              <a:rPr lang="en-US" sz="2400" dirty="0" err="1"/>
              <a:t>init</a:t>
            </a:r>
            <a:r>
              <a:rPr lang="en-US" sz="24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Git add .</a:t>
            </a:r>
            <a:r>
              <a:rPr lang="en-US" sz="2400" dirty="0" err="1"/>
              <a:t>gitignore</a:t>
            </a:r>
            <a:r>
              <a:rPr lang="en-US" sz="2400" dirty="0"/>
              <a:t> main.py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git commit -m "Initial Commit“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git remote add origin git@github.com:MohamadCh1/</a:t>
            </a:r>
            <a:r>
              <a:rPr lang="en-US" sz="2400" dirty="0" err="1"/>
              <a:t>PythonExercises.git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git branch -M main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git push -u origin main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git checkout –b dev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Or git branch dev and then git checkout dev</a:t>
            </a:r>
          </a:p>
        </p:txBody>
      </p:sp>
    </p:spTree>
    <p:extLst>
      <p:ext uri="{BB962C8B-B14F-4D97-AF65-F5344CB8AC3E}">
        <p14:creationId xmlns:p14="http://schemas.microsoft.com/office/powerpoint/2010/main" val="232443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B2DB-AC38-F6F6-8A7B-814A05A3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019A-4CCB-002C-56C8-B6FF4FDE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Import pandas as pd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Colors = </a:t>
            </a:r>
            <a:r>
              <a:rPr lang="en-US" sz="2400" dirty="0" err="1"/>
              <a:t>pd.Series</a:t>
            </a:r>
            <a:r>
              <a:rPr lang="en-US" sz="2400" dirty="0"/>
              <a:t>([“Red”, “Blue”])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Create a Pandas Series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Car_data</a:t>
            </a:r>
            <a:r>
              <a:rPr lang="en-US" sz="2400" dirty="0"/>
              <a:t> = </a:t>
            </a:r>
            <a:r>
              <a:rPr lang="en-US" sz="2400" dirty="0" err="1"/>
              <a:t>pd.DataFrame</a:t>
            </a:r>
            <a:r>
              <a:rPr lang="en-US" sz="2400" dirty="0"/>
              <a:t>({“Car Type” : cars, “Colors” : colors})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To create a </a:t>
            </a:r>
            <a:r>
              <a:rPr lang="en-US" sz="2000" dirty="0" err="1"/>
              <a:t>dataframe</a:t>
            </a:r>
            <a:r>
              <a:rPr lang="en-US" sz="2000" dirty="0"/>
              <a:t> from the dictionary I have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Car type, Colors are the name of columns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The cars, colors is the values 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Cars_sales</a:t>
            </a:r>
            <a:r>
              <a:rPr lang="en-US" sz="2400" dirty="0"/>
              <a:t> = </a:t>
            </a:r>
            <a:r>
              <a:rPr lang="en-US" sz="2400" dirty="0" err="1"/>
              <a:t>pd.read_csv</a:t>
            </a:r>
            <a:r>
              <a:rPr lang="en-US" sz="2400" dirty="0"/>
              <a:t>(“car-sales.csv”)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Read csv file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Cars_sales.to_csv</a:t>
            </a:r>
            <a:r>
              <a:rPr lang="en-US" sz="2400" dirty="0"/>
              <a:t>(“Newcar-sales.csv”)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Save to a csv file</a:t>
            </a:r>
          </a:p>
        </p:txBody>
      </p:sp>
    </p:spTree>
    <p:extLst>
      <p:ext uri="{BB962C8B-B14F-4D97-AF65-F5344CB8AC3E}">
        <p14:creationId xmlns:p14="http://schemas.microsoft.com/office/powerpoint/2010/main" val="221493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B2DB-AC38-F6F6-8A7B-814A05A3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019A-4CCB-002C-56C8-B6FF4FDE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Cars.head</a:t>
            </a:r>
            <a:r>
              <a:rPr lang="en-US" sz="2400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To print the first 5 row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Cars.tail</a:t>
            </a:r>
            <a:r>
              <a:rPr lang="en-US" sz="2400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Print the last 5 rows 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Cars.loc</a:t>
            </a:r>
            <a:r>
              <a:rPr lang="en-US" sz="2400" dirty="0"/>
              <a:t>[label] </a:t>
            </a:r>
            <a:r>
              <a:rPr lang="en-US" sz="2400" dirty="0" err="1"/>
              <a:t>Cars.iloc</a:t>
            </a:r>
            <a:r>
              <a:rPr lang="en-US" sz="2400" dirty="0"/>
              <a:t>[numeric]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The first one use label to access and the second one is the but using numeric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Cars[“colors”]	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To access specific row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Cars[cars[“odometer”]&gt;10000]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To make condition on row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cars_sales.groupby</a:t>
            </a:r>
            <a:r>
              <a:rPr lang="en-US" sz="2400" dirty="0"/>
              <a:t>("Make").mean(</a:t>
            </a:r>
            <a:r>
              <a:rPr lang="en-US" sz="2400" dirty="0" err="1"/>
              <a:t>numeric_only</a:t>
            </a:r>
            <a:r>
              <a:rPr lang="en-US" sz="2400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75005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B2DB-AC38-F6F6-8A7B-814A05A3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019A-4CCB-002C-56C8-B6FF4FDE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cars[“odometer”].mean() to get the average of that column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Series = </a:t>
            </a:r>
            <a:r>
              <a:rPr lang="en-US" sz="2400" dirty="0" err="1"/>
              <a:t>pd.Series</a:t>
            </a:r>
            <a:r>
              <a:rPr lang="en-US" sz="2400" dirty="0"/>
              <a:t>([250,345,577])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Series.mean</a:t>
            </a:r>
            <a:r>
              <a:rPr lang="en-US" sz="240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cars_sales.info()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Get info about types and number of nun null values and so on 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cars.describe</a:t>
            </a:r>
            <a:r>
              <a:rPr lang="en-US" sz="2400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Get more info about numeric values like mean std min max and so on 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Cars.dtype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Get the datatypes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Cars.column</a:t>
            </a:r>
            <a:r>
              <a:rPr lang="en-US" sz="24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Return columns </a:t>
            </a:r>
          </a:p>
        </p:txBody>
      </p:sp>
    </p:spTree>
    <p:extLst>
      <p:ext uri="{BB962C8B-B14F-4D97-AF65-F5344CB8AC3E}">
        <p14:creationId xmlns:p14="http://schemas.microsoft.com/office/powerpoint/2010/main" val="158018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B2DB-AC38-F6F6-8A7B-814A05A3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019A-4CCB-002C-56C8-B6FF4FDE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car_sales.isna</a:t>
            </a:r>
            <a:r>
              <a:rPr lang="en-US" sz="2400" dirty="0"/>
              <a:t>().sum() or </a:t>
            </a:r>
            <a:r>
              <a:rPr lang="en-US" sz="2400" dirty="0" err="1"/>
              <a:t>car_sales.isnull</a:t>
            </a:r>
            <a:r>
              <a:rPr lang="en-US" sz="2400" dirty="0"/>
              <a:t>().sum()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Check the number of  missing value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centroids = customer_data.sample(n=K)</a:t>
            </a:r>
          </a:p>
          <a:p>
            <a:pPr lvl="1">
              <a:lnSpc>
                <a:spcPct val="100000"/>
              </a:lnSpc>
            </a:pPr>
            <a:r>
              <a:rPr lang="pt-BR" sz="2000" dirty="0"/>
              <a:t>To make a datarame of n points randomly choosed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/>
              <a:t>mask = </a:t>
            </a:r>
            <a:r>
              <a:rPr lang="en-US" sz="2400" dirty="0" err="1"/>
              <a:t>customer_data</a:t>
            </a:r>
            <a:r>
              <a:rPr lang="en-US" sz="2400" dirty="0"/>
              <a:t>['</a:t>
            </a:r>
            <a:r>
              <a:rPr lang="en-US" sz="2400" dirty="0" err="1"/>
              <a:t>CustomerID</a:t>
            </a:r>
            <a:r>
              <a:rPr lang="en-US" sz="2400" dirty="0"/>
              <a:t>'].</a:t>
            </a:r>
            <a:r>
              <a:rPr lang="en-US" sz="2400" dirty="0" err="1"/>
              <a:t>isin</a:t>
            </a:r>
            <a:r>
              <a:rPr lang="en-US" sz="2400" dirty="0"/>
              <a:t>(centroids['</a:t>
            </a:r>
            <a:r>
              <a:rPr lang="en-US" sz="2400" dirty="0" err="1"/>
              <a:t>CustomerID</a:t>
            </a:r>
            <a:r>
              <a:rPr lang="en-US" sz="2400" dirty="0"/>
              <a:t>'].</a:t>
            </a:r>
            <a:r>
              <a:rPr lang="en-US" sz="2400" dirty="0" err="1"/>
              <a:t>tolist</a:t>
            </a:r>
            <a:r>
              <a:rPr lang="en-US" sz="2400" dirty="0"/>
              <a:t>())  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This mask gets the points that are centroids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X = </a:t>
            </a:r>
            <a:r>
              <a:rPr lang="en-US" sz="2400" dirty="0" err="1"/>
              <a:t>customer_data</a:t>
            </a:r>
            <a:r>
              <a:rPr lang="en-US" sz="2400" dirty="0"/>
              <a:t>[~mask] 	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Get all data points that are not centroids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final_dataset</a:t>
            </a:r>
            <a:r>
              <a:rPr lang="en-US" sz="2400" dirty="0"/>
              <a:t> = </a:t>
            </a:r>
            <a:r>
              <a:rPr lang="en-US" sz="2400" dirty="0" err="1"/>
              <a:t>ratings.pivot</a:t>
            </a:r>
            <a:r>
              <a:rPr lang="en-US" sz="2400" dirty="0"/>
              <a:t>(index='</a:t>
            </a:r>
            <a:r>
              <a:rPr lang="en-US" sz="2400" dirty="0" err="1"/>
              <a:t>movieId</a:t>
            </a:r>
            <a:r>
              <a:rPr lang="en-US" sz="2400" dirty="0"/>
              <a:t>',columns='</a:t>
            </a:r>
            <a:r>
              <a:rPr lang="en-US" sz="2400" dirty="0" err="1"/>
              <a:t>userId</a:t>
            </a:r>
            <a:r>
              <a:rPr lang="en-US" sz="2400" dirty="0"/>
              <a:t>',values='rating’)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Making a pivot table for a special features in my dataset 	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0662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F84A-23A0-2ED4-9085-EFDE2C8A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1EAB-AE0E-B693-9C6B-74BE92B3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new_news_dataset</a:t>
            </a:r>
            <a:r>
              <a:rPr lang="en-US" sz="2400" dirty="0"/>
              <a:t>['</a:t>
            </a:r>
            <a:r>
              <a:rPr lang="en-US" sz="2400" dirty="0" err="1"/>
              <a:t>preprocessed_news_text</a:t>
            </a:r>
            <a:r>
              <a:rPr lang="en-US" sz="2400" dirty="0"/>
              <a:t>'] = </a:t>
            </a:r>
            <a:r>
              <a:rPr lang="en-US" sz="2400" dirty="0" err="1"/>
              <a:t>new_news_dataset</a:t>
            </a:r>
            <a:r>
              <a:rPr lang="en-US" sz="2400" dirty="0"/>
              <a:t>['</a:t>
            </a:r>
            <a:r>
              <a:rPr lang="en-US" sz="2400" dirty="0" err="1"/>
              <a:t>news_text</a:t>
            </a:r>
            <a:r>
              <a:rPr lang="en-US" sz="2400" dirty="0"/>
              <a:t>'].apply(</a:t>
            </a:r>
            <a:r>
              <a:rPr lang="en-US" sz="2400" dirty="0" err="1"/>
              <a:t>preprocess_text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Apply This </a:t>
            </a:r>
            <a:r>
              <a:rPr lang="en-US" sz="2000" dirty="0" err="1"/>
              <a:t>finction</a:t>
            </a:r>
            <a:r>
              <a:rPr lang="en-US" sz="2000" dirty="0"/>
              <a:t> to all the dataset </a:t>
            </a:r>
          </a:p>
        </p:txBody>
      </p:sp>
    </p:spTree>
    <p:extLst>
      <p:ext uri="{BB962C8B-B14F-4D97-AF65-F5344CB8AC3E}">
        <p14:creationId xmlns:p14="http://schemas.microsoft.com/office/powerpoint/2010/main" val="415924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BBF3-A3EE-3BFC-2E5E-36937054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Scikit Learn Preprocessing Library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51AC-D1EE-89BC-DF3B-1ED712C4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# Import Pipeline from </a:t>
            </a:r>
            <a:r>
              <a:rPr lang="en-US" sz="2400" dirty="0" err="1"/>
              <a:t>sklearn's</a:t>
            </a:r>
            <a:r>
              <a:rPr lang="en-US" sz="2400" dirty="0"/>
              <a:t> pipeline module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from </a:t>
            </a:r>
            <a:r>
              <a:rPr lang="en-US" sz="2000" dirty="0" err="1"/>
              <a:t>sklearn.pipeline</a:t>
            </a:r>
            <a:r>
              <a:rPr lang="en-US" sz="2000" dirty="0"/>
              <a:t> import Pipeline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# Import </a:t>
            </a:r>
            <a:r>
              <a:rPr lang="en-US" sz="2400" dirty="0" err="1"/>
              <a:t>ColumnTransformer</a:t>
            </a:r>
            <a:r>
              <a:rPr lang="en-US" sz="2400" dirty="0"/>
              <a:t> from </a:t>
            </a:r>
            <a:r>
              <a:rPr lang="en-US" sz="2400" dirty="0" err="1"/>
              <a:t>sklearn's</a:t>
            </a:r>
            <a:r>
              <a:rPr lang="en-US" sz="2400" dirty="0"/>
              <a:t> compose module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from </a:t>
            </a:r>
            <a:r>
              <a:rPr lang="en-US" sz="2000" dirty="0" err="1"/>
              <a:t>sklearn.compose</a:t>
            </a:r>
            <a:r>
              <a:rPr lang="en-US" sz="2000" dirty="0"/>
              <a:t> import </a:t>
            </a:r>
            <a:r>
              <a:rPr lang="en-US" sz="2000" dirty="0" err="1"/>
              <a:t>ColumnTransformer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/>
              <a:t># Import </a:t>
            </a:r>
            <a:r>
              <a:rPr lang="en-US" sz="2400" dirty="0" err="1"/>
              <a:t>SimpleImputer</a:t>
            </a:r>
            <a:r>
              <a:rPr lang="en-US" sz="2400" dirty="0"/>
              <a:t> from </a:t>
            </a:r>
            <a:r>
              <a:rPr lang="en-US" sz="2400" dirty="0" err="1"/>
              <a:t>sklearn's</a:t>
            </a:r>
            <a:r>
              <a:rPr lang="en-US" sz="2400" dirty="0"/>
              <a:t> impute module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from </a:t>
            </a:r>
            <a:r>
              <a:rPr lang="en-US" sz="2000" dirty="0" err="1"/>
              <a:t>sklearn.impute</a:t>
            </a:r>
            <a:r>
              <a:rPr lang="en-US" sz="2000" dirty="0"/>
              <a:t> import </a:t>
            </a:r>
            <a:r>
              <a:rPr lang="en-US" sz="2000" dirty="0" err="1"/>
              <a:t>SimpleImputer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/>
              <a:t># Import </a:t>
            </a:r>
            <a:r>
              <a:rPr lang="en-US" sz="2400" dirty="0" err="1"/>
              <a:t>OneHotEncoder</a:t>
            </a:r>
            <a:r>
              <a:rPr lang="en-US" sz="2400" dirty="0"/>
              <a:t> from </a:t>
            </a:r>
            <a:r>
              <a:rPr lang="en-US" sz="2400" dirty="0" err="1"/>
              <a:t>sklearn's</a:t>
            </a:r>
            <a:r>
              <a:rPr lang="en-US" sz="2400" dirty="0"/>
              <a:t> preprocessing module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from </a:t>
            </a:r>
            <a:r>
              <a:rPr lang="en-US" sz="2000" dirty="0" err="1"/>
              <a:t>sklearn.preprocessing</a:t>
            </a:r>
            <a:r>
              <a:rPr lang="en-US" sz="2000" dirty="0"/>
              <a:t> import </a:t>
            </a:r>
            <a:r>
              <a:rPr lang="en-US" sz="2000" dirty="0" err="1"/>
              <a:t>OneHotEncoder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92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40A5-8A84-9FD6-101B-69ABFC33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Scikit Learn Preprocessing Library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0BA2-AA83-AAFB-B3ED-6DCA657BA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Pipline</a:t>
            </a:r>
            <a:r>
              <a:rPr lang="en-US" sz="2400" dirty="0"/>
              <a:t> used to make a </a:t>
            </a:r>
            <a:r>
              <a:rPr lang="en-US" sz="2400" dirty="0" err="1"/>
              <a:t>pipline</a:t>
            </a:r>
            <a:r>
              <a:rPr lang="en-US" sz="2400" dirty="0"/>
              <a:t> that finally contain the preprocessor and model so when I want to train and score it preprocess (clean) training and testing data then fit and score </a:t>
            </a:r>
          </a:p>
          <a:p>
            <a:r>
              <a:rPr lang="en-US" sz="2400" dirty="0"/>
              <a:t>Simple Imputer replace missing values (nan or None) by mean or median or the </a:t>
            </a:r>
            <a:r>
              <a:rPr lang="en-US" sz="2400" dirty="0" err="1"/>
              <a:t>most_frequent</a:t>
            </a:r>
            <a:r>
              <a:rPr lang="en-US" sz="2400" dirty="0"/>
              <a:t> value or constant value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ColumnTransformer</a:t>
            </a:r>
            <a:r>
              <a:rPr lang="en-US" sz="2400" dirty="0"/>
              <a:t> in scikit-learn is used when you want to apply different preprocessing steps to different columns of your dataset — especially when you have mixed data types (e.g., numerical and categorical features)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216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BF0F-9BA1-1572-F451-FE70EBA3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Scikit Learn Preprocessing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E9AF-9248-703F-9B9E-37D7BB0C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 err="1"/>
              <a:t>categorical_features</a:t>
            </a:r>
            <a:r>
              <a:rPr lang="en-US" sz="2400" dirty="0"/>
              <a:t> = ["Make", "</a:t>
            </a:r>
            <a:r>
              <a:rPr lang="en-US" sz="2400" dirty="0" err="1"/>
              <a:t>Colour</a:t>
            </a:r>
            <a:r>
              <a:rPr lang="en-US" sz="2400" dirty="0"/>
              <a:t>"]</a:t>
            </a:r>
          </a:p>
          <a:p>
            <a:r>
              <a:rPr lang="en-US" sz="2400" dirty="0" err="1"/>
              <a:t>categorical_transformer</a:t>
            </a:r>
            <a:r>
              <a:rPr lang="en-US" sz="2400" dirty="0"/>
              <a:t> = Pipeline(steps=[</a:t>
            </a:r>
          </a:p>
          <a:p>
            <a:pPr lvl="1"/>
            <a:r>
              <a:rPr lang="en-US" sz="2000" dirty="0"/>
              <a:t>("imputer", </a:t>
            </a:r>
            <a:r>
              <a:rPr lang="en-US" sz="2000" dirty="0" err="1"/>
              <a:t>SimpleImputer</a:t>
            </a:r>
            <a:r>
              <a:rPr lang="en-US" sz="2000" dirty="0"/>
              <a:t>(strategy="constant", </a:t>
            </a:r>
            <a:r>
              <a:rPr lang="en-US" sz="2000" dirty="0" err="1"/>
              <a:t>fill_value</a:t>
            </a:r>
            <a:r>
              <a:rPr lang="en-US" sz="2000" dirty="0"/>
              <a:t>="missing")),</a:t>
            </a:r>
          </a:p>
          <a:p>
            <a:pPr lvl="1"/>
            <a:r>
              <a:rPr lang="en-US" sz="2000" dirty="0"/>
              <a:t>("</a:t>
            </a:r>
            <a:r>
              <a:rPr lang="en-US" sz="2000" dirty="0" err="1"/>
              <a:t>onehot</a:t>
            </a:r>
            <a:r>
              <a:rPr lang="en-US" sz="2000" dirty="0"/>
              <a:t>", </a:t>
            </a:r>
            <a:r>
              <a:rPr lang="en-US" sz="2000" dirty="0" err="1"/>
              <a:t>OneHotEncoder</a:t>
            </a:r>
            <a:r>
              <a:rPr lang="en-US" sz="2000" dirty="0"/>
              <a:t>(</a:t>
            </a:r>
            <a:r>
              <a:rPr lang="en-US" sz="2000" dirty="0" err="1"/>
              <a:t>handle_unknown</a:t>
            </a:r>
            <a:r>
              <a:rPr lang="en-US" sz="2000" dirty="0"/>
              <a:t>="ignore"))])</a:t>
            </a:r>
          </a:p>
          <a:p>
            <a:r>
              <a:rPr lang="en-US" sz="2400" dirty="0" err="1"/>
              <a:t>door_feature</a:t>
            </a:r>
            <a:r>
              <a:rPr lang="en-US" sz="2400" dirty="0"/>
              <a:t> = ["Doors"]</a:t>
            </a:r>
          </a:p>
          <a:p>
            <a:r>
              <a:rPr lang="en-US" sz="2400" dirty="0" err="1"/>
              <a:t>door_transformer</a:t>
            </a:r>
            <a:r>
              <a:rPr lang="en-US" sz="2400" dirty="0"/>
              <a:t> = Pipeline(steps=[</a:t>
            </a:r>
          </a:p>
          <a:p>
            <a:pPr lvl="1"/>
            <a:r>
              <a:rPr lang="en-US" sz="2000" dirty="0"/>
              <a:t>("imputer", </a:t>
            </a:r>
            <a:r>
              <a:rPr lang="en-US" sz="2000" dirty="0" err="1"/>
              <a:t>SimpleImputer</a:t>
            </a:r>
            <a:r>
              <a:rPr lang="en-US" sz="2000" dirty="0"/>
              <a:t>(strategy="constant", </a:t>
            </a:r>
            <a:r>
              <a:rPr lang="en-US" sz="2000" dirty="0" err="1"/>
              <a:t>fill_value</a:t>
            </a:r>
            <a:r>
              <a:rPr lang="en-US" sz="2000" dirty="0"/>
              <a:t>=4))])</a:t>
            </a:r>
          </a:p>
          <a:p>
            <a:r>
              <a:rPr lang="en-US" sz="2400" dirty="0" err="1"/>
              <a:t>numeric_features</a:t>
            </a:r>
            <a:r>
              <a:rPr lang="en-US" sz="2400" dirty="0"/>
              <a:t> = ["Odometer (KM)"]</a:t>
            </a:r>
          </a:p>
          <a:p>
            <a:r>
              <a:rPr lang="en-US" sz="2400" dirty="0" err="1"/>
              <a:t>numeric_transformer</a:t>
            </a:r>
            <a:r>
              <a:rPr lang="en-US" sz="2400" dirty="0"/>
              <a:t> = Pipeline(steps=[</a:t>
            </a:r>
          </a:p>
          <a:p>
            <a:pPr lvl="1"/>
            <a:r>
              <a:rPr lang="en-US" sz="2000" dirty="0"/>
              <a:t>("imputer", </a:t>
            </a:r>
            <a:r>
              <a:rPr lang="en-US" sz="2000" dirty="0" err="1"/>
              <a:t>SimpleImputer</a:t>
            </a:r>
            <a:r>
              <a:rPr lang="en-US" sz="2000" dirty="0"/>
              <a:t>(strategy="median"))])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7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94A3-B003-D203-7EC7-7329D180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1424-875B-D150-C63A-EBD4853C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preprocessor = </a:t>
            </a:r>
            <a:r>
              <a:rPr lang="en-US" sz="2400" dirty="0" err="1"/>
              <a:t>ColumnTransformer</a:t>
            </a:r>
            <a:r>
              <a:rPr lang="en-US" sz="2400" dirty="0"/>
              <a:t>(transformers=[</a:t>
            </a:r>
          </a:p>
          <a:p>
            <a:pPr lvl="1"/>
            <a:r>
              <a:rPr lang="en-US" sz="2000" dirty="0"/>
              <a:t>("cat", </a:t>
            </a:r>
            <a:r>
              <a:rPr lang="en-US" sz="2000" dirty="0" err="1"/>
              <a:t>categorical_transformer</a:t>
            </a:r>
            <a:r>
              <a:rPr lang="en-US" sz="2000" dirty="0"/>
              <a:t>, </a:t>
            </a:r>
            <a:r>
              <a:rPr lang="en-US" sz="2000" dirty="0" err="1"/>
              <a:t>categorical_features</a:t>
            </a:r>
            <a:r>
              <a:rPr lang="en-US" sz="2000" dirty="0"/>
              <a:t>),</a:t>
            </a:r>
          </a:p>
          <a:p>
            <a:pPr lvl="1"/>
            <a:r>
              <a:rPr lang="en-US" sz="2000" dirty="0"/>
              <a:t>("door", </a:t>
            </a:r>
            <a:r>
              <a:rPr lang="en-US" sz="2000" dirty="0" err="1"/>
              <a:t>door_transformer</a:t>
            </a:r>
            <a:r>
              <a:rPr lang="en-US" sz="2000" dirty="0"/>
              <a:t>, </a:t>
            </a:r>
            <a:r>
              <a:rPr lang="en-US" sz="2000" dirty="0" err="1"/>
              <a:t>door_feature</a:t>
            </a:r>
            <a:r>
              <a:rPr lang="en-US" sz="2000" dirty="0"/>
              <a:t>),</a:t>
            </a:r>
          </a:p>
          <a:p>
            <a:pPr lvl="1"/>
            <a:r>
              <a:rPr lang="en-US" sz="2000" dirty="0"/>
              <a:t>("num", </a:t>
            </a:r>
            <a:r>
              <a:rPr lang="en-US" sz="2000" dirty="0" err="1"/>
              <a:t>numeric_transformer</a:t>
            </a:r>
            <a:r>
              <a:rPr lang="en-US" sz="2000" dirty="0"/>
              <a:t>, </a:t>
            </a:r>
            <a:r>
              <a:rPr lang="en-US" sz="2000" dirty="0" err="1"/>
              <a:t>numeric_features</a:t>
            </a:r>
            <a:r>
              <a:rPr lang="en-US" sz="2000" dirty="0"/>
              <a:t>)])</a:t>
            </a:r>
          </a:p>
          <a:p>
            <a:r>
              <a:rPr lang="it-IT" sz="2400" dirty="0"/>
              <a:t>model_pipeline =</a:t>
            </a:r>
          </a:p>
          <a:p>
            <a:pPr lvl="1"/>
            <a:r>
              <a:rPr lang="it-IT" sz="2000" dirty="0"/>
              <a:t>Pipeline(steps=[("preprocessor", preprocessor),("model", Ridge())])</a:t>
            </a:r>
          </a:p>
          <a:p>
            <a:r>
              <a:rPr lang="fr-FR" sz="2400" dirty="0" err="1"/>
              <a:t>model_pipeline.fit</a:t>
            </a:r>
            <a:r>
              <a:rPr lang="fr-FR" sz="2400" dirty="0"/>
              <a:t>(</a:t>
            </a:r>
            <a:r>
              <a:rPr lang="fr-FR" sz="2400" dirty="0" err="1"/>
              <a:t>car_X_train</a:t>
            </a:r>
            <a:r>
              <a:rPr lang="fr-FR" sz="2400" dirty="0"/>
              <a:t>, </a:t>
            </a:r>
            <a:r>
              <a:rPr lang="fr-FR" sz="2400" dirty="0" err="1"/>
              <a:t>car_y_train</a:t>
            </a:r>
            <a:r>
              <a:rPr lang="fr-FR" sz="2400" dirty="0"/>
              <a:t>)</a:t>
            </a:r>
          </a:p>
          <a:p>
            <a:r>
              <a:rPr lang="en-US" sz="2400" dirty="0" err="1"/>
              <a:t>model_pipeline.score</a:t>
            </a:r>
            <a:r>
              <a:rPr lang="en-US" sz="2400" dirty="0"/>
              <a:t>(</a:t>
            </a:r>
            <a:r>
              <a:rPr lang="en-US" sz="2400" dirty="0" err="1"/>
              <a:t>car_X_test</a:t>
            </a:r>
            <a:r>
              <a:rPr lang="en-US" sz="2400" dirty="0"/>
              <a:t>, </a:t>
            </a:r>
            <a:r>
              <a:rPr lang="en-US" sz="2400" dirty="0" err="1"/>
              <a:t>car_y_test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69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3E9A-05DF-BDE6-3B7A-6880D27F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TfidfVectorizer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44CB-920C-02F3-A1CA-09284420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TfidfVectorizer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TfidfVectorizer</a:t>
            </a:r>
            <a:r>
              <a:rPr lang="en-US" dirty="0"/>
              <a:t> Which is used to transform words to numbers</a:t>
            </a:r>
          </a:p>
          <a:p>
            <a:r>
              <a:rPr lang="en-US" dirty="0"/>
              <a:t>Just how it works 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6C611-E9FC-1709-7F91-BBEB422A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3283211"/>
            <a:ext cx="4696438" cy="22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9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A225-359C-74A3-044C-DFA6B6A4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EF02-57B3-9300-7531-53DB6A8C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Git merge dev</a:t>
            </a:r>
          </a:p>
          <a:p>
            <a:r>
              <a:rPr lang="en-US" dirty="0"/>
              <a:t>pip freeze &gt; requirements.txt</a:t>
            </a:r>
          </a:p>
          <a:p>
            <a:r>
              <a:rPr lang="en-US"/>
              <a:t>pip install -r requirements.txt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3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FE84-B01B-F0A3-8E14-9D786C9A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TfidfVectorizer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A69A-2936-A40D-BAC2-5C84458B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#fit all </a:t>
            </a:r>
            <a:r>
              <a:rPr lang="en-US" sz="2000" dirty="0" err="1"/>
              <a:t>teh</a:t>
            </a:r>
            <a:r>
              <a:rPr lang="en-US" sz="2000" dirty="0"/>
              <a:t> data to vectorizer </a:t>
            </a:r>
          </a:p>
          <a:p>
            <a:r>
              <a:rPr lang="en-US" sz="2000" dirty="0"/>
              <a:t>vectorizer = </a:t>
            </a:r>
            <a:r>
              <a:rPr lang="en-US" sz="2000" dirty="0" err="1"/>
              <a:t>TfidfVectorizer</a:t>
            </a:r>
            <a:r>
              <a:rPr lang="en-US" sz="2000" dirty="0"/>
              <a:t>()</a:t>
            </a:r>
          </a:p>
          <a:p>
            <a:r>
              <a:rPr lang="en-US" sz="2000" dirty="0"/>
              <a:t>X = </a:t>
            </a:r>
            <a:r>
              <a:rPr lang="en-US" sz="2000" dirty="0" err="1"/>
              <a:t>vectorizer.fit_transform</a:t>
            </a:r>
            <a:r>
              <a:rPr lang="en-US" sz="2000" dirty="0"/>
              <a:t>(</a:t>
            </a:r>
            <a:r>
              <a:rPr lang="en-US" sz="2000" dirty="0" err="1"/>
              <a:t>new_news_dataset</a:t>
            </a:r>
            <a:r>
              <a:rPr lang="en-US" sz="2000" dirty="0"/>
              <a:t>['</a:t>
            </a:r>
            <a:r>
              <a:rPr lang="en-US" sz="2000" dirty="0" err="1"/>
              <a:t>preprocessed_news_text</a:t>
            </a:r>
            <a:r>
              <a:rPr lang="en-US" sz="2000" dirty="0"/>
              <a:t>']).</a:t>
            </a:r>
            <a:r>
              <a:rPr lang="en-US" sz="2000" dirty="0" err="1"/>
              <a:t>toarray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075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D1E0-8D6A-76D5-FCF9-5E9B729F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and </a:t>
            </a:r>
            <a:r>
              <a:rPr lang="en-US" dirty="0" err="1"/>
              <a:t>Standardizaton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4AF1-F003-3608-D00C-5A88DFD0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MinMaxScaler,StandardScaler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mms = </a:t>
            </a:r>
            <a:r>
              <a:rPr lang="en-US" dirty="0" err="1"/>
              <a:t>MinMaxScaler</a:t>
            </a:r>
            <a:r>
              <a:rPr lang="en-US" dirty="0"/>
              <a:t>() </a:t>
            </a:r>
          </a:p>
          <a:p>
            <a:pPr>
              <a:lnSpc>
                <a:spcPct val="100000"/>
              </a:lnSpc>
            </a:pPr>
            <a:r>
              <a:rPr lang="en-US" dirty="0"/>
              <a:t>ss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df1['Health'] = </a:t>
            </a:r>
            <a:r>
              <a:rPr lang="en-US" dirty="0" err="1"/>
              <a:t>mms.fit_transform</a:t>
            </a:r>
            <a:r>
              <a:rPr lang="en-US" dirty="0"/>
              <a:t>(df1[['Health']])</a:t>
            </a:r>
          </a:p>
        </p:txBody>
      </p:sp>
    </p:spTree>
    <p:extLst>
      <p:ext uri="{BB962C8B-B14F-4D97-AF65-F5344CB8AC3E}">
        <p14:creationId xmlns:p14="http://schemas.microsoft.com/office/powerpoint/2010/main" val="259383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0F34-68B1-0075-6980-5309F893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E2CD-CEC7-DDF6-34EF-936C89323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from </a:t>
            </a:r>
            <a:r>
              <a:rPr lang="en-US" sz="2400" dirty="0" err="1"/>
              <a:t>sklearn.decomposition</a:t>
            </a:r>
            <a:r>
              <a:rPr lang="en-US" sz="2400" dirty="0"/>
              <a:t> import PCA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pca</a:t>
            </a:r>
            <a:r>
              <a:rPr lang="en-US" sz="2400" dirty="0"/>
              <a:t> = PCA()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pca_df2 = </a:t>
            </a:r>
            <a:r>
              <a:rPr lang="en-US" sz="2400" dirty="0" err="1"/>
              <a:t>pd.DataFrame</a:t>
            </a:r>
            <a:r>
              <a:rPr lang="en-US" sz="2400" dirty="0"/>
              <a:t>(</a:t>
            </a:r>
            <a:r>
              <a:rPr lang="en-US" sz="2400" dirty="0" err="1"/>
              <a:t>pca.fit_transform</a:t>
            </a:r>
            <a:r>
              <a:rPr lang="en-US" sz="2400" dirty="0"/>
              <a:t>(df2))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plt.step</a:t>
            </a:r>
            <a:r>
              <a:rPr lang="en-US" sz="2400" dirty="0"/>
              <a:t>(list(range(1,10)), </a:t>
            </a:r>
            <a:r>
              <a:rPr lang="en-US" sz="2400" dirty="0" err="1"/>
              <a:t>np.cumsum</a:t>
            </a:r>
            <a:r>
              <a:rPr lang="en-US" sz="2400" dirty="0"/>
              <a:t>(</a:t>
            </a:r>
            <a:r>
              <a:rPr lang="en-US" sz="2400" dirty="0" err="1"/>
              <a:t>pca.explained_variance_ratio</a:t>
            </a:r>
            <a:r>
              <a:rPr lang="en-US" sz="2400" dirty="0"/>
              <a:t>_))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plt.plot</a:t>
            </a:r>
            <a:r>
              <a:rPr lang="en-US" sz="2400" dirty="0"/>
              <a:t>(</a:t>
            </a:r>
            <a:r>
              <a:rPr lang="en-US" sz="2400" dirty="0" err="1"/>
              <a:t>np.cumsum</a:t>
            </a:r>
            <a:r>
              <a:rPr lang="en-US" sz="2400" dirty="0"/>
              <a:t>(</a:t>
            </a:r>
            <a:r>
              <a:rPr lang="en-US" sz="2400" dirty="0" err="1"/>
              <a:t>pca.explained_variance_ratio</a:t>
            </a:r>
            <a:r>
              <a:rPr lang="en-US" sz="2400" dirty="0"/>
              <a:t>_))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plt.xlabel</a:t>
            </a:r>
            <a:r>
              <a:rPr lang="en-US" sz="2400" dirty="0"/>
              <a:t>('Eigen Values')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plt.ylabel</a:t>
            </a:r>
            <a:r>
              <a:rPr lang="en-US" sz="2400" dirty="0"/>
              <a:t>('Ratio of Variance Explained')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plt.title</a:t>
            </a:r>
            <a:r>
              <a:rPr lang="en-US" sz="2400" dirty="0"/>
              <a:t>('Variance Covered by each Eigen Value')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plt.show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9375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832875-9E1E-96A8-9EDB-B8CE8F7906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473" t="11040" r="26486" b="13278"/>
          <a:stretch/>
        </p:blipFill>
        <p:spPr>
          <a:xfrm>
            <a:off x="678730" y="429946"/>
            <a:ext cx="4496586" cy="281337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022D0DC-B724-601F-39C9-57BC85BFB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7553" y="328670"/>
            <a:ext cx="5181600" cy="291465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A48441-EB2D-DD6F-6BE0-5D12BA59E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49" y="3614681"/>
            <a:ext cx="5181600" cy="30921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5E43B1-1414-6C50-191F-12F80E1AB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553" y="3874417"/>
            <a:ext cx="5362074" cy="256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9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F8E9-C549-89D6-9649-BFD8630F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NLTK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34BEBE-1748-F493-6D49-2A55241658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62862"/>
            <a:ext cx="5181600" cy="26768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96DCE-1F76-9F4A-97B0-44D3E8D8FA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0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8D34-EED6-F0E8-13DB-079D9230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Preprocessing (Used For Text 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2BFC-6583-3012-6DB2-BEBCE9D8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nltk.stem.porter</a:t>
            </a:r>
            <a:r>
              <a:rPr lang="en-US" dirty="0"/>
              <a:t> import </a:t>
            </a:r>
            <a:r>
              <a:rPr lang="en-US" dirty="0" err="1"/>
              <a:t>PorterStemmer</a:t>
            </a:r>
            <a:endParaRPr lang="en-US" dirty="0"/>
          </a:p>
          <a:p>
            <a:r>
              <a:rPr lang="en-US" dirty="0" err="1"/>
              <a:t>nltk.download</a:t>
            </a:r>
            <a:r>
              <a:rPr lang="en-US" dirty="0"/>
              <a:t>('</a:t>
            </a:r>
            <a:r>
              <a:rPr lang="en-US" dirty="0" err="1"/>
              <a:t>stopwords</a:t>
            </a:r>
            <a:r>
              <a:rPr lang="en-US" dirty="0"/>
              <a:t>’)</a:t>
            </a:r>
          </a:p>
          <a:p>
            <a:r>
              <a:rPr lang="en-US" dirty="0" err="1"/>
              <a:t>nltk.download</a:t>
            </a:r>
            <a:r>
              <a:rPr lang="en-US" dirty="0"/>
              <a:t>('</a:t>
            </a:r>
            <a:r>
              <a:rPr lang="en-US" dirty="0" err="1"/>
              <a:t>punkt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459644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3D48-17FD-1958-64D7-985E2242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075736" cy="1325563"/>
          </a:xfrm>
        </p:spPr>
        <p:txBody>
          <a:bodyPr>
            <a:normAutofit/>
          </a:bodyPr>
          <a:lstStyle/>
          <a:p>
            <a:r>
              <a:rPr lang="en-US" sz="3400" dirty="0"/>
              <a:t>NLTK Preprocessing (Used For Text Processing) (Tokenizing &amp; </a:t>
            </a:r>
            <a:r>
              <a:rPr lang="en-US" sz="3400" dirty="0" err="1"/>
              <a:t>Steming</a:t>
            </a:r>
            <a:r>
              <a:rPr lang="en-US" sz="3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6C15-6F6B-C840-DFB5-DF7B8C01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66"/>
            <a:ext cx="10515600" cy="526333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Ps = </a:t>
            </a:r>
            <a:r>
              <a:rPr lang="en-US" sz="2400" dirty="0" err="1"/>
              <a:t>PortStemmer</a:t>
            </a:r>
            <a:r>
              <a:rPr lang="en-US" sz="2400" dirty="0"/>
              <a:t>()               		-&gt; Initialize the </a:t>
            </a:r>
            <a:r>
              <a:rPr lang="en-US" sz="2400" dirty="0" err="1"/>
              <a:t>stemer</a:t>
            </a:r>
            <a:r>
              <a:rPr lang="en-US" sz="2400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def </a:t>
            </a:r>
            <a:r>
              <a:rPr lang="en-US" dirty="0" err="1"/>
              <a:t>preprocess_text</a:t>
            </a:r>
            <a:r>
              <a:rPr lang="en-US" dirty="0"/>
              <a:t>(text):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= </a:t>
            </a:r>
            <a:r>
              <a:rPr lang="en-US" dirty="0" err="1"/>
              <a:t>text.lower</a:t>
            </a:r>
            <a:r>
              <a:rPr lang="en-US" dirty="0"/>
              <a:t>() 			-&gt;lower the 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= </a:t>
            </a:r>
            <a:r>
              <a:rPr lang="en-US" dirty="0" err="1"/>
              <a:t>nltk.word_tokenize</a:t>
            </a:r>
            <a:r>
              <a:rPr lang="en-US" dirty="0"/>
              <a:t>(text)  	-&gt;tokenize The text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word_arr</a:t>
            </a:r>
            <a:r>
              <a:rPr lang="en-US" dirty="0"/>
              <a:t> = [] 				-&gt; initiate the words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text: 				-&gt; loop over all text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 err="1"/>
              <a:t>i.isalnum</a:t>
            </a:r>
            <a:r>
              <a:rPr lang="en-US" dirty="0"/>
              <a:t>(): 				-&gt; check if the text is alpha numeric</a:t>
            </a:r>
          </a:p>
          <a:p>
            <a:pPr lvl="3">
              <a:lnSpc>
                <a:spcPct val="100000"/>
              </a:lnSpc>
            </a:pPr>
            <a:r>
              <a:rPr lang="en-US" sz="1600" dirty="0"/>
              <a:t>if </a:t>
            </a:r>
            <a:r>
              <a:rPr lang="en-US" sz="1600" dirty="0" err="1"/>
              <a:t>i</a:t>
            </a:r>
            <a:r>
              <a:rPr lang="en-US" sz="1600" dirty="0"/>
              <a:t> not in </a:t>
            </a:r>
            <a:r>
              <a:rPr lang="en-US" sz="1600" dirty="0" err="1"/>
              <a:t>nltk.corpus.stopwords.words</a:t>
            </a:r>
            <a:r>
              <a:rPr lang="en-US" sz="1600" dirty="0"/>
              <a:t>('</a:t>
            </a:r>
            <a:r>
              <a:rPr lang="en-US" sz="1600" dirty="0" err="1"/>
              <a:t>english</a:t>
            </a:r>
            <a:r>
              <a:rPr lang="en-US" sz="1600" dirty="0"/>
              <a:t>') and </a:t>
            </a:r>
            <a:r>
              <a:rPr lang="en-US" sz="1600" dirty="0" err="1"/>
              <a:t>i</a:t>
            </a:r>
            <a:r>
              <a:rPr lang="en-US" sz="1600" dirty="0"/>
              <a:t> not in </a:t>
            </a:r>
            <a:r>
              <a:rPr lang="en-US" sz="1600" dirty="0" err="1"/>
              <a:t>string.punctuation</a:t>
            </a:r>
            <a:r>
              <a:rPr lang="en-US" sz="1600" dirty="0"/>
              <a:t>:</a:t>
            </a:r>
          </a:p>
          <a:p>
            <a:pPr lvl="4">
              <a:lnSpc>
                <a:spcPct val="100000"/>
              </a:lnSpc>
            </a:pPr>
            <a:r>
              <a:rPr lang="en-US" sz="1600" dirty="0" err="1"/>
              <a:t>word_arr.append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 		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= </a:t>
            </a:r>
            <a:r>
              <a:rPr lang="en-US" dirty="0" err="1"/>
              <a:t>word_arr</a:t>
            </a:r>
            <a:r>
              <a:rPr lang="en-US" dirty="0"/>
              <a:t>[:]  		-&gt;copy the array of </a:t>
            </a:r>
            <a:r>
              <a:rPr lang="en-US" dirty="0" err="1"/>
              <a:t>word_arr</a:t>
            </a:r>
            <a:r>
              <a:rPr lang="en-US" dirty="0"/>
              <a:t> to text array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word_arr.clear</a:t>
            </a:r>
            <a:r>
              <a:rPr lang="en-US" dirty="0"/>
              <a:t>() 			-&gt;clear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text: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word_arr.append</a:t>
            </a:r>
            <a:r>
              <a:rPr lang="en-US" dirty="0"/>
              <a:t>(</a:t>
            </a:r>
            <a:r>
              <a:rPr lang="en-US" dirty="0" err="1"/>
              <a:t>ps.stem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 #stemmatize the </a:t>
            </a:r>
            <a:r>
              <a:rPr lang="en-US" dirty="0" err="1"/>
              <a:t>proccessed</a:t>
            </a:r>
            <a:r>
              <a:rPr lang="en-US" dirty="0"/>
              <a:t> 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 " ".join(</a:t>
            </a:r>
            <a:r>
              <a:rPr lang="en-US" dirty="0" err="1"/>
              <a:t>word_arr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6333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AFBF-AC7D-2E9C-6D5F-CD87C2EC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63CFC-FD41-5258-31DE-9B17C157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from </a:t>
            </a:r>
            <a:r>
              <a:rPr lang="en-US" sz="2400" dirty="0" err="1"/>
              <a:t>sklearn.model_selection</a:t>
            </a:r>
            <a:r>
              <a:rPr lang="en-US" sz="2400" dirty="0"/>
              <a:t> import </a:t>
            </a:r>
            <a:r>
              <a:rPr lang="en-US" sz="2400" dirty="0" err="1"/>
              <a:t>train_test_split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X_train</a:t>
            </a:r>
            <a:r>
              <a:rPr lang="en-US" sz="2000" dirty="0"/>
              <a:t>, </a:t>
            </a:r>
            <a:r>
              <a:rPr lang="en-US" sz="2000" dirty="0" err="1"/>
              <a:t>X_test</a:t>
            </a:r>
            <a:r>
              <a:rPr lang="en-US" sz="2000" dirty="0"/>
              <a:t>, </a:t>
            </a:r>
            <a:r>
              <a:rPr lang="en-US" sz="2000" dirty="0" err="1"/>
              <a:t>y_train</a:t>
            </a:r>
            <a:r>
              <a:rPr lang="en-US" sz="2000" dirty="0"/>
              <a:t>, </a:t>
            </a:r>
            <a:r>
              <a:rPr lang="en-US" sz="2000" dirty="0" err="1"/>
              <a:t>y_test</a:t>
            </a:r>
            <a:r>
              <a:rPr lang="en-US" sz="2000" dirty="0"/>
              <a:t> = </a:t>
            </a:r>
            <a:r>
              <a:rPr lang="en-US" sz="2000" dirty="0" err="1"/>
              <a:t>train_test_split</a:t>
            </a:r>
            <a:r>
              <a:rPr lang="en-US" sz="2000" dirty="0"/>
              <a:t>(X, y, </a:t>
            </a:r>
            <a:r>
              <a:rPr lang="en-US" sz="2000" dirty="0" err="1"/>
              <a:t>test_size</a:t>
            </a:r>
            <a:r>
              <a:rPr lang="en-US" sz="2000" dirty="0"/>
              <a:t>=0.2, </a:t>
            </a:r>
            <a:r>
              <a:rPr lang="en-US" sz="2000" dirty="0" err="1"/>
              <a:t>random_state</a:t>
            </a:r>
            <a:r>
              <a:rPr lang="en-US" sz="2000" dirty="0"/>
              <a:t>=42)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X_train.shape</a:t>
            </a:r>
            <a:r>
              <a:rPr lang="en-US" sz="2400" dirty="0"/>
              <a:t>, </a:t>
            </a:r>
            <a:r>
              <a:rPr lang="en-US" sz="2400" dirty="0" err="1"/>
              <a:t>X_test.shape</a:t>
            </a:r>
            <a:r>
              <a:rPr lang="en-US" sz="2400" dirty="0"/>
              <a:t>, </a:t>
            </a:r>
            <a:r>
              <a:rPr lang="en-US" sz="2400" dirty="0" err="1"/>
              <a:t>y_train.shape</a:t>
            </a:r>
            <a:r>
              <a:rPr lang="en-US" sz="2400" dirty="0"/>
              <a:t>, </a:t>
            </a:r>
            <a:r>
              <a:rPr lang="en-US" sz="2400" dirty="0" err="1"/>
              <a:t>y_test.shape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Model Training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from </a:t>
            </a:r>
            <a:r>
              <a:rPr lang="en-US" sz="2000" dirty="0" err="1"/>
              <a:t>sklearn.ensemble</a:t>
            </a:r>
            <a:r>
              <a:rPr lang="en-US" sz="2000" dirty="0"/>
              <a:t> import </a:t>
            </a:r>
            <a:r>
              <a:rPr lang="en-US" sz="2000" dirty="0" err="1"/>
              <a:t>RandomForestClassifier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clf</a:t>
            </a:r>
            <a:r>
              <a:rPr lang="en-US" sz="2000" dirty="0"/>
              <a:t> = </a:t>
            </a:r>
            <a:r>
              <a:rPr lang="en-US" sz="2000" dirty="0" err="1"/>
              <a:t>RandomForestClassifier</a:t>
            </a:r>
            <a:r>
              <a:rPr lang="en-US" sz="2000" dirty="0"/>
              <a:t>()</a:t>
            </a:r>
          </a:p>
          <a:p>
            <a:pPr lvl="1">
              <a:lnSpc>
                <a:spcPct val="100000"/>
              </a:lnSpc>
            </a:pPr>
            <a:r>
              <a:rPr lang="fr-FR" sz="2000" dirty="0" err="1"/>
              <a:t>clf.fit</a:t>
            </a:r>
            <a:r>
              <a:rPr lang="fr-FR" sz="2000" dirty="0"/>
              <a:t>(</a:t>
            </a:r>
            <a:r>
              <a:rPr lang="fr-FR" sz="2000" dirty="0" err="1"/>
              <a:t>X_train</a:t>
            </a:r>
            <a:r>
              <a:rPr lang="fr-FR" sz="2000" dirty="0"/>
              <a:t>, </a:t>
            </a:r>
            <a:r>
              <a:rPr lang="fr-FR" sz="2000" dirty="0" err="1"/>
              <a:t>y_train</a:t>
            </a:r>
            <a:r>
              <a:rPr lang="fr-FR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y_preds</a:t>
            </a:r>
            <a:r>
              <a:rPr lang="en-US" sz="2000" dirty="0"/>
              <a:t> = </a:t>
            </a:r>
            <a:r>
              <a:rPr lang="en-US" sz="2000" dirty="0" err="1"/>
              <a:t>clf.predict</a:t>
            </a:r>
            <a:r>
              <a:rPr lang="en-US" sz="2000" dirty="0"/>
              <a:t>(</a:t>
            </a:r>
            <a:r>
              <a:rPr lang="en-US" sz="2000" dirty="0" err="1"/>
              <a:t>X_test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fr-FR" sz="2000" dirty="0" err="1"/>
              <a:t>clf.score</a:t>
            </a:r>
            <a:r>
              <a:rPr lang="fr-FR" sz="2000" dirty="0"/>
              <a:t>(</a:t>
            </a:r>
            <a:r>
              <a:rPr lang="fr-FR" sz="2000" dirty="0" err="1"/>
              <a:t>X_train</a:t>
            </a:r>
            <a:r>
              <a:rPr lang="fr-FR" sz="2000" dirty="0"/>
              <a:t>, </a:t>
            </a:r>
            <a:r>
              <a:rPr lang="fr-FR" sz="2000" dirty="0" err="1"/>
              <a:t>y_train</a:t>
            </a:r>
            <a:r>
              <a:rPr lang="fr-FR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clf.score</a:t>
            </a:r>
            <a:r>
              <a:rPr lang="en-US" sz="2000" dirty="0"/>
              <a:t>(</a:t>
            </a:r>
            <a:r>
              <a:rPr lang="en-US" sz="2000" dirty="0" err="1"/>
              <a:t>X_test</a:t>
            </a:r>
            <a:r>
              <a:rPr lang="en-US" sz="2000" dirty="0"/>
              <a:t>, </a:t>
            </a:r>
            <a:r>
              <a:rPr lang="en-US" sz="2000" dirty="0" err="1"/>
              <a:t>y_test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6451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9353-A797-76D7-51E4-164D3EA7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F062-EC33-EB9F-7B65-AE63988B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from </a:t>
            </a:r>
            <a:r>
              <a:rPr lang="en-US" sz="2400" dirty="0" err="1"/>
              <a:t>sklearn.svm</a:t>
            </a:r>
            <a:r>
              <a:rPr lang="en-US" sz="2400" dirty="0"/>
              <a:t> import </a:t>
            </a:r>
            <a:r>
              <a:rPr lang="en-US" sz="2400" dirty="0" err="1"/>
              <a:t>LinearSVC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from </a:t>
            </a:r>
            <a:r>
              <a:rPr lang="en-US" sz="2400" dirty="0" err="1"/>
              <a:t>sklearn.svm</a:t>
            </a:r>
            <a:r>
              <a:rPr lang="en-US" sz="2400" dirty="0"/>
              <a:t> import SVC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from </a:t>
            </a:r>
            <a:r>
              <a:rPr lang="en-US" sz="2400" dirty="0" err="1"/>
              <a:t>sklearn.neighbors</a:t>
            </a:r>
            <a:r>
              <a:rPr lang="en-US" sz="2400" dirty="0"/>
              <a:t> import </a:t>
            </a:r>
            <a:r>
              <a:rPr lang="en-US" sz="2400" dirty="0" err="1"/>
              <a:t>KNeighborsClassifier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from </a:t>
            </a:r>
            <a:r>
              <a:rPr lang="en-US" sz="2400" dirty="0" err="1"/>
              <a:t>sklearn.linear_model</a:t>
            </a:r>
            <a:r>
              <a:rPr lang="en-US" sz="2400" dirty="0"/>
              <a:t> import </a:t>
            </a:r>
            <a:r>
              <a:rPr lang="en-US" sz="2400" dirty="0" err="1"/>
              <a:t>LogisticRegression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from </a:t>
            </a:r>
            <a:r>
              <a:rPr lang="en-US" sz="2400" dirty="0" err="1"/>
              <a:t>sklearn.tree</a:t>
            </a:r>
            <a:r>
              <a:rPr lang="en-US" sz="2400" dirty="0"/>
              <a:t> import </a:t>
            </a:r>
            <a:r>
              <a:rPr lang="en-US" sz="2400" dirty="0" err="1"/>
              <a:t>DecisionTreeClassifier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from </a:t>
            </a:r>
            <a:r>
              <a:rPr lang="en-US" sz="2400" dirty="0" err="1"/>
              <a:t>sklearn.ensemble</a:t>
            </a:r>
            <a:r>
              <a:rPr lang="en-US" sz="2400" dirty="0"/>
              <a:t> import </a:t>
            </a:r>
            <a:r>
              <a:rPr lang="en-US" sz="2400" dirty="0" err="1"/>
              <a:t>RandomForestClassifier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289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9353-A797-76D7-51E4-164D3EA7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Best Model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F062-EC33-EB9F-7B65-AE63988B7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models = {"</a:t>
            </a:r>
            <a:r>
              <a:rPr lang="en-US" sz="2400" dirty="0" err="1"/>
              <a:t>LinearSVC</a:t>
            </a:r>
            <a:r>
              <a:rPr lang="en-US" sz="2400" dirty="0"/>
              <a:t>": </a:t>
            </a:r>
            <a:r>
              <a:rPr lang="en-US" sz="2400" dirty="0" err="1"/>
              <a:t>LinearSVC</a:t>
            </a:r>
            <a:r>
              <a:rPr lang="en-US" sz="2400" dirty="0"/>
              <a:t>(),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"KNN": </a:t>
            </a:r>
            <a:r>
              <a:rPr lang="en-US" sz="2000" dirty="0" err="1"/>
              <a:t>KNeighborsClassifier</a:t>
            </a:r>
            <a:r>
              <a:rPr lang="en-US" sz="2000" dirty="0"/>
              <a:t>(),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"SVC": SVC(),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"</a:t>
            </a:r>
            <a:r>
              <a:rPr lang="en-US" sz="2000" dirty="0" err="1"/>
              <a:t>LogisticRegression</a:t>
            </a:r>
            <a:r>
              <a:rPr lang="en-US" sz="2000" dirty="0"/>
              <a:t>": </a:t>
            </a:r>
            <a:r>
              <a:rPr lang="en-US" sz="2000" dirty="0" err="1"/>
              <a:t>LogisticRegression</a:t>
            </a:r>
            <a:r>
              <a:rPr lang="en-US" sz="2000" dirty="0"/>
              <a:t>(),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"</a:t>
            </a:r>
            <a:r>
              <a:rPr lang="en-US" sz="2000" dirty="0" err="1"/>
              <a:t>RandomForestClassifier</a:t>
            </a:r>
            <a:r>
              <a:rPr lang="en-US" sz="2000" dirty="0"/>
              <a:t>": </a:t>
            </a:r>
            <a:r>
              <a:rPr lang="en-US" sz="2000" dirty="0" err="1"/>
              <a:t>RandomForestClassifier</a:t>
            </a:r>
            <a:r>
              <a:rPr lang="en-US" sz="2000" dirty="0"/>
              <a:t>(),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"</a:t>
            </a:r>
            <a:r>
              <a:rPr lang="en-US" sz="2000" dirty="0" err="1"/>
              <a:t>DecisionTreeClassifier</a:t>
            </a:r>
            <a:r>
              <a:rPr lang="en-US" sz="2000" dirty="0"/>
              <a:t>": </a:t>
            </a:r>
            <a:r>
              <a:rPr lang="en-US" sz="2000" dirty="0" err="1"/>
              <a:t>DecisionTreeClassifier</a:t>
            </a:r>
            <a:r>
              <a:rPr lang="en-US" sz="2000" dirty="0"/>
              <a:t>()}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results = {}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np.random.seed</a:t>
            </a:r>
            <a:r>
              <a:rPr lang="en-US" sz="2400" dirty="0"/>
              <a:t>(42)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for </a:t>
            </a:r>
            <a:r>
              <a:rPr lang="en-US" sz="2400" dirty="0" err="1"/>
              <a:t>model_name</a:t>
            </a:r>
            <a:r>
              <a:rPr lang="en-US" sz="2400" dirty="0"/>
              <a:t>, model in </a:t>
            </a:r>
            <a:r>
              <a:rPr lang="en-US" sz="2400" dirty="0" err="1"/>
              <a:t>models.items</a:t>
            </a:r>
            <a:r>
              <a:rPr lang="en-US" sz="2400" dirty="0"/>
              <a:t>():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model.fit</a:t>
            </a:r>
            <a:r>
              <a:rPr lang="en-US" sz="2000" dirty="0"/>
              <a:t>(</a:t>
            </a:r>
            <a:r>
              <a:rPr lang="en-US" sz="2000" dirty="0" err="1"/>
              <a:t>X_train</a:t>
            </a:r>
            <a:r>
              <a:rPr lang="en-US" sz="2000" dirty="0"/>
              <a:t>, </a:t>
            </a:r>
            <a:r>
              <a:rPr lang="en-US" sz="2000" dirty="0" err="1"/>
              <a:t>y_train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results[</a:t>
            </a:r>
            <a:r>
              <a:rPr lang="en-US" sz="2000" dirty="0" err="1"/>
              <a:t>model_name</a:t>
            </a:r>
            <a:r>
              <a:rPr lang="en-US" sz="2000" dirty="0"/>
              <a:t>] = </a:t>
            </a:r>
            <a:r>
              <a:rPr lang="en-US" sz="2000" dirty="0" err="1"/>
              <a:t>model.score</a:t>
            </a:r>
            <a:r>
              <a:rPr lang="en-US" sz="2000" dirty="0"/>
              <a:t>(</a:t>
            </a:r>
            <a:r>
              <a:rPr lang="en-US" sz="2000" dirty="0" err="1"/>
              <a:t>X_test</a:t>
            </a:r>
            <a:r>
              <a:rPr lang="en-US" sz="2000" dirty="0"/>
              <a:t>, </a:t>
            </a:r>
            <a:r>
              <a:rPr lang="en-US" sz="2000" dirty="0" err="1"/>
              <a:t>y_test</a:t>
            </a:r>
            <a:r>
              <a:rPr lang="en-US" sz="20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DBD17-36C7-4714-F2BB-7A34503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A1C9F8-0084-1AB8-7207-6BAFFD5F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Creating a </a:t>
            </a:r>
            <a:r>
              <a:rPr lang="en-US" sz="2400" dirty="0" err="1"/>
              <a:t>numpy</a:t>
            </a:r>
            <a:r>
              <a:rPr lang="en-US" sz="2400" dirty="0"/>
              <a:t> array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Np.array</a:t>
            </a:r>
            <a:r>
              <a:rPr lang="en-US" sz="2000" dirty="0"/>
              <a:t>([1,2,3]) or </a:t>
            </a:r>
            <a:r>
              <a:rPr lang="en-US" sz="2000" dirty="0" err="1"/>
              <a:t>np.arrange</a:t>
            </a:r>
            <a:r>
              <a:rPr lang="en-US" sz="2000" dirty="0"/>
              <a:t>(1,199,5) or </a:t>
            </a:r>
            <a:r>
              <a:rPr lang="en-US" sz="2000" dirty="0" err="1"/>
              <a:t>np.ones</a:t>
            </a:r>
            <a:r>
              <a:rPr lang="en-US" sz="2000" dirty="0"/>
              <a:t>(size) or </a:t>
            </a:r>
            <a:r>
              <a:rPr lang="en-US" sz="2000" dirty="0" err="1"/>
              <a:t>np.Zeros</a:t>
            </a:r>
            <a:r>
              <a:rPr lang="en-US" sz="2000" dirty="0"/>
              <a:t>(size)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array_5 = </a:t>
            </a:r>
            <a:r>
              <a:rPr lang="en-US" sz="2000" dirty="0" err="1"/>
              <a:t>np.random.randint</a:t>
            </a:r>
            <a:r>
              <a:rPr lang="en-US" sz="2000" dirty="0"/>
              <a:t>(10, size=(7,2))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array_6 =</a:t>
            </a:r>
            <a:r>
              <a:rPr lang="en-US" sz="2000" dirty="0" err="1"/>
              <a:t>np.random.random</a:t>
            </a:r>
            <a:r>
              <a:rPr lang="en-US" sz="2000" dirty="0"/>
              <a:t>((3,5))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array_1d.shape, array_1d.ndim, array_1d.dtype, array_1d.size, type(array_1d)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Get information about the array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np.random.seed</a:t>
            </a:r>
            <a:r>
              <a:rPr lang="en-US" sz="2400" dirty="0"/>
              <a:t>(42)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unique_numbers</a:t>
            </a:r>
            <a:r>
              <a:rPr lang="en-US" sz="2400" dirty="0"/>
              <a:t> = </a:t>
            </a:r>
            <a:r>
              <a:rPr lang="en-US" sz="2400" dirty="0" err="1"/>
              <a:t>np.unique</a:t>
            </a:r>
            <a:r>
              <a:rPr lang="en-US" sz="2400" dirty="0"/>
              <a:t>(array_8)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Print unique number in an array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Np.square</a:t>
            </a:r>
            <a:r>
              <a:rPr lang="en-US" sz="2400" dirty="0"/>
              <a:t>(array) </a:t>
            </a:r>
          </a:p>
        </p:txBody>
      </p:sp>
    </p:spTree>
    <p:extLst>
      <p:ext uri="{BB962C8B-B14F-4D97-AF65-F5344CB8AC3E}">
        <p14:creationId xmlns:p14="http://schemas.microsoft.com/office/powerpoint/2010/main" val="3733334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3F82-2293-A0F2-7A9A-B67A68AD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Plotting and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B719-4565-2CD5-26B5-F5356AE9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Plotting a Bar Chart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results_df</a:t>
            </a:r>
            <a:r>
              <a:rPr lang="en-US" sz="2000" dirty="0"/>
              <a:t> = </a:t>
            </a:r>
            <a:r>
              <a:rPr lang="en-US" sz="2000" dirty="0" err="1"/>
              <a:t>pd.DataFrame</a:t>
            </a:r>
            <a:r>
              <a:rPr lang="en-US" sz="2000" dirty="0"/>
              <a:t>(</a:t>
            </a:r>
            <a:r>
              <a:rPr lang="en-US" sz="2000" dirty="0" err="1"/>
              <a:t>results.values</a:t>
            </a:r>
            <a:r>
              <a:rPr lang="en-US" sz="2000" dirty="0"/>
              <a:t>(), </a:t>
            </a:r>
            <a:r>
              <a:rPr lang="en-US" sz="2000" dirty="0" err="1"/>
              <a:t>results.keys</a:t>
            </a:r>
            <a:r>
              <a:rPr lang="en-US" sz="2000" dirty="0"/>
              <a:t>(), columns=["accuracy"])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results_df.plot.bar</a:t>
            </a:r>
            <a:r>
              <a:rPr lang="en-US" sz="200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Model Evaluation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from </a:t>
            </a:r>
            <a:r>
              <a:rPr lang="en-US" sz="2000" dirty="0" err="1"/>
              <a:t>sklearn.metrics</a:t>
            </a:r>
            <a:r>
              <a:rPr lang="en-US" sz="2000" dirty="0"/>
              <a:t> import </a:t>
            </a:r>
            <a:r>
              <a:rPr lang="en-US" sz="2000" dirty="0" err="1"/>
              <a:t>confusion_matrix</a:t>
            </a:r>
            <a:r>
              <a:rPr lang="en-US" sz="2000" dirty="0"/>
              <a:t>, </a:t>
            </a:r>
            <a:r>
              <a:rPr lang="en-US" sz="2000" dirty="0" err="1"/>
              <a:t>classification_report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from </a:t>
            </a:r>
            <a:r>
              <a:rPr lang="en-US" sz="2000" dirty="0" err="1"/>
              <a:t>sklearn.metrics</a:t>
            </a:r>
            <a:r>
              <a:rPr lang="en-US" sz="2000" dirty="0"/>
              <a:t> import </a:t>
            </a:r>
            <a:r>
              <a:rPr lang="en-US" sz="2000" dirty="0" err="1"/>
              <a:t>precision_score</a:t>
            </a:r>
            <a:r>
              <a:rPr lang="en-US" sz="2000" dirty="0"/>
              <a:t>, </a:t>
            </a:r>
            <a:r>
              <a:rPr lang="en-US" sz="2000" dirty="0" err="1"/>
              <a:t>recall_score</a:t>
            </a:r>
            <a:r>
              <a:rPr lang="en-US" sz="2000" dirty="0"/>
              <a:t>, f1_score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print(</a:t>
            </a:r>
            <a:r>
              <a:rPr lang="en-US" sz="2000" dirty="0" err="1"/>
              <a:t>classification_report</a:t>
            </a:r>
            <a:r>
              <a:rPr lang="en-US" sz="2000" dirty="0"/>
              <a:t>(</a:t>
            </a:r>
            <a:r>
              <a:rPr lang="en-US" sz="2000" dirty="0" err="1"/>
              <a:t>y_test</a:t>
            </a:r>
            <a:r>
              <a:rPr lang="en-US" sz="2000" dirty="0"/>
              <a:t>, </a:t>
            </a:r>
            <a:r>
              <a:rPr lang="en-US" sz="2000" dirty="0" err="1"/>
              <a:t>y_preds</a:t>
            </a:r>
            <a:r>
              <a:rPr lang="en-US" sz="2000" dirty="0"/>
              <a:t>)) </a:t>
            </a:r>
            <a:r>
              <a:rPr lang="en-US" sz="2000" dirty="0">
                <a:solidFill>
                  <a:srgbClr val="C00000"/>
                </a:solidFill>
              </a:rPr>
              <a:t>(Print Classification Report)</a:t>
            </a:r>
            <a:endParaRPr lang="en-US" sz="16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000" dirty="0" err="1"/>
              <a:t>precision_score</a:t>
            </a:r>
            <a:r>
              <a:rPr lang="en-US" sz="2000" dirty="0"/>
              <a:t>(</a:t>
            </a:r>
            <a:r>
              <a:rPr lang="en-US" sz="2000" dirty="0" err="1"/>
              <a:t>y_test</a:t>
            </a:r>
            <a:r>
              <a:rPr lang="en-US" sz="2000" dirty="0"/>
              <a:t>, </a:t>
            </a:r>
            <a:r>
              <a:rPr lang="en-US" sz="2000" dirty="0" err="1"/>
              <a:t>y_preds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C00000"/>
                </a:solidFill>
              </a:rPr>
              <a:t>(Get Accuracy)</a:t>
            </a:r>
          </a:p>
          <a:p>
            <a:pPr lvl="1">
              <a:lnSpc>
                <a:spcPct val="10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recall_score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y_test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y_preds</a:t>
            </a:r>
            <a:r>
              <a:rPr lang="en-US" sz="2000" dirty="0">
                <a:solidFill>
                  <a:schemeClr val="bg1"/>
                </a:solidFill>
              </a:rPr>
              <a:t>) </a:t>
            </a:r>
            <a:r>
              <a:rPr lang="en-US" sz="2000" dirty="0">
                <a:solidFill>
                  <a:srgbClr val="C00000"/>
                </a:solidFill>
              </a:rPr>
              <a:t>(Recall)</a:t>
            </a:r>
            <a:endParaRPr lang="en-US" sz="20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f1_score(</a:t>
            </a:r>
            <a:r>
              <a:rPr lang="en-US" sz="2000" dirty="0" err="1">
                <a:solidFill>
                  <a:schemeClr val="bg1"/>
                </a:solidFill>
              </a:rPr>
              <a:t>y_test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y_preds</a:t>
            </a:r>
            <a:r>
              <a:rPr lang="en-US" sz="2000" dirty="0">
                <a:solidFill>
                  <a:schemeClr val="bg1"/>
                </a:solidFill>
              </a:rPr>
              <a:t>) </a:t>
            </a:r>
            <a:r>
              <a:rPr lang="en-US" sz="2000" dirty="0">
                <a:solidFill>
                  <a:srgbClr val="C00000"/>
                </a:solidFill>
              </a:rPr>
              <a:t>(F1 Score)</a:t>
            </a:r>
          </a:p>
        </p:txBody>
      </p:sp>
    </p:spTree>
    <p:extLst>
      <p:ext uri="{BB962C8B-B14F-4D97-AF65-F5344CB8AC3E}">
        <p14:creationId xmlns:p14="http://schemas.microsoft.com/office/powerpoint/2010/main" val="316489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BBF3-A3EE-3BFC-2E5E-36937054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Scikit Learn Model Evaluation (Confusion Matrix)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51AC-D1EE-89BC-DF3B-1ED712C4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from </a:t>
            </a:r>
            <a:r>
              <a:rPr lang="en-US" sz="2400" dirty="0" err="1"/>
              <a:t>sklearn.metrics</a:t>
            </a:r>
            <a:r>
              <a:rPr lang="en-US" sz="2400" dirty="0"/>
              <a:t> import </a:t>
            </a:r>
            <a:r>
              <a:rPr lang="en-US" sz="2400" dirty="0" err="1"/>
              <a:t>confusion_matrix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confusion_matrix</a:t>
            </a:r>
            <a:r>
              <a:rPr lang="en-US" sz="2400" dirty="0"/>
              <a:t>(</a:t>
            </a:r>
            <a:r>
              <a:rPr lang="en-US" sz="2400" dirty="0" err="1"/>
              <a:t>y_test</a:t>
            </a:r>
            <a:r>
              <a:rPr lang="en-US" sz="2400" dirty="0"/>
              <a:t>, </a:t>
            </a:r>
            <a:r>
              <a:rPr lang="en-US" sz="2400" dirty="0" err="1"/>
              <a:t>y_preds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import seaborn as </a:t>
            </a:r>
            <a:r>
              <a:rPr lang="en-US" sz="2400" dirty="0" err="1"/>
              <a:t>sns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def </a:t>
            </a:r>
            <a:r>
              <a:rPr lang="en-US" sz="2400" dirty="0" err="1"/>
              <a:t>plot_conf_mat</a:t>
            </a:r>
            <a:r>
              <a:rPr lang="en-US" sz="2400" dirty="0"/>
              <a:t>(</a:t>
            </a:r>
            <a:r>
              <a:rPr lang="en-US" sz="2400" dirty="0" err="1"/>
              <a:t>y_test</a:t>
            </a:r>
            <a:r>
              <a:rPr lang="en-US" sz="2400" dirty="0"/>
              <a:t>, </a:t>
            </a:r>
            <a:r>
              <a:rPr lang="en-US" sz="2400" dirty="0" err="1"/>
              <a:t>y_preds</a:t>
            </a:r>
            <a:r>
              <a:rPr lang="en-US" sz="2400" dirty="0"/>
              <a:t>):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fig, ax = </a:t>
            </a:r>
            <a:r>
              <a:rPr lang="en-US" sz="2000" dirty="0" err="1"/>
              <a:t>plt.subplots</a:t>
            </a:r>
            <a:r>
              <a:rPr lang="en-US" sz="2000" dirty="0"/>
              <a:t>(</a:t>
            </a:r>
            <a:r>
              <a:rPr lang="en-US" sz="2000" dirty="0" err="1"/>
              <a:t>figsize</a:t>
            </a:r>
            <a:r>
              <a:rPr lang="en-US" sz="2000" dirty="0"/>
              <a:t>=(3,3))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ax = </a:t>
            </a:r>
            <a:r>
              <a:rPr lang="en-US" sz="2000" dirty="0" err="1"/>
              <a:t>sns.heatmap</a:t>
            </a:r>
            <a:r>
              <a:rPr lang="en-US" sz="2000" dirty="0"/>
              <a:t>(</a:t>
            </a:r>
            <a:r>
              <a:rPr lang="en-US" sz="2000" dirty="0" err="1"/>
              <a:t>confusion_matrix</a:t>
            </a:r>
            <a:r>
              <a:rPr lang="en-US" sz="2000" dirty="0"/>
              <a:t>(</a:t>
            </a:r>
            <a:r>
              <a:rPr lang="en-US" sz="2000" dirty="0" err="1"/>
              <a:t>y_test</a:t>
            </a:r>
            <a:r>
              <a:rPr lang="en-US" sz="2000" dirty="0"/>
              <a:t>, </a:t>
            </a:r>
            <a:r>
              <a:rPr lang="en-US" sz="2000" dirty="0" err="1"/>
              <a:t>y_preds</a:t>
            </a:r>
            <a:r>
              <a:rPr lang="en-US" sz="2000" dirty="0"/>
              <a:t>),</a:t>
            </a:r>
            <a:r>
              <a:rPr lang="en-US" sz="2000" dirty="0" err="1"/>
              <a:t>annot</a:t>
            </a:r>
            <a:r>
              <a:rPr lang="en-US" sz="2000" dirty="0"/>
              <a:t>=</a:t>
            </a:r>
            <a:r>
              <a:rPr lang="en-US" sz="2000" dirty="0" err="1"/>
              <a:t>True,cbar</a:t>
            </a:r>
            <a:r>
              <a:rPr lang="en-US" sz="2000" dirty="0"/>
              <a:t>=False)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plt.xlabel</a:t>
            </a:r>
            <a:r>
              <a:rPr lang="en-US" sz="2000" dirty="0"/>
              <a:t>("True label")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plt.ylabel</a:t>
            </a:r>
            <a:r>
              <a:rPr lang="en-US" sz="2000" dirty="0"/>
              <a:t>("Predicted label")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bottom, top = </a:t>
            </a:r>
            <a:r>
              <a:rPr lang="en-US" sz="2000" dirty="0" err="1"/>
              <a:t>ax.get_ylim</a:t>
            </a:r>
            <a:r>
              <a:rPr lang="en-US" sz="2000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ax.set_ylim</a:t>
            </a:r>
            <a:r>
              <a:rPr lang="en-US" sz="2000" dirty="0"/>
              <a:t>(bottom + 0.5, top - 0.5)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plot_conf_mat</a:t>
            </a:r>
            <a:r>
              <a:rPr lang="en-US" sz="2400" dirty="0"/>
              <a:t>(</a:t>
            </a:r>
            <a:r>
              <a:rPr lang="en-US" sz="2400" dirty="0" err="1"/>
              <a:t>y_test</a:t>
            </a:r>
            <a:r>
              <a:rPr lang="en-US" sz="2400" dirty="0"/>
              <a:t>, </a:t>
            </a:r>
            <a:r>
              <a:rPr lang="en-US" sz="2400" dirty="0" err="1"/>
              <a:t>y_preds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5589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00C4-8FC0-E948-6AF8-ED7AA617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Scikit Learn Model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F9BD-909B-2EC0-AFCF-31995FC9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</a:t>
            </a:r>
            <a:r>
              <a:rPr lang="en-US" sz="2400" dirty="0" err="1"/>
              <a:t>sklearn.metrics</a:t>
            </a:r>
            <a:r>
              <a:rPr lang="en-US" sz="2400" dirty="0"/>
              <a:t> import </a:t>
            </a:r>
            <a:r>
              <a:rPr lang="en-US" sz="2400" dirty="0" err="1"/>
              <a:t>mean_absolute_error</a:t>
            </a:r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sklearn.metrics</a:t>
            </a:r>
            <a:r>
              <a:rPr lang="en-US" sz="2400" dirty="0"/>
              <a:t> import </a:t>
            </a:r>
            <a:r>
              <a:rPr lang="en-US" sz="2400" dirty="0" err="1"/>
              <a:t>mean_squared_error</a:t>
            </a:r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sklearn.metrics</a:t>
            </a:r>
            <a:r>
              <a:rPr lang="en-US" sz="2400" dirty="0"/>
              <a:t> import r2_score</a:t>
            </a:r>
          </a:p>
          <a:p>
            <a:r>
              <a:rPr lang="en-US" sz="2400" dirty="0" err="1"/>
              <a:t>mse</a:t>
            </a:r>
            <a:r>
              <a:rPr lang="en-US" sz="2400" dirty="0"/>
              <a:t> = </a:t>
            </a:r>
            <a:r>
              <a:rPr lang="en-US" sz="2400" dirty="0" err="1"/>
              <a:t>mean_squared_error</a:t>
            </a:r>
            <a:r>
              <a:rPr lang="en-US" sz="2400" dirty="0"/>
              <a:t>(</a:t>
            </a:r>
            <a:r>
              <a:rPr lang="en-US" sz="2400" dirty="0" err="1"/>
              <a:t>car_y_test</a:t>
            </a:r>
            <a:r>
              <a:rPr lang="en-US" sz="2400" dirty="0"/>
              <a:t>, </a:t>
            </a:r>
            <a:r>
              <a:rPr lang="en-US" sz="2400" dirty="0" err="1"/>
              <a:t>car_y_preds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mae</a:t>
            </a:r>
            <a:r>
              <a:rPr lang="en-US" sz="2400" dirty="0"/>
              <a:t> = </a:t>
            </a:r>
            <a:r>
              <a:rPr lang="en-US" sz="2400" dirty="0" err="1"/>
              <a:t>mean_absolute_error</a:t>
            </a:r>
            <a:r>
              <a:rPr lang="en-US" sz="2400" dirty="0"/>
              <a:t>(</a:t>
            </a:r>
            <a:r>
              <a:rPr lang="en-US" sz="2400" dirty="0" err="1"/>
              <a:t>car_y_test</a:t>
            </a:r>
            <a:r>
              <a:rPr lang="en-US" sz="2400" dirty="0"/>
              <a:t>, </a:t>
            </a:r>
            <a:r>
              <a:rPr lang="en-US" sz="2400" dirty="0" err="1"/>
              <a:t>car_y_preds</a:t>
            </a:r>
            <a:r>
              <a:rPr lang="en-US" sz="2400" dirty="0"/>
              <a:t>)</a:t>
            </a:r>
          </a:p>
          <a:p>
            <a:r>
              <a:rPr lang="en-US" sz="2400" dirty="0"/>
              <a:t>r2 = r2_score(</a:t>
            </a:r>
            <a:r>
              <a:rPr lang="en-US" sz="2400" dirty="0" err="1"/>
              <a:t>car_y_test</a:t>
            </a:r>
            <a:r>
              <a:rPr lang="en-US" sz="2400" dirty="0"/>
              <a:t>, </a:t>
            </a:r>
            <a:r>
              <a:rPr lang="en-US" sz="2400" dirty="0" err="1"/>
              <a:t>car_y_preds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5641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AAC9-1F74-B091-B59B-618112D6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Scikit Learn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0A73-9C28-A13B-2FD9-C17305E4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</a:t>
            </a:r>
            <a:r>
              <a:rPr lang="en-US" sz="2400" dirty="0" err="1"/>
              <a:t>sklearn.cluster</a:t>
            </a:r>
            <a:r>
              <a:rPr lang="en-US" sz="2400" dirty="0"/>
              <a:t> import </a:t>
            </a:r>
            <a:r>
              <a:rPr lang="en-US" sz="2400" dirty="0" err="1"/>
              <a:t>KMeans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Import </a:t>
            </a:r>
            <a:r>
              <a:rPr lang="en-US" sz="2000" dirty="0" err="1"/>
              <a:t>kmeans</a:t>
            </a:r>
            <a:endParaRPr lang="en-US" sz="2000" dirty="0"/>
          </a:p>
          <a:p>
            <a:r>
              <a:rPr lang="en-US" sz="2400" dirty="0" err="1"/>
              <a:t>km_sample</a:t>
            </a:r>
            <a:r>
              <a:rPr lang="en-US" sz="2400" dirty="0"/>
              <a:t> = </a:t>
            </a:r>
            <a:r>
              <a:rPr lang="en-US" sz="2400" dirty="0" err="1"/>
              <a:t>KMeans</a:t>
            </a:r>
            <a:r>
              <a:rPr lang="en-US" sz="2400" dirty="0"/>
              <a:t>(</a:t>
            </a:r>
            <a:r>
              <a:rPr lang="en-US" sz="2400" dirty="0" err="1"/>
              <a:t>n_clusters</a:t>
            </a:r>
            <a:r>
              <a:rPr lang="en-US" sz="2400" dirty="0"/>
              <a:t>=3) </a:t>
            </a:r>
          </a:p>
          <a:p>
            <a:pPr lvl="1"/>
            <a:r>
              <a:rPr lang="en-US" sz="2000" dirty="0"/>
              <a:t>Use if for k = 3</a:t>
            </a:r>
          </a:p>
          <a:p>
            <a:r>
              <a:rPr lang="en-US" sz="2400" dirty="0" err="1"/>
              <a:t>km_sample.fit</a:t>
            </a:r>
            <a:r>
              <a:rPr lang="en-US" sz="2400" dirty="0"/>
              <a:t>(</a:t>
            </a:r>
            <a:r>
              <a:rPr lang="en-US" sz="2400" dirty="0" err="1"/>
              <a:t>customer_data</a:t>
            </a:r>
            <a:r>
              <a:rPr lang="en-US" sz="2400" dirty="0"/>
              <a:t>[["</a:t>
            </a:r>
            <a:r>
              <a:rPr lang="en-US" sz="2400" dirty="0" err="1"/>
              <a:t>Spending_Score</a:t>
            </a:r>
            <a:r>
              <a:rPr lang="en-US" sz="2400" dirty="0"/>
              <a:t>" , "</a:t>
            </a:r>
            <a:r>
              <a:rPr lang="en-US" sz="2400" dirty="0" err="1"/>
              <a:t>Annual_Income</a:t>
            </a:r>
            <a:r>
              <a:rPr lang="en-US" sz="2400" dirty="0"/>
              <a:t>_(k$)" ]]) </a:t>
            </a:r>
          </a:p>
          <a:p>
            <a:pPr lvl="1"/>
            <a:r>
              <a:rPr lang="en-US" sz="2000" dirty="0"/>
              <a:t>We need to give it two features: Annual income and spending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9020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8C5B-8A38-14B5-1F96-FA3F2898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C157-82C2-D743-20D4-21FE44393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54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Distortions = []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it's the cost function value that we need to calculate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K = range(1,11) #test it on 10 iterations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for k in K: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kmeanModel</a:t>
            </a:r>
            <a:r>
              <a:rPr lang="en-US" sz="2000" dirty="0"/>
              <a:t> = </a:t>
            </a:r>
            <a:r>
              <a:rPr lang="en-US" sz="2000" dirty="0" err="1"/>
              <a:t>KMeans</a:t>
            </a:r>
            <a:r>
              <a:rPr lang="en-US" sz="2000" dirty="0"/>
              <a:t>(</a:t>
            </a:r>
            <a:r>
              <a:rPr lang="en-US" sz="2000" dirty="0" err="1"/>
              <a:t>n_clusters</a:t>
            </a:r>
            <a:r>
              <a:rPr lang="en-US" sz="2000" dirty="0"/>
              <a:t>=k) #calculate </a:t>
            </a:r>
            <a:r>
              <a:rPr lang="en-US" sz="2000" dirty="0" err="1"/>
              <a:t>kmeans</a:t>
            </a:r>
            <a:r>
              <a:rPr lang="en-US" sz="2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kmeanModel.fit</a:t>
            </a:r>
            <a:r>
              <a:rPr lang="en-US" sz="2000" dirty="0"/>
              <a:t>(X)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distortions.append</a:t>
            </a:r>
            <a:r>
              <a:rPr lang="en-US" sz="2000" dirty="0"/>
              <a:t>(sum(</a:t>
            </a:r>
            <a:r>
              <a:rPr lang="en-US" sz="2000" dirty="0" err="1"/>
              <a:t>np.min</a:t>
            </a:r>
            <a:r>
              <a:rPr lang="en-US" sz="2000" dirty="0"/>
              <a:t>(</a:t>
            </a:r>
            <a:r>
              <a:rPr lang="en-US" sz="2000" dirty="0" err="1"/>
              <a:t>cdist</a:t>
            </a:r>
            <a:r>
              <a:rPr lang="en-US" sz="2000" dirty="0"/>
              <a:t>(X, </a:t>
            </a:r>
            <a:r>
              <a:rPr lang="en-US" sz="2000" dirty="0" err="1"/>
              <a:t>kmeanModel.cluster_centers</a:t>
            </a:r>
            <a:r>
              <a:rPr lang="en-US" sz="2000" dirty="0"/>
              <a:t>_, '</a:t>
            </a:r>
            <a:r>
              <a:rPr lang="en-US" sz="2000" dirty="0" err="1"/>
              <a:t>euclidean</a:t>
            </a:r>
            <a:r>
              <a:rPr lang="en-US" sz="2000" dirty="0"/>
              <a:t>'), axis=1)) / </a:t>
            </a:r>
            <a:r>
              <a:rPr lang="en-US" sz="2000" dirty="0" err="1"/>
              <a:t>X.shape</a:t>
            </a:r>
            <a:r>
              <a:rPr lang="en-US" sz="2000" dirty="0"/>
              <a:t>[0])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dirty="0" err="1"/>
              <a:t>cdist</a:t>
            </a:r>
            <a:r>
              <a:rPr lang="en-US" sz="1800" dirty="0"/>
              <a:t> computes the Euclidean distance between each data point and the cluster centers.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dirty="0" err="1"/>
              <a:t>np.min</a:t>
            </a:r>
            <a:r>
              <a:rPr lang="en-US" sz="1800" dirty="0"/>
              <a:t> function finds the minimum distance for each point, and the sum of these minimum distances is computed.</a:t>
            </a:r>
          </a:p>
        </p:txBody>
      </p:sp>
    </p:spTree>
    <p:extLst>
      <p:ext uri="{BB962C8B-B14F-4D97-AF65-F5344CB8AC3E}">
        <p14:creationId xmlns:p14="http://schemas.microsoft.com/office/powerpoint/2010/main" val="121547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8C5B-8A38-14B5-1F96-FA3F2898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C157-82C2-D743-20D4-21FE44393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54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# Plot the elbow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plt.plot</a:t>
            </a:r>
            <a:r>
              <a:rPr lang="en-US" sz="2400" dirty="0"/>
              <a:t>(K, distortions, 'bx-')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plt.xlabel</a:t>
            </a:r>
            <a:r>
              <a:rPr lang="en-US" sz="2400" dirty="0"/>
              <a:t>('k')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plt.ylabel</a:t>
            </a:r>
            <a:r>
              <a:rPr lang="en-US" sz="2400" dirty="0"/>
              <a:t>('Distortion')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plt.title</a:t>
            </a:r>
            <a:r>
              <a:rPr lang="en-US" sz="2400" dirty="0"/>
              <a:t>('The Elbow Method showing the optimal k')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plt.show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9100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49AD-39B0-D069-01ED-15A1589D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en-US" dirty="0"/>
              <a:t>Silhouette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55D4-3C3F-4991-3DC9-1B1578B39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from </a:t>
            </a:r>
            <a:r>
              <a:rPr lang="en-US" sz="2400" dirty="0" err="1"/>
              <a:t>sklearn.metrics</a:t>
            </a:r>
            <a:r>
              <a:rPr lang="en-US" sz="2400" dirty="0"/>
              <a:t> import </a:t>
            </a:r>
            <a:r>
              <a:rPr lang="en-US" sz="2400" dirty="0" err="1"/>
              <a:t>silhouette_score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sil_avg</a:t>
            </a:r>
            <a:r>
              <a:rPr lang="en-US" sz="2400" dirty="0"/>
              <a:t> = []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range_n_clusters</a:t>
            </a:r>
            <a:r>
              <a:rPr lang="en-US" sz="2400" dirty="0"/>
              <a:t> = [2, 3, 4, 5, 6, 7, 8]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for k in </a:t>
            </a:r>
            <a:r>
              <a:rPr lang="en-US" sz="2400" dirty="0" err="1"/>
              <a:t>range_n_clusters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kmeans</a:t>
            </a:r>
            <a:r>
              <a:rPr lang="en-US" sz="2000" dirty="0"/>
              <a:t> = </a:t>
            </a:r>
            <a:r>
              <a:rPr lang="en-US" sz="2000" dirty="0" err="1"/>
              <a:t>KMeans</a:t>
            </a:r>
            <a:r>
              <a:rPr lang="en-US" sz="2000" dirty="0"/>
              <a:t>(</a:t>
            </a:r>
            <a:r>
              <a:rPr lang="en-US" sz="2000" dirty="0" err="1"/>
              <a:t>n_clusters</a:t>
            </a:r>
            <a:r>
              <a:rPr lang="en-US" sz="2000" dirty="0"/>
              <a:t> = k).fit(X)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labels = </a:t>
            </a:r>
            <a:r>
              <a:rPr lang="en-US" sz="2000" dirty="0" err="1"/>
              <a:t>kmeans.labels</a:t>
            </a:r>
            <a:r>
              <a:rPr lang="en-US" sz="2000" dirty="0"/>
              <a:t>_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sil_avg.append</a:t>
            </a:r>
            <a:r>
              <a:rPr lang="en-US" sz="2000" dirty="0"/>
              <a:t>(</a:t>
            </a:r>
            <a:r>
              <a:rPr lang="en-US" sz="2000" dirty="0" err="1"/>
              <a:t>silhouette_score</a:t>
            </a:r>
            <a:r>
              <a:rPr lang="en-US" sz="2000" dirty="0"/>
              <a:t>(X, labels, metric = '</a:t>
            </a:r>
            <a:r>
              <a:rPr lang="en-US" sz="2000" dirty="0" err="1"/>
              <a:t>euclidean</a:t>
            </a:r>
            <a:r>
              <a:rPr lang="en-US" sz="2000" dirty="0"/>
              <a:t>')) #todo: add other values for metric we can test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plt.plot</a:t>
            </a:r>
            <a:r>
              <a:rPr lang="en-US" sz="2400" dirty="0"/>
              <a:t>(</a:t>
            </a:r>
            <a:r>
              <a:rPr lang="en-US" sz="2400" dirty="0" err="1"/>
              <a:t>range_n_clusters,sil_avg,'bx</a:t>
            </a:r>
            <a:r>
              <a:rPr lang="en-US" sz="2400" dirty="0"/>
              <a:t>-')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plt.xlabel</a:t>
            </a:r>
            <a:r>
              <a:rPr lang="en-US" sz="2400" dirty="0"/>
              <a:t>('Values of K')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plt.ylabel</a:t>
            </a:r>
            <a:r>
              <a:rPr lang="en-US" sz="2400" dirty="0"/>
              <a:t>('Silhouette score')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plt.title</a:t>
            </a:r>
            <a:r>
              <a:rPr lang="en-US" sz="2400" dirty="0"/>
              <a:t>('Silhouette analysis For Optimal k')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plt.show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5754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D0C1-27D4-FE3C-33ED-698C909B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Agglomorative</a:t>
            </a:r>
            <a:r>
              <a:rPr lang="en-US" sz="4400" dirty="0"/>
              <a:t>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9500-A66D-DD1E-12AC-3EEE5B51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from </a:t>
            </a:r>
            <a:r>
              <a:rPr lang="en-US" sz="2400" dirty="0" err="1"/>
              <a:t>sklearn.cluster</a:t>
            </a:r>
            <a:r>
              <a:rPr lang="en-US" sz="2400" dirty="0"/>
              <a:t> import </a:t>
            </a:r>
            <a:r>
              <a:rPr lang="en-US" sz="2400" dirty="0" err="1"/>
              <a:t>AgglomerativeClustering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cluster_hierarcial</a:t>
            </a:r>
            <a:r>
              <a:rPr lang="en-US" sz="2400" dirty="0"/>
              <a:t> = </a:t>
            </a:r>
            <a:r>
              <a:rPr lang="en-US" sz="2400" dirty="0" err="1"/>
              <a:t>AgglomerativeClustering</a:t>
            </a:r>
            <a:r>
              <a:rPr lang="en-US" sz="2400" dirty="0"/>
              <a:t>(</a:t>
            </a:r>
            <a:r>
              <a:rPr lang="en-US" sz="2400" dirty="0" err="1"/>
              <a:t>n_clusters</a:t>
            </a:r>
            <a:r>
              <a:rPr lang="en-US" sz="2400" dirty="0"/>
              <a:t>=3, linkage='ward’)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#use </a:t>
            </a:r>
            <a:r>
              <a:rPr lang="en-US" sz="2000" dirty="0" err="1"/>
              <a:t>Agglomorative</a:t>
            </a:r>
            <a:r>
              <a:rPr lang="en-US" sz="2000" dirty="0"/>
              <a:t> clustering from scikit learn library, with 3 clusters and linkage ward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cluster_hierarcial.fit_predict</a:t>
            </a:r>
            <a:r>
              <a:rPr lang="en-US" sz="2400" dirty="0"/>
              <a:t>(X)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hiearachy_labels</a:t>
            </a:r>
            <a:r>
              <a:rPr lang="en-US" sz="2400" dirty="0"/>
              <a:t> = </a:t>
            </a:r>
            <a:r>
              <a:rPr lang="en-US" sz="2400" dirty="0" err="1"/>
              <a:t>cluster_hierarcial.labels</a:t>
            </a:r>
            <a:r>
              <a:rPr lang="en-US" sz="2400" dirty="0"/>
              <a:t>_ 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plt.figure</a:t>
            </a:r>
            <a:r>
              <a:rPr lang="en-US" sz="2400" dirty="0"/>
              <a:t>(</a:t>
            </a:r>
            <a:r>
              <a:rPr lang="en-US" sz="2400" dirty="0" err="1"/>
              <a:t>figsize</a:t>
            </a:r>
            <a:r>
              <a:rPr lang="en-US" sz="2400" dirty="0"/>
              <a:t>=(10, 7))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plt.scatter</a:t>
            </a:r>
            <a:r>
              <a:rPr lang="en-US" sz="2400" dirty="0"/>
              <a:t>(X[:, 0], X[:, 1], c= </a:t>
            </a:r>
            <a:r>
              <a:rPr lang="en-US" sz="2400" dirty="0" err="1"/>
              <a:t>hiearachy_labels</a:t>
            </a:r>
            <a:r>
              <a:rPr lang="en-US" sz="2400" dirty="0"/>
              <a:t>, </a:t>
            </a:r>
            <a:r>
              <a:rPr lang="en-US" sz="2400" dirty="0" err="1"/>
              <a:t>cmap</a:t>
            </a:r>
            <a:r>
              <a:rPr lang="en-US" sz="2400" dirty="0"/>
              <a:t>='rainbow') #plot the clusters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plt.title</a:t>
            </a:r>
            <a:r>
              <a:rPr lang="en-US" sz="2400" dirty="0"/>
              <a:t>('Agglomerative Hierarchical Clustering’)</a:t>
            </a:r>
          </a:p>
          <a:p>
            <a:pPr>
              <a:lnSpc>
                <a:spcPct val="100000"/>
              </a:lnSpc>
            </a:pPr>
            <a:r>
              <a:rPr lang="fr-FR" sz="2400" dirty="0" err="1"/>
              <a:t>silhouette_score_hierarchy</a:t>
            </a:r>
            <a:r>
              <a:rPr lang="fr-FR" sz="2400" dirty="0"/>
              <a:t> = </a:t>
            </a:r>
            <a:r>
              <a:rPr lang="fr-FR" sz="2400" dirty="0" err="1"/>
              <a:t>silhouette_score</a:t>
            </a:r>
            <a:r>
              <a:rPr lang="fr-FR" sz="2400" dirty="0"/>
              <a:t>(X, </a:t>
            </a:r>
            <a:r>
              <a:rPr lang="fr-FR" sz="2400" dirty="0" err="1"/>
              <a:t>hiearachy_labels</a:t>
            </a:r>
            <a:r>
              <a:rPr lang="fr-FR" sz="2400" dirty="0"/>
              <a:t>) #calculate </a:t>
            </a:r>
            <a:r>
              <a:rPr lang="fr-FR" sz="2400" dirty="0" err="1"/>
              <a:t>silhoutte</a:t>
            </a:r>
            <a:r>
              <a:rPr lang="fr-FR" sz="2400" dirty="0"/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3544029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1BF7-E0EE-3E95-466C-2DD321A1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9FE-556F-A04C-4911-50099032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DBSCAN</a:t>
            </a:r>
          </a:p>
          <a:p>
            <a:r>
              <a:rPr lang="en-US" dirty="0" err="1"/>
              <a:t>db</a:t>
            </a:r>
            <a:r>
              <a:rPr lang="en-US" dirty="0"/>
              <a:t> = DBSCAN(eps = 0.080, </a:t>
            </a:r>
            <a:r>
              <a:rPr lang="en-US" dirty="0" err="1"/>
              <a:t>min_samples</a:t>
            </a:r>
            <a:r>
              <a:rPr lang="en-US" dirty="0"/>
              <a:t> = 8).fit(m1)</a:t>
            </a:r>
          </a:p>
        </p:txBody>
      </p:sp>
    </p:spTree>
    <p:extLst>
      <p:ext uri="{BB962C8B-B14F-4D97-AF65-F5344CB8AC3E}">
        <p14:creationId xmlns:p14="http://schemas.microsoft.com/office/powerpoint/2010/main" val="1476397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E623-D19B-1C2E-F06F-CE5DF859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BA5E-CA84-8739-F26A-3E20F1B42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from </a:t>
            </a:r>
            <a:r>
              <a:rPr lang="en-US" sz="2400" dirty="0" err="1"/>
              <a:t>sklearn.model_selection</a:t>
            </a:r>
            <a:r>
              <a:rPr lang="en-US" sz="2400" dirty="0"/>
              <a:t> import </a:t>
            </a:r>
            <a:r>
              <a:rPr lang="en-US" sz="2400" dirty="0" err="1"/>
              <a:t>RandomizedSearchCV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param_dist</a:t>
            </a:r>
            <a:r>
              <a:rPr lang="en-US" sz="2400" dirty="0"/>
              <a:t> = {</a:t>
            </a:r>
            <a:r>
              <a:rPr lang="en-US" sz="2000" dirty="0"/>
              <a:t>'</a:t>
            </a:r>
            <a:r>
              <a:rPr lang="en-US" sz="2000" dirty="0" err="1"/>
              <a:t>n_neighbors</a:t>
            </a:r>
            <a:r>
              <a:rPr lang="en-US" sz="2000" dirty="0"/>
              <a:t>': </a:t>
            </a:r>
            <a:r>
              <a:rPr lang="en-US" sz="2000" dirty="0" err="1"/>
              <a:t>np.arange</a:t>
            </a:r>
            <a:r>
              <a:rPr lang="en-US" sz="2000" dirty="0"/>
              <a:t>(1, 31),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'weights': ['uniform', 'distance'],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'metric': ['</a:t>
            </a:r>
            <a:r>
              <a:rPr lang="en-US" sz="2000" dirty="0" err="1"/>
              <a:t>euclidean</a:t>
            </a:r>
            <a:r>
              <a:rPr lang="en-US" sz="2000" dirty="0"/>
              <a:t>', '</a:t>
            </a:r>
            <a:r>
              <a:rPr lang="en-US" sz="2000" dirty="0" err="1"/>
              <a:t>manhattan</a:t>
            </a:r>
            <a:r>
              <a:rPr lang="en-US" sz="2000" dirty="0"/>
              <a:t>', '</a:t>
            </a:r>
            <a:r>
              <a:rPr lang="en-US" sz="2000" dirty="0" err="1"/>
              <a:t>minkowski</a:t>
            </a:r>
            <a:r>
              <a:rPr lang="en-US" sz="2000" dirty="0"/>
              <a:t>’]}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random_search</a:t>
            </a:r>
            <a:r>
              <a:rPr lang="en-US" sz="2400" dirty="0"/>
              <a:t> = </a:t>
            </a:r>
            <a:r>
              <a:rPr lang="en-US" sz="2400" dirty="0" err="1"/>
              <a:t>RandomizedSearchCV</a:t>
            </a:r>
            <a:r>
              <a:rPr lang="en-US" sz="2400" dirty="0"/>
              <a:t>(</a:t>
            </a:r>
            <a:r>
              <a:rPr lang="en-US" sz="2400" dirty="0" err="1"/>
              <a:t>knn</a:t>
            </a:r>
            <a:r>
              <a:rPr lang="en-US" sz="2400" dirty="0"/>
              <a:t>, </a:t>
            </a:r>
            <a:r>
              <a:rPr lang="en-US" sz="2400" dirty="0" err="1"/>
              <a:t>param_distributions</a:t>
            </a:r>
            <a:r>
              <a:rPr lang="en-US" sz="2400" dirty="0"/>
              <a:t>=</a:t>
            </a:r>
            <a:r>
              <a:rPr lang="en-US" sz="2400" dirty="0" err="1"/>
              <a:t>param_dist</a:t>
            </a:r>
            <a:r>
              <a:rPr lang="en-US" sz="2400" dirty="0"/>
              <a:t>, </a:t>
            </a:r>
            <a:r>
              <a:rPr lang="en-US" sz="2400" dirty="0" err="1"/>
              <a:t>n_iter</a:t>
            </a:r>
            <a:r>
              <a:rPr lang="en-US" sz="2400" dirty="0"/>
              <a:t>=10, cv=5, </a:t>
            </a:r>
            <a:r>
              <a:rPr lang="en-US" sz="2400" dirty="0" err="1"/>
              <a:t>random_state</a:t>
            </a:r>
            <a:r>
              <a:rPr lang="en-US" sz="2400" dirty="0"/>
              <a:t>=42)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random_search.fit</a:t>
            </a:r>
            <a:r>
              <a:rPr lang="en-US" sz="2400" dirty="0"/>
              <a:t>(</a:t>
            </a:r>
            <a:r>
              <a:rPr lang="en-US" sz="2400" dirty="0" err="1"/>
              <a:t>X_train</a:t>
            </a:r>
            <a:r>
              <a:rPr lang="en-US" sz="2400" dirty="0"/>
              <a:t>, </a:t>
            </a:r>
            <a:r>
              <a:rPr lang="en-US" sz="2400" dirty="0" err="1"/>
              <a:t>y_train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print("Best Parameters:", </a:t>
            </a:r>
            <a:r>
              <a:rPr lang="en-US" sz="2400" dirty="0" err="1"/>
              <a:t>random_search.best_params</a:t>
            </a:r>
            <a:r>
              <a:rPr lang="en-US" sz="2400" dirty="0"/>
              <a:t>_)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best_knn</a:t>
            </a:r>
            <a:r>
              <a:rPr lang="en-US" sz="2400" dirty="0"/>
              <a:t> = </a:t>
            </a:r>
            <a:r>
              <a:rPr lang="en-US" sz="2400" dirty="0" err="1"/>
              <a:t>random_search.best_estimator</a:t>
            </a:r>
            <a:r>
              <a:rPr lang="en-US" sz="2400" dirty="0"/>
              <a:t>_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y_pred</a:t>
            </a:r>
            <a:r>
              <a:rPr lang="en-US" sz="2400" dirty="0"/>
              <a:t> = </a:t>
            </a:r>
            <a:r>
              <a:rPr lang="en-US" sz="2400" dirty="0" err="1"/>
              <a:t>best_knn.predict</a:t>
            </a:r>
            <a:r>
              <a:rPr lang="en-US" sz="2400" dirty="0"/>
              <a:t>(</a:t>
            </a:r>
            <a:r>
              <a:rPr lang="en-US" sz="2400" dirty="0" err="1"/>
              <a:t>X_test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print("Test Accuracy:", </a:t>
            </a:r>
            <a:r>
              <a:rPr lang="en-US" sz="2400" dirty="0" err="1"/>
              <a:t>accuracy_score</a:t>
            </a:r>
            <a:r>
              <a:rPr lang="en-US" sz="2400" dirty="0"/>
              <a:t>(</a:t>
            </a:r>
            <a:r>
              <a:rPr lang="en-US" sz="2400" dirty="0" err="1"/>
              <a:t>y_test</a:t>
            </a:r>
            <a:r>
              <a:rPr lang="en-US" sz="2400" dirty="0"/>
              <a:t>, </a:t>
            </a:r>
            <a:r>
              <a:rPr lang="en-US" sz="2400" dirty="0" err="1"/>
              <a:t>y_pred</a:t>
            </a:r>
            <a:r>
              <a:rPr lang="en-US" sz="2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4066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DBD17-36C7-4714-F2BB-7A34503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A1C9F8-0084-1AB8-7207-6BAFFD5F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Np.mean</a:t>
            </a:r>
            <a:r>
              <a:rPr lang="en-US" sz="2400" dirty="0"/>
              <a:t>(array) </a:t>
            </a:r>
            <a:r>
              <a:rPr lang="en-US" sz="2400" dirty="0" err="1"/>
              <a:t>np.max</a:t>
            </a:r>
            <a:r>
              <a:rPr lang="en-US" sz="2400" dirty="0"/>
              <a:t>(array) </a:t>
            </a:r>
            <a:r>
              <a:rPr lang="en-US" sz="2400" dirty="0" err="1"/>
              <a:t>np.std</a:t>
            </a:r>
            <a:r>
              <a:rPr lang="en-US" sz="2400" dirty="0"/>
              <a:t>(array) </a:t>
            </a:r>
            <a:r>
              <a:rPr lang="en-US" sz="2400" dirty="0" err="1"/>
              <a:t>np.variance</a:t>
            </a:r>
            <a:r>
              <a:rPr lang="en-US" sz="2400" dirty="0"/>
              <a:t>(array) </a:t>
            </a:r>
            <a:r>
              <a:rPr lang="en-US" sz="2400" dirty="0" err="1"/>
              <a:t>np.transpose</a:t>
            </a:r>
            <a:r>
              <a:rPr lang="en-US" sz="2400" dirty="0"/>
              <a:t>(</a:t>
            </a:r>
            <a:r>
              <a:rPr lang="en-US" sz="2400" dirty="0" err="1"/>
              <a:t>arr</a:t>
            </a:r>
            <a:r>
              <a:rPr lang="en-US" sz="24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To get </a:t>
            </a:r>
            <a:r>
              <a:rPr lang="en-US" sz="2000" dirty="0" err="1"/>
              <a:t>som</a:t>
            </a:r>
            <a:r>
              <a:rPr lang="en-US" sz="2000" dirty="0"/>
              <a:t> mathematical inform about this array such as mean max min standard deviation variance and transpose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Np.dot(array1,array2)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Dot product for 2 arrays 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Np.sort</a:t>
            </a:r>
            <a:r>
              <a:rPr lang="en-US" sz="2400" dirty="0"/>
              <a:t>(array1)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For sorting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array_14 = </a:t>
            </a:r>
            <a:r>
              <a:rPr lang="en-US" sz="2400" dirty="0" err="1"/>
              <a:t>np.random.normal</a:t>
            </a:r>
            <a:r>
              <a:rPr lang="en-US" sz="2400" dirty="0"/>
              <a:t>(0, 1, size=(3,3))</a:t>
            </a:r>
          </a:p>
        </p:txBody>
      </p:sp>
    </p:spTree>
    <p:extLst>
      <p:ext uri="{BB962C8B-B14F-4D97-AF65-F5344CB8AC3E}">
        <p14:creationId xmlns:p14="http://schemas.microsoft.com/office/powerpoint/2010/main" val="4003591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4223-36B8-0D97-6F61-F4F8EAA5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Joblib</a:t>
            </a:r>
            <a:r>
              <a:rPr lang="en-US" dirty="0"/>
              <a:t>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66B0-B571-1E79-FC5C-CE2D9954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from </a:t>
            </a:r>
            <a:r>
              <a:rPr lang="en-US" dirty="0" err="1"/>
              <a:t>joblib</a:t>
            </a:r>
            <a:r>
              <a:rPr lang="en-US" dirty="0"/>
              <a:t> import dump, load</a:t>
            </a:r>
          </a:p>
          <a:p>
            <a:pPr>
              <a:lnSpc>
                <a:spcPct val="100000"/>
              </a:lnSpc>
            </a:pPr>
            <a:r>
              <a:rPr lang="en-US" dirty="0"/>
              <a:t>dump(</a:t>
            </a:r>
            <a:r>
              <a:rPr lang="en-US" dirty="0" err="1"/>
              <a:t>clf</a:t>
            </a:r>
            <a:r>
              <a:rPr lang="en-US" dirty="0"/>
              <a:t>, "heart-disease-</a:t>
            </a:r>
            <a:r>
              <a:rPr lang="en-US" dirty="0" err="1"/>
              <a:t>model.joblib</a:t>
            </a:r>
            <a:r>
              <a:rPr lang="en-US" dirty="0"/>
              <a:t>")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loaded_model</a:t>
            </a:r>
            <a:r>
              <a:rPr lang="en-US" dirty="0"/>
              <a:t> = load("heart-disease-</a:t>
            </a:r>
            <a:r>
              <a:rPr lang="en-US" dirty="0" err="1"/>
              <a:t>model.joblib</a:t>
            </a:r>
            <a:r>
              <a:rPr lang="en-US" dirty="0"/>
              <a:t>")</a:t>
            </a:r>
          </a:p>
          <a:p>
            <a:pPr>
              <a:lnSpc>
                <a:spcPct val="100000"/>
              </a:lnSpc>
            </a:pPr>
            <a:r>
              <a:rPr lang="en-US" dirty="0"/>
              <a:t>print(</a:t>
            </a:r>
            <a:r>
              <a:rPr lang="en-US" dirty="0" err="1"/>
              <a:t>f"Loaded</a:t>
            </a:r>
            <a:r>
              <a:rPr lang="en-US" dirty="0"/>
              <a:t> model score: {</a:t>
            </a:r>
            <a:r>
              <a:rPr lang="en-US" dirty="0" err="1"/>
              <a:t>loaded_model.score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)}")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13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FF05-B990-DB28-C274-8A953797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8D73-254C-D78F-8EE1-6432004F6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scipy.sparse</a:t>
            </a:r>
            <a:r>
              <a:rPr lang="fr-FR" dirty="0"/>
              <a:t> import </a:t>
            </a:r>
            <a:r>
              <a:rPr lang="fr-FR" dirty="0" err="1"/>
              <a:t>csr_matrix</a:t>
            </a:r>
            <a:endParaRPr lang="fr-FR" dirty="0"/>
          </a:p>
          <a:p>
            <a:r>
              <a:rPr lang="en-US" dirty="0" err="1"/>
              <a:t>csr_data</a:t>
            </a:r>
            <a:r>
              <a:rPr lang="en-US" dirty="0"/>
              <a:t> = </a:t>
            </a:r>
            <a:r>
              <a:rPr lang="en-US" dirty="0" err="1"/>
              <a:t>csr_matrix</a:t>
            </a:r>
            <a:r>
              <a:rPr lang="en-US" dirty="0"/>
              <a:t>(</a:t>
            </a:r>
            <a:r>
              <a:rPr lang="en-US" dirty="0" err="1"/>
              <a:t>final_dataset.values</a:t>
            </a:r>
            <a:r>
              <a:rPr lang="en-US" dirty="0"/>
              <a:t>)</a:t>
            </a:r>
          </a:p>
          <a:p>
            <a:r>
              <a:rPr lang="en-US" dirty="0" err="1"/>
              <a:t>final_dataset.reset_index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1044259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D5E9-71B5-631D-5A3E-C123FAB5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SHC Clustering Algorithm (Hierarchical)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15CC-C042-6717-B895-0C4BE379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scipy.cluster.hierarchy</a:t>
            </a:r>
            <a:r>
              <a:rPr lang="en-US" dirty="0"/>
              <a:t> as </a:t>
            </a:r>
            <a:r>
              <a:rPr lang="en-US" dirty="0" err="1"/>
              <a:t>shc</a:t>
            </a:r>
            <a:endParaRPr lang="en-US" dirty="0"/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=(16, 10))</a:t>
            </a:r>
          </a:p>
          <a:p>
            <a:r>
              <a:rPr lang="en-US" dirty="0" err="1"/>
              <a:t>plt.title</a:t>
            </a:r>
            <a:r>
              <a:rPr lang="en-US" dirty="0"/>
              <a:t>('News </a:t>
            </a:r>
            <a:r>
              <a:rPr lang="en-US" dirty="0" err="1"/>
              <a:t>Dendogram</a:t>
            </a:r>
            <a:r>
              <a:rPr lang="en-US" dirty="0"/>
              <a:t>')</a:t>
            </a:r>
          </a:p>
          <a:p>
            <a:r>
              <a:rPr lang="en-US" dirty="0" err="1"/>
              <a:t>dend</a:t>
            </a:r>
            <a:r>
              <a:rPr lang="en-US" dirty="0"/>
              <a:t> = </a:t>
            </a:r>
            <a:r>
              <a:rPr lang="en-US" dirty="0" err="1"/>
              <a:t>shc.dendrogram</a:t>
            </a:r>
            <a:r>
              <a:rPr lang="en-US" dirty="0"/>
              <a:t>(</a:t>
            </a:r>
            <a:r>
              <a:rPr lang="en-US" dirty="0" err="1"/>
              <a:t>shc.linkage</a:t>
            </a:r>
            <a:r>
              <a:rPr lang="en-US" dirty="0"/>
              <a:t>(X, method='ward'))</a:t>
            </a:r>
          </a:p>
        </p:txBody>
      </p:sp>
    </p:spTree>
    <p:extLst>
      <p:ext uri="{BB962C8B-B14F-4D97-AF65-F5344CB8AC3E}">
        <p14:creationId xmlns:p14="http://schemas.microsoft.com/office/powerpoint/2010/main" val="3726588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93F2-0FD1-F37E-96D6-B5883749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world map with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7CC2-0217-891D-7CF2-475BB872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74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Import </a:t>
            </a:r>
            <a:r>
              <a:rPr lang="en-US" sz="2000" dirty="0" err="1"/>
              <a:t>plotly.express</a:t>
            </a:r>
            <a:r>
              <a:rPr lang="en-US" sz="2000" dirty="0"/>
              <a:t> as </a:t>
            </a:r>
            <a:r>
              <a:rPr lang="en-US" sz="2000" dirty="0" err="1"/>
              <a:t>px</a:t>
            </a:r>
            <a:r>
              <a:rPr lang="en-US" sz="2000" dirty="0"/>
              <a:t>; import </a:t>
            </a:r>
            <a:r>
              <a:rPr lang="en-US" sz="2000" dirty="0" err="1"/>
              <a:t>kaleido</a:t>
            </a:r>
            <a:r>
              <a:rPr lang="en-US" sz="20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df1['Class'].loc[df1['Class'] == 0] = 'No Help Needed'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df1['Class'].loc[df1['Class'] == 1] = 'Help Needed'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df1['Class'].loc[df1['Class'] == 2] = 'Might Need Help'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fig = </a:t>
            </a:r>
            <a:r>
              <a:rPr lang="en-US" sz="2000" dirty="0" err="1"/>
              <a:t>px.choropleth</a:t>
            </a:r>
            <a:r>
              <a:rPr lang="en-US" sz="2000" dirty="0"/>
              <a:t>(df1[['</a:t>
            </a:r>
            <a:r>
              <a:rPr lang="en-US" sz="2000" dirty="0" err="1"/>
              <a:t>Country','Class</a:t>
            </a:r>
            <a:r>
              <a:rPr lang="en-US" sz="2000" dirty="0"/>
              <a:t>’]], </a:t>
            </a:r>
            <a:r>
              <a:rPr lang="en-US" sz="1800" dirty="0" err="1"/>
              <a:t>locationmode</a:t>
            </a:r>
            <a:r>
              <a:rPr lang="en-US" sz="1800" dirty="0"/>
              <a:t> = 'country names’, locations = 'Country',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title = 'Needed Help Per Country (World)’, color = df1['Class'],  </a:t>
            </a:r>
          </a:p>
          <a:p>
            <a:pPr lvl="1">
              <a:lnSpc>
                <a:spcPct val="110000"/>
              </a:lnSpc>
            </a:pPr>
            <a:r>
              <a:rPr lang="en-US" sz="1800" dirty="0" err="1"/>
              <a:t>color_discrete_map</a:t>
            </a:r>
            <a:r>
              <a:rPr lang="en-US" sz="1800" dirty="0"/>
              <a:t> = {'Help </a:t>
            </a:r>
            <a:r>
              <a:rPr lang="en-US" sz="1800" dirty="0" err="1"/>
              <a:t>Needed':'Red</a:t>
            </a:r>
            <a:r>
              <a:rPr lang="en-US" sz="1800" dirty="0"/>
              <a:t>’, 'No Help </a:t>
            </a:r>
            <a:r>
              <a:rPr lang="en-US" sz="1800" dirty="0" err="1"/>
              <a:t>Needed':'Green</a:t>
            </a:r>
            <a:r>
              <a:rPr lang="en-US" sz="1800" dirty="0"/>
              <a:t>’, 'Might Need </a:t>
            </a:r>
            <a:r>
              <a:rPr lang="en-US" sz="1800" dirty="0" err="1"/>
              <a:t>Help':'Yellow</a:t>
            </a:r>
            <a:r>
              <a:rPr lang="en-US" sz="1800" dirty="0"/>
              <a:t>'})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fig.update_geos</a:t>
            </a:r>
            <a:r>
              <a:rPr lang="en-US" sz="2000" dirty="0"/>
              <a:t>(</a:t>
            </a:r>
            <a:r>
              <a:rPr lang="en-US" sz="2000" dirty="0" err="1"/>
              <a:t>fitbounds</a:t>
            </a:r>
            <a:r>
              <a:rPr lang="en-US" sz="2000" dirty="0"/>
              <a:t> = "locations", visible = True)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fig.update_layout</a:t>
            </a:r>
            <a:r>
              <a:rPr lang="en-US" sz="2000" dirty="0"/>
              <a:t>(</a:t>
            </a:r>
            <a:r>
              <a:rPr lang="en-US" sz="2000" dirty="0" err="1"/>
              <a:t>legend_title_text</a:t>
            </a:r>
            <a:r>
              <a:rPr lang="en-US" sz="2000" dirty="0"/>
              <a:t> = 'Labels',</a:t>
            </a:r>
            <a:r>
              <a:rPr lang="en-US" sz="2000" dirty="0" err="1"/>
              <a:t>legend_title_side</a:t>
            </a:r>
            <a:r>
              <a:rPr lang="en-US" sz="2000" dirty="0"/>
              <a:t> = 'top',</a:t>
            </a:r>
            <a:r>
              <a:rPr lang="en-US" sz="2000" dirty="0" err="1"/>
              <a:t>title_pad_l</a:t>
            </a:r>
            <a:r>
              <a:rPr lang="en-US" sz="2000" dirty="0"/>
              <a:t> = 260,title_y = 0.86)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fig.show</a:t>
            </a:r>
            <a:r>
              <a:rPr lang="en-US" sz="2000" dirty="0"/>
              <a:t>(engine = '</a:t>
            </a:r>
            <a:r>
              <a:rPr lang="en-US" sz="2000" dirty="0" err="1"/>
              <a:t>kaleido</a:t>
            </a:r>
            <a:r>
              <a:rPr lang="en-US" sz="20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057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D86E-171C-A39F-BFF2-B78AF950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F61C-31AE-B6FD-6179-53FB4595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1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%matplotlib inline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To apply each cell using it 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plt.plot</a:t>
            </a:r>
            <a:r>
              <a:rPr lang="en-US" sz="2400" dirty="0"/>
              <a:t>(x, y)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To Plot the line </a:t>
            </a:r>
          </a:p>
          <a:p>
            <a:pPr>
              <a:lnSpc>
                <a:spcPct val="100000"/>
              </a:lnSpc>
            </a:pPr>
            <a:r>
              <a:rPr lang="fr-FR" sz="2400" dirty="0" err="1"/>
              <a:t>fig</a:t>
            </a:r>
            <a:r>
              <a:rPr lang="fr-FR" sz="2400" dirty="0"/>
              <a:t>, </a:t>
            </a:r>
            <a:r>
              <a:rPr lang="fr-FR" sz="2400" dirty="0" err="1"/>
              <a:t>ax</a:t>
            </a:r>
            <a:r>
              <a:rPr lang="fr-FR" sz="2400" dirty="0"/>
              <a:t> = </a:t>
            </a:r>
            <a:r>
              <a:rPr lang="fr-FR" sz="2400" dirty="0" err="1"/>
              <a:t>plt.subplots</a:t>
            </a:r>
            <a:r>
              <a:rPr lang="fr-FR" sz="2400" dirty="0"/>
              <a:t>()</a:t>
            </a:r>
          </a:p>
          <a:p>
            <a:pPr lvl="1">
              <a:lnSpc>
                <a:spcPct val="100000"/>
              </a:lnSpc>
            </a:pPr>
            <a:r>
              <a:rPr lang="fr-FR" sz="2000" dirty="0" err="1"/>
              <a:t>ax.plot</a:t>
            </a:r>
            <a:r>
              <a:rPr lang="fr-FR" sz="2000" dirty="0"/>
              <a:t>(x, y)</a:t>
            </a:r>
          </a:p>
          <a:p>
            <a:pPr lvl="1">
              <a:lnSpc>
                <a:spcPct val="100000"/>
              </a:lnSpc>
            </a:pPr>
            <a:r>
              <a:rPr lang="fr-FR" sz="2000" dirty="0"/>
              <a:t>To plot the line 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ax.set</a:t>
            </a:r>
            <a:r>
              <a:rPr lang="en-US" sz="2400" dirty="0"/>
              <a:t>(title=“title”, </a:t>
            </a:r>
            <a:r>
              <a:rPr lang="en-US" sz="2400" dirty="0" err="1"/>
              <a:t>xlabel</a:t>
            </a:r>
            <a:r>
              <a:rPr lang="en-US" sz="2400" dirty="0"/>
              <a:t>=“</a:t>
            </a:r>
            <a:r>
              <a:rPr lang="en-US" sz="2400" dirty="0" err="1"/>
              <a:t>xlabel</a:t>
            </a:r>
            <a:r>
              <a:rPr lang="en-US" sz="2400" dirty="0"/>
              <a:t>”,</a:t>
            </a:r>
            <a:r>
              <a:rPr lang="en-US" sz="2400" dirty="0" err="1"/>
              <a:t>ylabel</a:t>
            </a:r>
            <a:r>
              <a:rPr lang="en-US" sz="2400" dirty="0"/>
              <a:t>=“</a:t>
            </a:r>
            <a:r>
              <a:rPr lang="en-US" sz="2400" dirty="0" err="1"/>
              <a:t>ylabel</a:t>
            </a:r>
            <a:r>
              <a:rPr lang="en-US" sz="24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Setting the information 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Fig.savefig</a:t>
            </a:r>
            <a:r>
              <a:rPr lang="en-US" sz="2400" dirty="0"/>
              <a:t>(“Give it a name”)</a:t>
            </a:r>
          </a:p>
        </p:txBody>
      </p:sp>
    </p:spTree>
    <p:extLst>
      <p:ext uri="{BB962C8B-B14F-4D97-AF65-F5344CB8AC3E}">
        <p14:creationId xmlns:p14="http://schemas.microsoft.com/office/powerpoint/2010/main" val="5461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D86E-171C-A39F-BFF2-B78AF950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F61C-31AE-B6FD-6179-53FB4595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90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ax.scatter</a:t>
            </a:r>
            <a:r>
              <a:rPr lang="en-US" sz="2400" dirty="0"/>
              <a:t>(z, </a:t>
            </a:r>
            <a:r>
              <a:rPr lang="en-US" sz="2400" dirty="0" err="1"/>
              <a:t>np.exp</a:t>
            </a:r>
            <a:r>
              <a:rPr lang="en-US" sz="2400" dirty="0"/>
              <a:t>(z))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To make a scatter plot</a:t>
            </a:r>
          </a:p>
          <a:p>
            <a:pPr>
              <a:lnSpc>
                <a:spcPct val="100000"/>
              </a:lnSpc>
            </a:pPr>
            <a:r>
              <a:rPr lang="it-IT" sz="2400" dirty="0"/>
              <a:t>fav_foods = {"pizza": 10, "sushi": 15, "pasta": 8}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ax.bar</a:t>
            </a:r>
            <a:r>
              <a:rPr lang="en-US" sz="2400" dirty="0"/>
              <a:t>(</a:t>
            </a:r>
            <a:r>
              <a:rPr lang="en-US" sz="2400" dirty="0" err="1"/>
              <a:t>fav_foods.keys</a:t>
            </a:r>
            <a:r>
              <a:rPr lang="en-US" sz="2400" dirty="0"/>
              <a:t>(), </a:t>
            </a:r>
            <a:r>
              <a:rPr lang="en-US" sz="2400" dirty="0" err="1"/>
              <a:t>fav_foods.values</a:t>
            </a:r>
            <a:r>
              <a:rPr lang="en-US" sz="2400" dirty="0"/>
              <a:t>())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To make a bar chart 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ax.barh</a:t>
            </a:r>
            <a:r>
              <a:rPr lang="en-US" sz="2400" dirty="0"/>
              <a:t>(</a:t>
            </a:r>
            <a:r>
              <a:rPr lang="en-US" sz="2400" dirty="0" err="1"/>
              <a:t>fav_foods.keys</a:t>
            </a:r>
            <a:r>
              <a:rPr lang="en-US" sz="2400" dirty="0"/>
              <a:t>(), </a:t>
            </a:r>
            <a:r>
              <a:rPr lang="en-US" sz="2400" dirty="0" err="1"/>
              <a:t>fav_foods.values</a:t>
            </a:r>
            <a:r>
              <a:rPr lang="en-US" sz="2400" dirty="0"/>
              <a:t>(),color="</a:t>
            </a:r>
            <a:r>
              <a:rPr lang="en-US" sz="2400" dirty="0" err="1"/>
              <a:t>lightgreen</a:t>
            </a:r>
            <a:r>
              <a:rPr lang="en-US" sz="24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To make a horizontal bar chart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ax.hist</a:t>
            </a:r>
            <a:r>
              <a:rPr lang="en-US" sz="2400" dirty="0"/>
              <a:t>(z)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To make a histogram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fig, ((ax1, ax2), (ax3, ax4)) = </a:t>
            </a:r>
            <a:r>
              <a:rPr lang="en-US" sz="2400" dirty="0" err="1"/>
              <a:t>plt.subplots</a:t>
            </a:r>
            <a:r>
              <a:rPr lang="en-US" sz="2400" dirty="0"/>
              <a:t>(</a:t>
            </a:r>
            <a:r>
              <a:rPr lang="en-US" sz="2400" dirty="0" err="1"/>
              <a:t>nrows</a:t>
            </a:r>
            <a:r>
              <a:rPr lang="en-US" sz="2400" dirty="0"/>
              <a:t>=2, </a:t>
            </a:r>
            <a:r>
              <a:rPr lang="en-US" sz="2400" dirty="0" err="1"/>
              <a:t>ncols</a:t>
            </a:r>
            <a:r>
              <a:rPr lang="en-US" sz="2400" dirty="0"/>
              <a:t>=2)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To make 4 subplots in one image with 4 different chart (you can </a:t>
            </a:r>
            <a:r>
              <a:rPr lang="en-US" sz="2000" dirty="0" err="1"/>
              <a:t>acces</a:t>
            </a:r>
            <a:r>
              <a:rPr lang="en-US" sz="2000" dirty="0"/>
              <a:t> them by name ax1,ax2 and so on….) </a:t>
            </a:r>
          </a:p>
        </p:txBody>
      </p:sp>
    </p:spTree>
    <p:extLst>
      <p:ext uri="{BB962C8B-B14F-4D97-AF65-F5344CB8AC3E}">
        <p14:creationId xmlns:p14="http://schemas.microsoft.com/office/powerpoint/2010/main" val="167753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6183-FEF2-2F5A-F11E-228540AA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96"/>
            <a:ext cx="10515600" cy="1325563"/>
          </a:xfrm>
        </p:spPr>
        <p:txBody>
          <a:bodyPr/>
          <a:lstStyle/>
          <a:p>
            <a:r>
              <a:rPr lang="en-US" dirty="0"/>
              <a:t>3d Cluster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5912-256F-C31D-4D01-AFE9FCEBC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48"/>
            <a:ext cx="10515600" cy="51313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m1 = df1.drop(columns = ['Country']).values # Feature Combination : Health - Trade - Finance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m2 = pca_df2.values # PCA Data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fig = </a:t>
            </a:r>
            <a:r>
              <a:rPr lang="en-US" sz="2400" dirty="0" err="1"/>
              <a:t>plt.figure</a:t>
            </a:r>
            <a:r>
              <a:rPr lang="en-US" sz="2400" dirty="0"/>
              <a:t>()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ax = </a:t>
            </a:r>
            <a:r>
              <a:rPr lang="en-US" sz="2400" dirty="0" err="1"/>
              <a:t>fig.add_subplot</a:t>
            </a:r>
            <a:r>
              <a:rPr lang="en-US" sz="2400" dirty="0"/>
              <a:t>(111, projection='3d')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x = </a:t>
            </a:r>
            <a:r>
              <a:rPr lang="en-US" sz="2400" dirty="0" err="1"/>
              <a:t>np.array</a:t>
            </a:r>
            <a:r>
              <a:rPr lang="en-US" sz="2400" dirty="0"/>
              <a:t>(df1['Health'])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y = </a:t>
            </a:r>
            <a:r>
              <a:rPr lang="en-US" sz="2400" dirty="0" err="1"/>
              <a:t>np.array</a:t>
            </a:r>
            <a:r>
              <a:rPr lang="en-US" sz="2400" dirty="0"/>
              <a:t>(df1['Trade'])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z = </a:t>
            </a:r>
            <a:r>
              <a:rPr lang="en-US" sz="2400" dirty="0" err="1"/>
              <a:t>np.array</a:t>
            </a:r>
            <a:r>
              <a:rPr lang="en-US" sz="2400" dirty="0"/>
              <a:t>(df1['Finance'])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ax.scatter</a:t>
            </a:r>
            <a:r>
              <a:rPr lang="en-US" sz="2400" dirty="0"/>
              <a:t>(centroids[:,0],centroids[:,1],centroids[:,2],marker="X", color = 'b')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ax.scatter</a:t>
            </a:r>
            <a:r>
              <a:rPr lang="en-US" sz="2400" dirty="0"/>
              <a:t>(</a:t>
            </a:r>
            <a:r>
              <a:rPr lang="en-US" sz="2400" dirty="0" err="1"/>
              <a:t>x,y,z,c</a:t>
            </a:r>
            <a:r>
              <a:rPr lang="en-US" sz="2400" dirty="0"/>
              <a:t> = y)</a:t>
            </a:r>
          </a:p>
        </p:txBody>
      </p:sp>
    </p:spTree>
    <p:extLst>
      <p:ext uri="{BB962C8B-B14F-4D97-AF65-F5344CB8AC3E}">
        <p14:creationId xmlns:p14="http://schemas.microsoft.com/office/powerpoint/2010/main" val="165183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2284-4E06-E848-88A5-5C99DB26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1649-2758-1AE4-7823-EB7187FF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import seaborn as </a:t>
            </a:r>
            <a:r>
              <a:rPr lang="en-US" sz="2400" dirty="0" err="1"/>
              <a:t>sns</a:t>
            </a:r>
            <a:r>
              <a:rPr lang="en-US" sz="24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We use </a:t>
            </a:r>
            <a:r>
              <a:rPr lang="en-US" sz="2000" dirty="0" err="1"/>
              <a:t>sns</a:t>
            </a:r>
            <a:r>
              <a:rPr lang="en-US" sz="2000" dirty="0"/>
              <a:t> framework to display the heat map for the results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Scattering </a:t>
            </a:r>
            <a:r>
              <a:rPr lang="en-US" sz="2400" dirty="0" err="1"/>
              <a:t>KMeans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dirty="0" err="1"/>
              <a:t>labels_sample</a:t>
            </a:r>
            <a:r>
              <a:rPr lang="en-US" dirty="0"/>
              <a:t> = </a:t>
            </a:r>
            <a:r>
              <a:rPr lang="en-US" dirty="0" err="1"/>
              <a:t>km_sample.labels</a:t>
            </a:r>
            <a:r>
              <a:rPr lang="en-US" dirty="0"/>
              <a:t>_ 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customer_data</a:t>
            </a:r>
            <a:r>
              <a:rPr lang="en-US" dirty="0"/>
              <a:t>['label'] = </a:t>
            </a:r>
            <a:r>
              <a:rPr lang="en-US" dirty="0" err="1"/>
              <a:t>labels_sample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sns.scatterplot</a:t>
            </a:r>
            <a:r>
              <a:rPr lang="en-US" dirty="0"/>
              <a:t>(x='</a:t>
            </a:r>
            <a:r>
              <a:rPr lang="en-US" dirty="0" err="1"/>
              <a:t>Annual_Income</a:t>
            </a:r>
            <a:r>
              <a:rPr lang="en-US" dirty="0"/>
              <a:t>_(k$)', y='</a:t>
            </a:r>
            <a:r>
              <a:rPr lang="en-US" dirty="0" err="1"/>
              <a:t>Spending_Score</a:t>
            </a:r>
            <a:r>
              <a:rPr lang="en-US" dirty="0"/>
              <a:t>', hue='label', data=</a:t>
            </a:r>
            <a:r>
              <a:rPr lang="en-US" dirty="0" err="1"/>
              <a:t>customer_data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plt.scatter</a:t>
            </a:r>
            <a:r>
              <a:rPr lang="en-US" dirty="0"/>
              <a:t>(centroids['</a:t>
            </a:r>
            <a:r>
              <a:rPr lang="en-US" dirty="0" err="1"/>
              <a:t>Annual_Income</a:t>
            </a:r>
            <a:r>
              <a:rPr lang="en-US" dirty="0"/>
              <a:t>_(k$)'], centroids['</a:t>
            </a:r>
            <a:r>
              <a:rPr lang="en-US" dirty="0" err="1"/>
              <a:t>Spending_Score</a:t>
            </a:r>
            <a:r>
              <a:rPr lang="en-US" dirty="0"/>
              <a:t>'], c='black')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ax = </a:t>
            </a:r>
            <a:r>
              <a:rPr lang="en-US" sz="2400" dirty="0" err="1"/>
              <a:t>sns.boxplot</a:t>
            </a:r>
            <a:r>
              <a:rPr lang="en-US" sz="2400" dirty="0"/>
              <a:t>(data = data[</a:t>
            </a:r>
            <a:r>
              <a:rPr lang="en-US" sz="2400" dirty="0" err="1"/>
              <a:t>numerical_features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]],color = colors[0])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sns.distplot</a:t>
            </a:r>
            <a:r>
              <a:rPr lang="en-US" sz="2400" dirty="0"/>
              <a:t>(data[</a:t>
            </a:r>
            <a:r>
              <a:rPr lang="en-US" sz="2400" dirty="0" err="1"/>
              <a:t>numerical_features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]],color = colors[0])</a:t>
            </a:r>
          </a:p>
        </p:txBody>
      </p:sp>
    </p:spTree>
    <p:extLst>
      <p:ext uri="{BB962C8B-B14F-4D97-AF65-F5344CB8AC3E}">
        <p14:creationId xmlns:p14="http://schemas.microsoft.com/office/powerpoint/2010/main" val="407693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50BF-A4C0-E3C7-6587-0B478934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09C9-7EC5-505E-8D46-4D2B42C2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ax = </a:t>
            </a:r>
            <a:r>
              <a:rPr lang="en-US" sz="2400" dirty="0" err="1"/>
              <a:t>sns.barplot</a:t>
            </a:r>
            <a:r>
              <a:rPr lang="en-US" sz="2400" dirty="0"/>
              <a:t>(x = '</a:t>
            </a:r>
            <a:r>
              <a:rPr lang="en-US" sz="2400" dirty="0" err="1"/>
              <a:t>country',y</a:t>
            </a:r>
            <a:r>
              <a:rPr lang="en-US" sz="2400" dirty="0"/>
              <a:t> = 'income', data = </a:t>
            </a:r>
            <a:r>
              <a:rPr lang="en-US" sz="2400" dirty="0" err="1"/>
              <a:t>data.sort_values</a:t>
            </a:r>
            <a:r>
              <a:rPr lang="en-US" sz="2400" dirty="0"/>
              <a:t>(ascending = </a:t>
            </a:r>
            <a:r>
              <a:rPr lang="en-US" sz="2400" dirty="0" err="1"/>
              <a:t>False,by</a:t>
            </a:r>
            <a:r>
              <a:rPr lang="en-US" sz="2400" dirty="0"/>
              <a:t> = 'income').</a:t>
            </a:r>
            <a:r>
              <a:rPr lang="en-US" sz="2400" dirty="0" err="1"/>
              <a:t>iloc</a:t>
            </a:r>
            <a:r>
              <a:rPr lang="en-US" sz="2400" dirty="0"/>
              <a:t>[161:166],palette = </a:t>
            </a:r>
            <a:r>
              <a:rPr lang="en-US" sz="2400" dirty="0" err="1"/>
              <a:t>colors,edgecolor</a:t>
            </a:r>
            <a:r>
              <a:rPr lang="en-US" sz="2400" dirty="0"/>
              <a:t> = 'black');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plt.title</a:t>
            </a:r>
            <a:r>
              <a:rPr lang="en-US" sz="2400" dirty="0"/>
              <a:t>('Countries with Low Income/Person')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for </a:t>
            </a:r>
            <a:r>
              <a:rPr lang="en-US" sz="2400" dirty="0" err="1"/>
              <a:t>rect</a:t>
            </a:r>
            <a:r>
              <a:rPr lang="en-US" sz="2400" dirty="0"/>
              <a:t> in </a:t>
            </a:r>
            <a:r>
              <a:rPr lang="en-US" sz="2400" dirty="0" err="1"/>
              <a:t>ax.patches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ax.text</a:t>
            </a:r>
            <a:r>
              <a:rPr lang="en-US" sz="2000" dirty="0"/>
              <a:t>(</a:t>
            </a:r>
            <a:r>
              <a:rPr lang="en-US" sz="2000" dirty="0" err="1"/>
              <a:t>rect.get_x</a:t>
            </a:r>
            <a:r>
              <a:rPr lang="en-US" sz="2000" dirty="0"/>
              <a:t>() + </a:t>
            </a:r>
            <a:r>
              <a:rPr lang="en-US" sz="2000" dirty="0" err="1"/>
              <a:t>rect.get_width</a:t>
            </a:r>
            <a:r>
              <a:rPr lang="en-US" sz="2000" dirty="0"/>
              <a:t>()/2, </a:t>
            </a:r>
            <a:r>
              <a:rPr lang="en-US" sz="2000" dirty="0" err="1"/>
              <a:t>rect.get_height</a:t>
            </a:r>
            <a:r>
              <a:rPr lang="en-US" sz="2000" dirty="0"/>
              <a:t>(), int(</a:t>
            </a:r>
            <a:r>
              <a:rPr lang="en-US" sz="2000" dirty="0" err="1"/>
              <a:t>rect.get_height</a:t>
            </a:r>
            <a:r>
              <a:rPr lang="en-US" sz="2000" dirty="0"/>
              <a:t>()), </a:t>
            </a:r>
            <a:r>
              <a:rPr lang="en-US" sz="2400" dirty="0" err="1"/>
              <a:t>horizontalalignment</a:t>
            </a:r>
            <a:r>
              <a:rPr lang="en-US" sz="2400" dirty="0"/>
              <a:t>='center', </a:t>
            </a:r>
            <a:r>
              <a:rPr lang="en-US" sz="2400" dirty="0" err="1"/>
              <a:t>fontsize</a:t>
            </a:r>
            <a:r>
              <a:rPr lang="en-US" sz="2400" dirty="0"/>
              <a:t> = 12)</a:t>
            </a:r>
          </a:p>
        </p:txBody>
      </p:sp>
    </p:spTree>
    <p:extLst>
      <p:ext uri="{BB962C8B-B14F-4D97-AF65-F5344CB8AC3E}">
        <p14:creationId xmlns:p14="http://schemas.microsoft.com/office/powerpoint/2010/main" val="410215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3675</Words>
  <Application>Microsoft Office PowerPoint</Application>
  <PresentationFormat>Widescreen</PresentationFormat>
  <Paragraphs>359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Terminal</vt:lpstr>
      <vt:lpstr>Terminal </vt:lpstr>
      <vt:lpstr>Numpy </vt:lpstr>
      <vt:lpstr>Numpy </vt:lpstr>
      <vt:lpstr>Matplotlib</vt:lpstr>
      <vt:lpstr>Matplotlib</vt:lpstr>
      <vt:lpstr>3d Cluster Plotting</vt:lpstr>
      <vt:lpstr>Seaborn</vt:lpstr>
      <vt:lpstr>Seaborn</vt:lpstr>
      <vt:lpstr>Pandas</vt:lpstr>
      <vt:lpstr>Pandas</vt:lpstr>
      <vt:lpstr>Pandas</vt:lpstr>
      <vt:lpstr>Pandas</vt:lpstr>
      <vt:lpstr>Pandas</vt:lpstr>
      <vt:lpstr>Scikit Learn Preprocessing Library  </vt:lpstr>
      <vt:lpstr>Scikit Learn Preprocessing Library </vt:lpstr>
      <vt:lpstr>Scikit Learn Preprocessing </vt:lpstr>
      <vt:lpstr>Scikit learn preprocessing </vt:lpstr>
      <vt:lpstr>TfidfVectorizer </vt:lpstr>
      <vt:lpstr>TfidfVectorizer </vt:lpstr>
      <vt:lpstr>Normalization and Standardizaton</vt:lpstr>
      <vt:lpstr>PCA </vt:lpstr>
      <vt:lpstr>PowerPoint Presentation</vt:lpstr>
      <vt:lpstr>NLTK</vt:lpstr>
      <vt:lpstr>NLTK Preprocessing (Used For Text Processing)</vt:lpstr>
      <vt:lpstr>NLTK Preprocessing (Used For Text Processing) (Tokenizing &amp; Steming)</vt:lpstr>
      <vt:lpstr>Scikit Learn </vt:lpstr>
      <vt:lpstr>Scikit learn </vt:lpstr>
      <vt:lpstr>Scikit learn Best Model Check</vt:lpstr>
      <vt:lpstr>Scikit Learn Plotting and Model Evaluation</vt:lpstr>
      <vt:lpstr>Scikit Learn Model Evaluation (Confusion Matrix) </vt:lpstr>
      <vt:lpstr>Scikit Learn Model Evaluation</vt:lpstr>
      <vt:lpstr>Unsupervised Scikit Learn </vt:lpstr>
      <vt:lpstr>Elbow Method</vt:lpstr>
      <vt:lpstr>Elbow Method</vt:lpstr>
      <vt:lpstr>Silhouette Score</vt:lpstr>
      <vt:lpstr>Agglomorative clustering</vt:lpstr>
      <vt:lpstr>DBSCAN</vt:lpstr>
      <vt:lpstr>Hyperparameter Tuning</vt:lpstr>
      <vt:lpstr>Joblib Library </vt:lpstr>
      <vt:lpstr>Scipy</vt:lpstr>
      <vt:lpstr>SHC Clustering Algorithm (Hierarchical) </vt:lpstr>
      <vt:lpstr>Plotting the world map with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Mhmd Ch</dc:creator>
  <cp:lastModifiedBy>Mhmd Ch</cp:lastModifiedBy>
  <cp:revision>143</cp:revision>
  <dcterms:created xsi:type="dcterms:W3CDTF">2025-09-26T10:40:08Z</dcterms:created>
  <dcterms:modified xsi:type="dcterms:W3CDTF">2025-10-18T23:44:09Z</dcterms:modified>
</cp:coreProperties>
</file>