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648" r:id="rId2"/>
  </p:sldMasterIdLst>
  <p:sldIdLst>
    <p:sldId id="256" r:id="rId3"/>
    <p:sldId id="293" r:id="rId4"/>
    <p:sldId id="269" r:id="rId5"/>
    <p:sldId id="290" r:id="rId6"/>
    <p:sldId id="281" r:id="rId7"/>
    <p:sldId id="280" r:id="rId8"/>
    <p:sldId id="283" r:id="rId9"/>
    <p:sldId id="284" r:id="rId10"/>
    <p:sldId id="285" r:id="rId11"/>
    <p:sldId id="271" r:id="rId12"/>
    <p:sldId id="272" r:id="rId13"/>
    <p:sldId id="286" r:id="rId14"/>
    <p:sldId id="273" r:id="rId15"/>
    <p:sldId id="287" r:id="rId16"/>
    <p:sldId id="291" r:id="rId17"/>
    <p:sldId id="292" r:id="rId18"/>
    <p:sldId id="288" r:id="rId19"/>
    <p:sldId id="278" r:id="rId20"/>
    <p:sldId id="289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xlsx\bank-additional-full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xlsx\bank-additional-full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xlsx\bank-additional-full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xlsx\bank-additional-full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xlsx\bank-additional-full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xlsx\bank-additional-full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102-4E90-AF74-7FC79A5E3CC4}"/>
              </c:ext>
            </c:extLst>
          </c:dPt>
          <c:cat>
            <c:strRef>
              <c:f>'bank-additional-full'!$X$8:$Y$8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'bank-additional-full'!$X$9:$Y$9</c:f>
              <c:numCache>
                <c:formatCode>General</c:formatCode>
                <c:ptCount val="2"/>
                <c:pt idx="0">
                  <c:v>36548</c:v>
                </c:pt>
                <c:pt idx="1">
                  <c:v>36548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102-4E90-AF74-7FC79A5E3C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4931584"/>
        <c:axId val="844941152"/>
      </c:barChart>
      <c:catAx>
        <c:axId val="844931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4941152"/>
        <c:crosses val="autoZero"/>
        <c:auto val="1"/>
        <c:lblAlgn val="ctr"/>
        <c:lblOffset val="100"/>
        <c:noMultiLvlLbl val="0"/>
      </c:catAx>
      <c:valAx>
        <c:axId val="84494115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4931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584-4CF8-899E-54C1015A7C1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584-4CF8-899E-54C1015A7C1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'bank-additional-full'!$Y$14:$Z$14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'bank-additional-full'!$Y$15:$Z$15</c:f>
              <c:numCache>
                <c:formatCode>General</c:formatCode>
                <c:ptCount val="2"/>
                <c:pt idx="0">
                  <c:v>36548</c:v>
                </c:pt>
                <c:pt idx="1">
                  <c:v>36548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84-4CF8-899E-54C1015A7C1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3888888888889"/>
          <c:y val="0.22453703703703703"/>
          <c:w val="0.46388888888888891"/>
          <c:h val="0.77314814814814814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7D2-47C4-A2A7-6EFFC01C7A6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7D2-47C4-A2A7-6EFFC01C7A6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'bank-additional-full'!$X$19:$Y$19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'bank-additional-full'!$X$20:$Y$20</c:f>
              <c:numCache>
                <c:formatCode>General</c:formatCode>
                <c:ptCount val="2"/>
                <c:pt idx="0">
                  <c:v>36548</c:v>
                </c:pt>
                <c:pt idx="1">
                  <c:v>4640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7D2-47C4-A2A7-6EFFC01C7A6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AFDE0-2107-4DC8-B76A-6B7667B6A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928E8-2154-4654-8668-4697768CA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F0C47-E838-466D-ABB8-AD730B4B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41636-1EF0-4E14-9FA7-65E43335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F709A-32F9-42E2-8126-712468E8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6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6729-DABD-4EE3-8B9B-05D80DA3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0D76D-D8E8-4403-A7B8-9E8BC4017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CAEC3-6256-4820-ACA0-C2227A0D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6667E-D18F-4DEB-A698-BFC4AC41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9EFC6-87EC-4FD1-A336-DBE86CC32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0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1C1550-6818-4DBB-AA48-BF5CE9BB1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06F50-09EF-4834-9136-BB136B70A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1C8C8-1F0C-4F3C-93B0-99E27815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9C37C-496A-4891-8CF8-0F4A484F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E6E34-466C-4B7F-89FA-007355A6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62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4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6AF1B-2DC9-4C71-B0AA-3CF03791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E06A4-65C0-49DD-8FC7-6C55027D1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5A1E0-B7C6-4A96-BEFD-B30ACA05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2BA6D-309D-4E07-B4DB-DFE58225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35F73-EE59-45DB-B129-33957F94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0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F429-5497-4FE2-A2EB-2CD125ED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8DA4B-848A-4C8D-B694-3AE34DCCB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AE17E-CED8-415B-A395-6E7D5C71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B31C5-6B80-4E5B-B4C1-EAC4A7E4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75020-B359-41AE-A870-11046CFD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7846-0D02-41BC-82C7-EE757585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DF2C8-B6AC-4B35-A71B-BCCCC285A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F7697-A13A-4766-8465-CF5A16EA9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9DE97-1BF6-47B7-836C-A5587659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5897E-73B2-4F47-A097-C7C4830A5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CC7FA-BC1E-4E06-B5B0-0CBD2194A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9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3FB4-76A8-4AD1-B103-33F1FD62E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F340B-A842-4DD6-B2F3-5C423FD99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B2506-C079-49D6-8241-D606FAB7E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14F5B-21A9-48F2-96AF-A86ED84E2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83D47C-83FA-45DC-B088-2ED08B8E9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5202D-6534-4B6F-9A48-CAB0A0C6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8999F5-CDF5-4568-A042-643AB485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A9A56-AB37-4B7C-9A19-69FA8F81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7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982B-249F-44B4-987F-F7097AE34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4B3BED-0F96-404D-A6F1-B9BB5689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666F1-E0B1-465F-AE07-5D696669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EF5C7-8799-4EF8-9757-9FA6FC1D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F293D5-4E1D-41F5-89F2-F6C7A37D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6F43DC-AA34-4C84-AFCB-03266098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9535E-1D1F-4B2E-A88B-03D427A7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4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3C5B7-B80A-4D9B-A139-8D2ED7BAC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DCCB8-AFFA-42CA-892A-D0CF96B1E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5E43C-3719-43B3-8CC4-3ADD5B021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9C3C5-8FCD-4BA9-9C9F-B3913477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0F77B-7899-4557-8457-56C5B01F6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5B1EA-8F6B-4CFF-9E7D-48D0B929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1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BEEE-0BEB-4D52-9CAF-14E31640D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15FD0-295B-4495-B3B9-1A1120F4C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68DED-17ED-4217-8E7F-D10B5366A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3B301-3684-4E64-8B21-73F07A37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DFA3D-BBA0-4F29-9F79-8E19F7B9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35CD6-499E-4470-A03E-A02649173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8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48804-7DAD-4E10-85F4-1DED74E3B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8448F-82F7-4EC3-B91F-9B538FDCD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3B711-BA12-4412-AE59-3F2EFCE54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D1460-DBC7-4891-BA41-095C2E2AD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BC1CC-ED12-4567-999F-B8274A127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33" y="6226055"/>
            <a:ext cx="1621796" cy="27023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540" y="277495"/>
            <a:ext cx="4983480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FF66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5810" y="1756917"/>
            <a:ext cx="11060379" cy="4040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Relationship Id="rId9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2339102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/>
              <a:t>&lt;ABC Bank&gt;</a:t>
            </a:r>
          </a:p>
          <a:p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801E2-6733-DD7F-820F-F2E7B9D36FDD}"/>
              </a:ext>
            </a:extLst>
          </p:cNvPr>
          <p:cNvSpPr txBox="1"/>
          <p:nvPr/>
        </p:nvSpPr>
        <p:spPr>
          <a:xfrm>
            <a:off x="9978391" y="5868662"/>
            <a:ext cx="22136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&lt;15/10/2022&gt;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1763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743823" y="992943"/>
            <a:ext cx="468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 Data visualization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8216122" y="1958759"/>
            <a:ext cx="28406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graph shows the jobs of the bank customers, we can clearly see that admin blue-collar and technician are the top 3 jobs with more than 50% of the whole bank costumers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B0CE84-0AAE-441B-8454-2CF86F59B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1ED496-7B08-4383-9149-B504D68FFD76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CCA47A-83AD-4AA7-8FA8-0F5E684DE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23" y="1500022"/>
            <a:ext cx="7203330" cy="470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68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1145230" y="2916348"/>
            <a:ext cx="34310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costumer that contact the bank by cellular are greater than telephone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F2EB3D-B971-4D11-800D-4990DCEF8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692369-608C-4428-895E-CCFCF6A03412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205690-C27A-44EC-B423-E223746E83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10"/>
          <a:stretch/>
        </p:blipFill>
        <p:spPr>
          <a:xfrm>
            <a:off x="5286172" y="2248679"/>
            <a:ext cx="5845581" cy="386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59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476531" y="2868723"/>
            <a:ext cx="49507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And the contact’s effect is clear!</a:t>
            </a:r>
          </a:p>
          <a:p>
            <a:r>
              <a:rPr lang="en-US" sz="2800" dirty="0"/>
              <a:t>People who use cellular are almost 10 times more likely to subscribe to the product that people with telephone.</a:t>
            </a:r>
          </a:p>
          <a:p>
            <a:r>
              <a:rPr lang="en-US" sz="2800" dirty="0"/>
              <a:t>(46% vs 4%)</a:t>
            </a:r>
          </a:p>
          <a:p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F2EB3D-B971-4D11-800D-4990DCEF8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692369-608C-4428-895E-CCFCF6A03412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56E37-CE3D-40AC-97DC-5F372F5A9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216" y="2285156"/>
            <a:ext cx="5357813" cy="366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92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743823" y="992943"/>
            <a:ext cx="468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 Data visualization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1291844" y="5476875"/>
            <a:ext cx="9194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though the admin, blue collar and technician are the top 3 jobs in the banks customers, the people who subscribe the most are students ( for every 5 subscribers 1 does not subscribe)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6F1385-0EA6-4A31-BB1D-B25D4EF49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032B0C-9485-48DE-B529-CED1BB0A65AB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0D8A6-BB76-4860-AA36-96222E731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300" y="1406152"/>
            <a:ext cx="6602186" cy="404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174171" y="2755228"/>
            <a:ext cx="49507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Social status seems to be somewhat important.</a:t>
            </a:r>
          </a:p>
          <a:p>
            <a:r>
              <a:rPr lang="en-US" sz="2800" dirty="0"/>
              <a:t>Married and divorced people seem to be more likely to subscribe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F2EB3D-B971-4D11-800D-4990DCEF8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692369-608C-4428-895E-CCFCF6A03412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FE402E-F1B7-4720-8B24-DC31BEDC8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659" y="1748587"/>
            <a:ext cx="7278170" cy="474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54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188901" y="3642511"/>
            <a:ext cx="4950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People with loans are less likely to subscribe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F2EB3D-B971-4D11-800D-4990DCEF8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692369-608C-4428-895E-CCFCF6A03412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21E1E-79DE-482D-9317-241397A30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650" y="1756720"/>
            <a:ext cx="5137572" cy="512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48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743823" y="992943"/>
            <a:ext cx="468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 Data visualization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2138091" y="5653001"/>
            <a:ext cx="6788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Subscriptions in Mart , April, October in December are the peak of the year, and may is the worst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6F1385-0EA6-4A31-BB1D-B25D4EF49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032B0C-9485-48DE-B529-CED1BB0A65AB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6F8AE0D-42D4-433E-BD3D-60151E7BD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498" y="1550692"/>
            <a:ext cx="6105026" cy="397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08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743823" y="992943"/>
            <a:ext cx="468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 Data visualization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438042" y="2061228"/>
            <a:ext cx="27166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heat map:</a:t>
            </a:r>
          </a:p>
          <a:p>
            <a:r>
              <a:rPr lang="en-US" sz="2800" dirty="0"/>
              <a:t>To show the correlation between columns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6F1385-0EA6-4A31-BB1D-B25D4EF49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032B0C-9485-48DE-B529-CED1BB0A65AB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A8189D-5E15-4D48-926B-F2E46602B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650" y="1663297"/>
            <a:ext cx="6937214" cy="509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44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743823" y="992943"/>
            <a:ext cx="468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3- Recommendations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492153" y="1735670"/>
            <a:ext cx="110684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Students and home maids are most likely to subscribe to the product.</a:t>
            </a:r>
          </a:p>
          <a:p>
            <a:pPr marL="342900" indent="-342900" algn="l">
              <a:buFont typeface="+mj-lt"/>
              <a:buAutoNum type="arabicPeriod"/>
            </a:pPr>
            <a:endParaRPr lang="en-US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People who are married has been contacted more for the deposits by the bank.</a:t>
            </a:r>
          </a:p>
          <a:p>
            <a:pPr marL="342900" indent="-342900" algn="l">
              <a:buFont typeface="+mj-lt"/>
              <a:buAutoNum type="arabicPeriod"/>
            </a:pPr>
            <a:endParaRPr lang="en-US" sz="1400" dirty="0">
              <a:solidFill>
                <a:srgbClr val="000000"/>
              </a:solidFill>
              <a:latin typeface="Helvetica Neue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The contact type (cellular vs telephone ) plays a role.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People has been contacted more in the month of May than any other month. They have not been contacted in January and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Februray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at all.</a:t>
            </a:r>
          </a:p>
          <a:p>
            <a:pPr marL="342900" indent="-342900" algn="l">
              <a:buFont typeface="+mj-lt"/>
              <a:buAutoNum type="arabicPeriod"/>
            </a:pPr>
            <a:endParaRPr lang="en-US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Helvetica Neue"/>
              </a:rPr>
              <a:t>Single people are less likely to subscribe.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People with no personal loan has been contacted more by the bank.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People who are in university has been contacted more by the bank.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Age,Duration,Campaign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have outliers and are rightly skewed.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Pdays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have more than 70% of data imputed so it is better either to impute or remove the column.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Euribor3m with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nr.employed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and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emp.var.rate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with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nr.employed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with the highest correlation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AB7AD3-F6EF-4260-8FC2-677A23B4C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0441D6-252D-4AE6-87D8-1156142918D7}"/>
              </a:ext>
            </a:extLst>
          </p:cNvPr>
          <p:cNvSpPr txBox="1"/>
          <p:nvPr/>
        </p:nvSpPr>
        <p:spPr>
          <a:xfrm>
            <a:off x="304731" y="288346"/>
            <a:ext cx="6054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812468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AB7AD3-F6EF-4260-8FC2-677A23B4C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304730" y="1004400"/>
            <a:ext cx="468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accent2"/>
                </a:solidFill>
                <a:effectLst/>
                <a:latin typeface="Lato Extended"/>
              </a:rPr>
              <a:t>(technical user) 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561762" y="2089786"/>
            <a:ext cx="1106847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Since the data contains many columns with categorical data which are going to increase the dimensionality (e.g. after applying one-hot encoding) we recommend using PCA for dimensionality reduction.</a:t>
            </a:r>
          </a:p>
          <a:p>
            <a:pPr algn="l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We recommend starting with tree-based models like Decision </a:t>
            </a:r>
            <a:r>
              <a:rPr lang="en-US" sz="1600" dirty="0">
                <a:solidFill>
                  <a:srgbClr val="000000"/>
                </a:solidFill>
                <a:latin typeface="Helvetica Neue"/>
              </a:rPr>
              <a:t>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ree, Extra </a:t>
            </a:r>
            <a:r>
              <a:rPr lang="en-US" sz="1600" dirty="0">
                <a:solidFill>
                  <a:srgbClr val="000000"/>
                </a:solidFill>
                <a:latin typeface="Helvetica Neue"/>
              </a:rPr>
              <a:t>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ree and the Random forest classifier because they are simple yet effective models.</a:t>
            </a:r>
          </a:p>
          <a:p>
            <a:pPr algn="l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Lasso and Ridge classifiers can also be used in case PCA didn’t give any improvements in the results</a:t>
            </a:r>
          </a:p>
          <a:p>
            <a:pPr algn="l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Accuracy score can be used as </a:t>
            </a:r>
            <a:r>
              <a:rPr lang="en-US" sz="1600" dirty="0">
                <a:solidFill>
                  <a:srgbClr val="000000"/>
                </a:solidFill>
                <a:latin typeface="Helvetica Neue"/>
              </a:rPr>
              <a:t>an accuracy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metric since the problem is classification problem.</a:t>
            </a:r>
          </a:p>
          <a:p>
            <a:pPr algn="l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Only choosing the model is not sufficient, Tuning the hyper parameters plays a huge rule.</a:t>
            </a:r>
          </a:p>
          <a:p>
            <a:pPr algn="l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Finally we recommend using more than one model, tuning the hyperparameters  and settling for the best model (accuracy-wise)</a:t>
            </a:r>
          </a:p>
          <a:p>
            <a:pPr algn="l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0441D6-252D-4AE6-87D8-1156142918D7}"/>
              </a:ext>
            </a:extLst>
          </p:cNvPr>
          <p:cNvSpPr txBox="1"/>
          <p:nvPr/>
        </p:nvSpPr>
        <p:spPr>
          <a:xfrm>
            <a:off x="304730" y="288346"/>
            <a:ext cx="7588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Model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95708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8E00E3-4EBB-5F02-A577-715256787665}"/>
              </a:ext>
            </a:extLst>
          </p:cNvPr>
          <p:cNvSpPr txBox="1"/>
          <p:nvPr/>
        </p:nvSpPr>
        <p:spPr>
          <a:xfrm>
            <a:off x="6858000" y="1828800"/>
            <a:ext cx="51663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tr-TR" sz="2800" dirty="0">
                <a:solidFill>
                  <a:srgbClr val="FF6600"/>
                </a:solidFill>
              </a:rPr>
              <a:t>Group Information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6600"/>
                </a:solidFill>
              </a:rPr>
              <a:t>Problem Statement</a:t>
            </a:r>
            <a:endParaRPr lang="tr-TR" sz="2800" dirty="0">
              <a:solidFill>
                <a:srgbClr val="FF66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tr-TR" sz="2800" dirty="0">
                <a:solidFill>
                  <a:srgbClr val="FF6600"/>
                </a:solidFill>
              </a:rPr>
              <a:t>Insights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tr-TR" sz="2800" dirty="0">
                <a:solidFill>
                  <a:srgbClr val="FF6600"/>
                </a:solidFill>
              </a:rPr>
              <a:t>Data Preparation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tr-TR" sz="2800" dirty="0">
                <a:solidFill>
                  <a:srgbClr val="FF6600"/>
                </a:solidFill>
              </a:rPr>
              <a:t>Data Visualization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tr-TR" sz="2800" dirty="0">
                <a:solidFill>
                  <a:srgbClr val="FF6600"/>
                </a:solidFill>
              </a:rPr>
              <a:t>Recommendation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tr-TR" sz="2800" dirty="0">
                <a:solidFill>
                  <a:srgbClr val="FF6600"/>
                </a:solidFill>
              </a:rPr>
              <a:t>Model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B130549-F03D-4002-870A-7E64C4395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29185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7A9655-553C-446E-ACE3-CDAA81B75396}"/>
              </a:ext>
            </a:extLst>
          </p:cNvPr>
          <p:cNvSpPr txBox="1"/>
          <p:nvPr/>
        </p:nvSpPr>
        <p:spPr>
          <a:xfrm>
            <a:off x="304731" y="288346"/>
            <a:ext cx="6348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Group information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421BDF-015E-4DD6-9538-2DEA3AAB8F42}"/>
              </a:ext>
            </a:extLst>
          </p:cNvPr>
          <p:cNvSpPr txBox="1"/>
          <p:nvPr/>
        </p:nvSpPr>
        <p:spPr>
          <a:xfrm>
            <a:off x="1614971" y="2188243"/>
            <a:ext cx="61041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Group name : OPG </a:t>
            </a:r>
            <a:r>
              <a:rPr lang="tr-TR" b="0" i="0" dirty="0">
                <a:solidFill>
                  <a:srgbClr val="2D3B45"/>
                </a:solidFill>
                <a:effectLst/>
                <a:latin typeface="Lato Extended"/>
              </a:rPr>
              <a:t>(The One Person-Group)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just"/>
            <a:r>
              <a:rPr lang="en-US" dirty="0">
                <a:solidFill>
                  <a:srgbClr val="2D3B45"/>
                </a:solidFill>
                <a:latin typeface="Lato Extended"/>
              </a:rPr>
              <a:t>Specialization : Data science</a:t>
            </a:r>
          </a:p>
          <a:p>
            <a:pPr algn="just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Members : 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graphicFrame>
        <p:nvGraphicFramePr>
          <p:cNvPr id="11" name="Table 14">
            <a:extLst>
              <a:ext uri="{FF2B5EF4-FFF2-40B4-BE49-F238E27FC236}">
                <a16:creationId xmlns:a16="http://schemas.microsoft.com/office/drawing/2014/main" id="{8A102CE7-CC45-4295-A5E1-0DE94DA10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965923"/>
              </p:ext>
            </p:extLst>
          </p:nvPr>
        </p:nvGraphicFramePr>
        <p:xfrm>
          <a:off x="1682496" y="3746427"/>
          <a:ext cx="811464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646">
                  <a:extLst>
                    <a:ext uri="{9D8B030D-6E8A-4147-A177-3AD203B41FA5}">
                      <a16:colId xmlns:a16="http://schemas.microsoft.com/office/drawing/2014/main" val="679013279"/>
                    </a:ext>
                  </a:extLst>
                </a:gridCol>
                <a:gridCol w="2333898">
                  <a:extLst>
                    <a:ext uri="{9D8B030D-6E8A-4147-A177-3AD203B41FA5}">
                      <a16:colId xmlns:a16="http://schemas.microsoft.com/office/drawing/2014/main" val="2952036141"/>
                    </a:ext>
                  </a:extLst>
                </a:gridCol>
                <a:gridCol w="1730102">
                  <a:extLst>
                    <a:ext uri="{9D8B030D-6E8A-4147-A177-3AD203B41FA5}">
                      <a16:colId xmlns:a16="http://schemas.microsoft.com/office/drawing/2014/main" val="24125608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14929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87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Mohamad Eyad Abras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2nasuri56@gmail.com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Turkish-German University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325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13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B130549-F03D-4002-870A-7E64C4395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29185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EC0373-80A7-47FA-9A15-CBD5D85E20AA}"/>
              </a:ext>
            </a:extLst>
          </p:cNvPr>
          <p:cNvSpPr txBox="1"/>
          <p:nvPr/>
        </p:nvSpPr>
        <p:spPr>
          <a:xfrm>
            <a:off x="928330" y="3160783"/>
            <a:ext cx="8355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: We are analyzing the Data related to banks to help ABC make the right decision before launching their product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0A9A74-D116-4E81-BE55-86A7DAE074F6}"/>
              </a:ext>
            </a:extLst>
          </p:cNvPr>
          <p:cNvSpPr txBox="1"/>
          <p:nvPr/>
        </p:nvSpPr>
        <p:spPr>
          <a:xfrm>
            <a:off x="988435" y="3991889"/>
            <a:ext cx="56290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understanding the problem, The work was made through 4 steps 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Gaining insights from 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preparation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Visualization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Conclusion and  ML model Recommendations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7A9655-553C-446E-ACE3-CDAA81B75396}"/>
              </a:ext>
            </a:extLst>
          </p:cNvPr>
          <p:cNvSpPr txBox="1"/>
          <p:nvPr/>
        </p:nvSpPr>
        <p:spPr>
          <a:xfrm>
            <a:off x="304730" y="288346"/>
            <a:ext cx="6312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400" dirty="0">
                <a:solidFill>
                  <a:srgbClr val="FF6600"/>
                </a:solidFill>
              </a:rPr>
              <a:t>Problem Statement</a:t>
            </a:r>
            <a:endParaRPr lang="en-US" sz="5400" dirty="0">
              <a:solidFill>
                <a:srgbClr val="FF66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1398F9-8078-4987-BE6C-8DD4DB694151}"/>
              </a:ext>
            </a:extLst>
          </p:cNvPr>
          <p:cNvSpPr txBox="1"/>
          <p:nvPr/>
        </p:nvSpPr>
        <p:spPr>
          <a:xfrm>
            <a:off x="928329" y="1804898"/>
            <a:ext cx="9475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Problem :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ABC Bank wants to sell it's term deposit product to customers and before launching the product they want to develop a model which help them in understanding whether a particular customer will buy their product or not (based on customer's past interaction with bank or other Financial Institution).</a:t>
            </a:r>
          </a:p>
        </p:txBody>
      </p:sp>
    </p:spTree>
    <p:extLst>
      <p:ext uri="{BB962C8B-B14F-4D97-AF65-F5344CB8AC3E}">
        <p14:creationId xmlns:p14="http://schemas.microsoft.com/office/powerpoint/2010/main" val="300029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412756" y="1821479"/>
            <a:ext cx="786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a total of 21 columns (5 of them float64 , 5 Int64 and the rest are objects) without any Null values.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94716D-F032-451E-9FE9-28A705BEF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25066A-B632-420A-8907-2D85AC2A77FF}"/>
              </a:ext>
            </a:extLst>
          </p:cNvPr>
          <p:cNvSpPr txBox="1"/>
          <p:nvPr/>
        </p:nvSpPr>
        <p:spPr>
          <a:xfrm>
            <a:off x="304731" y="288346"/>
            <a:ext cx="5626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C0EA8-097D-4FAD-B775-C2A9344F6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663" y="2263268"/>
            <a:ext cx="3958692" cy="438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2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607135" y="2047022"/>
            <a:ext cx="53238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Data preparation phase: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Checking for NAN values in Data and dealing with it (already checked)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Checking whether  we have imbalanced data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Dealing with imbalanced data (if found)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94716D-F032-451E-9FE9-28A705BEF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25066A-B632-420A-8907-2D85AC2A77FF}"/>
              </a:ext>
            </a:extLst>
          </p:cNvPr>
          <p:cNvSpPr txBox="1"/>
          <p:nvPr/>
        </p:nvSpPr>
        <p:spPr>
          <a:xfrm>
            <a:off x="304731" y="288346"/>
            <a:ext cx="5626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47293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716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607136" y="2047022"/>
            <a:ext cx="5323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we have contains 41188 Row and 21 Columns but the target data (y column) is unfortunately unequally distributed as shown 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94716D-F032-451E-9FE9-28A705BEF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25066A-B632-420A-8907-2D85AC2A77FF}"/>
              </a:ext>
            </a:extLst>
          </p:cNvPr>
          <p:cNvSpPr txBox="1"/>
          <p:nvPr/>
        </p:nvSpPr>
        <p:spPr>
          <a:xfrm>
            <a:off x="304731" y="288346"/>
            <a:ext cx="5626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preparation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F95582-A0CE-46C3-9B21-3DD70E053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985" y="1558915"/>
            <a:ext cx="5443343" cy="512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BD5A96-1E3C-4A86-BF6A-8E363BF3C244}"/>
              </a:ext>
            </a:extLst>
          </p:cNvPr>
          <p:cNvSpPr txBox="1"/>
          <p:nvPr/>
        </p:nvSpPr>
        <p:spPr>
          <a:xfrm>
            <a:off x="590690" y="3913473"/>
            <a:ext cx="53238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can clearly see that more than 88% of the data is a No and only a small portion (10%) is yes</a:t>
            </a:r>
          </a:p>
        </p:txBody>
      </p:sp>
    </p:spTree>
    <p:extLst>
      <p:ext uri="{BB962C8B-B14F-4D97-AF65-F5344CB8AC3E}">
        <p14:creationId xmlns:p14="http://schemas.microsoft.com/office/powerpoint/2010/main" val="3864045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716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607136" y="2047022"/>
            <a:ext cx="5323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overcome this problem we tried many methods including  </a:t>
            </a:r>
            <a:r>
              <a:rPr lang="en-US" b="0" i="0" dirty="0">
                <a:effectLst/>
                <a:latin typeface="Segoe WPC"/>
              </a:rPr>
              <a:t>SMOTE and the results are phenomenal!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94716D-F032-451E-9FE9-28A705BEF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25066A-B632-420A-8907-2D85AC2A77FF}"/>
              </a:ext>
            </a:extLst>
          </p:cNvPr>
          <p:cNvSpPr txBox="1"/>
          <p:nvPr/>
        </p:nvSpPr>
        <p:spPr>
          <a:xfrm>
            <a:off x="304731" y="288346"/>
            <a:ext cx="5626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preparation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BD5A96-1E3C-4A86-BF6A-8E363BF3C244}"/>
              </a:ext>
            </a:extLst>
          </p:cNvPr>
          <p:cNvSpPr txBox="1"/>
          <p:nvPr/>
        </p:nvSpPr>
        <p:spPr>
          <a:xfrm>
            <a:off x="590690" y="3913473"/>
            <a:ext cx="53238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managed to make the data 100% balanced by creating synthetic instances and now we have a total of 73096 rows ( more data = better training)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6757D96-CC93-4A76-A8AF-EC6EF5E764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946331"/>
              </p:ext>
            </p:extLst>
          </p:nvPr>
        </p:nvGraphicFramePr>
        <p:xfrm>
          <a:off x="6547679" y="2261835"/>
          <a:ext cx="5053631" cy="3543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15837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716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607136" y="2047022"/>
            <a:ext cx="532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before applying SMOTE method 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94716D-F032-451E-9FE9-28A705BEF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25066A-B632-420A-8907-2D85AC2A77FF}"/>
              </a:ext>
            </a:extLst>
          </p:cNvPr>
          <p:cNvSpPr txBox="1"/>
          <p:nvPr/>
        </p:nvSpPr>
        <p:spPr>
          <a:xfrm>
            <a:off x="304731" y="288346"/>
            <a:ext cx="5626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preparation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BD5A96-1E3C-4A86-BF6A-8E363BF3C244}"/>
              </a:ext>
            </a:extLst>
          </p:cNvPr>
          <p:cNvSpPr txBox="1"/>
          <p:nvPr/>
        </p:nvSpPr>
        <p:spPr>
          <a:xfrm>
            <a:off x="7347591" y="2231688"/>
            <a:ext cx="5323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data after :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54B7369-020D-41A9-90A9-F01D9DF3B6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8280197"/>
              </p:ext>
            </p:extLst>
          </p:nvPr>
        </p:nvGraphicFramePr>
        <p:xfrm>
          <a:off x="5521899" y="2914903"/>
          <a:ext cx="5501700" cy="3259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76F8644F-8410-4C96-BFD7-B19B4F1F62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945898"/>
              </p:ext>
            </p:extLst>
          </p:nvPr>
        </p:nvGraphicFramePr>
        <p:xfrm>
          <a:off x="-308399" y="2754682"/>
          <a:ext cx="5942603" cy="3373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23DBF020-265E-4C37-BF4C-59C8FC1C79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974054"/>
              </p:ext>
            </p:extLst>
          </p:nvPr>
        </p:nvGraphicFramePr>
        <p:xfrm>
          <a:off x="5719794" y="2761240"/>
          <a:ext cx="5501700" cy="3373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B567950-007B-4D29-85C8-1315AA48E1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9844" y="5228627"/>
            <a:ext cx="884509" cy="1238313"/>
          </a:xfrm>
          <a:prstGeom prst="rect">
            <a:avLst/>
          </a:prstGeom>
        </p:spPr>
      </p:pic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B9FC1F25-7FA8-4E59-AEA2-50A18A5589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2927476"/>
              </p:ext>
            </p:extLst>
          </p:nvPr>
        </p:nvGraphicFramePr>
        <p:xfrm>
          <a:off x="65509" y="2834348"/>
          <a:ext cx="4976918" cy="3082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B9FC1F25-7FA8-4E59-AEA2-50A18A5589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0652793"/>
              </p:ext>
            </p:extLst>
          </p:nvPr>
        </p:nvGraphicFramePr>
        <p:xfrm>
          <a:off x="392102" y="2287989"/>
          <a:ext cx="5253669" cy="3560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1288076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</TotalTime>
  <Words>875</Words>
  <Application>Microsoft Office PowerPoint</Application>
  <PresentationFormat>Widescreen</PresentationFormat>
  <Paragraphs>161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Helvetica Neue</vt:lpstr>
      <vt:lpstr>Lato Extended</vt:lpstr>
      <vt:lpstr>Segoe WPC</vt:lpstr>
      <vt:lpstr>Wingdings</vt:lpstr>
      <vt:lpstr>Office Theme</vt:lpstr>
      <vt:lpstr>Office Theme</vt:lpstr>
      <vt:lpstr>PowerPoint Presentation</vt:lpstr>
      <vt:lpstr>   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</dc:creator>
  <cp:lastModifiedBy>MOHAMAD EYAD ABRAS</cp:lastModifiedBy>
  <cp:revision>19</cp:revision>
  <dcterms:created xsi:type="dcterms:W3CDTF">2021-06-20T10:48:36Z</dcterms:created>
  <dcterms:modified xsi:type="dcterms:W3CDTF">2022-10-30T22:09:40Z</dcterms:modified>
</cp:coreProperties>
</file>