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Canva Sans" panose="020B0604020202020204" charset="0"/>
      <p:regular r:id="rId22"/>
    </p:embeddedFont>
    <p:embeddedFont>
      <p:font typeface="Canva Sans Medium" panose="020B0604020202020204" charset="0"/>
      <p:regular r:id="rId23"/>
    </p:embeddedFont>
    <p:embeddedFont>
      <p:font typeface="Rustic Printe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763162" y="-789039"/>
            <a:ext cx="2875332" cy="3635478"/>
          </a:xfrm>
          <a:custGeom>
            <a:avLst/>
            <a:gdLst/>
            <a:ahLst/>
            <a:cxnLst/>
            <a:rect l="l" t="t" r="r" b="b"/>
            <a:pathLst>
              <a:path w="2875332" h="3635478">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44801" y="9258300"/>
            <a:ext cx="5315394" cy="1913542"/>
          </a:xfrm>
          <a:custGeom>
            <a:avLst/>
            <a:gdLst/>
            <a:ahLst/>
            <a:cxnLst/>
            <a:rect l="l" t="t" r="r" b="b"/>
            <a:pathLst>
              <a:path w="5315394" h="1913542">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rot="2830164">
            <a:off x="5322070" y="8801780"/>
            <a:ext cx="3550978" cy="3705954"/>
          </a:xfrm>
          <a:custGeom>
            <a:avLst/>
            <a:gdLst/>
            <a:ahLst/>
            <a:cxnLst/>
            <a:rect l="l" t="t" r="r" b="b"/>
            <a:pathLst>
              <a:path w="3550978" h="3705954">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950933">
            <a:off x="-2582731" y="3638336"/>
            <a:ext cx="4236628" cy="4828066"/>
          </a:xfrm>
          <a:custGeom>
            <a:avLst/>
            <a:gdLst/>
            <a:ahLst/>
            <a:cxnLst/>
            <a:rect l="l" t="t" r="r" b="b"/>
            <a:pathLst>
              <a:path w="4236628" h="4828066">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5584336" y="-1920382"/>
            <a:ext cx="4623736" cy="3907057"/>
          </a:xfrm>
          <a:custGeom>
            <a:avLst/>
            <a:gdLst/>
            <a:ahLst/>
            <a:cxnLst/>
            <a:rect l="l" t="t" r="r" b="b"/>
            <a:pathLst>
              <a:path w="4623736" h="3907057">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rot="-366315">
            <a:off x="16272866" y="2044607"/>
            <a:ext cx="3659690" cy="4299195"/>
          </a:xfrm>
          <a:custGeom>
            <a:avLst/>
            <a:gdLst/>
            <a:ahLst/>
            <a:cxnLst/>
            <a:rect l="l" t="t" r="r" b="b"/>
            <a:pathLst>
              <a:path w="3659690" h="4299195">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Freeform 9"/>
          <p:cNvSpPr/>
          <p:nvPr/>
        </p:nvSpPr>
        <p:spPr>
          <a:xfrm>
            <a:off x="4624977" y="-3611469"/>
            <a:ext cx="4567505" cy="4720935"/>
          </a:xfrm>
          <a:custGeom>
            <a:avLst/>
            <a:gdLst/>
            <a:ahLst/>
            <a:cxnLst/>
            <a:rect l="l" t="t" r="r" b="b"/>
            <a:pathLst>
              <a:path w="4567505" h="472093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9924524" y="8931997"/>
            <a:ext cx="5331561" cy="3445521"/>
          </a:xfrm>
          <a:custGeom>
            <a:avLst/>
            <a:gdLst/>
            <a:ahLst/>
            <a:cxnLst/>
            <a:rect l="l" t="t" r="r" b="b"/>
            <a:pathLst>
              <a:path w="5331561" h="344552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15513261" y="7125624"/>
            <a:ext cx="3869837" cy="4265352"/>
          </a:xfrm>
          <a:custGeom>
            <a:avLst/>
            <a:gdLst/>
            <a:ahLst/>
            <a:cxnLst/>
            <a:rect l="l" t="t" r="r" b="b"/>
            <a:pathLst>
              <a:path w="3869837" h="4265352">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rot="-10800000">
            <a:off x="9144000" y="-1365351"/>
            <a:ext cx="6660247" cy="2730701"/>
          </a:xfrm>
          <a:custGeom>
            <a:avLst/>
            <a:gdLst/>
            <a:ahLst/>
            <a:cxnLst/>
            <a:rect l="l" t="t" r="r" b="b"/>
            <a:pathLst>
              <a:path w="6660247" h="2730701">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rot="-2611628">
            <a:off x="1608356" y="-1969747"/>
            <a:ext cx="4007991" cy="3041063"/>
          </a:xfrm>
          <a:custGeom>
            <a:avLst/>
            <a:gdLst/>
            <a:ahLst/>
            <a:cxnLst/>
            <a:rect l="l" t="t" r="r" b="b"/>
            <a:pathLst>
              <a:path w="4007991" h="3041063">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TextBox 14"/>
          <p:cNvSpPr txBox="1"/>
          <p:nvPr/>
        </p:nvSpPr>
        <p:spPr>
          <a:xfrm>
            <a:off x="6306285" y="2660467"/>
            <a:ext cx="5599605" cy="3596002"/>
          </a:xfrm>
          <a:prstGeom prst="rect">
            <a:avLst/>
          </a:prstGeom>
        </p:spPr>
        <p:txBody>
          <a:bodyPr lIns="0" tIns="0" rIns="0" bIns="0" rtlCol="0" anchor="t">
            <a:spAutoFit/>
          </a:bodyPr>
          <a:lstStyle/>
          <a:p>
            <a:pPr marL="0" lvl="0" indent="0" algn="ctr">
              <a:lnSpc>
                <a:spcPts val="6507"/>
              </a:lnSpc>
            </a:pPr>
            <a:r>
              <a:rPr lang="en-US" sz="7746" spc="-464">
                <a:solidFill>
                  <a:srgbClr val="0B4E7C"/>
                </a:solidFill>
                <a:latin typeface="Rustic Printed"/>
              </a:rPr>
              <a:t>KLASIFIKASI GAMBAR MENGGUNAKAN DATASET MNIST</a:t>
            </a:r>
          </a:p>
        </p:txBody>
      </p:sp>
      <p:sp>
        <p:nvSpPr>
          <p:cNvPr id="15" name="Freeform 15"/>
          <p:cNvSpPr/>
          <p:nvPr/>
        </p:nvSpPr>
        <p:spPr>
          <a:xfrm rot="4142913">
            <a:off x="12361563" y="2621106"/>
            <a:ext cx="2770524" cy="1664799"/>
          </a:xfrm>
          <a:custGeom>
            <a:avLst/>
            <a:gdLst/>
            <a:ahLst/>
            <a:cxnLst/>
            <a:rect l="l" t="t" r="r" b="b"/>
            <a:pathLst>
              <a:path w="2770524" h="1664799">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TextBox 16"/>
          <p:cNvSpPr txBox="1"/>
          <p:nvPr/>
        </p:nvSpPr>
        <p:spPr>
          <a:xfrm>
            <a:off x="3928283" y="6773431"/>
            <a:ext cx="10355609" cy="752012"/>
          </a:xfrm>
          <a:prstGeom prst="rect">
            <a:avLst/>
          </a:prstGeom>
        </p:spPr>
        <p:txBody>
          <a:bodyPr lIns="0" tIns="0" rIns="0" bIns="0" rtlCol="0" anchor="t">
            <a:spAutoFit/>
          </a:bodyPr>
          <a:lstStyle/>
          <a:p>
            <a:pPr algn="ctr">
              <a:lnSpc>
                <a:spcPts val="2955"/>
              </a:lnSpc>
            </a:pPr>
            <a:r>
              <a:rPr lang="en-US" sz="2841" spc="179">
                <a:solidFill>
                  <a:srgbClr val="000000"/>
                </a:solidFill>
                <a:latin typeface="Canva Sans Medium"/>
              </a:rPr>
              <a:t>MOHAMAD RAYI </a:t>
            </a:r>
          </a:p>
          <a:p>
            <a:pPr marL="0" lvl="0" indent="0" algn="ctr">
              <a:lnSpc>
                <a:spcPts val="2955"/>
              </a:lnSpc>
              <a:spcBef>
                <a:spcPct val="0"/>
              </a:spcBef>
            </a:pPr>
            <a:r>
              <a:rPr lang="en-US" sz="2841" spc="179">
                <a:solidFill>
                  <a:srgbClr val="000000"/>
                </a:solidFill>
                <a:latin typeface="Canva Sans Medium"/>
              </a:rPr>
              <a:t>DWI PUTRA</a:t>
            </a:r>
          </a:p>
        </p:txBody>
      </p:sp>
      <p:sp>
        <p:nvSpPr>
          <p:cNvPr id="17" name="Freeform 17"/>
          <p:cNvSpPr/>
          <p:nvPr/>
        </p:nvSpPr>
        <p:spPr>
          <a:xfrm rot="-6823717">
            <a:off x="2885331" y="6085992"/>
            <a:ext cx="2770524" cy="1664799"/>
          </a:xfrm>
          <a:custGeom>
            <a:avLst/>
            <a:gdLst/>
            <a:ahLst/>
            <a:cxnLst/>
            <a:rect l="l" t="t" r="r" b="b"/>
            <a:pathLst>
              <a:path w="2770524" h="1664799">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8" name="Freeform 18"/>
          <p:cNvSpPr/>
          <p:nvPr/>
        </p:nvSpPr>
        <p:spPr>
          <a:xfrm flipH="1">
            <a:off x="4270593" y="2612842"/>
            <a:ext cx="1467459" cy="1581362"/>
          </a:xfrm>
          <a:custGeom>
            <a:avLst/>
            <a:gdLst/>
            <a:ahLst/>
            <a:cxnLst/>
            <a:rect l="l" t="t" r="r" b="b"/>
            <a:pathLst>
              <a:path w="1467459" h="1581362">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9" name="Freeform 19"/>
          <p:cNvSpPr/>
          <p:nvPr/>
        </p:nvSpPr>
        <p:spPr>
          <a:xfrm>
            <a:off x="13026394" y="6430583"/>
            <a:ext cx="1140143" cy="1228640"/>
          </a:xfrm>
          <a:custGeom>
            <a:avLst/>
            <a:gdLst/>
            <a:ahLst/>
            <a:cxnLst/>
            <a:rect l="l" t="t" r="r" b="b"/>
            <a:pathLst>
              <a:path w="1140143" h="1228640">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3557360" y="4018821"/>
            <a:ext cx="11173280" cy="2249358"/>
          </a:xfrm>
          <a:custGeom>
            <a:avLst/>
            <a:gdLst/>
            <a:ahLst/>
            <a:cxnLst/>
            <a:rect l="l" t="t" r="r" b="b"/>
            <a:pathLst>
              <a:path w="11173280" h="2249358">
                <a:moveTo>
                  <a:pt x="0" y="0"/>
                </a:moveTo>
                <a:lnTo>
                  <a:pt x="11173280" y="0"/>
                </a:lnTo>
                <a:lnTo>
                  <a:pt x="11173280" y="2249358"/>
                </a:lnTo>
                <a:lnTo>
                  <a:pt x="0" y="2249358"/>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5545911" y="6639654"/>
            <a:ext cx="7196179" cy="3129915"/>
          </a:xfrm>
          <a:prstGeom prst="rect">
            <a:avLst/>
          </a:prstGeom>
        </p:spPr>
        <p:txBody>
          <a:bodyPr lIns="0" tIns="0" rIns="0" bIns="0" rtlCol="0" anchor="t">
            <a:spAutoFit/>
          </a:bodyPr>
          <a:lstStyle/>
          <a:p>
            <a:pPr algn="ctr">
              <a:lnSpc>
                <a:spcPts val="2295"/>
              </a:lnSpc>
            </a:pPr>
            <a:r>
              <a:rPr lang="en-US" sz="1700" spc="102">
                <a:solidFill>
                  <a:srgbClr val="0B4E7C"/>
                </a:solidFill>
                <a:latin typeface="Canva Sans Medium"/>
              </a:rPr>
              <a:t>Model Sequential Keras digunakan untuk membangun neural network secara lapisan demi lapisan.</a:t>
            </a:r>
          </a:p>
          <a:p>
            <a:pPr algn="ctr">
              <a:lnSpc>
                <a:spcPts val="2295"/>
              </a:lnSpc>
            </a:pPr>
            <a:r>
              <a:rPr lang="en-US" sz="1700" spc="102">
                <a:solidFill>
                  <a:srgbClr val="0B4E7C"/>
                </a:solidFill>
                <a:latin typeface="Canva Sans Medium"/>
              </a:rPr>
              <a:t>Lapisan pertama adalah Flatten, yang mengubah input 2D (28x28 piksel) menjadi vektor 1D.</a:t>
            </a:r>
          </a:p>
          <a:p>
            <a:pPr algn="ctr">
              <a:lnSpc>
                <a:spcPts val="2295"/>
              </a:lnSpc>
            </a:pPr>
            <a:r>
              <a:rPr lang="en-US" sz="1700" spc="102">
                <a:solidFill>
                  <a:srgbClr val="0B4E7C"/>
                </a:solidFill>
                <a:latin typeface="Canva Sans Medium"/>
              </a:rPr>
              <a:t>Lapisan kedua dan ketiga adalah Dense (fully connected) dengan 128 dan 64 neuron masing-masing, menggunakan fungsi aktivasi ReLU.</a:t>
            </a:r>
          </a:p>
          <a:p>
            <a:pPr algn="ctr">
              <a:lnSpc>
                <a:spcPts val="2295"/>
              </a:lnSpc>
            </a:pPr>
            <a:r>
              <a:rPr lang="en-US" sz="1700" spc="102">
                <a:solidFill>
                  <a:srgbClr val="0B4E7C"/>
                </a:solidFill>
                <a:latin typeface="Canva Sans Medium"/>
              </a:rPr>
              <a:t>Lapisan terakhir adalah Dense dengan 10 neuron, menggunakan fungsi aktivasi softmax untuk menghasilkan probabilitas untuk setiap kelas (0-9).</a:t>
            </a:r>
          </a:p>
          <a:p>
            <a:pPr algn="ctr">
              <a:lnSpc>
                <a:spcPts val="2295"/>
              </a:lnSpc>
            </a:pPr>
            <a:endParaRPr lang="en-US" sz="1700" spc="102">
              <a:solidFill>
                <a:srgbClr val="0B4E7C"/>
              </a:solidFill>
              <a:latin typeface="Canva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0059816" y="3630635"/>
            <a:ext cx="7397171" cy="5112003"/>
          </a:xfrm>
          <a:custGeom>
            <a:avLst/>
            <a:gdLst/>
            <a:ahLst/>
            <a:cxnLst/>
            <a:rect l="l" t="t" r="r" b="b"/>
            <a:pathLst>
              <a:path w="7397171" h="5112003">
                <a:moveTo>
                  <a:pt x="0" y="0"/>
                </a:moveTo>
                <a:lnTo>
                  <a:pt x="7397171" y="0"/>
                </a:lnTo>
                <a:lnTo>
                  <a:pt x="7397171" y="5112004"/>
                </a:lnTo>
                <a:lnTo>
                  <a:pt x="0" y="5112004"/>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1356579" y="5124450"/>
            <a:ext cx="7196179" cy="1415415"/>
          </a:xfrm>
          <a:prstGeom prst="rect">
            <a:avLst/>
          </a:prstGeom>
        </p:spPr>
        <p:txBody>
          <a:bodyPr lIns="0" tIns="0" rIns="0" bIns="0" rtlCol="0" anchor="t">
            <a:spAutoFit/>
          </a:bodyPr>
          <a:lstStyle/>
          <a:p>
            <a:pPr algn="ctr">
              <a:lnSpc>
                <a:spcPts val="2295"/>
              </a:lnSpc>
            </a:pPr>
            <a:r>
              <a:rPr lang="en-US" sz="1700" spc="102">
                <a:solidFill>
                  <a:srgbClr val="0B4E7C"/>
                </a:solidFill>
                <a:latin typeface="Canva Sans Medium"/>
              </a:rPr>
              <a:t>Model dikompilasi menggunakan optimizer Adam, fungsi loss categorical crossentropy, dan metrik akurasi. Model dilatih selama 10 epochs dengan batch size 32, menggunakan data pelatihan dan divalidasi menggunakan data pengujian.</a:t>
            </a:r>
          </a:p>
          <a:p>
            <a:pPr algn="ctr">
              <a:lnSpc>
                <a:spcPts val="2295"/>
              </a:lnSpc>
            </a:pPr>
            <a:endParaRPr lang="en-US" sz="1700" spc="102">
              <a:solidFill>
                <a:srgbClr val="0B4E7C"/>
              </a:solidFill>
              <a:latin typeface="Canva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4077986" y="4214962"/>
            <a:ext cx="10395798" cy="1857076"/>
          </a:xfrm>
          <a:custGeom>
            <a:avLst/>
            <a:gdLst/>
            <a:ahLst/>
            <a:cxnLst/>
            <a:rect l="l" t="t" r="r" b="b"/>
            <a:pathLst>
              <a:path w="10395798" h="1857076">
                <a:moveTo>
                  <a:pt x="0" y="0"/>
                </a:moveTo>
                <a:lnTo>
                  <a:pt x="10395798" y="0"/>
                </a:lnTo>
                <a:lnTo>
                  <a:pt x="10395798" y="1857076"/>
                </a:lnTo>
                <a:lnTo>
                  <a:pt x="0" y="1857076"/>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5677796" y="6634013"/>
            <a:ext cx="7196179" cy="843915"/>
          </a:xfrm>
          <a:prstGeom prst="rect">
            <a:avLst/>
          </a:prstGeom>
        </p:spPr>
        <p:txBody>
          <a:bodyPr lIns="0" tIns="0" rIns="0" bIns="0" rtlCol="0" anchor="t">
            <a:spAutoFit/>
          </a:bodyPr>
          <a:lstStyle/>
          <a:p>
            <a:pPr algn="ctr">
              <a:lnSpc>
                <a:spcPts val="2295"/>
              </a:lnSpc>
            </a:pPr>
            <a:r>
              <a:rPr lang="en-US" sz="1700" spc="102">
                <a:solidFill>
                  <a:srgbClr val="0B4E7C"/>
                </a:solidFill>
                <a:latin typeface="Canva Sans Medium"/>
              </a:rPr>
              <a:t>Model dievaluasi menggunakan data pengujian untuk menghitung loss dan akurasi. Akurasi hasil pengujian ditampilkan di layar.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8701129" y="3024854"/>
            <a:ext cx="8985481" cy="5391289"/>
          </a:xfrm>
          <a:custGeom>
            <a:avLst/>
            <a:gdLst/>
            <a:ahLst/>
            <a:cxnLst/>
            <a:rect l="l" t="t" r="r" b="b"/>
            <a:pathLst>
              <a:path w="8985481" h="5391289">
                <a:moveTo>
                  <a:pt x="0" y="0"/>
                </a:moveTo>
                <a:lnTo>
                  <a:pt x="8985481" y="0"/>
                </a:lnTo>
                <a:lnTo>
                  <a:pt x="8985481" y="5391288"/>
                </a:lnTo>
                <a:lnTo>
                  <a:pt x="0" y="5391288"/>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748585" y="5124450"/>
            <a:ext cx="7196179" cy="1129665"/>
          </a:xfrm>
          <a:prstGeom prst="rect">
            <a:avLst/>
          </a:prstGeom>
        </p:spPr>
        <p:txBody>
          <a:bodyPr lIns="0" tIns="0" rIns="0" bIns="0" rtlCol="0" anchor="t">
            <a:spAutoFit/>
          </a:bodyPr>
          <a:lstStyle/>
          <a:p>
            <a:pPr algn="ctr">
              <a:lnSpc>
                <a:spcPts val="2295"/>
              </a:lnSpc>
            </a:pPr>
            <a:r>
              <a:rPr lang="en-US" sz="1700" spc="102">
                <a:solidFill>
                  <a:srgbClr val="0B4E7C"/>
                </a:solidFill>
                <a:latin typeface="Canva Sans Medium"/>
              </a:rPr>
              <a:t>Dua grafik dibuat untuk menampilkan akurasi dan loss selama pelatihan dan validasi. Grafik ini membantu dalam menganalisis performa model seiring dengan bertambahnya epochs.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1474298" y="1476987"/>
            <a:ext cx="5785002" cy="8443642"/>
          </a:xfrm>
          <a:custGeom>
            <a:avLst/>
            <a:gdLst/>
            <a:ahLst/>
            <a:cxnLst/>
            <a:rect l="l" t="t" r="r" b="b"/>
            <a:pathLst>
              <a:path w="5785002" h="8443642">
                <a:moveTo>
                  <a:pt x="0" y="0"/>
                </a:moveTo>
                <a:lnTo>
                  <a:pt x="5785002" y="0"/>
                </a:lnTo>
                <a:lnTo>
                  <a:pt x="5785002" y="8443641"/>
                </a:lnTo>
                <a:lnTo>
                  <a:pt x="0" y="8443641"/>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1504950" y="4811223"/>
            <a:ext cx="7196179" cy="1986915"/>
          </a:xfrm>
          <a:prstGeom prst="rect">
            <a:avLst/>
          </a:prstGeom>
        </p:spPr>
        <p:txBody>
          <a:bodyPr lIns="0" tIns="0" rIns="0" bIns="0" rtlCol="0" anchor="t">
            <a:spAutoFit/>
          </a:bodyPr>
          <a:lstStyle/>
          <a:p>
            <a:pPr algn="just">
              <a:lnSpc>
                <a:spcPts val="2295"/>
              </a:lnSpc>
            </a:pPr>
            <a:r>
              <a:rPr lang="en-US" sz="1700" spc="102">
                <a:solidFill>
                  <a:srgbClr val="0B4E7C"/>
                </a:solidFill>
                <a:latin typeface="Canva Sans Medium"/>
              </a:rPr>
              <a:t>Fungsi plot_image dan plot_value_array digunakan untuk menampilkan gambar yang diprediksi beserta label sebenarnya, serta grafik batang yang menunjukkan probabilitas prediksi untuk setiap kelas. Prediksi dilakukan pada beberapa gambar acak dari data pengujian, dan hasilnya ditampilkan dalam format grid.</a:t>
            </a:r>
          </a:p>
          <a:p>
            <a:pPr algn="just">
              <a:lnSpc>
                <a:spcPts val="2295"/>
              </a:lnSpc>
            </a:pPr>
            <a:endParaRPr lang="en-US" sz="1700" spc="102">
              <a:solidFill>
                <a:srgbClr val="0B4E7C"/>
              </a:solidFill>
              <a:latin typeface="Canva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rot="901306">
            <a:off x="13837223" y="1865880"/>
            <a:ext cx="2533588" cy="2654235"/>
          </a:xfrm>
          <a:custGeom>
            <a:avLst/>
            <a:gdLst/>
            <a:ahLst/>
            <a:cxnLst/>
            <a:rect l="l" t="t" r="r" b="b"/>
            <a:pathLst>
              <a:path w="2533588" h="2654235">
                <a:moveTo>
                  <a:pt x="0" y="0"/>
                </a:moveTo>
                <a:lnTo>
                  <a:pt x="2533588" y="0"/>
                </a:lnTo>
                <a:lnTo>
                  <a:pt x="2533588" y="2654235"/>
                </a:lnTo>
                <a:lnTo>
                  <a:pt x="0" y="265423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7" name="TextBox 7"/>
          <p:cNvSpPr txBox="1"/>
          <p:nvPr/>
        </p:nvSpPr>
        <p:spPr>
          <a:xfrm>
            <a:off x="3355998" y="5114925"/>
            <a:ext cx="11576005" cy="1710853"/>
          </a:xfrm>
          <a:prstGeom prst="rect">
            <a:avLst/>
          </a:prstGeom>
        </p:spPr>
        <p:txBody>
          <a:bodyPr lIns="0" tIns="0" rIns="0" bIns="0" rtlCol="0" anchor="t">
            <a:spAutoFit/>
          </a:bodyPr>
          <a:lstStyle/>
          <a:p>
            <a:pPr marL="0" lvl="0" indent="0" algn="ctr">
              <a:lnSpc>
                <a:spcPts val="2699"/>
              </a:lnSpc>
              <a:spcBef>
                <a:spcPct val="0"/>
              </a:spcBef>
            </a:pPr>
            <a:r>
              <a:rPr lang="en-US" sz="1999" spc="119" dirty="0">
                <a:solidFill>
                  <a:srgbClr val="FFFFFF"/>
                </a:solidFill>
                <a:latin typeface="Canva Sans Medium"/>
              </a:rPr>
              <a:t>Setelah </a:t>
            </a:r>
            <a:r>
              <a:rPr lang="en-US" sz="1999" spc="119" dirty="0" err="1">
                <a:solidFill>
                  <a:srgbClr val="FFFFFF"/>
                </a:solidFill>
                <a:latin typeface="Canva Sans Medium"/>
              </a:rPr>
              <a:t>pelatihan</a:t>
            </a:r>
            <a:r>
              <a:rPr lang="en-US" sz="1999" spc="119" dirty="0">
                <a:solidFill>
                  <a:srgbClr val="FFFFFF"/>
                </a:solidFill>
                <a:latin typeface="Canva Sans Medium"/>
              </a:rPr>
              <a:t>, model </a:t>
            </a:r>
            <a:r>
              <a:rPr lang="en-US" sz="1999" spc="119" dirty="0" err="1">
                <a:solidFill>
                  <a:srgbClr val="FFFFFF"/>
                </a:solidFill>
                <a:latin typeface="Canva Sans Medium"/>
              </a:rPr>
              <a:t>dievaluasi</a:t>
            </a:r>
            <a:r>
              <a:rPr lang="en-US" sz="1999" spc="119" dirty="0">
                <a:solidFill>
                  <a:srgbClr val="FFFFFF"/>
                </a:solidFill>
                <a:latin typeface="Canva Sans Medium"/>
              </a:rPr>
              <a:t> </a:t>
            </a:r>
            <a:r>
              <a:rPr lang="en-US" sz="1999" spc="119" dirty="0" err="1">
                <a:solidFill>
                  <a:srgbClr val="FFFFFF"/>
                </a:solidFill>
                <a:latin typeface="Canva Sans Medium"/>
              </a:rPr>
              <a:t>menggunakan</a:t>
            </a:r>
            <a:r>
              <a:rPr lang="en-US" sz="1999" spc="119" dirty="0">
                <a:solidFill>
                  <a:srgbClr val="FFFFFF"/>
                </a:solidFill>
                <a:latin typeface="Canva Sans Medium"/>
              </a:rPr>
              <a:t> data </a:t>
            </a:r>
            <a:r>
              <a:rPr lang="en-US" sz="1999" spc="119" dirty="0" err="1">
                <a:solidFill>
                  <a:srgbClr val="FFFFFF"/>
                </a:solidFill>
                <a:latin typeface="Canva Sans Medium"/>
              </a:rPr>
              <a:t>pengujian</a:t>
            </a:r>
            <a:r>
              <a:rPr lang="en-US" sz="1999" spc="119" dirty="0">
                <a:solidFill>
                  <a:srgbClr val="FFFFFF"/>
                </a:solidFill>
                <a:latin typeface="Canva Sans Medium"/>
              </a:rPr>
              <a:t> untuk </a:t>
            </a:r>
            <a:r>
              <a:rPr lang="en-US" sz="1999" spc="119" dirty="0" err="1">
                <a:solidFill>
                  <a:srgbClr val="FFFFFF"/>
                </a:solidFill>
                <a:latin typeface="Canva Sans Medium"/>
              </a:rPr>
              <a:t>menghitung</a:t>
            </a:r>
            <a:r>
              <a:rPr lang="en-US" sz="1999" spc="119" dirty="0">
                <a:solidFill>
                  <a:srgbClr val="FFFFFF"/>
                </a:solidFill>
                <a:latin typeface="Canva Sans Medium"/>
              </a:rPr>
              <a:t> </a:t>
            </a:r>
            <a:r>
              <a:rPr lang="en-US" sz="1999" spc="119" dirty="0" err="1">
                <a:solidFill>
                  <a:srgbClr val="FFFFFF"/>
                </a:solidFill>
                <a:latin typeface="Canva Sans Medium"/>
              </a:rPr>
              <a:t>akurasi</a:t>
            </a:r>
            <a:r>
              <a:rPr lang="en-US" sz="1999" spc="119" dirty="0">
                <a:solidFill>
                  <a:srgbClr val="FFFFFF"/>
                </a:solidFill>
                <a:latin typeface="Canva Sans Medium"/>
              </a:rPr>
              <a:t> dan loss. Hasil </a:t>
            </a:r>
            <a:r>
              <a:rPr lang="en-US" sz="1999" spc="119" dirty="0" err="1">
                <a:solidFill>
                  <a:srgbClr val="FFFFFF"/>
                </a:solidFill>
                <a:latin typeface="Canva Sans Medium"/>
              </a:rPr>
              <a:t>evaluasi</a:t>
            </a:r>
            <a:r>
              <a:rPr lang="en-US" sz="1999" spc="119" dirty="0">
                <a:solidFill>
                  <a:srgbClr val="FFFFFF"/>
                </a:solidFill>
                <a:latin typeface="Canva Sans Medium"/>
              </a:rPr>
              <a:t> menunjukkan bahwa model mencapai </a:t>
            </a:r>
            <a:r>
              <a:rPr lang="en-US" sz="1999" spc="119" dirty="0" err="1">
                <a:solidFill>
                  <a:srgbClr val="FFFFFF"/>
                </a:solidFill>
                <a:latin typeface="Canva Sans Medium"/>
              </a:rPr>
              <a:t>akurasi</a:t>
            </a:r>
            <a:r>
              <a:rPr lang="en-US" sz="1999" spc="119" dirty="0">
                <a:solidFill>
                  <a:srgbClr val="FFFFFF"/>
                </a:solidFill>
                <a:latin typeface="Canva Sans Medium"/>
              </a:rPr>
              <a:t> </a:t>
            </a:r>
            <a:r>
              <a:rPr lang="en-US" sz="1999" spc="119" dirty="0" err="1">
                <a:solidFill>
                  <a:srgbClr val="FFFFFF"/>
                </a:solidFill>
                <a:latin typeface="Canva Sans Medium"/>
              </a:rPr>
              <a:t>sebesar</a:t>
            </a:r>
            <a:r>
              <a:rPr lang="en-US" sz="1999" spc="119" dirty="0">
                <a:solidFill>
                  <a:srgbClr val="FFFFFF"/>
                </a:solidFill>
                <a:latin typeface="Canva Sans Medium"/>
              </a:rPr>
              <a:t> 97 % yang </a:t>
            </a:r>
            <a:r>
              <a:rPr lang="en-US" sz="1999" spc="119" dirty="0" err="1">
                <a:solidFill>
                  <a:srgbClr val="FFFFFF"/>
                </a:solidFill>
                <a:latin typeface="Canva Sans Medium"/>
              </a:rPr>
              <a:t>memenuhi</a:t>
            </a:r>
            <a:r>
              <a:rPr lang="en-US" sz="1999" spc="119" dirty="0">
                <a:solidFill>
                  <a:srgbClr val="FFFFFF"/>
                </a:solidFill>
                <a:latin typeface="Canva Sans Medium"/>
              </a:rPr>
              <a:t> </a:t>
            </a:r>
            <a:r>
              <a:rPr lang="en-US" sz="1999" spc="119" dirty="0" err="1">
                <a:solidFill>
                  <a:srgbClr val="FFFFFF"/>
                </a:solidFill>
                <a:latin typeface="Canva Sans Medium"/>
              </a:rPr>
              <a:t>tujuan</a:t>
            </a:r>
            <a:r>
              <a:rPr lang="en-US" sz="1999" spc="119" dirty="0">
                <a:solidFill>
                  <a:srgbClr val="FFFFFF"/>
                </a:solidFill>
                <a:latin typeface="Canva Sans Medium"/>
              </a:rPr>
              <a:t> proyek. </a:t>
            </a:r>
            <a:r>
              <a:rPr lang="en-US" sz="1999" spc="119" dirty="0" err="1">
                <a:solidFill>
                  <a:srgbClr val="FFFFFF"/>
                </a:solidFill>
                <a:latin typeface="Canva Sans Medium"/>
              </a:rPr>
              <a:t>Grafik</a:t>
            </a:r>
            <a:r>
              <a:rPr lang="en-US" sz="1999" spc="119" dirty="0">
                <a:solidFill>
                  <a:srgbClr val="FFFFFF"/>
                </a:solidFill>
                <a:latin typeface="Canva Sans Medium"/>
              </a:rPr>
              <a:t> </a:t>
            </a:r>
            <a:r>
              <a:rPr lang="en-US" sz="1999" spc="119" dirty="0" err="1">
                <a:solidFill>
                  <a:srgbClr val="FFFFFF"/>
                </a:solidFill>
                <a:latin typeface="Canva Sans Medium"/>
              </a:rPr>
              <a:t>akurasi</a:t>
            </a:r>
            <a:r>
              <a:rPr lang="en-US" sz="1999" spc="119" dirty="0">
                <a:solidFill>
                  <a:srgbClr val="FFFFFF"/>
                </a:solidFill>
                <a:latin typeface="Canva Sans Medium"/>
              </a:rPr>
              <a:t> dan loss </a:t>
            </a:r>
            <a:r>
              <a:rPr lang="en-US" sz="1999" spc="119" dirty="0" err="1">
                <a:solidFill>
                  <a:srgbClr val="FFFFFF"/>
                </a:solidFill>
                <a:latin typeface="Canva Sans Medium"/>
              </a:rPr>
              <a:t>selama</a:t>
            </a:r>
            <a:r>
              <a:rPr lang="en-US" sz="1999" spc="119" dirty="0">
                <a:solidFill>
                  <a:srgbClr val="FFFFFF"/>
                </a:solidFill>
                <a:latin typeface="Canva Sans Medium"/>
              </a:rPr>
              <a:t> </a:t>
            </a:r>
            <a:r>
              <a:rPr lang="en-US" sz="1999" spc="119" dirty="0" err="1">
                <a:solidFill>
                  <a:srgbClr val="FFFFFF"/>
                </a:solidFill>
                <a:latin typeface="Canva Sans Medium"/>
              </a:rPr>
              <a:t>pelatihan</a:t>
            </a:r>
            <a:r>
              <a:rPr lang="en-US" sz="1999" spc="119" dirty="0">
                <a:solidFill>
                  <a:srgbClr val="FFFFFF"/>
                </a:solidFill>
                <a:latin typeface="Canva Sans Medium"/>
              </a:rPr>
              <a:t> dan </a:t>
            </a:r>
            <a:r>
              <a:rPr lang="en-US" sz="1999" spc="119" dirty="0" err="1">
                <a:solidFill>
                  <a:srgbClr val="FFFFFF"/>
                </a:solidFill>
                <a:latin typeface="Canva Sans Medium"/>
              </a:rPr>
              <a:t>validasi</a:t>
            </a:r>
            <a:r>
              <a:rPr lang="en-US" sz="1999" spc="119" dirty="0">
                <a:solidFill>
                  <a:srgbClr val="FFFFFF"/>
                </a:solidFill>
                <a:latin typeface="Canva Sans Medium"/>
              </a:rPr>
              <a:t> menunjukkan </a:t>
            </a:r>
            <a:r>
              <a:rPr lang="en-US" sz="1999" spc="119" dirty="0" err="1">
                <a:solidFill>
                  <a:srgbClr val="FFFFFF"/>
                </a:solidFill>
                <a:latin typeface="Canva Sans Medium"/>
              </a:rPr>
              <a:t>tren</a:t>
            </a:r>
            <a:r>
              <a:rPr lang="en-US" sz="1999" spc="119" dirty="0">
                <a:solidFill>
                  <a:srgbClr val="FFFFFF"/>
                </a:solidFill>
                <a:latin typeface="Canva Sans Medium"/>
              </a:rPr>
              <a:t> positif, </a:t>
            </a:r>
            <a:r>
              <a:rPr lang="en-US" sz="1999" spc="119" dirty="0" err="1">
                <a:solidFill>
                  <a:srgbClr val="FFFFFF"/>
                </a:solidFill>
                <a:latin typeface="Canva Sans Medium"/>
              </a:rPr>
              <a:t>dimana</a:t>
            </a:r>
            <a:r>
              <a:rPr lang="en-US" sz="1999" spc="119" dirty="0">
                <a:solidFill>
                  <a:srgbClr val="FFFFFF"/>
                </a:solidFill>
                <a:latin typeface="Canva Sans Medium"/>
              </a:rPr>
              <a:t> </a:t>
            </a:r>
            <a:r>
              <a:rPr lang="en-US" sz="1999" spc="119" dirty="0" err="1">
                <a:solidFill>
                  <a:srgbClr val="FFFFFF"/>
                </a:solidFill>
                <a:latin typeface="Canva Sans Medium"/>
              </a:rPr>
              <a:t>akurasi</a:t>
            </a:r>
            <a:r>
              <a:rPr lang="en-US" sz="1999" spc="119" dirty="0">
                <a:solidFill>
                  <a:srgbClr val="FFFFFF"/>
                </a:solidFill>
                <a:latin typeface="Canva Sans Medium"/>
              </a:rPr>
              <a:t> </a:t>
            </a:r>
            <a:r>
              <a:rPr lang="en-US" sz="1999" spc="119" dirty="0" err="1">
                <a:solidFill>
                  <a:srgbClr val="FFFFFF"/>
                </a:solidFill>
                <a:latin typeface="Canva Sans Medium"/>
              </a:rPr>
              <a:t>meningkat</a:t>
            </a:r>
            <a:r>
              <a:rPr lang="en-US" sz="1999" spc="119" dirty="0">
                <a:solidFill>
                  <a:srgbClr val="FFFFFF"/>
                </a:solidFill>
                <a:latin typeface="Canva Sans Medium"/>
              </a:rPr>
              <a:t> dan loss </a:t>
            </a:r>
            <a:r>
              <a:rPr lang="en-US" sz="1999" spc="119" dirty="0" err="1">
                <a:solidFill>
                  <a:srgbClr val="FFFFFF"/>
                </a:solidFill>
                <a:latin typeface="Canva Sans Medium"/>
              </a:rPr>
              <a:t>menurun</a:t>
            </a:r>
            <a:r>
              <a:rPr lang="en-US" sz="1999" spc="119" dirty="0">
                <a:solidFill>
                  <a:srgbClr val="FFFFFF"/>
                </a:solidFill>
                <a:latin typeface="Canva Sans Medium"/>
              </a:rPr>
              <a:t> </a:t>
            </a:r>
            <a:r>
              <a:rPr lang="en-US" sz="1999" spc="119" dirty="0" err="1">
                <a:solidFill>
                  <a:srgbClr val="FFFFFF"/>
                </a:solidFill>
                <a:latin typeface="Canva Sans Medium"/>
              </a:rPr>
              <a:t>seiring</a:t>
            </a:r>
            <a:r>
              <a:rPr lang="en-US" sz="1999" spc="119" dirty="0">
                <a:solidFill>
                  <a:srgbClr val="FFFFFF"/>
                </a:solidFill>
                <a:latin typeface="Canva Sans Medium"/>
              </a:rPr>
              <a:t> dengan </a:t>
            </a:r>
            <a:r>
              <a:rPr lang="en-US" sz="1999" spc="119" dirty="0" err="1">
                <a:solidFill>
                  <a:srgbClr val="FFFFFF"/>
                </a:solidFill>
                <a:latin typeface="Canva Sans Medium"/>
              </a:rPr>
              <a:t>bertambahnya</a:t>
            </a:r>
            <a:r>
              <a:rPr lang="en-US" sz="1999" spc="119" dirty="0">
                <a:solidFill>
                  <a:srgbClr val="FFFFFF"/>
                </a:solidFill>
                <a:latin typeface="Canva Sans Medium"/>
              </a:rPr>
              <a:t> epochs.</a:t>
            </a:r>
          </a:p>
        </p:txBody>
      </p:sp>
      <p:sp>
        <p:nvSpPr>
          <p:cNvPr id="8" name="TextBox 8"/>
          <p:cNvSpPr txBox="1"/>
          <p:nvPr/>
        </p:nvSpPr>
        <p:spPr>
          <a:xfrm>
            <a:off x="3519557" y="3540083"/>
            <a:ext cx="11248885" cy="1263016"/>
          </a:xfrm>
          <a:prstGeom prst="rect">
            <a:avLst/>
          </a:prstGeom>
        </p:spPr>
        <p:txBody>
          <a:bodyPr lIns="0" tIns="0" rIns="0" bIns="0" rtlCol="0" anchor="t">
            <a:spAutoFit/>
          </a:bodyPr>
          <a:lstStyle/>
          <a:p>
            <a:pPr marL="0" lvl="0" indent="0" algn="ctr">
              <a:lnSpc>
                <a:spcPts val="7680"/>
              </a:lnSpc>
            </a:pPr>
            <a:r>
              <a:rPr lang="en-US" sz="8000" spc="-480">
                <a:solidFill>
                  <a:srgbClr val="FFFFFF"/>
                </a:solidFill>
                <a:latin typeface="Rustic Printed"/>
              </a:rPr>
              <a:t>HASIL EVALUASI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763162" y="-789039"/>
            <a:ext cx="2875332" cy="3635478"/>
          </a:xfrm>
          <a:custGeom>
            <a:avLst/>
            <a:gdLst/>
            <a:ahLst/>
            <a:cxnLst/>
            <a:rect l="l" t="t" r="r" b="b"/>
            <a:pathLst>
              <a:path w="2875332" h="3635478">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44801" y="9258300"/>
            <a:ext cx="5315394" cy="1913542"/>
          </a:xfrm>
          <a:custGeom>
            <a:avLst/>
            <a:gdLst/>
            <a:ahLst/>
            <a:cxnLst/>
            <a:rect l="l" t="t" r="r" b="b"/>
            <a:pathLst>
              <a:path w="5315394" h="1913542">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TextBox 5"/>
          <p:cNvSpPr txBox="1"/>
          <p:nvPr/>
        </p:nvSpPr>
        <p:spPr>
          <a:xfrm>
            <a:off x="5157161" y="1818354"/>
            <a:ext cx="7973677" cy="6764592"/>
          </a:xfrm>
          <a:prstGeom prst="rect">
            <a:avLst/>
          </a:prstGeom>
        </p:spPr>
        <p:txBody>
          <a:bodyPr lIns="0" tIns="0" rIns="0" bIns="0" rtlCol="0" anchor="t">
            <a:spAutoFit/>
          </a:bodyPr>
          <a:lstStyle/>
          <a:p>
            <a:pPr marL="0" lvl="0" indent="0" algn="ctr">
              <a:lnSpc>
                <a:spcPts val="15866"/>
              </a:lnSpc>
            </a:pPr>
            <a:r>
              <a:rPr lang="en-US" sz="18888" spc="-1133">
                <a:solidFill>
                  <a:srgbClr val="0B4E7C"/>
                </a:solidFill>
                <a:latin typeface="Rustic Printed"/>
              </a:rPr>
              <a:t>THANK YOU VERY MUCH!</a:t>
            </a:r>
          </a:p>
        </p:txBody>
      </p:sp>
      <p:sp>
        <p:nvSpPr>
          <p:cNvPr id="6" name="Freeform 6"/>
          <p:cNvSpPr/>
          <p:nvPr/>
        </p:nvSpPr>
        <p:spPr>
          <a:xfrm rot="2830164">
            <a:off x="5322070" y="8801780"/>
            <a:ext cx="3550978" cy="3705954"/>
          </a:xfrm>
          <a:custGeom>
            <a:avLst/>
            <a:gdLst/>
            <a:ahLst/>
            <a:cxnLst/>
            <a:rect l="l" t="t" r="r" b="b"/>
            <a:pathLst>
              <a:path w="3550978" h="3705954">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950933">
            <a:off x="-2582731" y="3638336"/>
            <a:ext cx="4236628" cy="4828066"/>
          </a:xfrm>
          <a:custGeom>
            <a:avLst/>
            <a:gdLst/>
            <a:ahLst/>
            <a:cxnLst/>
            <a:rect l="l" t="t" r="r" b="b"/>
            <a:pathLst>
              <a:path w="4236628" h="4828066">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15584336" y="-1920382"/>
            <a:ext cx="4623736" cy="3907057"/>
          </a:xfrm>
          <a:custGeom>
            <a:avLst/>
            <a:gdLst/>
            <a:ahLst/>
            <a:cxnLst/>
            <a:rect l="l" t="t" r="r" b="b"/>
            <a:pathLst>
              <a:path w="4623736" h="3907057">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366315">
            <a:off x="16272866" y="2044607"/>
            <a:ext cx="3659690" cy="4299195"/>
          </a:xfrm>
          <a:custGeom>
            <a:avLst/>
            <a:gdLst/>
            <a:ahLst/>
            <a:cxnLst/>
            <a:rect l="l" t="t" r="r" b="b"/>
            <a:pathLst>
              <a:path w="3659690" h="4299195">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0" name="Freeform 10"/>
          <p:cNvSpPr/>
          <p:nvPr/>
        </p:nvSpPr>
        <p:spPr>
          <a:xfrm>
            <a:off x="4624977" y="-3611469"/>
            <a:ext cx="4567505" cy="4720935"/>
          </a:xfrm>
          <a:custGeom>
            <a:avLst/>
            <a:gdLst/>
            <a:ahLst/>
            <a:cxnLst/>
            <a:rect l="l" t="t" r="r" b="b"/>
            <a:pathLst>
              <a:path w="4567505" h="472093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a:off x="9924524" y="8931997"/>
            <a:ext cx="5331561" cy="3445521"/>
          </a:xfrm>
          <a:custGeom>
            <a:avLst/>
            <a:gdLst/>
            <a:ahLst/>
            <a:cxnLst/>
            <a:rect l="l" t="t" r="r" b="b"/>
            <a:pathLst>
              <a:path w="5331561" h="344552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15513261" y="7125624"/>
            <a:ext cx="3869837" cy="4265352"/>
          </a:xfrm>
          <a:custGeom>
            <a:avLst/>
            <a:gdLst/>
            <a:ahLst/>
            <a:cxnLst/>
            <a:rect l="l" t="t" r="r" b="b"/>
            <a:pathLst>
              <a:path w="3869837" h="4265352">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3" name="Freeform 13"/>
          <p:cNvSpPr/>
          <p:nvPr/>
        </p:nvSpPr>
        <p:spPr>
          <a:xfrm rot="-10800000">
            <a:off x="9144000" y="-1365351"/>
            <a:ext cx="6660247" cy="2730701"/>
          </a:xfrm>
          <a:custGeom>
            <a:avLst/>
            <a:gdLst/>
            <a:ahLst/>
            <a:cxnLst/>
            <a:rect l="l" t="t" r="r" b="b"/>
            <a:pathLst>
              <a:path w="6660247" h="2730701">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4" name="Freeform 14"/>
          <p:cNvSpPr/>
          <p:nvPr/>
        </p:nvSpPr>
        <p:spPr>
          <a:xfrm rot="-2611628">
            <a:off x="1608356" y="-1969747"/>
            <a:ext cx="4007991" cy="3041063"/>
          </a:xfrm>
          <a:custGeom>
            <a:avLst/>
            <a:gdLst/>
            <a:ahLst/>
            <a:cxnLst/>
            <a:rect l="l" t="t" r="r" b="b"/>
            <a:pathLst>
              <a:path w="4007991" h="3041063">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5" name="Freeform 15"/>
          <p:cNvSpPr/>
          <p:nvPr/>
        </p:nvSpPr>
        <p:spPr>
          <a:xfrm rot="3439542">
            <a:off x="12477745" y="2571123"/>
            <a:ext cx="2770524" cy="1664799"/>
          </a:xfrm>
          <a:custGeom>
            <a:avLst/>
            <a:gdLst/>
            <a:ahLst/>
            <a:cxnLst/>
            <a:rect l="l" t="t" r="r" b="b"/>
            <a:pathLst>
              <a:path w="2770524" h="1664799">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rot="-7235282">
            <a:off x="3033323" y="6293225"/>
            <a:ext cx="2770524" cy="1664799"/>
          </a:xfrm>
          <a:custGeom>
            <a:avLst/>
            <a:gdLst/>
            <a:ahLst/>
            <a:cxnLst/>
            <a:rect l="l" t="t" r="r" b="b"/>
            <a:pathLst>
              <a:path w="2770524" h="1664799">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7" name="Freeform 17"/>
          <p:cNvSpPr/>
          <p:nvPr/>
        </p:nvSpPr>
        <p:spPr>
          <a:xfrm flipH="1">
            <a:off x="4270593" y="2757734"/>
            <a:ext cx="1198548" cy="1291578"/>
          </a:xfrm>
          <a:custGeom>
            <a:avLst/>
            <a:gdLst/>
            <a:ahLst/>
            <a:cxnLst/>
            <a:rect l="l" t="t" r="r" b="b"/>
            <a:pathLst>
              <a:path w="1198548" h="129157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8" name="Freeform 18"/>
          <p:cNvSpPr/>
          <p:nvPr/>
        </p:nvSpPr>
        <p:spPr>
          <a:xfrm>
            <a:off x="12722864" y="6511304"/>
            <a:ext cx="1140143" cy="1228640"/>
          </a:xfrm>
          <a:custGeom>
            <a:avLst/>
            <a:gdLst/>
            <a:ahLst/>
            <a:cxnLst/>
            <a:rect l="l" t="t" r="r" b="b"/>
            <a:pathLst>
              <a:path w="1140143" h="1228640">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TextBox 3"/>
          <p:cNvSpPr txBox="1"/>
          <p:nvPr/>
        </p:nvSpPr>
        <p:spPr>
          <a:xfrm>
            <a:off x="1504950" y="1763005"/>
            <a:ext cx="8435223" cy="1571627"/>
          </a:xfrm>
          <a:prstGeom prst="rect">
            <a:avLst/>
          </a:prstGeom>
        </p:spPr>
        <p:txBody>
          <a:bodyPr lIns="0" tIns="0" rIns="0" bIns="0" rtlCol="0" anchor="t">
            <a:spAutoFit/>
          </a:bodyPr>
          <a:lstStyle/>
          <a:p>
            <a:pPr marL="0" lvl="0" indent="0" algn="l">
              <a:lnSpc>
                <a:spcPts val="9600"/>
              </a:lnSpc>
            </a:pPr>
            <a:r>
              <a:rPr lang="en-US" sz="10000" spc="-600">
                <a:solidFill>
                  <a:srgbClr val="0B4E7C"/>
                </a:solidFill>
                <a:latin typeface="Rustic Printed"/>
              </a:rPr>
              <a:t>PENDAHULUAN</a:t>
            </a:r>
          </a:p>
        </p:txBody>
      </p:sp>
      <p:sp>
        <p:nvSpPr>
          <p:cNvPr id="4" name="TextBox 4"/>
          <p:cNvSpPr txBox="1"/>
          <p:nvPr/>
        </p:nvSpPr>
        <p:spPr>
          <a:xfrm>
            <a:off x="1504950" y="3583952"/>
            <a:ext cx="8583077" cy="2559080"/>
          </a:xfrm>
          <a:prstGeom prst="rect">
            <a:avLst/>
          </a:prstGeom>
        </p:spPr>
        <p:txBody>
          <a:bodyPr lIns="0" tIns="0" rIns="0" bIns="0" rtlCol="0" anchor="t">
            <a:spAutoFit/>
          </a:bodyPr>
          <a:lstStyle/>
          <a:p>
            <a:pPr marL="0" lvl="0" indent="0" algn="just">
              <a:lnSpc>
                <a:spcPts val="2576"/>
              </a:lnSpc>
              <a:spcBef>
                <a:spcPct val="0"/>
              </a:spcBef>
            </a:pPr>
            <a:r>
              <a:rPr lang="en-US" sz="1908" spc="114">
                <a:solidFill>
                  <a:srgbClr val="0B4E7C"/>
                </a:solidFill>
                <a:latin typeface="Canva Sans"/>
              </a:rPr>
              <a:t>Proyek ini berfokus pada klasifikasi gambar menggunakan dataset MNIST, yang terdiri dari gambar digit tulisan tangan. Dataset ini sangat populer dalam komunitas pembelajaran mesin karena kompleksitasnya yang cukup rendah namun tetap menantang. Tujuan dari proyek ini adalah untuk membangun model klasifikasi yang mampu mengidentifikasi digit dengan tingkat akurasi yang tinggi, minimal mencapai 90%. Model ini diimplementasikan menggunakan pustaka TensorFlow dan Keras.</a:t>
            </a:r>
          </a:p>
        </p:txBody>
      </p:sp>
      <p:sp>
        <p:nvSpPr>
          <p:cNvPr id="5" name="Freeform 5"/>
          <p:cNvSpPr/>
          <p:nvPr/>
        </p:nvSpPr>
        <p:spPr>
          <a:xfrm>
            <a:off x="10985909" y="2212116"/>
            <a:ext cx="6273391" cy="5862769"/>
          </a:xfrm>
          <a:custGeom>
            <a:avLst/>
            <a:gdLst/>
            <a:ahLst/>
            <a:cxnLst/>
            <a:rect l="l" t="t" r="r" b="b"/>
            <a:pathLst>
              <a:path w="6273391" h="5862769">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519557" y="2260320"/>
            <a:ext cx="11248885" cy="1571627"/>
          </a:xfrm>
          <a:prstGeom prst="rect">
            <a:avLst/>
          </a:prstGeom>
        </p:spPr>
        <p:txBody>
          <a:bodyPr lIns="0" tIns="0" rIns="0" bIns="0" rtlCol="0" anchor="t">
            <a:spAutoFit/>
          </a:bodyPr>
          <a:lstStyle/>
          <a:p>
            <a:pPr marL="0" lvl="0" indent="0" algn="ctr">
              <a:lnSpc>
                <a:spcPts val="9600"/>
              </a:lnSpc>
            </a:pPr>
            <a:r>
              <a:rPr lang="en-US" sz="10000" spc="-600">
                <a:solidFill>
                  <a:srgbClr val="FFFFFF"/>
                </a:solidFill>
                <a:latin typeface="Rustic Printed"/>
              </a:rPr>
              <a:t>DATASET MNIST</a:t>
            </a:r>
          </a:p>
        </p:txBody>
      </p:sp>
      <p:sp>
        <p:nvSpPr>
          <p:cNvPr id="7" name="TextBox 7"/>
          <p:cNvSpPr txBox="1"/>
          <p:nvPr/>
        </p:nvSpPr>
        <p:spPr>
          <a:xfrm>
            <a:off x="4065867" y="4414869"/>
            <a:ext cx="10156267" cy="1990725"/>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FFFFFF"/>
                </a:solidFill>
                <a:latin typeface="Canva Sans Medium"/>
              </a:rPr>
              <a:t>Dataset MNIST adalah kumpulan data yang terdiri dari 60,000 gambar digit tulisan tangan untuk pelatihan dan 10,000 gambar untuk pengujian. Setiap gambar berukuran 28x28 piksel dan memiliki label yang sesuai dengan digit yang direpresentasikan (angka 0 hingga 9). Dataset ini sering digunakan sebagai benchmark dalam pengembangan dan evaluasi model pembelajaran mesin.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9736982" y="1526745"/>
            <a:ext cx="7259909" cy="7233510"/>
          </a:xfrm>
          <a:custGeom>
            <a:avLst/>
            <a:gdLst/>
            <a:ahLst/>
            <a:cxnLst/>
            <a:rect l="l" t="t" r="r" b="b"/>
            <a:pathLst>
              <a:path w="7259909" h="7233510">
                <a:moveTo>
                  <a:pt x="0" y="0"/>
                </a:moveTo>
                <a:lnTo>
                  <a:pt x="7259909" y="0"/>
                </a:lnTo>
                <a:lnTo>
                  <a:pt x="7259909" y="7233510"/>
                </a:lnTo>
                <a:lnTo>
                  <a:pt x="0" y="723351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1504950" y="839809"/>
            <a:ext cx="7196179" cy="52292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ARSITEKTUR MODEL</a:t>
            </a:r>
          </a:p>
          <a:p>
            <a:pPr algn="l">
              <a:lnSpc>
                <a:spcPts val="9600"/>
              </a:lnSpc>
            </a:pPr>
            <a:endParaRPr lang="en-US" sz="10000" spc="-600">
              <a:solidFill>
                <a:srgbClr val="0B4E7C"/>
              </a:solidFill>
              <a:latin typeface="Rustic Printed"/>
            </a:endParaRPr>
          </a:p>
          <a:p>
            <a:pPr marL="0" lvl="0" indent="0" algn="l">
              <a:lnSpc>
                <a:spcPts val="9600"/>
              </a:lnSpc>
            </a:pPr>
            <a:endParaRPr lang="en-US" sz="10000" spc="-600">
              <a:solidFill>
                <a:srgbClr val="0B4E7C"/>
              </a:solidFill>
              <a:latin typeface="Rustic Printed"/>
            </a:endParaRPr>
          </a:p>
        </p:txBody>
      </p:sp>
      <p:sp>
        <p:nvSpPr>
          <p:cNvPr id="5" name="TextBox 5"/>
          <p:cNvSpPr txBox="1"/>
          <p:nvPr/>
        </p:nvSpPr>
        <p:spPr>
          <a:xfrm>
            <a:off x="1504950" y="3791305"/>
            <a:ext cx="7196179" cy="4558665"/>
          </a:xfrm>
          <a:prstGeom prst="rect">
            <a:avLst/>
          </a:prstGeom>
        </p:spPr>
        <p:txBody>
          <a:bodyPr lIns="0" tIns="0" rIns="0" bIns="0" rtlCol="0" anchor="t">
            <a:spAutoFit/>
          </a:bodyPr>
          <a:lstStyle/>
          <a:p>
            <a:pPr marL="0" lvl="0" indent="0" algn="l">
              <a:lnSpc>
                <a:spcPts val="2295"/>
              </a:lnSpc>
              <a:spcBef>
                <a:spcPct val="0"/>
              </a:spcBef>
            </a:pPr>
            <a:r>
              <a:rPr lang="en-US" sz="1700" spc="102">
                <a:solidFill>
                  <a:srgbClr val="0B4E7C"/>
                </a:solidFill>
                <a:latin typeface="Canva Sans Medium"/>
              </a:rPr>
              <a:t>M</a:t>
            </a:r>
            <a:r>
              <a:rPr lang="en-US" sz="1700" u="none" spc="102">
                <a:solidFill>
                  <a:srgbClr val="0B4E7C"/>
                </a:solidFill>
                <a:latin typeface="Canva Sans Medium"/>
              </a:rPr>
              <a:t>odel yang digunakan dalam proyek ini adalah model Sequential dari Keras. Model ini terdiri dari beberapa lapisan:</a:t>
            </a:r>
          </a:p>
          <a:p>
            <a:pPr marL="0" lvl="0" indent="0" algn="l">
              <a:lnSpc>
                <a:spcPts val="2295"/>
              </a:lnSpc>
              <a:spcBef>
                <a:spcPct val="0"/>
              </a:spcBef>
            </a:pPr>
            <a:endParaRPr lang="en-US" sz="1700" u="none" spc="102">
              <a:solidFill>
                <a:srgbClr val="0B4E7C"/>
              </a:solidFill>
              <a:latin typeface="Canva Sans Medium"/>
            </a:endParaRPr>
          </a:p>
          <a:p>
            <a:pPr marL="367031" lvl="1" indent="-183515" algn="l">
              <a:lnSpc>
                <a:spcPts val="2295"/>
              </a:lnSpc>
              <a:spcBef>
                <a:spcPct val="0"/>
              </a:spcBef>
              <a:buFont typeface="Arial"/>
              <a:buChar char="•"/>
            </a:pPr>
            <a:r>
              <a:rPr lang="en-US" sz="1700" u="none" spc="102">
                <a:solidFill>
                  <a:srgbClr val="0B4E7C"/>
                </a:solidFill>
                <a:latin typeface="Canva Sans Medium"/>
              </a:rPr>
              <a:t>Flatten: Lapisan pertama ini mengubah gambar 2D menjadi vektor 1D, sehingga dapat diproses oleh lapisan berikutnya.</a:t>
            </a:r>
          </a:p>
          <a:p>
            <a:pPr marL="367031" lvl="1" indent="-183515" algn="l">
              <a:lnSpc>
                <a:spcPts val="2295"/>
              </a:lnSpc>
              <a:spcBef>
                <a:spcPct val="0"/>
              </a:spcBef>
              <a:buFont typeface="Arial"/>
              <a:buChar char="•"/>
            </a:pPr>
            <a:r>
              <a:rPr lang="en-US" sz="1700" u="none" spc="102">
                <a:solidFill>
                  <a:srgbClr val="0B4E7C"/>
                </a:solidFill>
                <a:latin typeface="Canva Sans Medium"/>
              </a:rPr>
              <a:t>Dense (128 neuron): Lapisan fully connected pertama dengan 128 neuron dan fungsi aktivasi ReLU untuk menangkap fitur-fitur non-linear dari data.</a:t>
            </a:r>
          </a:p>
          <a:p>
            <a:pPr marL="367031" lvl="1" indent="-183515" algn="l">
              <a:lnSpc>
                <a:spcPts val="2295"/>
              </a:lnSpc>
              <a:spcBef>
                <a:spcPct val="0"/>
              </a:spcBef>
              <a:buFont typeface="Arial"/>
              <a:buChar char="•"/>
            </a:pPr>
            <a:r>
              <a:rPr lang="en-US" sz="1700" u="none" spc="102">
                <a:solidFill>
                  <a:srgbClr val="0B4E7C"/>
                </a:solidFill>
                <a:latin typeface="Canva Sans Medium"/>
              </a:rPr>
              <a:t>Dense (64 neuron): Lapisan fully connected kedua dengan 64 neuron dan fungsi aktivasi ReLU.</a:t>
            </a:r>
          </a:p>
          <a:p>
            <a:pPr marL="367031" lvl="1" indent="-183515" algn="l">
              <a:lnSpc>
                <a:spcPts val="2295"/>
              </a:lnSpc>
              <a:spcBef>
                <a:spcPct val="0"/>
              </a:spcBef>
              <a:buFont typeface="Arial"/>
              <a:buChar char="•"/>
            </a:pPr>
            <a:r>
              <a:rPr lang="en-US" sz="1700" u="none" spc="102">
                <a:solidFill>
                  <a:srgbClr val="0B4E7C"/>
                </a:solidFill>
                <a:latin typeface="Canva Sans Medium"/>
              </a:rPr>
              <a:t>Dense (10 neuron): Lapisan output dengan 10 neuron dan fungsi aktivasi softmax, yang menghasilkan probabilitas untuk setiap kelas (digit 0-9).</a:t>
            </a:r>
          </a:p>
          <a:p>
            <a:pPr marL="0" lvl="0" indent="0" algn="l">
              <a:lnSpc>
                <a:spcPts val="2295"/>
              </a:lnSpc>
              <a:spcBef>
                <a:spcPct val="0"/>
              </a:spcBef>
            </a:pPr>
            <a:endParaRPr lang="en-US" sz="1700" u="none" spc="102">
              <a:solidFill>
                <a:srgbClr val="0B4E7C"/>
              </a:solidFill>
              <a:latin typeface="Canva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065867" y="5299197"/>
            <a:ext cx="10156267" cy="2324100"/>
          </a:xfrm>
          <a:prstGeom prst="rect">
            <a:avLst/>
          </a:prstGeom>
        </p:spPr>
        <p:txBody>
          <a:bodyPr lIns="0" tIns="0" rIns="0" bIns="0" rtlCol="0" anchor="t">
            <a:spAutoFit/>
          </a:bodyPr>
          <a:lstStyle/>
          <a:p>
            <a:pPr marL="0" lvl="0" indent="0" algn="ctr">
              <a:lnSpc>
                <a:spcPts val="2699"/>
              </a:lnSpc>
              <a:spcBef>
                <a:spcPct val="0"/>
              </a:spcBef>
            </a:pPr>
            <a:r>
              <a:rPr lang="en-US" sz="1999" spc="119">
                <a:solidFill>
                  <a:srgbClr val="FFFFFF"/>
                </a:solidFill>
                <a:latin typeface="Canva Sans Medium"/>
              </a:rPr>
              <a:t>Model dikompilasi menggunakan optimizer Adam, yang dikenal efektif untuk berbagai jenis masalah pembelajaran mesin. Fungsi loss yang digunakan adalah categorical crossentropy, yang cocok untuk masalah klasifikasi multi-kelas. Model dilatih selama 10 epochs dengan batch size 32, menggunakan data pelatihan. Selama pelatihan, model juga divalidasi menggunakan data pengujian untuk memonitor performa dan menghindari overfitting.</a:t>
            </a:r>
          </a:p>
        </p:txBody>
      </p:sp>
      <p:sp>
        <p:nvSpPr>
          <p:cNvPr id="7" name="TextBox 7"/>
          <p:cNvSpPr txBox="1"/>
          <p:nvPr/>
        </p:nvSpPr>
        <p:spPr>
          <a:xfrm>
            <a:off x="5236150" y="2282703"/>
            <a:ext cx="7815701" cy="2790827"/>
          </a:xfrm>
          <a:prstGeom prst="rect">
            <a:avLst/>
          </a:prstGeom>
        </p:spPr>
        <p:txBody>
          <a:bodyPr lIns="0" tIns="0" rIns="0" bIns="0" rtlCol="0" anchor="t">
            <a:spAutoFit/>
          </a:bodyPr>
          <a:lstStyle/>
          <a:p>
            <a:pPr marL="0" lvl="0" indent="0" algn="ctr">
              <a:lnSpc>
                <a:spcPts val="9600"/>
              </a:lnSpc>
            </a:pPr>
            <a:r>
              <a:rPr lang="en-US" sz="10000" spc="-600">
                <a:solidFill>
                  <a:srgbClr val="FFFFFF"/>
                </a:solidFill>
                <a:latin typeface="Rustic Printed"/>
              </a:rPr>
              <a:t>KOMPILASI DAN PELATIHAN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1504950" y="4417760"/>
            <a:ext cx="7196179" cy="1415415"/>
          </a:xfrm>
          <a:prstGeom prst="rect">
            <a:avLst/>
          </a:prstGeom>
        </p:spPr>
        <p:txBody>
          <a:bodyPr lIns="0" tIns="0" rIns="0" bIns="0" rtlCol="0" anchor="t">
            <a:spAutoFit/>
          </a:bodyPr>
          <a:lstStyle/>
          <a:p>
            <a:pPr algn="l">
              <a:lnSpc>
                <a:spcPts val="2295"/>
              </a:lnSpc>
              <a:spcBef>
                <a:spcPct val="0"/>
              </a:spcBef>
            </a:pPr>
            <a:r>
              <a:rPr lang="en-US" sz="1700" u="none" spc="102">
                <a:solidFill>
                  <a:srgbClr val="0B4E7C"/>
                </a:solidFill>
                <a:latin typeface="Canva Sans Medium"/>
              </a:rPr>
              <a:t>Baris pertama memastikan bahwa TensorFlow terinstall pada lingkungan kerja Anda. Selanjutnya, kita mengimpor library TensorFlow dan Keras untuk membangun model neural network, serta matplotlib untuk visualisasi data.</a:t>
            </a:r>
          </a:p>
          <a:p>
            <a:pPr marL="0" lvl="0" indent="0" algn="l">
              <a:lnSpc>
                <a:spcPts val="2295"/>
              </a:lnSpc>
              <a:spcBef>
                <a:spcPct val="0"/>
              </a:spcBef>
            </a:pPr>
            <a:endParaRPr lang="en-US" sz="1700" u="none" spc="102">
              <a:solidFill>
                <a:srgbClr val="0B4E7C"/>
              </a:solidFill>
              <a:latin typeface="Canva Sans Medium"/>
            </a:endParaRPr>
          </a:p>
        </p:txBody>
      </p:sp>
      <p:pic>
        <p:nvPicPr>
          <p:cNvPr id="7" name="Picture 6">
            <a:extLst>
              <a:ext uri="{FF2B5EF4-FFF2-40B4-BE49-F238E27FC236}">
                <a16:creationId xmlns:a16="http://schemas.microsoft.com/office/drawing/2014/main" id="{BAC9CD37-7596-488C-A263-F55A231128D4}"/>
              </a:ext>
            </a:extLst>
          </p:cNvPr>
          <p:cNvPicPr>
            <a:picLocks noChangeAspect="1"/>
          </p:cNvPicPr>
          <p:nvPr/>
        </p:nvPicPr>
        <p:blipFill>
          <a:blip r:embed="rId3"/>
          <a:stretch>
            <a:fillRect/>
          </a:stretch>
        </p:blipFill>
        <p:spPr>
          <a:xfrm>
            <a:off x="9906000" y="3086100"/>
            <a:ext cx="7772400" cy="38382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4289208" y="4545516"/>
            <a:ext cx="10332387" cy="1195969"/>
          </a:xfrm>
          <a:custGeom>
            <a:avLst/>
            <a:gdLst/>
            <a:ahLst/>
            <a:cxnLst/>
            <a:rect l="l" t="t" r="r" b="b"/>
            <a:pathLst>
              <a:path w="10332387" h="1195969">
                <a:moveTo>
                  <a:pt x="0" y="0"/>
                </a:moveTo>
                <a:lnTo>
                  <a:pt x="10332387" y="0"/>
                </a:lnTo>
                <a:lnTo>
                  <a:pt x="10332387" y="1195968"/>
                </a:lnTo>
                <a:lnTo>
                  <a:pt x="0" y="1195968"/>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5545911" y="6181725"/>
            <a:ext cx="7196179" cy="843915"/>
          </a:xfrm>
          <a:prstGeom prst="rect">
            <a:avLst/>
          </a:prstGeom>
        </p:spPr>
        <p:txBody>
          <a:bodyPr lIns="0" tIns="0" rIns="0" bIns="0" rtlCol="0" anchor="t">
            <a:spAutoFit/>
          </a:bodyPr>
          <a:lstStyle/>
          <a:p>
            <a:pPr marL="0" lvl="0" indent="0" algn="ctr">
              <a:lnSpc>
                <a:spcPts val="2295"/>
              </a:lnSpc>
              <a:spcBef>
                <a:spcPct val="0"/>
              </a:spcBef>
            </a:pPr>
            <a:r>
              <a:rPr lang="en-US" sz="1700" spc="102">
                <a:solidFill>
                  <a:srgbClr val="0B4E7C"/>
                </a:solidFill>
                <a:latin typeface="Canva Sans Medium"/>
              </a:rPr>
              <a:t>Baris ini memuat dataset MNIST yang terdiri dari data pelatihan dan pengujian. x_train dan x_test berisi gambar digit, sedangkan y_train dan y_test berisi label yang sesuai.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9144000" y="2589008"/>
            <a:ext cx="8677164" cy="5108984"/>
          </a:xfrm>
          <a:custGeom>
            <a:avLst/>
            <a:gdLst/>
            <a:ahLst/>
            <a:cxnLst/>
            <a:rect l="l" t="t" r="r" b="b"/>
            <a:pathLst>
              <a:path w="8677164" h="5108984">
                <a:moveTo>
                  <a:pt x="0" y="0"/>
                </a:moveTo>
                <a:lnTo>
                  <a:pt x="8677164" y="0"/>
                </a:lnTo>
                <a:lnTo>
                  <a:pt x="8677164" y="5108984"/>
                </a:lnTo>
                <a:lnTo>
                  <a:pt x="0" y="5108984"/>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1309097" y="4945301"/>
            <a:ext cx="7196179" cy="1129665"/>
          </a:xfrm>
          <a:prstGeom prst="rect">
            <a:avLst/>
          </a:prstGeom>
        </p:spPr>
        <p:txBody>
          <a:bodyPr lIns="0" tIns="0" rIns="0" bIns="0" rtlCol="0" anchor="t">
            <a:spAutoFit/>
          </a:bodyPr>
          <a:lstStyle/>
          <a:p>
            <a:pPr marL="0" lvl="0" indent="0" algn="just">
              <a:lnSpc>
                <a:spcPts val="2295"/>
              </a:lnSpc>
              <a:spcBef>
                <a:spcPct val="0"/>
              </a:spcBef>
            </a:pPr>
            <a:r>
              <a:rPr lang="en-US" sz="1700" spc="102">
                <a:solidFill>
                  <a:srgbClr val="0B4E7C"/>
                </a:solidFill>
                <a:latin typeface="Canva Sans Medium"/>
              </a:rPr>
              <a:t>Bagian ini menampilkan 9 gambar pertama dari dataset MNIST untuk memberi gambaran tentang data yang digunakan. Gambar-gambar ini ditampilkan dalam format grid 3x3.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4697090" y="3630635"/>
            <a:ext cx="9452091" cy="3344278"/>
          </a:xfrm>
          <a:custGeom>
            <a:avLst/>
            <a:gdLst/>
            <a:ahLst/>
            <a:cxnLst/>
            <a:rect l="l" t="t" r="r" b="b"/>
            <a:pathLst>
              <a:path w="9452091" h="3344278">
                <a:moveTo>
                  <a:pt x="0" y="0"/>
                </a:moveTo>
                <a:lnTo>
                  <a:pt x="9452091" y="0"/>
                </a:lnTo>
                <a:lnTo>
                  <a:pt x="9452091" y="3344278"/>
                </a:lnTo>
                <a:lnTo>
                  <a:pt x="0" y="3344278"/>
                </a:lnTo>
                <a:lnTo>
                  <a:pt x="0" y="0"/>
                </a:lnTo>
                <a:close/>
              </a:path>
            </a:pathLst>
          </a:custGeom>
          <a:blipFill>
            <a:blip r:embed="rId3"/>
            <a:stretch>
              <a:fillRect/>
            </a:stretch>
          </a:blipFill>
        </p:spPr>
      </p:sp>
      <p:sp>
        <p:nvSpPr>
          <p:cNvPr id="4" name="TextBox 4"/>
          <p:cNvSpPr txBox="1"/>
          <p:nvPr/>
        </p:nvSpPr>
        <p:spPr>
          <a:xfrm>
            <a:off x="1504950" y="839809"/>
            <a:ext cx="7196179" cy="2790827"/>
          </a:xfrm>
          <a:prstGeom prst="rect">
            <a:avLst/>
          </a:prstGeom>
        </p:spPr>
        <p:txBody>
          <a:bodyPr lIns="0" tIns="0" rIns="0" bIns="0" rtlCol="0" anchor="t">
            <a:spAutoFit/>
          </a:bodyPr>
          <a:lstStyle/>
          <a:p>
            <a:pPr algn="l">
              <a:lnSpc>
                <a:spcPts val="9600"/>
              </a:lnSpc>
            </a:pPr>
            <a:r>
              <a:rPr lang="en-US" sz="10000" spc="-600">
                <a:solidFill>
                  <a:srgbClr val="0B4E7C"/>
                </a:solidFill>
                <a:latin typeface="Rustic Printed"/>
              </a:rPr>
              <a:t>PENJELASAN </a:t>
            </a:r>
          </a:p>
          <a:p>
            <a:pPr marL="0" lvl="0" indent="0" algn="l">
              <a:lnSpc>
                <a:spcPts val="9600"/>
              </a:lnSpc>
            </a:pPr>
            <a:r>
              <a:rPr lang="en-US" sz="10000" spc="-600">
                <a:solidFill>
                  <a:srgbClr val="0B4E7C"/>
                </a:solidFill>
                <a:latin typeface="Rustic Printed"/>
              </a:rPr>
              <a:t>KODE</a:t>
            </a:r>
          </a:p>
        </p:txBody>
      </p:sp>
      <p:sp>
        <p:nvSpPr>
          <p:cNvPr id="5" name="TextBox 5"/>
          <p:cNvSpPr txBox="1"/>
          <p:nvPr/>
        </p:nvSpPr>
        <p:spPr>
          <a:xfrm>
            <a:off x="5825046" y="7368692"/>
            <a:ext cx="7196179" cy="1415415"/>
          </a:xfrm>
          <a:prstGeom prst="rect">
            <a:avLst/>
          </a:prstGeom>
        </p:spPr>
        <p:txBody>
          <a:bodyPr lIns="0" tIns="0" rIns="0" bIns="0" rtlCol="0" anchor="t">
            <a:spAutoFit/>
          </a:bodyPr>
          <a:lstStyle/>
          <a:p>
            <a:pPr algn="ctr">
              <a:lnSpc>
                <a:spcPts val="2295"/>
              </a:lnSpc>
            </a:pPr>
            <a:r>
              <a:rPr lang="en-US" sz="1700" spc="102">
                <a:solidFill>
                  <a:srgbClr val="0B4E7C"/>
                </a:solidFill>
                <a:latin typeface="Canva Sans Medium"/>
              </a:rPr>
              <a:t>Gambar dinormalisasi dengan membagi nilai piksel dengan 255 sehingga berada dalam rentang [0,1]. Label digit diubah menjadi one-hot encoding untuk digunakan dalam model klasifikasi multi-kelas.</a:t>
            </a:r>
          </a:p>
          <a:p>
            <a:pPr algn="ctr">
              <a:lnSpc>
                <a:spcPts val="2295"/>
              </a:lnSpc>
            </a:pPr>
            <a:endParaRPr lang="en-US" sz="1700" spc="102">
              <a:solidFill>
                <a:srgbClr val="0B4E7C"/>
              </a:solidFill>
              <a:latin typeface="Canva Sans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700</Words>
  <Application>Microsoft Office PowerPoint</Application>
  <PresentationFormat>Custom</PresentationFormat>
  <Paragraphs>49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Canva Sans Medium</vt:lpstr>
      <vt:lpstr>Calibri</vt:lpstr>
      <vt:lpstr>Canva Sans</vt:lpstr>
      <vt:lpstr>Rustic Printed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Klasifikasi Gambar Menggunakan Dataset MNIST</dc:title>
  <cp:lastModifiedBy>MOHAMAD RAYI DWI PUTRA</cp:lastModifiedBy>
  <cp:revision>4</cp:revision>
  <dcterms:created xsi:type="dcterms:W3CDTF">2006-08-16T00:00:00Z</dcterms:created>
  <dcterms:modified xsi:type="dcterms:W3CDTF">2024-06-19T04:16:20Z</dcterms:modified>
  <dc:identifier>DAGIfWHp5_M</dc:identifier>
</cp:coreProperties>
</file>