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charset="1" panose="02000000000000000000"/>
      <p:regular r:id="rId10"/>
    </p:embeddedFont>
    <p:embeddedFont>
      <p:font typeface="Handyman" charset="1" panose="000000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24" Target="slides/slide13.xml" Type="http://schemas.openxmlformats.org/officeDocument/2006/relationships/slide"/><Relationship Id="rId25" Target="slides/slide14.xml" Type="http://schemas.openxmlformats.org/officeDocument/2006/relationships/slide"/><Relationship Id="rId26" Target="slides/slide15.xml" Type="http://schemas.openxmlformats.org/officeDocument/2006/relationships/slide"/><Relationship Id="rId27" Target="slides/slide16.xml" Type="http://schemas.openxmlformats.org/officeDocument/2006/relationships/slide"/><Relationship Id="rId28" Target="slides/slide17.xml" Type="http://schemas.openxmlformats.org/officeDocument/2006/relationships/slide"/><Relationship Id="rId29" Target="slides/slide18.xml" Type="http://schemas.openxmlformats.org/officeDocument/2006/relationships/slide"/><Relationship Id="rId3" Target="viewProps.xml" Type="http://schemas.openxmlformats.org/officeDocument/2006/relationships/viewProps"/><Relationship Id="rId30" Target="slides/slide1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0">
            <a:off x="-455349" y="8277842"/>
            <a:ext cx="19198699" cy="2202816"/>
            <a:chOff x="0" y="0"/>
            <a:chExt cx="5056447" cy="580165"/>
          </a:xfrm>
        </p:grpSpPr>
        <p:sp>
          <p:nvSpPr>
            <p:cNvPr name="Freeform 5" id="5"/>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6" id="6"/>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455349" y="-302228"/>
            <a:ext cx="19198699" cy="2202816"/>
            <a:chOff x="0" y="0"/>
            <a:chExt cx="5056447" cy="580165"/>
          </a:xfrm>
        </p:grpSpPr>
        <p:sp>
          <p:nvSpPr>
            <p:cNvPr name="Freeform 8" id="8"/>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9" id="9"/>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769710" y="-121556"/>
            <a:ext cx="3596820" cy="3469181"/>
          </a:xfrm>
          <a:custGeom>
            <a:avLst/>
            <a:gdLst/>
            <a:ahLst/>
            <a:cxnLst/>
            <a:rect r="r" b="b" t="t" l="l"/>
            <a:pathLst>
              <a:path h="3469181" w="3596820">
                <a:moveTo>
                  <a:pt x="0" y="0"/>
                </a:moveTo>
                <a:lnTo>
                  <a:pt x="3596820" y="0"/>
                </a:lnTo>
                <a:lnTo>
                  <a:pt x="3596820" y="3469180"/>
                </a:lnTo>
                <a:lnTo>
                  <a:pt x="0" y="34691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5057957" y="1991149"/>
            <a:ext cx="8172087" cy="4061907"/>
          </a:xfrm>
          <a:prstGeom prst="rect">
            <a:avLst/>
          </a:prstGeom>
        </p:spPr>
        <p:txBody>
          <a:bodyPr anchor="t" rtlCol="false" tIns="0" lIns="0" bIns="0" rIns="0">
            <a:spAutoFit/>
          </a:bodyPr>
          <a:lstStyle/>
          <a:p>
            <a:pPr algn="ctr">
              <a:lnSpc>
                <a:spcPts val="10818"/>
              </a:lnSpc>
            </a:pPr>
            <a:r>
              <a:rPr lang="en-US" sz="7727">
                <a:solidFill>
                  <a:srgbClr val="C85103"/>
                </a:solidFill>
                <a:latin typeface="Fredoka"/>
              </a:rPr>
              <a:t>CREDIT CARD FRAUD PREDICTION​</a:t>
            </a:r>
          </a:p>
        </p:txBody>
      </p:sp>
      <p:sp>
        <p:nvSpPr>
          <p:cNvPr name="TextBox 12" id="12"/>
          <p:cNvSpPr txBox="true"/>
          <p:nvPr/>
        </p:nvSpPr>
        <p:spPr>
          <a:xfrm rot="0">
            <a:off x="6334069" y="6349474"/>
            <a:ext cx="5472000" cy="1470025"/>
          </a:xfrm>
          <a:prstGeom prst="rect">
            <a:avLst/>
          </a:prstGeom>
        </p:spPr>
        <p:txBody>
          <a:bodyPr anchor="t" rtlCol="false" tIns="0" lIns="0" bIns="0" rIns="0">
            <a:spAutoFit/>
          </a:bodyPr>
          <a:lstStyle/>
          <a:p>
            <a:pPr algn="ctr">
              <a:lnSpc>
                <a:spcPts val="5599"/>
              </a:lnSpc>
            </a:pPr>
            <a:r>
              <a:rPr lang="en-US" sz="3999">
                <a:solidFill>
                  <a:srgbClr val="000000"/>
                </a:solidFill>
                <a:latin typeface="Handyman"/>
              </a:rPr>
              <a:t>Mohamad Rayi Dwi Putra</a:t>
            </a:r>
          </a:p>
          <a:p>
            <a:pPr algn="ctr">
              <a:lnSpc>
                <a:spcPts val="5599"/>
              </a:lnSpc>
            </a:pPr>
            <a:r>
              <a:rPr lang="en-US" sz="3999">
                <a:solidFill>
                  <a:srgbClr val="000000"/>
                </a:solidFill>
                <a:latin typeface="Handyman"/>
              </a:rPr>
              <a:t>1103213070</a:t>
            </a:r>
          </a:p>
        </p:txBody>
      </p:sp>
      <p:sp>
        <p:nvSpPr>
          <p:cNvPr name="Freeform 13" id="13"/>
          <p:cNvSpPr/>
          <p:nvPr/>
        </p:nvSpPr>
        <p:spPr>
          <a:xfrm flipH="true" flipV="true" rot="0">
            <a:off x="15460890" y="6633296"/>
            <a:ext cx="3596820" cy="3469181"/>
          </a:xfrm>
          <a:custGeom>
            <a:avLst/>
            <a:gdLst/>
            <a:ahLst/>
            <a:cxnLst/>
            <a:rect r="r" b="b" t="t" l="l"/>
            <a:pathLst>
              <a:path h="3469181" w="3596820">
                <a:moveTo>
                  <a:pt x="3596820" y="3469181"/>
                </a:moveTo>
                <a:lnTo>
                  <a:pt x="0" y="3469181"/>
                </a:lnTo>
                <a:lnTo>
                  <a:pt x="0" y="0"/>
                </a:lnTo>
                <a:lnTo>
                  <a:pt x="3596820" y="0"/>
                </a:lnTo>
                <a:lnTo>
                  <a:pt x="3596820" y="3469181"/>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0">
            <a:off x="-529281" y="8277842"/>
            <a:ext cx="19198699" cy="2202816"/>
            <a:chOff x="0" y="0"/>
            <a:chExt cx="5056447" cy="580165"/>
          </a:xfrm>
        </p:grpSpPr>
        <p:sp>
          <p:nvSpPr>
            <p:cNvPr name="Freeform 5" id="5"/>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6" id="6"/>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572146" y="3123790"/>
            <a:ext cx="8571854" cy="3276747"/>
          </a:xfrm>
          <a:custGeom>
            <a:avLst/>
            <a:gdLst/>
            <a:ahLst/>
            <a:cxnLst/>
            <a:rect r="r" b="b" t="t" l="l"/>
            <a:pathLst>
              <a:path h="3276747" w="8571854">
                <a:moveTo>
                  <a:pt x="0" y="0"/>
                </a:moveTo>
                <a:lnTo>
                  <a:pt x="8571854" y="0"/>
                </a:lnTo>
                <a:lnTo>
                  <a:pt x="8571854" y="3276747"/>
                </a:lnTo>
                <a:lnTo>
                  <a:pt x="0" y="3276747"/>
                </a:lnTo>
                <a:lnTo>
                  <a:pt x="0" y="0"/>
                </a:lnTo>
                <a:close/>
              </a:path>
            </a:pathLst>
          </a:custGeom>
          <a:blipFill>
            <a:blip r:embed="rId4"/>
            <a:stretch>
              <a:fillRect l="0" t="0" r="-13601" b="0"/>
            </a:stretch>
          </a:blipFill>
        </p:spPr>
      </p:sp>
      <p:sp>
        <p:nvSpPr>
          <p:cNvPr name="TextBox 8" id="8"/>
          <p:cNvSpPr txBox="true"/>
          <p:nvPr/>
        </p:nvSpPr>
        <p:spPr>
          <a:xfrm rot="0">
            <a:off x="-2407724" y="-171450"/>
            <a:ext cx="10542961" cy="1502609"/>
          </a:xfrm>
          <a:prstGeom prst="rect">
            <a:avLst/>
          </a:prstGeom>
        </p:spPr>
        <p:txBody>
          <a:bodyPr anchor="t" rtlCol="false" tIns="0" lIns="0" bIns="0" rIns="0">
            <a:spAutoFit/>
          </a:bodyPr>
          <a:lstStyle/>
          <a:p>
            <a:pPr algn="ctr" marL="0" indent="0" lvl="0">
              <a:lnSpc>
                <a:spcPts val="10481"/>
              </a:lnSpc>
              <a:spcBef>
                <a:spcPct val="0"/>
              </a:spcBef>
            </a:pPr>
            <a:r>
              <a:rPr lang="en-US" sz="8734">
                <a:solidFill>
                  <a:srgbClr val="C85103"/>
                </a:solidFill>
                <a:latin typeface="Handyman"/>
              </a:rPr>
              <a:t>Google Colab</a:t>
            </a:r>
          </a:p>
        </p:txBody>
      </p:sp>
      <p:sp>
        <p:nvSpPr>
          <p:cNvPr name="TextBox 9" id="9"/>
          <p:cNvSpPr txBox="true"/>
          <p:nvPr/>
        </p:nvSpPr>
        <p:spPr>
          <a:xfrm rot="0">
            <a:off x="0" y="1169234"/>
            <a:ext cx="13389787" cy="847725"/>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Handyman"/>
              </a:rPr>
              <a:t>Langkah 6: Melakukan Prediksi dan Evaluasi Model</a:t>
            </a:r>
          </a:p>
        </p:txBody>
      </p:sp>
      <p:sp>
        <p:nvSpPr>
          <p:cNvPr name="TextBox 10" id="10"/>
          <p:cNvSpPr txBox="true"/>
          <p:nvPr/>
        </p:nvSpPr>
        <p:spPr>
          <a:xfrm rot="0">
            <a:off x="9793176" y="3142988"/>
            <a:ext cx="7992538" cy="3257549"/>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Handyman"/>
              </a:rPr>
              <a:t>"Setelah model dilatih, langkah selanjutnya adalah menggunakan model untuk melakukan prediksi pada data uji. Kami kemudian mengevaluasi kinerja model menggunakan metrik evaluasi seperti Mean Squared Error (MSE), yang memberikan gambaran tentang seberapa baik model dapat melakukan prediksi."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0">
            <a:off x="-529281" y="8277842"/>
            <a:ext cx="19198699" cy="2202816"/>
            <a:chOff x="0" y="0"/>
            <a:chExt cx="5056447" cy="580165"/>
          </a:xfrm>
        </p:grpSpPr>
        <p:sp>
          <p:nvSpPr>
            <p:cNvPr name="Freeform 5" id="5"/>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6" id="6"/>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410348" y="3493667"/>
            <a:ext cx="6028552" cy="2621668"/>
          </a:xfrm>
          <a:custGeom>
            <a:avLst/>
            <a:gdLst/>
            <a:ahLst/>
            <a:cxnLst/>
            <a:rect r="r" b="b" t="t" l="l"/>
            <a:pathLst>
              <a:path h="2621668" w="6028552">
                <a:moveTo>
                  <a:pt x="0" y="0"/>
                </a:moveTo>
                <a:lnTo>
                  <a:pt x="6028552" y="0"/>
                </a:lnTo>
                <a:lnTo>
                  <a:pt x="6028552" y="2621667"/>
                </a:lnTo>
                <a:lnTo>
                  <a:pt x="0" y="2621667"/>
                </a:lnTo>
                <a:lnTo>
                  <a:pt x="0" y="0"/>
                </a:lnTo>
                <a:close/>
              </a:path>
            </a:pathLst>
          </a:custGeom>
          <a:blipFill>
            <a:blip r:embed="rId4"/>
            <a:stretch>
              <a:fillRect l="0" t="0" r="-83753" b="0"/>
            </a:stretch>
          </a:blipFill>
        </p:spPr>
      </p:sp>
      <p:sp>
        <p:nvSpPr>
          <p:cNvPr name="TextBox 8" id="8"/>
          <p:cNvSpPr txBox="true"/>
          <p:nvPr/>
        </p:nvSpPr>
        <p:spPr>
          <a:xfrm rot="0">
            <a:off x="-2407724" y="-171450"/>
            <a:ext cx="10542961" cy="1502609"/>
          </a:xfrm>
          <a:prstGeom prst="rect">
            <a:avLst/>
          </a:prstGeom>
        </p:spPr>
        <p:txBody>
          <a:bodyPr anchor="t" rtlCol="false" tIns="0" lIns="0" bIns="0" rIns="0">
            <a:spAutoFit/>
          </a:bodyPr>
          <a:lstStyle/>
          <a:p>
            <a:pPr algn="ctr" marL="0" indent="0" lvl="0">
              <a:lnSpc>
                <a:spcPts val="10481"/>
              </a:lnSpc>
              <a:spcBef>
                <a:spcPct val="0"/>
              </a:spcBef>
            </a:pPr>
            <a:r>
              <a:rPr lang="en-US" sz="8734">
                <a:solidFill>
                  <a:srgbClr val="C85103"/>
                </a:solidFill>
                <a:latin typeface="Handyman"/>
              </a:rPr>
              <a:t>Google Colab</a:t>
            </a:r>
          </a:p>
        </p:txBody>
      </p:sp>
      <p:sp>
        <p:nvSpPr>
          <p:cNvPr name="TextBox 9" id="9"/>
          <p:cNvSpPr txBox="true"/>
          <p:nvPr/>
        </p:nvSpPr>
        <p:spPr>
          <a:xfrm rot="0">
            <a:off x="0" y="1169234"/>
            <a:ext cx="13389787" cy="847725"/>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Handyman"/>
              </a:rPr>
              <a:t>Langkah 7 : Visualisasi Feature Importance</a:t>
            </a:r>
          </a:p>
        </p:txBody>
      </p:sp>
      <p:sp>
        <p:nvSpPr>
          <p:cNvPr name="TextBox 10" id="10"/>
          <p:cNvSpPr txBox="true"/>
          <p:nvPr/>
        </p:nvSpPr>
        <p:spPr>
          <a:xfrm rot="0">
            <a:off x="9793176" y="3142988"/>
            <a:ext cx="7992538" cy="2724149"/>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Handyman"/>
              </a:rPr>
              <a:t>Visualisasi feature importance adalah cara yang bagus untuk memahami kontribusi relatif dari setiap fitur terhadap prediksi model. Pada slide ini, kita akan menampilkan grafik atau tabel yang menunjukkan pentingnya setiap fitur dalam model."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0">
            <a:off x="-529281" y="8277842"/>
            <a:ext cx="19198699" cy="2202816"/>
            <a:chOff x="0" y="0"/>
            <a:chExt cx="5056447" cy="580165"/>
          </a:xfrm>
        </p:grpSpPr>
        <p:sp>
          <p:nvSpPr>
            <p:cNvPr name="Freeform 5" id="5"/>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6" id="6"/>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409570" y="3564004"/>
            <a:ext cx="9163471" cy="2480994"/>
          </a:xfrm>
          <a:custGeom>
            <a:avLst/>
            <a:gdLst/>
            <a:ahLst/>
            <a:cxnLst/>
            <a:rect r="r" b="b" t="t" l="l"/>
            <a:pathLst>
              <a:path h="2480994" w="9163471">
                <a:moveTo>
                  <a:pt x="0" y="0"/>
                </a:moveTo>
                <a:lnTo>
                  <a:pt x="9163470" y="0"/>
                </a:lnTo>
                <a:lnTo>
                  <a:pt x="9163470" y="2480994"/>
                </a:lnTo>
                <a:lnTo>
                  <a:pt x="0" y="2480994"/>
                </a:lnTo>
                <a:lnTo>
                  <a:pt x="0" y="0"/>
                </a:lnTo>
                <a:close/>
              </a:path>
            </a:pathLst>
          </a:custGeom>
          <a:blipFill>
            <a:blip r:embed="rId4"/>
            <a:stretch>
              <a:fillRect l="0" t="0" r="0" b="0"/>
            </a:stretch>
          </a:blipFill>
        </p:spPr>
      </p:sp>
      <p:sp>
        <p:nvSpPr>
          <p:cNvPr name="TextBox 8" id="8"/>
          <p:cNvSpPr txBox="true"/>
          <p:nvPr/>
        </p:nvSpPr>
        <p:spPr>
          <a:xfrm rot="0">
            <a:off x="-2407724" y="-171450"/>
            <a:ext cx="10542961" cy="1502609"/>
          </a:xfrm>
          <a:prstGeom prst="rect">
            <a:avLst/>
          </a:prstGeom>
        </p:spPr>
        <p:txBody>
          <a:bodyPr anchor="t" rtlCol="false" tIns="0" lIns="0" bIns="0" rIns="0">
            <a:spAutoFit/>
          </a:bodyPr>
          <a:lstStyle/>
          <a:p>
            <a:pPr algn="ctr" marL="0" indent="0" lvl="0">
              <a:lnSpc>
                <a:spcPts val="10481"/>
              </a:lnSpc>
              <a:spcBef>
                <a:spcPct val="0"/>
              </a:spcBef>
            </a:pPr>
            <a:r>
              <a:rPr lang="en-US" sz="8734">
                <a:solidFill>
                  <a:srgbClr val="C85103"/>
                </a:solidFill>
                <a:latin typeface="Handyman"/>
              </a:rPr>
              <a:t>Google Colab</a:t>
            </a:r>
          </a:p>
        </p:txBody>
      </p:sp>
      <p:sp>
        <p:nvSpPr>
          <p:cNvPr name="TextBox 9" id="9"/>
          <p:cNvSpPr txBox="true"/>
          <p:nvPr/>
        </p:nvSpPr>
        <p:spPr>
          <a:xfrm rot="0">
            <a:off x="0" y="1169234"/>
            <a:ext cx="13389787" cy="847725"/>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Handyman"/>
              </a:rPr>
              <a:t>Langkah 8: Visualisasi MSE</a:t>
            </a:r>
          </a:p>
        </p:txBody>
      </p:sp>
      <p:sp>
        <p:nvSpPr>
          <p:cNvPr name="TextBox 10" id="10"/>
          <p:cNvSpPr txBox="true"/>
          <p:nvPr/>
        </p:nvSpPr>
        <p:spPr>
          <a:xfrm rot="0">
            <a:off x="9793176" y="3142988"/>
            <a:ext cx="7992538" cy="3257549"/>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Handyman"/>
              </a:rPr>
              <a:t>Mean Squared Error (MSE) adalah metrik evaluasi yang berguna untuk mengukur seberapa baik model dapat memprediksi perilaku pembayaran. Pada slide ini, kita akan menampilkan grafik MSE yang menunjukkan seberapa baik model dapat melakukan prediksi."</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5400000">
            <a:off x="-5334926" y="4042092"/>
            <a:ext cx="12112350" cy="2202816"/>
            <a:chOff x="0" y="0"/>
            <a:chExt cx="3190084" cy="580165"/>
          </a:xfrm>
        </p:grpSpPr>
        <p:sp>
          <p:nvSpPr>
            <p:cNvPr name="Freeform 5" id="5"/>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6" id="6"/>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5400000">
            <a:off x="11539652" y="3913447"/>
            <a:ext cx="12112350" cy="2202816"/>
            <a:chOff x="0" y="0"/>
            <a:chExt cx="3190084" cy="580165"/>
          </a:xfrm>
        </p:grpSpPr>
        <p:sp>
          <p:nvSpPr>
            <p:cNvPr name="Freeform 8" id="8"/>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9" id="9"/>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2840542" y="2516551"/>
            <a:ext cx="7364647" cy="6862760"/>
          </a:xfrm>
          <a:custGeom>
            <a:avLst/>
            <a:gdLst/>
            <a:ahLst/>
            <a:cxnLst/>
            <a:rect r="r" b="b" t="t" l="l"/>
            <a:pathLst>
              <a:path h="6862760" w="7364647">
                <a:moveTo>
                  <a:pt x="0" y="0"/>
                </a:moveTo>
                <a:lnTo>
                  <a:pt x="7364646" y="0"/>
                </a:lnTo>
                <a:lnTo>
                  <a:pt x="7364646" y="6862760"/>
                </a:lnTo>
                <a:lnTo>
                  <a:pt x="0" y="6862760"/>
                </a:lnTo>
                <a:lnTo>
                  <a:pt x="0" y="0"/>
                </a:lnTo>
                <a:close/>
              </a:path>
            </a:pathLst>
          </a:custGeom>
          <a:blipFill>
            <a:blip r:embed="rId4"/>
            <a:stretch>
              <a:fillRect l="0" t="0" r="0" b="0"/>
            </a:stretch>
          </a:blipFill>
        </p:spPr>
      </p:sp>
      <p:sp>
        <p:nvSpPr>
          <p:cNvPr name="TextBox 11" id="11"/>
          <p:cNvSpPr txBox="true"/>
          <p:nvPr/>
        </p:nvSpPr>
        <p:spPr>
          <a:xfrm rot="0">
            <a:off x="1028700" y="152400"/>
            <a:ext cx="7262693" cy="1562100"/>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C85103"/>
                </a:solidFill>
                <a:latin typeface="Handyman"/>
              </a:rPr>
              <a:t>Hasil Data</a:t>
            </a:r>
          </a:p>
        </p:txBody>
      </p:sp>
      <p:sp>
        <p:nvSpPr>
          <p:cNvPr name="TextBox 12" id="12"/>
          <p:cNvSpPr txBox="true"/>
          <p:nvPr/>
        </p:nvSpPr>
        <p:spPr>
          <a:xfrm rot="0">
            <a:off x="9601577" y="5100206"/>
            <a:ext cx="7262693" cy="847725"/>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Handyman"/>
              </a:rPr>
              <a:t>Preview data train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5400000">
            <a:off x="-5334926" y="4042092"/>
            <a:ext cx="12112350" cy="2202816"/>
            <a:chOff x="0" y="0"/>
            <a:chExt cx="3190084" cy="580165"/>
          </a:xfrm>
        </p:grpSpPr>
        <p:sp>
          <p:nvSpPr>
            <p:cNvPr name="Freeform 5" id="5"/>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6" id="6"/>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5400000">
            <a:off x="11539652" y="3913447"/>
            <a:ext cx="12112350" cy="2202816"/>
            <a:chOff x="0" y="0"/>
            <a:chExt cx="3190084" cy="580165"/>
          </a:xfrm>
        </p:grpSpPr>
        <p:sp>
          <p:nvSpPr>
            <p:cNvPr name="Freeform 8" id="8"/>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9" id="9"/>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2554252" y="2167267"/>
            <a:ext cx="7271334" cy="7561328"/>
          </a:xfrm>
          <a:custGeom>
            <a:avLst/>
            <a:gdLst/>
            <a:ahLst/>
            <a:cxnLst/>
            <a:rect r="r" b="b" t="t" l="l"/>
            <a:pathLst>
              <a:path h="7561328" w="7271334">
                <a:moveTo>
                  <a:pt x="0" y="0"/>
                </a:moveTo>
                <a:lnTo>
                  <a:pt x="7271334" y="0"/>
                </a:lnTo>
                <a:lnTo>
                  <a:pt x="7271334" y="7561328"/>
                </a:lnTo>
                <a:lnTo>
                  <a:pt x="0" y="7561328"/>
                </a:lnTo>
                <a:lnTo>
                  <a:pt x="0" y="0"/>
                </a:lnTo>
                <a:close/>
              </a:path>
            </a:pathLst>
          </a:custGeom>
          <a:blipFill>
            <a:blip r:embed="rId4"/>
            <a:stretch>
              <a:fillRect l="0" t="0" r="0" b="0"/>
            </a:stretch>
          </a:blipFill>
        </p:spPr>
      </p:sp>
      <p:sp>
        <p:nvSpPr>
          <p:cNvPr name="TextBox 11" id="11"/>
          <p:cNvSpPr txBox="true"/>
          <p:nvPr/>
        </p:nvSpPr>
        <p:spPr>
          <a:xfrm rot="0">
            <a:off x="1028700" y="152400"/>
            <a:ext cx="7262693" cy="1562100"/>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C85103"/>
                </a:solidFill>
                <a:latin typeface="Handyman"/>
              </a:rPr>
              <a:t>Hasil Data</a:t>
            </a:r>
          </a:p>
        </p:txBody>
      </p:sp>
      <p:sp>
        <p:nvSpPr>
          <p:cNvPr name="TextBox 12" id="12"/>
          <p:cNvSpPr txBox="true"/>
          <p:nvPr/>
        </p:nvSpPr>
        <p:spPr>
          <a:xfrm rot="0">
            <a:off x="9465999" y="5100206"/>
            <a:ext cx="7262693" cy="847725"/>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Handyman"/>
              </a:rPr>
              <a:t>Preview data test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5400000">
            <a:off x="-5334926" y="4042092"/>
            <a:ext cx="12112350" cy="2202816"/>
            <a:chOff x="0" y="0"/>
            <a:chExt cx="3190084" cy="580165"/>
          </a:xfrm>
        </p:grpSpPr>
        <p:sp>
          <p:nvSpPr>
            <p:cNvPr name="Freeform 5" id="5"/>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6" id="6"/>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5400000">
            <a:off x="11539652" y="3913447"/>
            <a:ext cx="12112350" cy="2202816"/>
            <a:chOff x="0" y="0"/>
            <a:chExt cx="3190084" cy="580165"/>
          </a:xfrm>
        </p:grpSpPr>
        <p:sp>
          <p:nvSpPr>
            <p:cNvPr name="Freeform 8" id="8"/>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9" id="9"/>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2452849" y="2217285"/>
            <a:ext cx="7893609" cy="7264329"/>
          </a:xfrm>
          <a:custGeom>
            <a:avLst/>
            <a:gdLst/>
            <a:ahLst/>
            <a:cxnLst/>
            <a:rect r="r" b="b" t="t" l="l"/>
            <a:pathLst>
              <a:path h="7264329" w="7893609">
                <a:moveTo>
                  <a:pt x="0" y="0"/>
                </a:moveTo>
                <a:lnTo>
                  <a:pt x="7893609" y="0"/>
                </a:lnTo>
                <a:lnTo>
                  <a:pt x="7893609" y="7264328"/>
                </a:lnTo>
                <a:lnTo>
                  <a:pt x="0" y="7264328"/>
                </a:lnTo>
                <a:lnTo>
                  <a:pt x="0" y="0"/>
                </a:lnTo>
                <a:close/>
              </a:path>
            </a:pathLst>
          </a:custGeom>
          <a:blipFill>
            <a:blip r:embed="rId4"/>
            <a:stretch>
              <a:fillRect l="0" t="0" r="0" b="0"/>
            </a:stretch>
          </a:blipFill>
        </p:spPr>
      </p:sp>
      <p:sp>
        <p:nvSpPr>
          <p:cNvPr name="TextBox 11" id="11"/>
          <p:cNvSpPr txBox="true"/>
          <p:nvPr/>
        </p:nvSpPr>
        <p:spPr>
          <a:xfrm rot="0">
            <a:off x="1028700" y="152400"/>
            <a:ext cx="7262693" cy="1562100"/>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C85103"/>
                </a:solidFill>
                <a:latin typeface="Handyman"/>
              </a:rPr>
              <a:t>Hasil Data</a:t>
            </a:r>
          </a:p>
        </p:txBody>
      </p:sp>
      <p:sp>
        <p:nvSpPr>
          <p:cNvPr name="TextBox 12" id="12"/>
          <p:cNvSpPr txBox="true"/>
          <p:nvPr/>
        </p:nvSpPr>
        <p:spPr>
          <a:xfrm rot="0">
            <a:off x="10450037" y="4642629"/>
            <a:ext cx="5940803" cy="1647825"/>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Handyman"/>
              </a:rPr>
              <a:t>Data train sebelum diproses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5400000">
            <a:off x="-5334926" y="4042092"/>
            <a:ext cx="12112350" cy="2202816"/>
            <a:chOff x="0" y="0"/>
            <a:chExt cx="3190084" cy="580165"/>
          </a:xfrm>
        </p:grpSpPr>
        <p:sp>
          <p:nvSpPr>
            <p:cNvPr name="Freeform 5" id="5"/>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6" id="6"/>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5400000">
            <a:off x="11539652" y="3913447"/>
            <a:ext cx="12112350" cy="2202816"/>
            <a:chOff x="0" y="0"/>
            <a:chExt cx="3190084" cy="580165"/>
          </a:xfrm>
        </p:grpSpPr>
        <p:sp>
          <p:nvSpPr>
            <p:cNvPr name="Freeform 8" id="8"/>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9" id="9"/>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2313102" y="2803373"/>
            <a:ext cx="8032160" cy="4680254"/>
          </a:xfrm>
          <a:custGeom>
            <a:avLst/>
            <a:gdLst/>
            <a:ahLst/>
            <a:cxnLst/>
            <a:rect r="r" b="b" t="t" l="l"/>
            <a:pathLst>
              <a:path h="4680254" w="8032160">
                <a:moveTo>
                  <a:pt x="0" y="0"/>
                </a:moveTo>
                <a:lnTo>
                  <a:pt x="8032160" y="0"/>
                </a:lnTo>
                <a:lnTo>
                  <a:pt x="8032160" y="4680254"/>
                </a:lnTo>
                <a:lnTo>
                  <a:pt x="0" y="4680254"/>
                </a:lnTo>
                <a:lnTo>
                  <a:pt x="0" y="0"/>
                </a:lnTo>
                <a:close/>
              </a:path>
            </a:pathLst>
          </a:custGeom>
          <a:blipFill>
            <a:blip r:embed="rId4"/>
            <a:stretch>
              <a:fillRect l="0" t="0" r="0" b="0"/>
            </a:stretch>
          </a:blipFill>
        </p:spPr>
      </p:sp>
      <p:sp>
        <p:nvSpPr>
          <p:cNvPr name="TextBox 11" id="11"/>
          <p:cNvSpPr txBox="true"/>
          <p:nvPr/>
        </p:nvSpPr>
        <p:spPr>
          <a:xfrm rot="0">
            <a:off x="1028700" y="152400"/>
            <a:ext cx="7262693" cy="1562100"/>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C85103"/>
                </a:solidFill>
                <a:latin typeface="Handyman"/>
              </a:rPr>
              <a:t>Hasil Data</a:t>
            </a:r>
          </a:p>
        </p:txBody>
      </p:sp>
      <p:sp>
        <p:nvSpPr>
          <p:cNvPr name="TextBox 12" id="12"/>
          <p:cNvSpPr txBox="true"/>
          <p:nvPr/>
        </p:nvSpPr>
        <p:spPr>
          <a:xfrm rot="0">
            <a:off x="10449439" y="4388419"/>
            <a:ext cx="5940803" cy="1647825"/>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Handyman"/>
              </a:rPr>
              <a:t>Data train setelah diproses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5400000">
            <a:off x="-5334926" y="4042092"/>
            <a:ext cx="12112350" cy="2202816"/>
            <a:chOff x="0" y="0"/>
            <a:chExt cx="3190084" cy="580165"/>
          </a:xfrm>
        </p:grpSpPr>
        <p:sp>
          <p:nvSpPr>
            <p:cNvPr name="Freeform 5" id="5"/>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6" id="6"/>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5400000">
            <a:off x="11539652" y="3913447"/>
            <a:ext cx="12112350" cy="2202816"/>
            <a:chOff x="0" y="0"/>
            <a:chExt cx="3190084" cy="580165"/>
          </a:xfrm>
        </p:grpSpPr>
        <p:sp>
          <p:nvSpPr>
            <p:cNvPr name="Freeform 8" id="8"/>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9" id="9"/>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2260192" y="2100232"/>
            <a:ext cx="7751711" cy="6386125"/>
          </a:xfrm>
          <a:custGeom>
            <a:avLst/>
            <a:gdLst/>
            <a:ahLst/>
            <a:cxnLst/>
            <a:rect r="r" b="b" t="t" l="l"/>
            <a:pathLst>
              <a:path h="6386125" w="7751711">
                <a:moveTo>
                  <a:pt x="0" y="0"/>
                </a:moveTo>
                <a:lnTo>
                  <a:pt x="7751712" y="0"/>
                </a:lnTo>
                <a:lnTo>
                  <a:pt x="7751712" y="6386125"/>
                </a:lnTo>
                <a:lnTo>
                  <a:pt x="0" y="6386125"/>
                </a:lnTo>
                <a:lnTo>
                  <a:pt x="0" y="0"/>
                </a:lnTo>
                <a:close/>
              </a:path>
            </a:pathLst>
          </a:custGeom>
          <a:blipFill>
            <a:blip r:embed="rId4"/>
            <a:stretch>
              <a:fillRect l="0" t="0" r="0" b="0"/>
            </a:stretch>
          </a:blipFill>
        </p:spPr>
      </p:sp>
      <p:sp>
        <p:nvSpPr>
          <p:cNvPr name="TextBox 11" id="11"/>
          <p:cNvSpPr txBox="true"/>
          <p:nvPr/>
        </p:nvSpPr>
        <p:spPr>
          <a:xfrm rot="0">
            <a:off x="1028700" y="152400"/>
            <a:ext cx="7262693" cy="1562100"/>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C85103"/>
                </a:solidFill>
                <a:latin typeface="Handyman"/>
              </a:rPr>
              <a:t>Hasil Data</a:t>
            </a:r>
          </a:p>
        </p:txBody>
      </p:sp>
      <p:sp>
        <p:nvSpPr>
          <p:cNvPr name="TextBox 12" id="12"/>
          <p:cNvSpPr txBox="true"/>
          <p:nvPr/>
        </p:nvSpPr>
        <p:spPr>
          <a:xfrm rot="0">
            <a:off x="10282760" y="3988369"/>
            <a:ext cx="5940803" cy="2447925"/>
          </a:xfrm>
          <a:prstGeom prst="rect">
            <a:avLst/>
          </a:prstGeom>
        </p:spPr>
        <p:txBody>
          <a:bodyPr anchor="t" rtlCol="false" tIns="0" lIns="0" bIns="0" rIns="0">
            <a:spAutoFit/>
          </a:bodyPr>
          <a:lstStyle/>
          <a:p>
            <a:pPr algn="ctr">
              <a:lnSpc>
                <a:spcPts val="6299"/>
              </a:lnSpc>
            </a:pPr>
            <a:r>
              <a:rPr lang="en-US" sz="4500">
                <a:solidFill>
                  <a:srgbClr val="000000"/>
                </a:solidFill>
                <a:latin typeface="Handyman"/>
              </a:rPr>
              <a:t>Visualisasi Nilai</a:t>
            </a:r>
          </a:p>
          <a:p>
            <a:pPr algn="ctr">
              <a:lnSpc>
                <a:spcPts val="6299"/>
              </a:lnSpc>
              <a:spcBef>
                <a:spcPct val="0"/>
              </a:spcBef>
            </a:pPr>
            <a:r>
              <a:rPr lang="en-US" sz="4500">
                <a:solidFill>
                  <a:srgbClr val="000000"/>
                </a:solidFill>
                <a:latin typeface="Handyman"/>
              </a:rPr>
              <a:t>MSE dan Feature Importance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5400000">
            <a:off x="-5334926" y="4042092"/>
            <a:ext cx="12112350" cy="2202816"/>
            <a:chOff x="0" y="0"/>
            <a:chExt cx="3190084" cy="580165"/>
          </a:xfrm>
        </p:grpSpPr>
        <p:sp>
          <p:nvSpPr>
            <p:cNvPr name="Freeform 5" id="5"/>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6" id="6"/>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5400000">
            <a:off x="11539652" y="3913447"/>
            <a:ext cx="12112350" cy="2202816"/>
            <a:chOff x="0" y="0"/>
            <a:chExt cx="3190084" cy="580165"/>
          </a:xfrm>
        </p:grpSpPr>
        <p:sp>
          <p:nvSpPr>
            <p:cNvPr name="Freeform 8" id="8"/>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9" id="9"/>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2526616" y="2156347"/>
            <a:ext cx="8654351" cy="6593095"/>
          </a:xfrm>
          <a:custGeom>
            <a:avLst/>
            <a:gdLst/>
            <a:ahLst/>
            <a:cxnLst/>
            <a:rect r="r" b="b" t="t" l="l"/>
            <a:pathLst>
              <a:path h="6593095" w="8654351">
                <a:moveTo>
                  <a:pt x="0" y="0"/>
                </a:moveTo>
                <a:lnTo>
                  <a:pt x="8654351" y="0"/>
                </a:lnTo>
                <a:lnTo>
                  <a:pt x="8654351" y="6593095"/>
                </a:lnTo>
                <a:lnTo>
                  <a:pt x="0" y="6593095"/>
                </a:lnTo>
                <a:lnTo>
                  <a:pt x="0" y="0"/>
                </a:lnTo>
                <a:close/>
              </a:path>
            </a:pathLst>
          </a:custGeom>
          <a:blipFill>
            <a:blip r:embed="rId4"/>
            <a:stretch>
              <a:fillRect l="0" t="0" r="0" b="0"/>
            </a:stretch>
          </a:blipFill>
        </p:spPr>
      </p:sp>
      <p:sp>
        <p:nvSpPr>
          <p:cNvPr name="TextBox 11" id="11"/>
          <p:cNvSpPr txBox="true"/>
          <p:nvPr/>
        </p:nvSpPr>
        <p:spPr>
          <a:xfrm rot="0">
            <a:off x="1028700" y="152400"/>
            <a:ext cx="7262693" cy="1562100"/>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C85103"/>
                </a:solidFill>
                <a:latin typeface="Handyman"/>
              </a:rPr>
              <a:t>Hasil Data</a:t>
            </a:r>
          </a:p>
        </p:txBody>
      </p:sp>
      <p:sp>
        <p:nvSpPr>
          <p:cNvPr name="TextBox 12" id="12"/>
          <p:cNvSpPr txBox="true"/>
          <p:nvPr/>
        </p:nvSpPr>
        <p:spPr>
          <a:xfrm rot="0">
            <a:off x="11180967" y="4378157"/>
            <a:ext cx="5940803" cy="1647825"/>
          </a:xfrm>
          <a:prstGeom prst="rect">
            <a:avLst/>
          </a:prstGeom>
        </p:spPr>
        <p:txBody>
          <a:bodyPr anchor="t" rtlCol="false" tIns="0" lIns="0" bIns="0" rIns="0">
            <a:spAutoFit/>
          </a:bodyPr>
          <a:lstStyle/>
          <a:p>
            <a:pPr algn="ctr">
              <a:lnSpc>
                <a:spcPts val="6299"/>
              </a:lnSpc>
            </a:pPr>
            <a:r>
              <a:rPr lang="en-US" sz="4500">
                <a:solidFill>
                  <a:srgbClr val="000000"/>
                </a:solidFill>
                <a:latin typeface="Handyman"/>
              </a:rPr>
              <a:t>Visualisasi Nilai</a:t>
            </a:r>
          </a:p>
          <a:p>
            <a:pPr algn="ctr">
              <a:lnSpc>
                <a:spcPts val="6299"/>
              </a:lnSpc>
              <a:spcBef>
                <a:spcPct val="0"/>
              </a:spcBef>
            </a:pPr>
            <a:r>
              <a:rPr lang="en-US" sz="4500">
                <a:solidFill>
                  <a:srgbClr val="000000"/>
                </a:solidFill>
                <a:latin typeface="Handyman"/>
              </a:rPr>
              <a:t>MSE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0">
            <a:off x="-455349" y="8277842"/>
            <a:ext cx="19198699" cy="2202816"/>
            <a:chOff x="0" y="0"/>
            <a:chExt cx="5056447" cy="580165"/>
          </a:xfrm>
        </p:grpSpPr>
        <p:sp>
          <p:nvSpPr>
            <p:cNvPr name="Freeform 5" id="5"/>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6" id="6"/>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455349" y="-302228"/>
            <a:ext cx="19198699" cy="2202816"/>
            <a:chOff x="0" y="0"/>
            <a:chExt cx="5056447" cy="580165"/>
          </a:xfrm>
        </p:grpSpPr>
        <p:sp>
          <p:nvSpPr>
            <p:cNvPr name="Freeform 8" id="8"/>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9" id="9"/>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4772005" y="3576162"/>
            <a:ext cx="8743991" cy="1892299"/>
          </a:xfrm>
          <a:prstGeom prst="rect">
            <a:avLst/>
          </a:prstGeom>
        </p:spPr>
        <p:txBody>
          <a:bodyPr anchor="t" rtlCol="false" tIns="0" lIns="0" bIns="0" rIns="0">
            <a:spAutoFit/>
          </a:bodyPr>
          <a:lstStyle/>
          <a:p>
            <a:pPr algn="ctr">
              <a:lnSpc>
                <a:spcPts val="15400"/>
              </a:lnSpc>
            </a:pPr>
            <a:r>
              <a:rPr lang="en-US" sz="11000">
                <a:solidFill>
                  <a:srgbClr val="C85103"/>
                </a:solidFill>
                <a:latin typeface="Fredoka"/>
              </a:rPr>
              <a:t>Thank you! </a:t>
            </a:r>
          </a:p>
        </p:txBody>
      </p:sp>
      <p:sp>
        <p:nvSpPr>
          <p:cNvPr name="TextBox 11" id="11"/>
          <p:cNvSpPr txBox="true"/>
          <p:nvPr/>
        </p:nvSpPr>
        <p:spPr>
          <a:xfrm rot="0">
            <a:off x="4618116" y="5486703"/>
            <a:ext cx="9051768" cy="847725"/>
          </a:xfrm>
          <a:prstGeom prst="rect">
            <a:avLst/>
          </a:prstGeom>
        </p:spPr>
        <p:txBody>
          <a:bodyPr anchor="t" rtlCol="false" tIns="0" lIns="0" bIns="0" rIns="0">
            <a:spAutoFit/>
          </a:bodyPr>
          <a:lstStyle/>
          <a:p>
            <a:pPr algn="ctr">
              <a:lnSpc>
                <a:spcPts val="6299"/>
              </a:lnSpc>
            </a:pPr>
            <a:r>
              <a:rPr lang="en-US" sz="4500">
                <a:solidFill>
                  <a:srgbClr val="000000"/>
                </a:solidFill>
                <a:latin typeface="Handyman"/>
              </a:rPr>
              <a:t>I hope you learn something new today.</a:t>
            </a:r>
          </a:p>
        </p:txBody>
      </p:sp>
      <p:sp>
        <p:nvSpPr>
          <p:cNvPr name="Freeform 12" id="12"/>
          <p:cNvSpPr/>
          <p:nvPr/>
        </p:nvSpPr>
        <p:spPr>
          <a:xfrm flipH="false" flipV="false" rot="0">
            <a:off x="414694" y="326056"/>
            <a:ext cx="3596820" cy="3469181"/>
          </a:xfrm>
          <a:custGeom>
            <a:avLst/>
            <a:gdLst/>
            <a:ahLst/>
            <a:cxnLst/>
            <a:rect r="r" b="b" t="t" l="l"/>
            <a:pathLst>
              <a:path h="3469181" w="3596820">
                <a:moveTo>
                  <a:pt x="0" y="0"/>
                </a:moveTo>
                <a:lnTo>
                  <a:pt x="3596820" y="0"/>
                </a:lnTo>
                <a:lnTo>
                  <a:pt x="3596820" y="3469181"/>
                </a:lnTo>
                <a:lnTo>
                  <a:pt x="0" y="3469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true" rot="0">
            <a:off x="14258001" y="6334428"/>
            <a:ext cx="3596820" cy="3469181"/>
          </a:xfrm>
          <a:custGeom>
            <a:avLst/>
            <a:gdLst/>
            <a:ahLst/>
            <a:cxnLst/>
            <a:rect r="r" b="b" t="t" l="l"/>
            <a:pathLst>
              <a:path h="3469181" w="3596820">
                <a:moveTo>
                  <a:pt x="3596820" y="3469181"/>
                </a:moveTo>
                <a:lnTo>
                  <a:pt x="0" y="3469181"/>
                </a:lnTo>
                <a:lnTo>
                  <a:pt x="0" y="0"/>
                </a:lnTo>
                <a:lnTo>
                  <a:pt x="3596820" y="0"/>
                </a:lnTo>
                <a:lnTo>
                  <a:pt x="3596820" y="3469181"/>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TextBox 4" id="4"/>
          <p:cNvSpPr txBox="true"/>
          <p:nvPr/>
        </p:nvSpPr>
        <p:spPr>
          <a:xfrm rot="0">
            <a:off x="3712371" y="1889657"/>
            <a:ext cx="10863257" cy="1562100"/>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C85103"/>
                </a:solidFill>
                <a:latin typeface="Handyman"/>
              </a:rPr>
              <a:t>Task</a:t>
            </a:r>
          </a:p>
        </p:txBody>
      </p:sp>
      <p:sp>
        <p:nvSpPr>
          <p:cNvPr name="TextBox 5" id="5"/>
          <p:cNvSpPr txBox="true"/>
          <p:nvPr/>
        </p:nvSpPr>
        <p:spPr>
          <a:xfrm rot="0">
            <a:off x="4202044" y="3853180"/>
            <a:ext cx="9912989" cy="2447289"/>
          </a:xfrm>
          <a:prstGeom prst="rect">
            <a:avLst/>
          </a:prstGeom>
        </p:spPr>
        <p:txBody>
          <a:bodyPr anchor="t" rtlCol="false" tIns="0" lIns="0" bIns="0" rIns="0">
            <a:spAutoFit/>
          </a:bodyPr>
          <a:lstStyle/>
          <a:p>
            <a:pPr algn="ctr">
              <a:lnSpc>
                <a:spcPts val="4760"/>
              </a:lnSpc>
              <a:spcBef>
                <a:spcPct val="0"/>
              </a:spcBef>
            </a:pPr>
            <a:r>
              <a:rPr lang="en-US" sz="3400">
                <a:solidFill>
                  <a:srgbClr val="000000"/>
                </a:solidFill>
                <a:latin typeface="Handyman"/>
              </a:rPr>
              <a:t>Pada Tugas ini saya menggunakan dataset Credit Card Dataset (Train and Test). dengan adanya data pre process dan feature engineering. Menggunakan model XGBoost dan model evaluation nya MSE</a:t>
            </a:r>
          </a:p>
        </p:txBody>
      </p:sp>
      <p:grpSp>
        <p:nvGrpSpPr>
          <p:cNvPr name="Group 6" id="6"/>
          <p:cNvGrpSpPr/>
          <p:nvPr/>
        </p:nvGrpSpPr>
        <p:grpSpPr>
          <a:xfrm rot="-5400000">
            <a:off x="-5334926" y="4042092"/>
            <a:ext cx="12112350" cy="2202816"/>
            <a:chOff x="0" y="0"/>
            <a:chExt cx="3190084" cy="580165"/>
          </a:xfrm>
        </p:grpSpPr>
        <p:sp>
          <p:nvSpPr>
            <p:cNvPr name="Freeform 7" id="7"/>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8" id="8"/>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5400000">
            <a:off x="11539652" y="3913447"/>
            <a:ext cx="12112350" cy="2202816"/>
            <a:chOff x="0" y="0"/>
            <a:chExt cx="3190084" cy="580165"/>
          </a:xfrm>
        </p:grpSpPr>
        <p:sp>
          <p:nvSpPr>
            <p:cNvPr name="Freeform 10" id="10"/>
            <p:cNvSpPr/>
            <p:nvPr/>
          </p:nvSpPr>
          <p:spPr>
            <a:xfrm flipH="false" flipV="false" rot="0">
              <a:off x="0" y="0"/>
              <a:ext cx="3190084" cy="580165"/>
            </a:xfrm>
            <a:custGeom>
              <a:avLst/>
              <a:gdLst/>
              <a:ahLst/>
              <a:cxnLst/>
              <a:rect r="r" b="b" t="t" l="l"/>
              <a:pathLst>
                <a:path h="580165" w="3190084">
                  <a:moveTo>
                    <a:pt x="32598" y="0"/>
                  </a:moveTo>
                  <a:lnTo>
                    <a:pt x="3157486" y="0"/>
                  </a:lnTo>
                  <a:cubicBezTo>
                    <a:pt x="3175489" y="0"/>
                    <a:pt x="3190084" y="14595"/>
                    <a:pt x="3190084" y="32598"/>
                  </a:cubicBezTo>
                  <a:lnTo>
                    <a:pt x="3190084" y="547567"/>
                  </a:lnTo>
                  <a:cubicBezTo>
                    <a:pt x="3190084" y="556213"/>
                    <a:pt x="3186649" y="564504"/>
                    <a:pt x="3180536" y="570618"/>
                  </a:cubicBezTo>
                  <a:cubicBezTo>
                    <a:pt x="3174423" y="576731"/>
                    <a:pt x="3166132" y="580165"/>
                    <a:pt x="3157486" y="580165"/>
                  </a:cubicBezTo>
                  <a:lnTo>
                    <a:pt x="32598" y="580165"/>
                  </a:lnTo>
                  <a:cubicBezTo>
                    <a:pt x="14595" y="580165"/>
                    <a:pt x="0" y="565571"/>
                    <a:pt x="0" y="547567"/>
                  </a:cubicBezTo>
                  <a:lnTo>
                    <a:pt x="0" y="32598"/>
                  </a:lnTo>
                  <a:cubicBezTo>
                    <a:pt x="0" y="14595"/>
                    <a:pt x="14595" y="0"/>
                    <a:pt x="32598" y="0"/>
                  </a:cubicBezTo>
                  <a:close/>
                </a:path>
              </a:pathLst>
            </a:custGeom>
            <a:solidFill>
              <a:srgbClr val="013120"/>
            </a:solidFill>
          </p:spPr>
        </p:sp>
        <p:sp>
          <p:nvSpPr>
            <p:cNvPr name="TextBox 11" id="11"/>
            <p:cNvSpPr txBox="true"/>
            <p:nvPr/>
          </p:nvSpPr>
          <p:spPr>
            <a:xfrm>
              <a:off x="0" y="-76200"/>
              <a:ext cx="3190084" cy="65636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TextBox 4" id="4"/>
          <p:cNvSpPr txBox="true"/>
          <p:nvPr/>
        </p:nvSpPr>
        <p:spPr>
          <a:xfrm rot="0">
            <a:off x="3712371" y="1737971"/>
            <a:ext cx="10863257" cy="1562100"/>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C85103"/>
                </a:solidFill>
                <a:latin typeface="Handyman"/>
              </a:rPr>
              <a:t>Learning Objectives</a:t>
            </a:r>
          </a:p>
        </p:txBody>
      </p:sp>
      <p:sp>
        <p:nvSpPr>
          <p:cNvPr name="TextBox 5" id="5"/>
          <p:cNvSpPr txBox="true"/>
          <p:nvPr/>
        </p:nvSpPr>
        <p:spPr>
          <a:xfrm rot="0">
            <a:off x="1253380" y="6057879"/>
            <a:ext cx="4580058" cy="723900"/>
          </a:xfrm>
          <a:prstGeom prst="rect">
            <a:avLst/>
          </a:prstGeom>
        </p:spPr>
        <p:txBody>
          <a:bodyPr anchor="t" rtlCol="false" tIns="0" lIns="0" bIns="0" rIns="0">
            <a:spAutoFit/>
          </a:bodyPr>
          <a:lstStyle/>
          <a:p>
            <a:pPr algn="ctr">
              <a:lnSpc>
                <a:spcPts val="4950"/>
              </a:lnSpc>
            </a:pPr>
            <a:r>
              <a:rPr lang="en-US" sz="4500">
                <a:solidFill>
                  <a:srgbClr val="000000"/>
                </a:solidFill>
                <a:latin typeface="Handyman"/>
              </a:rPr>
              <a:t>ODM</a:t>
            </a:r>
          </a:p>
        </p:txBody>
      </p:sp>
      <p:sp>
        <p:nvSpPr>
          <p:cNvPr name="TextBox 6" id="6"/>
          <p:cNvSpPr txBox="true"/>
          <p:nvPr/>
        </p:nvSpPr>
        <p:spPr>
          <a:xfrm rot="0">
            <a:off x="11611428" y="6057879"/>
            <a:ext cx="5647872" cy="723900"/>
          </a:xfrm>
          <a:prstGeom prst="rect">
            <a:avLst/>
          </a:prstGeom>
        </p:spPr>
        <p:txBody>
          <a:bodyPr anchor="t" rtlCol="false" tIns="0" lIns="0" bIns="0" rIns="0">
            <a:spAutoFit/>
          </a:bodyPr>
          <a:lstStyle/>
          <a:p>
            <a:pPr algn="ctr" marL="0" indent="0" lvl="0">
              <a:lnSpc>
                <a:spcPts val="4950"/>
              </a:lnSpc>
              <a:spcBef>
                <a:spcPct val="0"/>
              </a:spcBef>
            </a:pPr>
            <a:r>
              <a:rPr lang="en-US" sz="4500">
                <a:solidFill>
                  <a:srgbClr val="000000"/>
                </a:solidFill>
                <a:latin typeface="Handyman"/>
              </a:rPr>
              <a:t>Google Colab</a:t>
            </a:r>
          </a:p>
        </p:txBody>
      </p:sp>
      <p:grpSp>
        <p:nvGrpSpPr>
          <p:cNvPr name="Group 7" id="7"/>
          <p:cNvGrpSpPr/>
          <p:nvPr/>
        </p:nvGrpSpPr>
        <p:grpSpPr>
          <a:xfrm rot="0">
            <a:off x="2923777" y="4166846"/>
            <a:ext cx="1239263" cy="1239263"/>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13120"/>
            </a:solidFill>
          </p:spPr>
        </p:sp>
      </p:grpSp>
      <p:sp>
        <p:nvSpPr>
          <p:cNvPr name="TextBox 9" id="9"/>
          <p:cNvSpPr txBox="true"/>
          <p:nvPr/>
        </p:nvSpPr>
        <p:spPr>
          <a:xfrm rot="0">
            <a:off x="2923777" y="3910690"/>
            <a:ext cx="1239263" cy="1318514"/>
          </a:xfrm>
          <a:prstGeom prst="rect">
            <a:avLst/>
          </a:prstGeom>
        </p:spPr>
        <p:txBody>
          <a:bodyPr anchor="t" rtlCol="false" tIns="0" lIns="0" bIns="0" rIns="0">
            <a:spAutoFit/>
          </a:bodyPr>
          <a:lstStyle/>
          <a:p>
            <a:pPr algn="ctr" marL="0" indent="0" lvl="1">
              <a:lnSpc>
                <a:spcPts val="10047"/>
              </a:lnSpc>
              <a:spcBef>
                <a:spcPct val="0"/>
              </a:spcBef>
            </a:pPr>
            <a:r>
              <a:rPr lang="en-US" sz="6399" u="none">
                <a:solidFill>
                  <a:srgbClr val="FFFFFF"/>
                </a:solidFill>
                <a:latin typeface="Handyman"/>
              </a:rPr>
              <a:t>1</a:t>
            </a:r>
          </a:p>
        </p:txBody>
      </p:sp>
      <p:grpSp>
        <p:nvGrpSpPr>
          <p:cNvPr name="Group 10" id="10"/>
          <p:cNvGrpSpPr/>
          <p:nvPr/>
        </p:nvGrpSpPr>
        <p:grpSpPr>
          <a:xfrm rot="0">
            <a:off x="13815732" y="4166846"/>
            <a:ext cx="1239263" cy="1239263"/>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13120"/>
            </a:solidFill>
          </p:spPr>
        </p:sp>
      </p:grpSp>
      <p:sp>
        <p:nvSpPr>
          <p:cNvPr name="TextBox 12" id="12"/>
          <p:cNvSpPr txBox="true"/>
          <p:nvPr/>
        </p:nvSpPr>
        <p:spPr>
          <a:xfrm rot="0">
            <a:off x="13815732" y="3951008"/>
            <a:ext cx="1239263" cy="1318514"/>
          </a:xfrm>
          <a:prstGeom prst="rect">
            <a:avLst/>
          </a:prstGeom>
        </p:spPr>
        <p:txBody>
          <a:bodyPr anchor="t" rtlCol="false" tIns="0" lIns="0" bIns="0" rIns="0">
            <a:spAutoFit/>
          </a:bodyPr>
          <a:lstStyle/>
          <a:p>
            <a:pPr algn="ctr" marL="0" indent="0" lvl="1">
              <a:lnSpc>
                <a:spcPts val="10047"/>
              </a:lnSpc>
              <a:spcBef>
                <a:spcPct val="0"/>
              </a:spcBef>
            </a:pPr>
            <a:r>
              <a:rPr lang="en-US" sz="6399">
                <a:solidFill>
                  <a:srgbClr val="FFFFFF"/>
                </a:solidFill>
                <a:latin typeface="Handyman"/>
              </a:rPr>
              <a:t>2</a:t>
            </a:r>
          </a:p>
        </p:txBody>
      </p:sp>
      <p:grpSp>
        <p:nvGrpSpPr>
          <p:cNvPr name="Group 13" id="13"/>
          <p:cNvGrpSpPr/>
          <p:nvPr/>
        </p:nvGrpSpPr>
        <p:grpSpPr>
          <a:xfrm rot="0">
            <a:off x="-529281" y="8277842"/>
            <a:ext cx="19198699" cy="2202816"/>
            <a:chOff x="0" y="0"/>
            <a:chExt cx="5056447" cy="580165"/>
          </a:xfrm>
        </p:grpSpPr>
        <p:sp>
          <p:nvSpPr>
            <p:cNvPr name="Freeform 14" id="14"/>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15" id="15"/>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294752" y="-169110"/>
            <a:ext cx="3596820" cy="3469181"/>
          </a:xfrm>
          <a:custGeom>
            <a:avLst/>
            <a:gdLst/>
            <a:ahLst/>
            <a:cxnLst/>
            <a:rect r="r" b="b" t="t" l="l"/>
            <a:pathLst>
              <a:path h="3469181" w="3596820">
                <a:moveTo>
                  <a:pt x="0" y="0"/>
                </a:moveTo>
                <a:lnTo>
                  <a:pt x="3596820" y="0"/>
                </a:lnTo>
                <a:lnTo>
                  <a:pt x="3596820" y="3469181"/>
                </a:lnTo>
                <a:lnTo>
                  <a:pt x="0" y="34691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0">
            <a:off x="-529281" y="8277842"/>
            <a:ext cx="19198699" cy="2202816"/>
            <a:chOff x="0" y="0"/>
            <a:chExt cx="5056447" cy="580165"/>
          </a:xfrm>
        </p:grpSpPr>
        <p:sp>
          <p:nvSpPr>
            <p:cNvPr name="Freeform 5" id="5"/>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6" id="6"/>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true" flipV="false" rot="0">
            <a:off x="14912001" y="-252421"/>
            <a:ext cx="3596820" cy="3469181"/>
          </a:xfrm>
          <a:custGeom>
            <a:avLst/>
            <a:gdLst/>
            <a:ahLst/>
            <a:cxnLst/>
            <a:rect r="r" b="b" t="t" l="l"/>
            <a:pathLst>
              <a:path h="3469181" w="3596820">
                <a:moveTo>
                  <a:pt x="3596820" y="0"/>
                </a:moveTo>
                <a:lnTo>
                  <a:pt x="0" y="0"/>
                </a:lnTo>
                <a:lnTo>
                  <a:pt x="0" y="3469181"/>
                </a:lnTo>
                <a:lnTo>
                  <a:pt x="3596820" y="3469181"/>
                </a:lnTo>
                <a:lnTo>
                  <a:pt x="359682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746842" y="1948583"/>
            <a:ext cx="12042603" cy="5862846"/>
          </a:xfrm>
          <a:custGeom>
            <a:avLst/>
            <a:gdLst/>
            <a:ahLst/>
            <a:cxnLst/>
            <a:rect r="r" b="b" t="t" l="l"/>
            <a:pathLst>
              <a:path h="5862846" w="12042603">
                <a:moveTo>
                  <a:pt x="0" y="0"/>
                </a:moveTo>
                <a:lnTo>
                  <a:pt x="12042603" y="0"/>
                </a:lnTo>
                <a:lnTo>
                  <a:pt x="12042603" y="5862846"/>
                </a:lnTo>
                <a:lnTo>
                  <a:pt x="0" y="5862846"/>
                </a:lnTo>
                <a:lnTo>
                  <a:pt x="0" y="0"/>
                </a:lnTo>
                <a:close/>
              </a:path>
            </a:pathLst>
          </a:custGeom>
          <a:blipFill>
            <a:blip r:embed="rId6"/>
            <a:stretch>
              <a:fillRect l="0" t="0" r="0" b="0"/>
            </a:stretch>
          </a:blipFill>
        </p:spPr>
      </p:sp>
      <p:sp>
        <p:nvSpPr>
          <p:cNvPr name="TextBox 9" id="9"/>
          <p:cNvSpPr txBox="true"/>
          <p:nvPr/>
        </p:nvSpPr>
        <p:spPr>
          <a:xfrm rot="0">
            <a:off x="-2229153" y="-79931"/>
            <a:ext cx="7671389" cy="1562100"/>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C85103"/>
                </a:solidFill>
                <a:latin typeface="Handyman"/>
              </a:rPr>
              <a:t>ODM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0">
            <a:off x="-529281" y="8277842"/>
            <a:ext cx="19198699" cy="2202816"/>
            <a:chOff x="0" y="0"/>
            <a:chExt cx="5056447" cy="580165"/>
          </a:xfrm>
        </p:grpSpPr>
        <p:sp>
          <p:nvSpPr>
            <p:cNvPr name="Freeform 5" id="5"/>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6" id="6"/>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4660791" y="2104299"/>
            <a:ext cx="8818555" cy="3559793"/>
          </a:xfrm>
          <a:custGeom>
            <a:avLst/>
            <a:gdLst/>
            <a:ahLst/>
            <a:cxnLst/>
            <a:rect r="r" b="b" t="t" l="l"/>
            <a:pathLst>
              <a:path h="3559793" w="8818555">
                <a:moveTo>
                  <a:pt x="0" y="0"/>
                </a:moveTo>
                <a:lnTo>
                  <a:pt x="8818555" y="0"/>
                </a:lnTo>
                <a:lnTo>
                  <a:pt x="8818555" y="3559793"/>
                </a:lnTo>
                <a:lnTo>
                  <a:pt x="0" y="3559793"/>
                </a:lnTo>
                <a:lnTo>
                  <a:pt x="0" y="0"/>
                </a:lnTo>
                <a:close/>
              </a:path>
            </a:pathLst>
          </a:custGeom>
          <a:blipFill>
            <a:blip r:embed="rId4"/>
            <a:stretch>
              <a:fillRect l="0" t="-3060" r="0" b="-3060"/>
            </a:stretch>
          </a:blipFill>
        </p:spPr>
      </p:sp>
      <p:sp>
        <p:nvSpPr>
          <p:cNvPr name="TextBox 8" id="8"/>
          <p:cNvSpPr txBox="true"/>
          <p:nvPr/>
        </p:nvSpPr>
        <p:spPr>
          <a:xfrm rot="0">
            <a:off x="-2407724" y="-171450"/>
            <a:ext cx="10542961" cy="1502609"/>
          </a:xfrm>
          <a:prstGeom prst="rect">
            <a:avLst/>
          </a:prstGeom>
        </p:spPr>
        <p:txBody>
          <a:bodyPr anchor="t" rtlCol="false" tIns="0" lIns="0" bIns="0" rIns="0">
            <a:spAutoFit/>
          </a:bodyPr>
          <a:lstStyle/>
          <a:p>
            <a:pPr algn="ctr" marL="0" indent="0" lvl="0">
              <a:lnSpc>
                <a:spcPts val="10481"/>
              </a:lnSpc>
              <a:spcBef>
                <a:spcPct val="0"/>
              </a:spcBef>
            </a:pPr>
            <a:r>
              <a:rPr lang="en-US" sz="8734">
                <a:solidFill>
                  <a:srgbClr val="C85103"/>
                </a:solidFill>
                <a:latin typeface="Handyman"/>
              </a:rPr>
              <a:t>Google Colab</a:t>
            </a:r>
          </a:p>
        </p:txBody>
      </p:sp>
      <p:sp>
        <p:nvSpPr>
          <p:cNvPr name="TextBox 9" id="9"/>
          <p:cNvSpPr txBox="true"/>
          <p:nvPr/>
        </p:nvSpPr>
        <p:spPr>
          <a:xfrm rot="0">
            <a:off x="-294752" y="1169234"/>
            <a:ext cx="13389787" cy="847725"/>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Handyman"/>
              </a:rPr>
              <a:t>Langkah 1 : Memuat Data</a:t>
            </a:r>
          </a:p>
        </p:txBody>
      </p:sp>
      <p:sp>
        <p:nvSpPr>
          <p:cNvPr name="TextBox 10" id="10"/>
          <p:cNvSpPr txBox="true"/>
          <p:nvPr/>
        </p:nvSpPr>
        <p:spPr>
          <a:xfrm rot="0">
            <a:off x="2375175" y="5618081"/>
            <a:ext cx="13389787" cy="2190749"/>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Handyman"/>
              </a:rPr>
              <a:t>Pada langkah pertama, kita memuat data dari file CSV menggunakan library pandas di Python. Ini merupakan langkah awal yang penting dalam proses analisis data. Setelah data dimuat, kita menampilkan preview dari data train dan test untuk memberikan gambaran awal tentang struktur data yang akan kita gunakan."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0">
            <a:off x="-529281" y="8277842"/>
            <a:ext cx="19198699" cy="2202816"/>
            <a:chOff x="0" y="0"/>
            <a:chExt cx="5056447" cy="580165"/>
          </a:xfrm>
        </p:grpSpPr>
        <p:sp>
          <p:nvSpPr>
            <p:cNvPr name="Freeform 5" id="5"/>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6" id="6"/>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750368" y="2469562"/>
            <a:ext cx="8006468" cy="5045599"/>
          </a:xfrm>
          <a:custGeom>
            <a:avLst/>
            <a:gdLst/>
            <a:ahLst/>
            <a:cxnLst/>
            <a:rect r="r" b="b" t="t" l="l"/>
            <a:pathLst>
              <a:path h="5045599" w="8006468">
                <a:moveTo>
                  <a:pt x="0" y="0"/>
                </a:moveTo>
                <a:lnTo>
                  <a:pt x="8006468" y="0"/>
                </a:lnTo>
                <a:lnTo>
                  <a:pt x="8006468" y="5045600"/>
                </a:lnTo>
                <a:lnTo>
                  <a:pt x="0" y="5045600"/>
                </a:lnTo>
                <a:lnTo>
                  <a:pt x="0" y="0"/>
                </a:lnTo>
                <a:close/>
              </a:path>
            </a:pathLst>
          </a:custGeom>
          <a:blipFill>
            <a:blip r:embed="rId4"/>
            <a:stretch>
              <a:fillRect l="0" t="-3038" r="0" b="-3038"/>
            </a:stretch>
          </a:blipFill>
        </p:spPr>
      </p:sp>
      <p:sp>
        <p:nvSpPr>
          <p:cNvPr name="TextBox 8" id="8"/>
          <p:cNvSpPr txBox="true"/>
          <p:nvPr/>
        </p:nvSpPr>
        <p:spPr>
          <a:xfrm rot="0">
            <a:off x="-2407724" y="-171450"/>
            <a:ext cx="10542961" cy="1502609"/>
          </a:xfrm>
          <a:prstGeom prst="rect">
            <a:avLst/>
          </a:prstGeom>
        </p:spPr>
        <p:txBody>
          <a:bodyPr anchor="t" rtlCol="false" tIns="0" lIns="0" bIns="0" rIns="0">
            <a:spAutoFit/>
          </a:bodyPr>
          <a:lstStyle/>
          <a:p>
            <a:pPr algn="ctr" marL="0" indent="0" lvl="0">
              <a:lnSpc>
                <a:spcPts val="10481"/>
              </a:lnSpc>
              <a:spcBef>
                <a:spcPct val="0"/>
              </a:spcBef>
            </a:pPr>
            <a:r>
              <a:rPr lang="en-US" sz="8734">
                <a:solidFill>
                  <a:srgbClr val="C85103"/>
                </a:solidFill>
                <a:latin typeface="Handyman"/>
              </a:rPr>
              <a:t>Google Colab</a:t>
            </a:r>
          </a:p>
        </p:txBody>
      </p:sp>
      <p:sp>
        <p:nvSpPr>
          <p:cNvPr name="TextBox 9" id="9"/>
          <p:cNvSpPr txBox="true"/>
          <p:nvPr/>
        </p:nvSpPr>
        <p:spPr>
          <a:xfrm rot="0">
            <a:off x="0" y="1169234"/>
            <a:ext cx="13389787" cy="847725"/>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Handyman"/>
              </a:rPr>
              <a:t>Langkah 2: Pra-pemrosesan Data</a:t>
            </a:r>
          </a:p>
        </p:txBody>
      </p:sp>
      <p:sp>
        <p:nvSpPr>
          <p:cNvPr name="TextBox 10" id="10"/>
          <p:cNvSpPr txBox="true"/>
          <p:nvPr/>
        </p:nvSpPr>
        <p:spPr>
          <a:xfrm rot="0">
            <a:off x="9648607" y="2876288"/>
            <a:ext cx="7992538" cy="3257549"/>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Handyman"/>
              </a:rPr>
              <a:t>"Langkah kedua adalah pra-pemrosesan data, di mana kita menangani nilai yang hilang dan mengubah data non-numerik menjadi format yang dapat digunakan oleh model. Kami menggunakan SimpleImputer untuk menangani nilai yang hilang dan mengubah data non-numerik."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0">
            <a:off x="-529281" y="8277842"/>
            <a:ext cx="19198699" cy="2202816"/>
            <a:chOff x="0" y="0"/>
            <a:chExt cx="5056447" cy="580165"/>
          </a:xfrm>
        </p:grpSpPr>
        <p:sp>
          <p:nvSpPr>
            <p:cNvPr name="Freeform 5" id="5"/>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6" id="6"/>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302418" y="3818928"/>
            <a:ext cx="9058436" cy="1505619"/>
          </a:xfrm>
          <a:custGeom>
            <a:avLst/>
            <a:gdLst/>
            <a:ahLst/>
            <a:cxnLst/>
            <a:rect r="r" b="b" t="t" l="l"/>
            <a:pathLst>
              <a:path h="1505619" w="9058436">
                <a:moveTo>
                  <a:pt x="0" y="0"/>
                </a:moveTo>
                <a:lnTo>
                  <a:pt x="9058436" y="0"/>
                </a:lnTo>
                <a:lnTo>
                  <a:pt x="9058436" y="1505619"/>
                </a:lnTo>
                <a:lnTo>
                  <a:pt x="0" y="1505619"/>
                </a:lnTo>
                <a:lnTo>
                  <a:pt x="0" y="0"/>
                </a:lnTo>
                <a:close/>
              </a:path>
            </a:pathLst>
          </a:custGeom>
          <a:blipFill>
            <a:blip r:embed="rId4"/>
            <a:stretch>
              <a:fillRect l="0" t="0" r="-15873" b="0"/>
            </a:stretch>
          </a:blipFill>
        </p:spPr>
      </p:sp>
      <p:sp>
        <p:nvSpPr>
          <p:cNvPr name="TextBox 8" id="8"/>
          <p:cNvSpPr txBox="true"/>
          <p:nvPr/>
        </p:nvSpPr>
        <p:spPr>
          <a:xfrm rot="0">
            <a:off x="-2407724" y="-171450"/>
            <a:ext cx="10542961" cy="1502609"/>
          </a:xfrm>
          <a:prstGeom prst="rect">
            <a:avLst/>
          </a:prstGeom>
        </p:spPr>
        <p:txBody>
          <a:bodyPr anchor="t" rtlCol="false" tIns="0" lIns="0" bIns="0" rIns="0">
            <a:spAutoFit/>
          </a:bodyPr>
          <a:lstStyle/>
          <a:p>
            <a:pPr algn="ctr" marL="0" indent="0" lvl="0">
              <a:lnSpc>
                <a:spcPts val="10481"/>
              </a:lnSpc>
              <a:spcBef>
                <a:spcPct val="0"/>
              </a:spcBef>
            </a:pPr>
            <a:r>
              <a:rPr lang="en-US" sz="8734">
                <a:solidFill>
                  <a:srgbClr val="C85103"/>
                </a:solidFill>
                <a:latin typeface="Handyman"/>
              </a:rPr>
              <a:t>Google Colab</a:t>
            </a:r>
          </a:p>
        </p:txBody>
      </p:sp>
      <p:sp>
        <p:nvSpPr>
          <p:cNvPr name="TextBox 9" id="9"/>
          <p:cNvSpPr txBox="true"/>
          <p:nvPr/>
        </p:nvSpPr>
        <p:spPr>
          <a:xfrm rot="0">
            <a:off x="0" y="1169234"/>
            <a:ext cx="13389787" cy="847725"/>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Handyman"/>
              </a:rPr>
              <a:t>Langkah 3 : Memisahkan Fitur dan Target</a:t>
            </a:r>
          </a:p>
        </p:txBody>
      </p:sp>
      <p:sp>
        <p:nvSpPr>
          <p:cNvPr name="TextBox 10" id="10"/>
          <p:cNvSpPr txBox="true"/>
          <p:nvPr/>
        </p:nvSpPr>
        <p:spPr>
          <a:xfrm rot="0">
            <a:off x="9648607" y="2876288"/>
            <a:ext cx="7992538" cy="3790949"/>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Handyman"/>
              </a:rPr>
              <a:t>"Setelah pra-pemrosesan data, kita memisahkan fitur (features) dan target (label) dari dataset. Ini penting karena model machine learning membutuhkan fitur-fitur untuk melakukan prediksi berdasarkan label. Kami menggunakan LabelEncoder untuk mengubah label kategori menjadi nilai numerik."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0">
            <a:off x="-529281" y="8277842"/>
            <a:ext cx="19198699" cy="2202816"/>
            <a:chOff x="0" y="0"/>
            <a:chExt cx="5056447" cy="580165"/>
          </a:xfrm>
        </p:grpSpPr>
        <p:sp>
          <p:nvSpPr>
            <p:cNvPr name="Freeform 5" id="5"/>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6" id="6"/>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757794" y="3515072"/>
            <a:ext cx="8104447" cy="2618765"/>
          </a:xfrm>
          <a:custGeom>
            <a:avLst/>
            <a:gdLst/>
            <a:ahLst/>
            <a:cxnLst/>
            <a:rect r="r" b="b" t="t" l="l"/>
            <a:pathLst>
              <a:path h="2618765" w="8104447">
                <a:moveTo>
                  <a:pt x="0" y="0"/>
                </a:moveTo>
                <a:lnTo>
                  <a:pt x="8104447" y="0"/>
                </a:lnTo>
                <a:lnTo>
                  <a:pt x="8104447" y="2618765"/>
                </a:lnTo>
                <a:lnTo>
                  <a:pt x="0" y="2618765"/>
                </a:lnTo>
                <a:lnTo>
                  <a:pt x="0" y="0"/>
                </a:lnTo>
                <a:close/>
              </a:path>
            </a:pathLst>
          </a:custGeom>
          <a:blipFill>
            <a:blip r:embed="rId4"/>
            <a:stretch>
              <a:fillRect l="0" t="0" r="-31597" b="0"/>
            </a:stretch>
          </a:blipFill>
        </p:spPr>
      </p:sp>
      <p:sp>
        <p:nvSpPr>
          <p:cNvPr name="TextBox 8" id="8"/>
          <p:cNvSpPr txBox="true"/>
          <p:nvPr/>
        </p:nvSpPr>
        <p:spPr>
          <a:xfrm rot="0">
            <a:off x="-2407724" y="-171450"/>
            <a:ext cx="10542961" cy="1502609"/>
          </a:xfrm>
          <a:prstGeom prst="rect">
            <a:avLst/>
          </a:prstGeom>
        </p:spPr>
        <p:txBody>
          <a:bodyPr anchor="t" rtlCol="false" tIns="0" lIns="0" bIns="0" rIns="0">
            <a:spAutoFit/>
          </a:bodyPr>
          <a:lstStyle/>
          <a:p>
            <a:pPr algn="ctr" marL="0" indent="0" lvl="0">
              <a:lnSpc>
                <a:spcPts val="10481"/>
              </a:lnSpc>
              <a:spcBef>
                <a:spcPct val="0"/>
              </a:spcBef>
            </a:pPr>
            <a:r>
              <a:rPr lang="en-US" sz="8734">
                <a:solidFill>
                  <a:srgbClr val="C85103"/>
                </a:solidFill>
                <a:latin typeface="Handyman"/>
              </a:rPr>
              <a:t>Google Colab</a:t>
            </a:r>
          </a:p>
        </p:txBody>
      </p:sp>
      <p:sp>
        <p:nvSpPr>
          <p:cNvPr name="TextBox 9" id="9"/>
          <p:cNvSpPr txBox="true"/>
          <p:nvPr/>
        </p:nvSpPr>
        <p:spPr>
          <a:xfrm rot="0">
            <a:off x="0" y="1169234"/>
            <a:ext cx="13389787" cy="847725"/>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Handyman"/>
              </a:rPr>
              <a:t>Langkah 4 : Skalasi Fitur</a:t>
            </a:r>
          </a:p>
        </p:txBody>
      </p:sp>
      <p:sp>
        <p:nvSpPr>
          <p:cNvPr name="TextBox 10" id="10"/>
          <p:cNvSpPr txBox="true"/>
          <p:nvPr/>
        </p:nvSpPr>
        <p:spPr>
          <a:xfrm rot="0">
            <a:off x="9648607" y="2876288"/>
            <a:ext cx="7992538" cy="3257549"/>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Handyman"/>
              </a:rPr>
              <a:t>"Skalasi fitur adalah langkah penting dalam persiapan data sebelum melatih model machine learning. Pada langkah ini, kita menggunakan StandardScaler untuk memastikan bahwa semua fitur memiliki skala yang seragam. Ini membantu model dalam melakukan prediksi dengan lebih baik."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4752"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sp>
        <p:nvSpPr>
          <p:cNvPr name="Freeform 3" id="3"/>
          <p:cNvSpPr/>
          <p:nvPr/>
        </p:nvSpPr>
        <p:spPr>
          <a:xfrm flipH="false" flipV="false" rot="0">
            <a:off x="9070069" y="-252421"/>
            <a:ext cx="9438752" cy="12007704"/>
          </a:xfrm>
          <a:custGeom>
            <a:avLst/>
            <a:gdLst/>
            <a:ahLst/>
            <a:cxnLst/>
            <a:rect r="r" b="b" t="t" l="l"/>
            <a:pathLst>
              <a:path h="12007704" w="9438752">
                <a:moveTo>
                  <a:pt x="0" y="0"/>
                </a:moveTo>
                <a:lnTo>
                  <a:pt x="9438752" y="0"/>
                </a:lnTo>
                <a:lnTo>
                  <a:pt x="9438752" y="12007704"/>
                </a:lnTo>
                <a:lnTo>
                  <a:pt x="0" y="120077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27217" t="0" r="0" b="0"/>
            </a:stretch>
          </a:blipFill>
        </p:spPr>
      </p:sp>
      <p:grpSp>
        <p:nvGrpSpPr>
          <p:cNvPr name="Group 4" id="4"/>
          <p:cNvGrpSpPr/>
          <p:nvPr/>
        </p:nvGrpSpPr>
        <p:grpSpPr>
          <a:xfrm rot="0">
            <a:off x="-529281" y="8277842"/>
            <a:ext cx="19198699" cy="2202816"/>
            <a:chOff x="0" y="0"/>
            <a:chExt cx="5056447" cy="580165"/>
          </a:xfrm>
        </p:grpSpPr>
        <p:sp>
          <p:nvSpPr>
            <p:cNvPr name="Freeform 5" id="5"/>
            <p:cNvSpPr/>
            <p:nvPr/>
          </p:nvSpPr>
          <p:spPr>
            <a:xfrm flipH="false" flipV="false" rot="0">
              <a:off x="0" y="0"/>
              <a:ext cx="5056448" cy="580165"/>
            </a:xfrm>
            <a:custGeom>
              <a:avLst/>
              <a:gdLst/>
              <a:ahLst/>
              <a:cxnLst/>
              <a:rect r="r" b="b" t="t" l="l"/>
              <a:pathLst>
                <a:path h="580165" w="5056448">
                  <a:moveTo>
                    <a:pt x="20566" y="0"/>
                  </a:moveTo>
                  <a:lnTo>
                    <a:pt x="5035882" y="0"/>
                  </a:lnTo>
                  <a:cubicBezTo>
                    <a:pt x="5047240" y="0"/>
                    <a:pt x="5056448" y="9208"/>
                    <a:pt x="5056448" y="20566"/>
                  </a:cubicBezTo>
                  <a:lnTo>
                    <a:pt x="5056448" y="559600"/>
                  </a:lnTo>
                  <a:cubicBezTo>
                    <a:pt x="5056448" y="565054"/>
                    <a:pt x="5054281" y="570285"/>
                    <a:pt x="5050424" y="574142"/>
                  </a:cubicBezTo>
                  <a:cubicBezTo>
                    <a:pt x="5046567" y="577999"/>
                    <a:pt x="5041336" y="580165"/>
                    <a:pt x="5035882" y="580165"/>
                  </a:cubicBezTo>
                  <a:lnTo>
                    <a:pt x="20566" y="580165"/>
                  </a:lnTo>
                  <a:cubicBezTo>
                    <a:pt x="15111" y="580165"/>
                    <a:pt x="9880" y="577999"/>
                    <a:pt x="6024" y="574142"/>
                  </a:cubicBezTo>
                  <a:cubicBezTo>
                    <a:pt x="2167" y="570285"/>
                    <a:pt x="0" y="565054"/>
                    <a:pt x="0" y="559600"/>
                  </a:cubicBezTo>
                  <a:lnTo>
                    <a:pt x="0" y="20566"/>
                  </a:lnTo>
                  <a:cubicBezTo>
                    <a:pt x="0" y="15111"/>
                    <a:pt x="2167" y="9880"/>
                    <a:pt x="6024" y="6024"/>
                  </a:cubicBezTo>
                  <a:cubicBezTo>
                    <a:pt x="9880" y="2167"/>
                    <a:pt x="15111" y="0"/>
                    <a:pt x="20566" y="0"/>
                  </a:cubicBezTo>
                  <a:close/>
                </a:path>
              </a:pathLst>
            </a:custGeom>
            <a:solidFill>
              <a:srgbClr val="013120"/>
            </a:solidFill>
          </p:spPr>
        </p:sp>
        <p:sp>
          <p:nvSpPr>
            <p:cNvPr name="TextBox 6" id="6"/>
            <p:cNvSpPr txBox="true"/>
            <p:nvPr/>
          </p:nvSpPr>
          <p:spPr>
            <a:xfrm>
              <a:off x="0" y="-76200"/>
              <a:ext cx="5056447" cy="65636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232085" y="3276338"/>
            <a:ext cx="7222320" cy="3036273"/>
          </a:xfrm>
          <a:custGeom>
            <a:avLst/>
            <a:gdLst/>
            <a:ahLst/>
            <a:cxnLst/>
            <a:rect r="r" b="b" t="t" l="l"/>
            <a:pathLst>
              <a:path h="3036273" w="7222320">
                <a:moveTo>
                  <a:pt x="0" y="0"/>
                </a:moveTo>
                <a:lnTo>
                  <a:pt x="7222320" y="0"/>
                </a:lnTo>
                <a:lnTo>
                  <a:pt x="7222320" y="3036273"/>
                </a:lnTo>
                <a:lnTo>
                  <a:pt x="0" y="3036273"/>
                </a:lnTo>
                <a:lnTo>
                  <a:pt x="0" y="0"/>
                </a:lnTo>
                <a:close/>
              </a:path>
            </a:pathLst>
          </a:custGeom>
          <a:blipFill>
            <a:blip r:embed="rId4"/>
            <a:stretch>
              <a:fillRect l="0" t="0" r="-53519" b="0"/>
            </a:stretch>
          </a:blipFill>
        </p:spPr>
      </p:sp>
      <p:sp>
        <p:nvSpPr>
          <p:cNvPr name="TextBox 8" id="8"/>
          <p:cNvSpPr txBox="true"/>
          <p:nvPr/>
        </p:nvSpPr>
        <p:spPr>
          <a:xfrm rot="0">
            <a:off x="-2407724" y="-171450"/>
            <a:ext cx="10542961" cy="1502609"/>
          </a:xfrm>
          <a:prstGeom prst="rect">
            <a:avLst/>
          </a:prstGeom>
        </p:spPr>
        <p:txBody>
          <a:bodyPr anchor="t" rtlCol="false" tIns="0" lIns="0" bIns="0" rIns="0">
            <a:spAutoFit/>
          </a:bodyPr>
          <a:lstStyle/>
          <a:p>
            <a:pPr algn="ctr" marL="0" indent="0" lvl="0">
              <a:lnSpc>
                <a:spcPts val="10481"/>
              </a:lnSpc>
              <a:spcBef>
                <a:spcPct val="0"/>
              </a:spcBef>
            </a:pPr>
            <a:r>
              <a:rPr lang="en-US" sz="8734">
                <a:solidFill>
                  <a:srgbClr val="C85103"/>
                </a:solidFill>
                <a:latin typeface="Handyman"/>
              </a:rPr>
              <a:t>Google Colab</a:t>
            </a:r>
          </a:p>
        </p:txBody>
      </p:sp>
      <p:sp>
        <p:nvSpPr>
          <p:cNvPr name="TextBox 9" id="9"/>
          <p:cNvSpPr txBox="true"/>
          <p:nvPr/>
        </p:nvSpPr>
        <p:spPr>
          <a:xfrm rot="0">
            <a:off x="0" y="1169234"/>
            <a:ext cx="13389787" cy="847725"/>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Handyman"/>
              </a:rPr>
              <a:t>Langkah 5 :Membuat dan Melatih Model XGBoost</a:t>
            </a:r>
          </a:p>
        </p:txBody>
      </p:sp>
      <p:sp>
        <p:nvSpPr>
          <p:cNvPr name="TextBox 10" id="10"/>
          <p:cNvSpPr txBox="true"/>
          <p:nvPr/>
        </p:nvSpPr>
        <p:spPr>
          <a:xfrm rot="0">
            <a:off x="9793176" y="3142988"/>
            <a:ext cx="7992538" cy="2724149"/>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Handyman"/>
              </a:rPr>
              <a:t>Setelah persiapan data selesai, langkah berikutnya adalah membuat dan melatih model XGBoost. Model ini akan mempelajari pola dalam data latih dan dapat digunakan untuk melakukan prediksi perilaku pembayaran."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DAGEJxhgvgc</dc:identifier>
  <dcterms:modified xsi:type="dcterms:W3CDTF">2011-08-01T06:04:30Z</dcterms:modified>
  <cp:revision>1</cp:revision>
  <dc:title>Green and Orange Simple Illustrative Science Simple Machine Presentation</dc:title>
</cp:coreProperties>
</file>