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2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2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04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2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7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1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0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2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7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1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34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BC5A-C4E0-4E62-A9CC-CD7AC4F8AA1C}" type="datetimeFigureOut">
              <a:rPr lang="fr-FR" smtClean="0"/>
              <a:t>08/07/2022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C624-2878-469D-81B7-E1CB1A7BB3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565400"/>
            <a:ext cx="12192000" cy="42926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3360843" y="585787"/>
            <a:ext cx="6975687" cy="831130"/>
            <a:chOff x="0" y="28575"/>
            <a:chExt cx="12673709" cy="166228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12673709" cy="641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93"/>
                </a:lnSpc>
              </a:pPr>
              <a:r>
                <a:rPr lang="fr-FR" sz="1600" spc="340" dirty="0">
                  <a:solidFill>
                    <a:srgbClr val="000000"/>
                  </a:solidFill>
                  <a:latin typeface="HK Grotesk Bold Bold"/>
                </a:rPr>
                <a:t>SYSTÈME DE GESTION DES BANQUES DE SANG</a:t>
              </a:r>
              <a:endParaRPr lang="en-US" sz="1600" spc="34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70109"/>
              <a:ext cx="12673709" cy="820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90"/>
                </a:lnSpc>
              </a:pPr>
              <a:r>
                <a:rPr lang="en-US" sz="2280" dirty="0">
                  <a:solidFill>
                    <a:srgbClr val="000000"/>
                  </a:solidFill>
                  <a:latin typeface="HK Grotesk Light" panose="00000400000000000000"/>
                </a:rPr>
                <a:t>"</a:t>
              </a:r>
              <a:r>
                <a:rPr lang="fr-FR" sz="1600" dirty="0">
                  <a:solidFill>
                    <a:srgbClr val="000000"/>
                  </a:solidFill>
                  <a:latin typeface="HK Grotesk Light" panose="00000400000000000000"/>
                </a:rPr>
                <a:t> Chaque donneur de sang est une bouée de sauvetage</a:t>
              </a:r>
              <a:r>
                <a:rPr lang="en-US" sz="1867" dirty="0">
                  <a:solidFill>
                    <a:srgbClr val="000000"/>
                  </a:solidFill>
                  <a:latin typeface="HK Grotesk Light" panose="00000400000000000000"/>
                </a:rPr>
                <a:t>."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28040" y="762000"/>
            <a:ext cx="923713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85800" y="3658039"/>
            <a:ext cx="10908453" cy="2515945"/>
            <a:chOff x="0" y="-57150"/>
            <a:chExt cx="21816907" cy="5031891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21640801" cy="5031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54"/>
                </a:lnSpc>
                <a:spcBef>
                  <a:spcPct val="0"/>
                </a:spcBef>
              </a:pPr>
              <a:r>
                <a:rPr lang="en-US" sz="3734" b="1" dirty="0" err="1">
                  <a:solidFill>
                    <a:srgbClr val="FFFFFF"/>
                  </a:solidFill>
                  <a:latin typeface="HK Grotesk Medium Bold" panose="00000700000000000000"/>
                </a:rPr>
                <a:t>Projet</a:t>
              </a:r>
              <a:r>
                <a:rPr lang="en-US" sz="3734" dirty="0">
                  <a:solidFill>
                    <a:srgbClr val="FFFFFF"/>
                  </a:solidFill>
                  <a:latin typeface="HK Grotesk Medium Bold" panose="00000700000000000000"/>
                </a:rPr>
                <a:t> </a:t>
              </a:r>
              <a:r>
                <a:rPr lang="en-US" sz="3734" dirty="0">
                  <a:solidFill>
                    <a:srgbClr val="FFFFFF"/>
                  </a:solidFill>
                  <a:latin typeface="+mj-lt"/>
                </a:rPr>
                <a:t>:</a:t>
              </a:r>
              <a:r>
                <a:rPr lang="fr-FR" sz="3200" spc="340" dirty="0">
                  <a:solidFill>
                    <a:schemeClr val="bg1"/>
                  </a:solidFill>
                  <a:latin typeface="+mj-lt"/>
                </a:rPr>
                <a:t>SYSTÈME DE GESTION DES BANQUES DE SANG</a:t>
              </a:r>
              <a:endParaRPr lang="en-US" sz="3200" spc="340" dirty="0">
                <a:solidFill>
                  <a:schemeClr val="bg1"/>
                </a:solidFill>
                <a:latin typeface="+mj-lt"/>
              </a:endParaRPr>
            </a:p>
            <a:p>
              <a:r>
                <a:rPr lang="en-US" sz="3734" dirty="0">
                  <a:solidFill>
                    <a:srgbClr val="FFFFFF"/>
                  </a:solidFill>
                  <a:latin typeface="HK Grotesk Medium Bold" panose="00000700000000000000"/>
                </a:rPr>
                <a:t> </a:t>
              </a:r>
              <a:r>
                <a:rPr lang="fr-FR" sz="2133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Réalisé par</a:t>
              </a:r>
            </a:p>
            <a:p>
              <a:r>
                <a:rPr lang="fr-FR" sz="2133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Lalla Baba </a:t>
              </a:r>
            </a:p>
            <a:p>
              <a:r>
                <a:rPr lang="en-ZA" sz="2133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El </a:t>
              </a:r>
              <a:r>
                <a:rPr lang="en-ZA" sz="2133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Houda</a:t>
              </a:r>
              <a:r>
                <a:rPr lang="en-ZA" sz="2133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ZA" sz="2133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cheikh</a:t>
              </a:r>
              <a:endParaRPr lang="en-ZA" sz="2133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2133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Mohamdi</a:t>
              </a:r>
              <a:r>
                <a:rPr lang="fr-FR" sz="2133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Ahmed </a:t>
              </a:r>
              <a:r>
                <a:rPr lang="fr-FR" sz="2133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Ebloul</a:t>
              </a:r>
              <a:endParaRPr lang="fr-FR" sz="2133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2133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Encadre par : Dr. Cheikh </a:t>
              </a:r>
              <a:r>
                <a:rPr lang="fr-FR" sz="2133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Tourad</a:t>
              </a:r>
              <a:endParaRPr lang="en-ZA" sz="2133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71204"/>
              <a:ext cx="21640801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endParaRPr lang="en-US" sz="1867" dirty="0">
                <a:solidFill>
                  <a:srgbClr val="FFFFFF">
                    <a:alpha val="69804"/>
                  </a:srgbClr>
                </a:solidFill>
                <a:latin typeface="HK Grotesk Light" panose="0000040000000000000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6106" y="3223117"/>
              <a:ext cx="21640801" cy="125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54"/>
                </a:lnSpc>
                <a:spcBef>
                  <a:spcPct val="0"/>
                </a:spcBef>
              </a:pPr>
              <a:endParaRPr lang="en-US" sz="3734" dirty="0">
                <a:solidFill>
                  <a:srgbClr val="FFFFFF"/>
                </a:solidFill>
                <a:latin typeface="HK Grotesk Medium Bold" panose="0000070000000000000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10073"/>
              <a:ext cx="21640801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endParaRPr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-38100" y="2579732"/>
            <a:ext cx="685800" cy="4849768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49667" y="430704"/>
            <a:ext cx="1542333" cy="1542333"/>
          </a:xfrm>
          <a:prstGeom prst="rect">
            <a:avLst/>
          </a:prstGeom>
        </p:spPr>
      </p:pic>
      <p:sp>
        <p:nvSpPr>
          <p:cNvPr id="14" name="AutoShape 14"/>
          <p:cNvSpPr/>
          <p:nvPr/>
        </p:nvSpPr>
        <p:spPr>
          <a:xfrm>
            <a:off x="10731500" y="2579732"/>
            <a:ext cx="1460500" cy="4278268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15" name="Group 15"/>
          <p:cNvGrpSpPr/>
          <p:nvPr/>
        </p:nvGrpSpPr>
        <p:grpSpPr>
          <a:xfrm rot="5400000">
            <a:off x="11030835" y="2961953"/>
            <a:ext cx="861831" cy="917759"/>
            <a:chOff x="0" y="0"/>
            <a:chExt cx="1723661" cy="1835518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9" name="AutoShape 19"/>
          <p:cNvSpPr/>
          <p:nvPr/>
        </p:nvSpPr>
        <p:spPr>
          <a:xfrm>
            <a:off x="304800" y="-330200"/>
            <a:ext cx="39613" cy="2909932"/>
          </a:xfrm>
          <a:prstGeom prst="rect">
            <a:avLst/>
          </a:prstGeom>
          <a:solidFill>
            <a:srgbClr val="202020"/>
          </a:solidFill>
        </p:spPr>
      </p:sp>
    </p:spTree>
    <p:extLst>
      <p:ext uri="{BB962C8B-B14F-4D97-AF65-F5344CB8AC3E}">
        <p14:creationId xmlns:p14="http://schemas.microsoft.com/office/powerpoint/2010/main" val="161026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800" y="2489871"/>
            <a:ext cx="4530432" cy="1878258"/>
            <a:chOff x="0" y="-66675"/>
            <a:chExt cx="9060864" cy="375651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060864" cy="2821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Les </a:t>
              </a:r>
              <a:r>
                <a:rPr lang="en-US" sz="4000" spc="-43" dirty="0" err="1">
                  <a:latin typeface="Archivo Black Bold"/>
                </a:rPr>
                <a:t>interf</a:t>
              </a:r>
              <a:endParaRPr lang="en-US" sz="4000" spc="-43" dirty="0">
                <a:latin typeface="Archivo Black Bold"/>
              </a:endParaRPr>
            </a:p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De </a:t>
              </a:r>
              <a:r>
                <a:rPr lang="en-US" sz="4000" spc="-43" dirty="0" err="1">
                  <a:latin typeface="Archivo Black Bold"/>
                </a:rPr>
                <a:t>L’App</a:t>
              </a:r>
              <a:endParaRPr lang="en-US" sz="4267" spc="-43" dirty="0"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71696"/>
              <a:ext cx="9060864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0"/>
                </a:lnSpc>
              </a:pPr>
              <a:endParaRPr sz="1200" dirty="0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1" y="-228939"/>
            <a:ext cx="1907823" cy="4578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048692" y="5831125"/>
            <a:ext cx="457508" cy="341075"/>
            <a:chOff x="0" y="0"/>
            <a:chExt cx="915016" cy="6821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685800" y="438150"/>
            <a:ext cx="114681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08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50144" y="-152400"/>
            <a:ext cx="25400" cy="5486400"/>
          </a:xfrm>
          <a:prstGeom prst="rect">
            <a:avLst/>
          </a:prstGeom>
          <a:solidFill>
            <a:srgbClr val="FF0000"/>
          </a:solidFill>
        </p:spPr>
      </p:sp>
      <p:grpSp>
        <p:nvGrpSpPr>
          <p:cNvPr id="13" name="Group 13"/>
          <p:cNvGrpSpPr/>
          <p:nvPr/>
        </p:nvGrpSpPr>
        <p:grpSpPr>
          <a:xfrm rot="5400000">
            <a:off x="395431" y="5758560"/>
            <a:ext cx="776867" cy="827281"/>
            <a:chOff x="0" y="0"/>
            <a:chExt cx="1553733" cy="1654562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B8E8A19-41A1-FC44-E3EB-35624BCA0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4" y="327378"/>
            <a:ext cx="4140905" cy="57531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C78EA1-706D-7D7E-314E-7711095A9026}"/>
              </a:ext>
            </a:extLst>
          </p:cNvPr>
          <p:cNvSpPr txBox="1"/>
          <p:nvPr/>
        </p:nvSpPr>
        <p:spPr>
          <a:xfrm>
            <a:off x="6216297" y="6191303"/>
            <a:ext cx="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23F702-EC36-62F5-6E28-04A83C54ACF1}"/>
              </a:ext>
            </a:extLst>
          </p:cNvPr>
          <p:cNvSpPr txBox="1"/>
          <p:nvPr/>
        </p:nvSpPr>
        <p:spPr>
          <a:xfrm flipH="1">
            <a:off x="5547365" y="6275941"/>
            <a:ext cx="107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Logo de </a:t>
            </a:r>
            <a:r>
              <a:rPr lang="en-ZA" sz="1200" b="1" dirty="0" err="1"/>
              <a:t>L’App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2251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800" y="2489871"/>
            <a:ext cx="4530432" cy="1878258"/>
            <a:chOff x="0" y="-66675"/>
            <a:chExt cx="9060864" cy="375651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060864" cy="2821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Les </a:t>
              </a:r>
              <a:r>
                <a:rPr lang="en-US" sz="4000" spc="-43" dirty="0" err="1">
                  <a:latin typeface="Archivo Black Bold"/>
                </a:rPr>
                <a:t>interf</a:t>
              </a:r>
              <a:endParaRPr lang="en-US" sz="4000" spc="-43" dirty="0">
                <a:latin typeface="Archivo Black Bold"/>
              </a:endParaRPr>
            </a:p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De </a:t>
              </a:r>
              <a:r>
                <a:rPr lang="en-US" sz="4000" spc="-43" dirty="0" err="1">
                  <a:latin typeface="Archivo Black Bold"/>
                </a:rPr>
                <a:t>L’App</a:t>
              </a:r>
              <a:endParaRPr lang="en-US" sz="4267" spc="-43" dirty="0"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71696"/>
              <a:ext cx="9060864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0"/>
                </a:lnSpc>
              </a:pPr>
              <a:endParaRPr sz="1200" dirty="0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1" y="-228939"/>
            <a:ext cx="1907823" cy="4578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048692" y="5831125"/>
            <a:ext cx="457508" cy="341075"/>
            <a:chOff x="0" y="0"/>
            <a:chExt cx="915016" cy="6821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685800" y="438150"/>
            <a:ext cx="114681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08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50144" y="-152400"/>
            <a:ext cx="25400" cy="5486400"/>
          </a:xfrm>
          <a:prstGeom prst="rect">
            <a:avLst/>
          </a:prstGeom>
          <a:solidFill>
            <a:srgbClr val="FF0000"/>
          </a:solidFill>
        </p:spPr>
      </p:sp>
      <p:grpSp>
        <p:nvGrpSpPr>
          <p:cNvPr id="13" name="Group 13"/>
          <p:cNvGrpSpPr/>
          <p:nvPr/>
        </p:nvGrpSpPr>
        <p:grpSpPr>
          <a:xfrm rot="5400000">
            <a:off x="395431" y="5758560"/>
            <a:ext cx="776867" cy="827281"/>
            <a:chOff x="0" y="0"/>
            <a:chExt cx="1553733" cy="1654562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2D0B8B26-526B-B65E-9EC8-C5112F45A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89" y="228938"/>
            <a:ext cx="3730978" cy="612248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A412F9A-A4C5-EBBE-B07C-C1F2A6353868}"/>
              </a:ext>
            </a:extLst>
          </p:cNvPr>
          <p:cNvSpPr txBox="1"/>
          <p:nvPr/>
        </p:nvSpPr>
        <p:spPr>
          <a:xfrm flipH="1">
            <a:off x="5480825" y="6375969"/>
            <a:ext cx="97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/>
              <a:t>Acceuil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2542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800" y="2489871"/>
            <a:ext cx="4530432" cy="1878258"/>
            <a:chOff x="0" y="-66675"/>
            <a:chExt cx="9060864" cy="375651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060864" cy="2821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Les </a:t>
              </a:r>
              <a:r>
                <a:rPr lang="en-US" sz="4000" spc="-43" dirty="0" err="1">
                  <a:latin typeface="Archivo Black Bold"/>
                </a:rPr>
                <a:t>interf</a:t>
              </a:r>
              <a:endParaRPr lang="en-US" sz="4000" spc="-43" dirty="0">
                <a:latin typeface="Archivo Black Bold"/>
              </a:endParaRPr>
            </a:p>
            <a:p>
              <a:pPr>
                <a:lnSpc>
                  <a:spcPts val="5547"/>
                </a:lnSpc>
              </a:pPr>
              <a:r>
                <a:rPr lang="en-US" sz="4000" spc="-43" dirty="0">
                  <a:latin typeface="Archivo Black Bold"/>
                </a:rPr>
                <a:t>De </a:t>
              </a:r>
              <a:r>
                <a:rPr lang="en-US" sz="4000" spc="-43" dirty="0" err="1">
                  <a:latin typeface="Archivo Black Bold"/>
                </a:rPr>
                <a:t>L’App</a:t>
              </a:r>
              <a:endParaRPr lang="en-US" sz="4267" spc="-43" dirty="0"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71696"/>
              <a:ext cx="9060864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0"/>
                </a:lnSpc>
              </a:pPr>
              <a:endParaRPr sz="1200" dirty="0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1" y="-228939"/>
            <a:ext cx="1907823" cy="4578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048692" y="5831125"/>
            <a:ext cx="457508" cy="341075"/>
            <a:chOff x="0" y="0"/>
            <a:chExt cx="915016" cy="6821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685800" y="438150"/>
            <a:ext cx="114681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08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50144" y="-152400"/>
            <a:ext cx="25400" cy="5486400"/>
          </a:xfrm>
          <a:prstGeom prst="rect">
            <a:avLst/>
          </a:prstGeom>
          <a:solidFill>
            <a:srgbClr val="FF0000"/>
          </a:solidFill>
        </p:spPr>
      </p:sp>
      <p:grpSp>
        <p:nvGrpSpPr>
          <p:cNvPr id="13" name="Group 13"/>
          <p:cNvGrpSpPr/>
          <p:nvPr/>
        </p:nvGrpSpPr>
        <p:grpSpPr>
          <a:xfrm rot="5400000">
            <a:off x="395431" y="5758560"/>
            <a:ext cx="776867" cy="827281"/>
            <a:chOff x="0" y="0"/>
            <a:chExt cx="1553733" cy="1654562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865337A2-7CAE-8218-5960-4979BC2FA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26" y="-1"/>
            <a:ext cx="4188006" cy="617220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36EC257-7B7A-95AC-51D6-E746CF7E6426}"/>
              </a:ext>
            </a:extLst>
          </p:cNvPr>
          <p:cNvSpPr txBox="1"/>
          <p:nvPr/>
        </p:nvSpPr>
        <p:spPr>
          <a:xfrm>
            <a:off x="5508979" y="6252858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Interface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5447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97044" y="1649933"/>
            <a:ext cx="1919589" cy="5589067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TextBox 3"/>
          <p:cNvSpPr txBox="1"/>
          <p:nvPr/>
        </p:nvSpPr>
        <p:spPr>
          <a:xfrm>
            <a:off x="1772125" y="438226"/>
            <a:ext cx="6715858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 spc="25" dirty="0">
                <a:solidFill>
                  <a:srgbClr val="202020"/>
                </a:solidFill>
                <a:latin typeface="Montserrat Classic Bold" panose="00000800000000000000"/>
              </a:rPr>
              <a:t>Demo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59202" y="0"/>
            <a:ext cx="1668925" cy="166892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50144" y="-152400"/>
            <a:ext cx="25400" cy="54864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 rot="5400000">
            <a:off x="395431" y="5758560"/>
            <a:ext cx="776867" cy="827281"/>
            <a:chOff x="0" y="0"/>
            <a:chExt cx="1553733" cy="1654562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685800" y="438150"/>
            <a:ext cx="875877" cy="57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6930" y="5712664"/>
            <a:ext cx="942213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0"/>
              </a:lnSpc>
              <a:spcBef>
                <a:spcPct val="0"/>
              </a:spcBef>
            </a:pPr>
            <a:endParaRPr sz="120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294228"/>
            <a:ext cx="5632938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2216" y="2241566"/>
            <a:ext cx="6050949" cy="2372569"/>
            <a:chOff x="0" y="-57149"/>
            <a:chExt cx="12101898" cy="4745137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49"/>
              <a:ext cx="12101898" cy="3795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394"/>
                </a:lnSpc>
                <a:spcBef>
                  <a:spcPct val="0"/>
                </a:spcBef>
              </a:pPr>
              <a:r>
                <a:rPr lang="en-US" sz="5867" dirty="0">
                  <a:solidFill>
                    <a:srgbClr val="F8F5F5"/>
                  </a:solidFill>
                  <a:latin typeface="Archivo Black Bold"/>
                </a:rPr>
                <a:t>Merci Pour </a:t>
              </a:r>
              <a:r>
                <a:rPr lang="en-US" sz="5867" dirty="0" err="1">
                  <a:solidFill>
                    <a:srgbClr val="F8F5F5"/>
                  </a:solidFill>
                  <a:latin typeface="Archivo Black Bold"/>
                </a:rPr>
                <a:t>Votre</a:t>
              </a:r>
              <a:r>
                <a:rPr lang="en-US" sz="5867" dirty="0">
                  <a:solidFill>
                    <a:srgbClr val="F8F5F5"/>
                  </a:solidFill>
                  <a:latin typeface="Archivo Black Bold"/>
                </a:rPr>
                <a:t> Attention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918546"/>
              <a:ext cx="12101898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3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10663237" y="6172201"/>
            <a:ext cx="842963" cy="1507331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76013" y="685800"/>
            <a:ext cx="1907823" cy="4578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12216" y="266971"/>
            <a:ext cx="1676009" cy="734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0"/>
              </a:lnSpc>
              <a:spcBef>
                <a:spcPct val="0"/>
              </a:spcBef>
            </a:pPr>
            <a:r>
              <a:rPr lang="en-US" sz="4400" dirty="0">
                <a:solidFill>
                  <a:srgbClr val="F8F8F8"/>
                </a:solidFill>
                <a:latin typeface="Aileron Regular Bold" panose="00000800000000000000"/>
              </a:rPr>
              <a:t>10</a:t>
            </a:r>
          </a:p>
        </p:txBody>
      </p:sp>
      <p:sp>
        <p:nvSpPr>
          <p:cNvPr id="8" name="AutoShape 8"/>
          <p:cNvSpPr/>
          <p:nvPr/>
        </p:nvSpPr>
        <p:spPr>
          <a:xfrm>
            <a:off x="971664" y="5013528"/>
            <a:ext cx="678556" cy="1255597"/>
          </a:xfrm>
          <a:prstGeom prst="rect">
            <a:avLst/>
          </a:prstGeom>
          <a:solidFill>
            <a:srgbClr val="F8F5F5">
              <a:alpha val="70980"/>
            </a:srgbClr>
          </a:solidFill>
        </p:spPr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05" y="3227250"/>
            <a:ext cx="750420" cy="8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11523" y="1828667"/>
            <a:ext cx="4394677" cy="3253887"/>
          </a:xfrm>
          <a:prstGeom prst="rect">
            <a:avLst/>
          </a:prstGeom>
          <a:solidFill>
            <a:srgbClr val="F8F5F5">
              <a:alpha val="65882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01240" y="5773741"/>
            <a:ext cx="1907823" cy="4578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76550" y="330652"/>
            <a:ext cx="5514590" cy="1625712"/>
            <a:chOff x="0" y="-57150"/>
            <a:chExt cx="11029181" cy="3251423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11029181" cy="1897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94"/>
                </a:lnSpc>
              </a:pPr>
              <a:r>
                <a:rPr lang="en-US" sz="4400" b="1" u="sng" dirty="0" err="1">
                  <a:solidFill>
                    <a:srgbClr val="111717"/>
                  </a:solidFill>
                  <a:latin typeface="Archivo Black Bold"/>
                </a:rPr>
                <a:t>Objectifs</a:t>
              </a:r>
              <a:r>
                <a:rPr lang="en-US" sz="4400" b="1" u="sng" dirty="0">
                  <a:solidFill>
                    <a:srgbClr val="111717"/>
                  </a:solidFill>
                  <a:latin typeface="Archivo Black Bold"/>
                </a:rPr>
                <a:t> du </a:t>
              </a:r>
              <a:r>
                <a:rPr lang="en-US" sz="4400" b="1" u="sng" dirty="0" err="1">
                  <a:solidFill>
                    <a:srgbClr val="111717"/>
                  </a:solidFill>
                  <a:latin typeface="Archivo Black Bold"/>
                </a:rPr>
                <a:t>projet</a:t>
              </a:r>
              <a:endParaRPr lang="en-US" sz="4400" b="1" u="sng" dirty="0">
                <a:solidFill>
                  <a:srgbClr val="111717"/>
                </a:solidFill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17055"/>
              <a:ext cx="11029181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7"/>
                </a:lnSpc>
                <a:spcBef>
                  <a:spcPct val="0"/>
                </a:spcBef>
              </a:pPr>
              <a:endParaRPr lang="en-US" sz="2940" dirty="0">
                <a:solidFill>
                  <a:srgbClr val="F8F5F5"/>
                </a:solidFill>
                <a:latin typeface="Clear Sans Regular" panose="020B0503030202020304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>
            <a:off x="304800" y="-330200"/>
            <a:ext cx="70403" cy="71882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8" name="Group 8"/>
          <p:cNvGrpSpPr/>
          <p:nvPr/>
        </p:nvGrpSpPr>
        <p:grpSpPr>
          <a:xfrm>
            <a:off x="375203" y="6172200"/>
            <a:ext cx="10433860" cy="118837"/>
            <a:chOff x="0" y="0"/>
            <a:chExt cx="50177760" cy="571500"/>
          </a:xfrm>
        </p:grpSpPr>
        <p:sp>
          <p:nvSpPr>
            <p:cNvPr id="9" name="Freeform 9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25722" y="30982"/>
            <a:ext cx="1542333" cy="15423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100397" y="554567"/>
            <a:ext cx="1329267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>
                <a:solidFill>
                  <a:srgbClr val="000000"/>
                </a:solidFill>
                <a:latin typeface="HK Grotesk Medium Bold" panose="00000700000000000000"/>
              </a:rPr>
              <a:t>02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1752600"/>
            <a:ext cx="6096000" cy="30464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de système de banque de sang à Django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concentre principalement sur le traitement des dons de sang,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demandes, des patients, des donneurs et bien plus encore.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outre, le système affiche tous les groupes sanguins disponibles avec leurs unités,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donneurs, patients, etc. disponibles.</a:t>
            </a:r>
            <a:r>
              <a:rPr lang="fr-FR" sz="21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3" y="1842868"/>
            <a:ext cx="4262511" cy="31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275" y="315307"/>
            <a:ext cx="562456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847" u="sng" spc="-38" dirty="0" err="1">
                <a:solidFill>
                  <a:srgbClr val="F8F8F8"/>
                </a:solidFill>
                <a:latin typeface="HK Grotesk Bold Bold"/>
              </a:rPr>
              <a:t>Problematique</a:t>
            </a:r>
            <a:r>
              <a:rPr lang="en-US" sz="3847" u="sng" spc="-38" dirty="0">
                <a:solidFill>
                  <a:srgbClr val="F8F8F8"/>
                </a:solidFill>
                <a:latin typeface="HK Grotesk Bold Bold"/>
              </a:rPr>
              <a:t> du </a:t>
            </a:r>
            <a:r>
              <a:rPr lang="en-US" sz="3847" u="sng" spc="-38" dirty="0" err="1">
                <a:solidFill>
                  <a:srgbClr val="F8F8F8"/>
                </a:solidFill>
                <a:latin typeface="HK Grotesk Bold Bold"/>
              </a:rPr>
              <a:t>projet</a:t>
            </a:r>
            <a:endParaRPr lang="en-US" sz="3847" u="sng" spc="-38" dirty="0">
              <a:solidFill>
                <a:srgbClr val="F8F8F8"/>
              </a:solidFill>
              <a:latin typeface="HK Grotesk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72500" y="3937001"/>
            <a:ext cx="3606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0"/>
              </a:lnSpc>
              <a:spcBef>
                <a:spcPct val="0"/>
              </a:spcBef>
            </a:pPr>
            <a:r>
              <a:rPr lang="fr-FR" sz="2000" dirty="0">
                <a:solidFill>
                  <a:srgbClr val="F8F5F5"/>
                </a:solidFill>
                <a:latin typeface="Clear Sans Regular" panose="020B0503030202020304"/>
              </a:rPr>
              <a:t>Il y avait pénurie et parfois indisponibilité de groupes sanguins rares en raison du nombre réduit de modules, c'est-à-dire patients et donneurs.</a:t>
            </a:r>
            <a:endParaRPr lang="en-US" sz="2000" dirty="0">
              <a:solidFill>
                <a:srgbClr val="F8F5F5"/>
              </a:solidFill>
              <a:latin typeface="Clear Sans Regular" panose="020B0503030202020304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636000" y="3581400"/>
            <a:ext cx="206838" cy="197845"/>
          </a:xfrm>
          <a:prstGeom prst="rect">
            <a:avLst/>
          </a:prstGeom>
          <a:solidFill>
            <a:srgbClr val="DF2C2C"/>
          </a:solidFill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4177" y="172474"/>
            <a:ext cx="1907823" cy="45787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758709" y="6639566"/>
            <a:ext cx="10433860" cy="118837"/>
            <a:chOff x="0" y="0"/>
            <a:chExt cx="50177760" cy="571500"/>
          </a:xfrm>
        </p:grpSpPr>
        <p:sp>
          <p:nvSpPr>
            <p:cNvPr id="17" name="Freeform 17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08589" y="5915516"/>
            <a:ext cx="1250942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  <a:spcBef>
                <a:spcPct val="0"/>
              </a:spcBef>
            </a:pPr>
            <a:r>
              <a:rPr lang="en-US" sz="3283">
                <a:solidFill>
                  <a:srgbClr val="F8F8F8"/>
                </a:solidFill>
                <a:latin typeface="Aileron Regular Bold" panose="00000800000000000000"/>
              </a:rPr>
              <a:t>03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598" y="282576"/>
            <a:ext cx="10888768" cy="116262"/>
            <a:chOff x="0" y="0"/>
            <a:chExt cx="53524916" cy="571500"/>
          </a:xfrm>
        </p:grpSpPr>
        <p:sp>
          <p:nvSpPr>
            <p:cNvPr id="20" name="Freeform 20"/>
            <p:cNvSpPr/>
            <p:nvPr/>
          </p:nvSpPr>
          <p:spPr>
            <a:xfrm>
              <a:off x="0" y="255270"/>
              <a:ext cx="53524919" cy="69850"/>
            </a:xfrm>
            <a:custGeom>
              <a:avLst/>
              <a:gdLst/>
              <a:ahLst/>
              <a:cxnLst/>
              <a:rect l="l" t="t" r="r" b="b"/>
              <a:pathLst>
                <a:path w="53524919" h="69850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1160352" y="6172200"/>
            <a:ext cx="598358" cy="685800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sp>
        <p:nvSpPr>
          <p:cNvPr id="22" name="AutoShape 22"/>
          <p:cNvSpPr/>
          <p:nvPr/>
        </p:nvSpPr>
        <p:spPr>
          <a:xfrm>
            <a:off x="2184400" y="1651000"/>
            <a:ext cx="206838" cy="197845"/>
          </a:xfrm>
          <a:prstGeom prst="rect">
            <a:avLst/>
          </a:prstGeom>
          <a:solidFill>
            <a:srgbClr val="DF2C2C"/>
          </a:solidFill>
        </p:spPr>
      </p:sp>
      <p:grpSp>
        <p:nvGrpSpPr>
          <p:cNvPr id="23" name="Group 23"/>
          <p:cNvGrpSpPr/>
          <p:nvPr/>
        </p:nvGrpSpPr>
        <p:grpSpPr>
          <a:xfrm>
            <a:off x="2387600" y="1498600"/>
            <a:ext cx="7823200" cy="1944291"/>
            <a:chOff x="-3185448" y="-153562"/>
            <a:chExt cx="14865424" cy="473477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53562"/>
              <a:ext cx="9055248" cy="1124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endParaRPr lang="en-US" sz="2800" spc="-28" dirty="0">
                <a:solidFill>
                  <a:srgbClr val="FF4343"/>
                </a:solidFill>
                <a:latin typeface="Aileron Regular Italics" panose="00000500000000000000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3185448" y="1083528"/>
              <a:ext cx="14865424" cy="3497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40"/>
                </a:lnSpc>
                <a:spcBef>
                  <a:spcPct val="0"/>
                </a:spcBef>
              </a:pPr>
              <a:r>
                <a:rPr lang="fr-FR" sz="2000" dirty="0">
                  <a:solidFill>
                    <a:srgbClr val="F8F5F5"/>
                  </a:solidFill>
                  <a:latin typeface="Clear Sans Regular" panose="020B0503030202020304"/>
                </a:rPr>
                <a:t>Le problème majeur des anciens systèmes de banque de sang était qu'ils ne suivaient pas les besoins réels des utilisateurs. </a:t>
              </a:r>
            </a:p>
            <a:p>
              <a:pPr>
                <a:lnSpc>
                  <a:spcPts val="2840"/>
                </a:lnSpc>
                <a:spcBef>
                  <a:spcPct val="0"/>
                </a:spcBef>
              </a:pPr>
              <a:r>
                <a:rPr lang="fr-FR" sz="2000" dirty="0">
                  <a:solidFill>
                    <a:srgbClr val="F8F5F5"/>
                  </a:solidFill>
                  <a:latin typeface="Clear Sans Regular" panose="020B0503030202020304"/>
                </a:rPr>
                <a:t>Les systèmes traditionnels de banque de sang ont été développés selon 1 ou 2 perspectives.</a:t>
              </a:r>
              <a:r>
                <a:rPr lang="en-US" sz="2000" dirty="0">
                  <a:solidFill>
                    <a:srgbClr val="F8F5F5"/>
                  </a:solidFill>
                  <a:latin typeface="Clear Sans Regular" panose="020B0503030202020304"/>
                </a:rPr>
                <a:t>.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609600" y="3632200"/>
            <a:ext cx="206838" cy="197845"/>
          </a:xfrm>
          <a:prstGeom prst="rect">
            <a:avLst/>
          </a:prstGeom>
          <a:solidFill>
            <a:srgbClr val="DF2C2C"/>
          </a:solidFill>
        </p:spPr>
      </p:sp>
      <p:sp>
        <p:nvSpPr>
          <p:cNvPr id="36" name="TextBox 29"/>
          <p:cNvSpPr txBox="1"/>
          <p:nvPr/>
        </p:nvSpPr>
        <p:spPr>
          <a:xfrm>
            <a:off x="660400" y="3937000"/>
            <a:ext cx="25908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0"/>
              </a:lnSpc>
              <a:spcBef>
                <a:spcPct val="0"/>
              </a:spcBef>
            </a:pPr>
            <a:r>
              <a:rPr lang="fr-FR" sz="2000" dirty="0">
                <a:solidFill>
                  <a:srgbClr val="F8F5F5"/>
                </a:solidFill>
                <a:latin typeface="Clear Sans Regular" panose="020B0503030202020304"/>
              </a:rPr>
              <a:t>Le suivi de la base de données était compliqué lorsque les détails étaient gérés manuellement.</a:t>
            </a:r>
            <a:endParaRPr lang="en-US" sz="2000" dirty="0">
              <a:solidFill>
                <a:srgbClr val="F8F5F5"/>
              </a:solidFill>
              <a:latin typeface="Clear Sans Regular" panose="020B0503030202020304"/>
            </a:endParaRPr>
          </a:p>
        </p:txBody>
      </p:sp>
    </p:spTree>
    <p:extLst>
      <p:ext uri="{BB962C8B-B14F-4D97-AF65-F5344CB8AC3E}">
        <p14:creationId xmlns:p14="http://schemas.microsoft.com/office/powerpoint/2010/main" val="33178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400" y="2159000"/>
            <a:ext cx="10515600" cy="2443707"/>
            <a:chOff x="0" y="0"/>
            <a:chExt cx="21031200" cy="488741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9269516" cy="692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0"/>
                </a:lnSpc>
              </a:pPr>
              <a:r>
                <a:rPr lang="en-US" sz="2267" u="sng" spc="91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267" u="sng" spc="91" dirty="0" err="1">
                  <a:solidFill>
                    <a:srgbClr val="202020"/>
                  </a:solidFill>
                  <a:latin typeface="+mj-lt"/>
                </a:rPr>
                <a:t>Activites</a:t>
              </a:r>
              <a:endParaRPr lang="en-US" sz="2267" u="sng" spc="91" dirty="0">
                <a:solidFill>
                  <a:srgbClr val="202020"/>
                </a:solidFill>
                <a:latin typeface="+mj-l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0206"/>
              <a:ext cx="21031200" cy="38472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87"/>
                </a:lnSpc>
              </a:pP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De </a:t>
              </a:r>
              <a:r>
                <a:rPr lang="fr-FR" sz="2133" dirty="0">
                  <a:solidFill>
                    <a:srgbClr val="202020"/>
                  </a:solidFill>
                  <a:latin typeface="+mj-lt"/>
                </a:rPr>
                <a:t>nombreuses gestion des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fr-FR" sz="2133" dirty="0">
                  <a:solidFill>
                    <a:srgbClr val="202020"/>
                  </a:solidFill>
                  <a:latin typeface="+mj-lt"/>
                </a:rPr>
                <a:t>activités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sont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fr-FR" sz="2133" dirty="0">
                  <a:solidFill>
                    <a:srgbClr val="202020"/>
                  </a:solidFill>
                  <a:latin typeface="+mj-lt"/>
                </a:rPr>
                <a:t>mises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a la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portee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de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tous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les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utilisateurs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de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cette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application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nottament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:</a:t>
              </a:r>
            </a:p>
            <a:p>
              <a:pPr marL="304815" indent="-304815">
                <a:lnSpc>
                  <a:spcPts val="2987"/>
                </a:lnSpc>
                <a:buFont typeface="Arial" panose="020B0604020202020204" pitchFamily="34" charset="0"/>
                <a:buChar char="•"/>
              </a:pP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Demande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de sang</a:t>
              </a:r>
            </a:p>
            <a:p>
              <a:pPr marL="304815" indent="-304815">
                <a:lnSpc>
                  <a:spcPts val="2987"/>
                </a:lnSpc>
                <a:buFont typeface="Arial" panose="020B0604020202020204" pitchFamily="34" charset="0"/>
                <a:buChar char="•"/>
              </a:pP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Don du sang </a:t>
              </a:r>
            </a:p>
            <a:p>
              <a:pPr>
                <a:lnSpc>
                  <a:spcPts val="2987"/>
                </a:lnSpc>
              </a:pP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Ces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activites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sont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approuvees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ou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rejetees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par l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administrateur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et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enregistrees</a:t>
              </a:r>
              <a:r>
                <a:rPr lang="en-ZA" sz="2133" dirty="0">
                  <a:solidFill>
                    <a:srgbClr val="202020"/>
                  </a:solidFill>
                  <a:latin typeface="+mj-lt"/>
                </a:rPr>
                <a:t> par le </a:t>
              </a:r>
              <a:r>
                <a:rPr lang="en-ZA" sz="2133" dirty="0" err="1">
                  <a:solidFill>
                    <a:srgbClr val="202020"/>
                  </a:solidFill>
                  <a:latin typeface="+mj-lt"/>
                </a:rPr>
                <a:t>systeme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81249" y="985368"/>
            <a:ext cx="73363" cy="7831489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6" name="AutoShape 6"/>
          <p:cNvSpPr/>
          <p:nvPr/>
        </p:nvSpPr>
        <p:spPr>
          <a:xfrm>
            <a:off x="0" y="-25400"/>
            <a:ext cx="7307628" cy="19812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7" name="Group 7"/>
          <p:cNvGrpSpPr/>
          <p:nvPr/>
        </p:nvGrpSpPr>
        <p:grpSpPr>
          <a:xfrm>
            <a:off x="565792" y="2188611"/>
            <a:ext cx="240016" cy="24001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434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09600" y="4851400"/>
            <a:ext cx="240016" cy="24001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4343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82502" y="14935"/>
            <a:ext cx="1940865" cy="1940865"/>
          </a:xfrm>
          <a:prstGeom prst="rect">
            <a:avLst/>
          </a:prstGeom>
        </p:spPr>
      </p:pic>
      <p:sp>
        <p:nvSpPr>
          <p:cNvPr id="15" name="AutoShape 15"/>
          <p:cNvSpPr/>
          <p:nvPr/>
        </p:nvSpPr>
        <p:spPr>
          <a:xfrm>
            <a:off x="11899900" y="-35867"/>
            <a:ext cx="965200" cy="6919267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16" name="TextBox 16"/>
          <p:cNvSpPr txBox="1"/>
          <p:nvPr/>
        </p:nvSpPr>
        <p:spPr>
          <a:xfrm>
            <a:off x="0" y="271357"/>
            <a:ext cx="8753432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67"/>
              </a:lnSpc>
            </a:pPr>
            <a:r>
              <a:rPr lang="en-US" sz="5334" spc="48" dirty="0">
                <a:solidFill>
                  <a:srgbClr val="202020"/>
                </a:solidFill>
                <a:latin typeface="Montserrat Classic Bold" panose="00000800000000000000"/>
              </a:rPr>
              <a:t> </a:t>
            </a:r>
            <a:r>
              <a:rPr lang="en-US" sz="4400" spc="48" dirty="0">
                <a:solidFill>
                  <a:srgbClr val="202020"/>
                </a:solidFill>
                <a:latin typeface="Montserrat Classic Bold" panose="00000800000000000000"/>
              </a:rPr>
              <a:t>les</a:t>
            </a:r>
            <a:r>
              <a:rPr lang="en-US" sz="5334" spc="48" dirty="0">
                <a:solidFill>
                  <a:srgbClr val="202020"/>
                </a:solidFill>
                <a:latin typeface="Montserrat Classic Bold" panose="00000800000000000000"/>
              </a:rPr>
              <a:t> </a:t>
            </a:r>
            <a:r>
              <a:rPr lang="en-US" sz="4400" spc="48" dirty="0">
                <a:solidFill>
                  <a:srgbClr val="202020"/>
                </a:solidFill>
                <a:latin typeface="Montserrat Classic Bold" panose="00000800000000000000"/>
              </a:rPr>
              <a:t>solutions </a:t>
            </a:r>
            <a:r>
              <a:rPr lang="en-US" sz="4400" spc="48" dirty="0" err="1">
                <a:solidFill>
                  <a:srgbClr val="202020"/>
                </a:solidFill>
                <a:latin typeface="Montserrat Classic Bold" panose="00000800000000000000"/>
              </a:rPr>
              <a:t>proposees</a:t>
            </a:r>
            <a:endParaRPr lang="en-US" sz="4400" spc="48" dirty="0">
              <a:solidFill>
                <a:srgbClr val="202020"/>
              </a:solidFill>
              <a:latin typeface="Montserrat Classic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51253" y="438150"/>
            <a:ext cx="1054947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>
                <a:solidFill>
                  <a:srgbClr val="000000"/>
                </a:solidFill>
                <a:latin typeface="HK Grotesk Medium Bold" panose="00000700000000000000"/>
              </a:rPr>
              <a:t>04</a:t>
            </a:r>
          </a:p>
        </p:txBody>
      </p:sp>
      <p:grpSp>
        <p:nvGrpSpPr>
          <p:cNvPr id="32" name="Group 2"/>
          <p:cNvGrpSpPr/>
          <p:nvPr/>
        </p:nvGrpSpPr>
        <p:grpSpPr>
          <a:xfrm>
            <a:off x="1117601" y="4851400"/>
            <a:ext cx="11277599" cy="1662162"/>
            <a:chOff x="-87589" y="333890"/>
            <a:chExt cx="19444692" cy="3641590"/>
          </a:xfrm>
        </p:grpSpPr>
        <p:sp>
          <p:nvSpPr>
            <p:cNvPr id="33" name="TextBox 3"/>
            <p:cNvSpPr txBox="1"/>
            <p:nvPr/>
          </p:nvSpPr>
          <p:spPr>
            <a:xfrm>
              <a:off x="87588" y="333890"/>
              <a:ext cx="19269515" cy="758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0"/>
                </a:lnSpc>
              </a:pPr>
              <a:r>
                <a:rPr lang="en-US" sz="2267" u="sng" spc="91" dirty="0">
                  <a:solidFill>
                    <a:srgbClr val="202020"/>
                  </a:solidFill>
                  <a:latin typeface="+mj-lt"/>
                </a:rPr>
                <a:t>Collection des </a:t>
              </a:r>
              <a:r>
                <a:rPr lang="en-US" sz="2267" u="sng" spc="91" dirty="0" err="1">
                  <a:solidFill>
                    <a:srgbClr val="202020"/>
                  </a:solidFill>
                  <a:latin typeface="+mj-lt"/>
                </a:rPr>
                <a:t>informations</a:t>
              </a:r>
              <a:endParaRPr lang="en-US" sz="2267" u="sng" spc="91" dirty="0">
                <a:solidFill>
                  <a:srgbClr val="202020"/>
                </a:solidFill>
                <a:latin typeface="+mj-lt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-87589" y="1446855"/>
              <a:ext cx="19269515" cy="25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87"/>
                </a:lnSpc>
              </a:pP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les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informations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relatives aux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banques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de sang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sont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enregistr</a:t>
              </a:r>
              <a:r>
                <a:rPr lang="fr-FR" sz="2133" dirty="0">
                  <a:solidFill>
                    <a:srgbClr val="202020"/>
                  </a:solidFill>
                  <a:latin typeface="+mj-lt"/>
                </a:rPr>
                <a:t>é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automatiquement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et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faciles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à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acceder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d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une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façon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permanente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telles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que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les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donneurs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, </a:t>
              </a:r>
              <a:r>
                <a:rPr lang="en-US" sz="2133" dirty="0">
                  <a:solidFill>
                    <a:srgbClr val="202020"/>
                  </a:solidFill>
                </a:rPr>
                <a:t>les patients 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et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leus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infomations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personnelles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,les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groupes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sanguins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disponibles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et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leurs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quantité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et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d’autres</a:t>
              </a:r>
              <a:r>
                <a:rPr lang="en-US" sz="2133" dirty="0">
                  <a:solidFill>
                    <a:srgbClr val="202020"/>
                  </a:solidFill>
                  <a:latin typeface="+mj-lt"/>
                </a:rPr>
                <a:t> </a:t>
              </a:r>
              <a:r>
                <a:rPr lang="en-US" sz="2133" dirty="0" err="1">
                  <a:solidFill>
                    <a:srgbClr val="202020"/>
                  </a:solidFill>
                  <a:latin typeface="+mj-lt"/>
                </a:rPr>
                <a:t>données</a:t>
              </a:r>
              <a:endParaRPr lang="en-US" sz="2133" dirty="0">
                <a:solidFill>
                  <a:srgbClr val="202020"/>
                </a:solidFill>
                <a:latin typeface="Montserrat Light" panose="000004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01240" y="5773741"/>
            <a:ext cx="1907823" cy="4578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76550" y="330652"/>
            <a:ext cx="5514590" cy="1571723"/>
            <a:chOff x="0" y="-57150"/>
            <a:chExt cx="11029181" cy="3143445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11029181" cy="1680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94"/>
                </a:lnSpc>
              </a:pPr>
              <a:r>
                <a:rPr lang="en-US" sz="4400" b="1" u="sng" dirty="0">
                  <a:solidFill>
                    <a:srgbClr val="111717"/>
                  </a:solidFill>
                  <a:latin typeface="Archivo Black Bold"/>
                </a:rPr>
                <a:t>Conception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17055"/>
              <a:ext cx="11029181" cy="969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7"/>
                </a:lnSpc>
                <a:spcBef>
                  <a:spcPct val="0"/>
                </a:spcBef>
              </a:pPr>
              <a:r>
                <a:rPr lang="en-US" sz="2940" dirty="0" err="1">
                  <a:solidFill>
                    <a:srgbClr val="FF4343"/>
                  </a:solidFill>
                  <a:latin typeface="Clear Sans Regular" panose="020B0503030202020304"/>
                </a:rPr>
                <a:t>Diagrame</a:t>
              </a:r>
              <a:r>
                <a:rPr lang="en-US" sz="2940" dirty="0">
                  <a:solidFill>
                    <a:srgbClr val="FF4343"/>
                  </a:solidFill>
                  <a:latin typeface="Clear Sans Regular" panose="020B0503030202020304"/>
                </a:rPr>
                <a:t> de </a:t>
              </a:r>
              <a:r>
                <a:rPr lang="en-US" sz="2940" dirty="0" err="1">
                  <a:solidFill>
                    <a:srgbClr val="FF4343"/>
                  </a:solidFill>
                  <a:latin typeface="Clear Sans Regular" panose="020B0503030202020304"/>
                </a:rPr>
                <a:t>classe</a:t>
              </a:r>
              <a:endParaRPr lang="en-US" sz="2940" dirty="0">
                <a:solidFill>
                  <a:srgbClr val="FF4343"/>
                </a:solidFill>
                <a:latin typeface="Clear Sans Regular" panose="020B0503030202020304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>
            <a:off x="304800" y="-330200"/>
            <a:ext cx="70403" cy="71882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8" name="Group 8"/>
          <p:cNvGrpSpPr/>
          <p:nvPr/>
        </p:nvGrpSpPr>
        <p:grpSpPr>
          <a:xfrm>
            <a:off x="375203" y="6172200"/>
            <a:ext cx="10433860" cy="118837"/>
            <a:chOff x="0" y="0"/>
            <a:chExt cx="50177760" cy="571500"/>
          </a:xfrm>
        </p:grpSpPr>
        <p:sp>
          <p:nvSpPr>
            <p:cNvPr id="9" name="Freeform 9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25722" y="30982"/>
            <a:ext cx="1542333" cy="15423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100397" y="554567"/>
            <a:ext cx="1329267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>
                <a:solidFill>
                  <a:srgbClr val="000000"/>
                </a:solidFill>
                <a:latin typeface="HK Grotesk Medium Bold" panose="00000700000000000000"/>
              </a:rPr>
              <a:t>02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1941623"/>
            <a:ext cx="968491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01240" y="5958708"/>
            <a:ext cx="1907823" cy="4578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76550" y="255323"/>
            <a:ext cx="6334973" cy="1912988"/>
            <a:chOff x="0" y="-38100"/>
            <a:chExt cx="12669947" cy="3825976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12669947" cy="1384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77"/>
                </a:lnSpc>
              </a:pPr>
              <a:r>
                <a:rPr lang="en-US" sz="4800" u="sng" dirty="0">
                  <a:solidFill>
                    <a:schemeClr val="bg1"/>
                  </a:solidFill>
                  <a:latin typeface="Archivo Black Bold"/>
                </a:rPr>
                <a:t>Conception</a:t>
              </a:r>
              <a:endParaRPr lang="en-US" sz="4267" u="sng" dirty="0">
                <a:solidFill>
                  <a:schemeClr val="bg1"/>
                </a:solidFill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33440"/>
              <a:ext cx="12669947" cy="2154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7"/>
                </a:lnSpc>
              </a:pPr>
              <a:r>
                <a:rPr lang="en-US" sz="2940" dirty="0">
                  <a:solidFill>
                    <a:srgbClr val="38B6FF"/>
                  </a:solidFill>
                  <a:latin typeface="Clear Sans Regular" panose="020B0503030202020304"/>
                </a:rPr>
                <a:t>1) </a:t>
              </a:r>
              <a:r>
                <a:rPr lang="en-US" sz="2940" u="sng" dirty="0" err="1">
                  <a:solidFill>
                    <a:srgbClr val="38B6FF"/>
                  </a:solidFill>
                  <a:latin typeface="Clear Sans Regular" panose="020B0503030202020304"/>
                </a:rPr>
                <a:t>Diagramme</a:t>
              </a:r>
              <a:r>
                <a:rPr lang="en-US" sz="2940" u="sng" dirty="0">
                  <a:solidFill>
                    <a:srgbClr val="38B6FF"/>
                  </a:solidFill>
                  <a:latin typeface="Clear Sans Regular" panose="020B0503030202020304"/>
                </a:rPr>
                <a:t> de </a:t>
              </a:r>
              <a:r>
                <a:rPr lang="en-US" sz="2940" u="sng" dirty="0" err="1">
                  <a:solidFill>
                    <a:srgbClr val="38B6FF"/>
                  </a:solidFill>
                  <a:latin typeface="Clear Sans Regular" panose="020B0503030202020304"/>
                </a:rPr>
                <a:t>cas</a:t>
              </a:r>
              <a:r>
                <a:rPr lang="en-US" sz="2940" u="sng" dirty="0">
                  <a:solidFill>
                    <a:srgbClr val="38B6FF"/>
                  </a:solidFill>
                  <a:latin typeface="Clear Sans Regular" panose="020B0503030202020304"/>
                </a:rPr>
                <a:t> </a:t>
              </a:r>
              <a:r>
                <a:rPr lang="en-US" sz="2940" u="sng" dirty="0" err="1">
                  <a:solidFill>
                    <a:srgbClr val="38B6FF"/>
                  </a:solidFill>
                  <a:latin typeface="Clear Sans Regular" panose="020B0503030202020304"/>
                </a:rPr>
                <a:t>d’utilisation</a:t>
              </a:r>
              <a:endParaRPr lang="en-US" sz="2940" u="sng" dirty="0">
                <a:solidFill>
                  <a:srgbClr val="38B6FF"/>
                </a:solidFill>
                <a:latin typeface="Clear Sans Regular" panose="020B0503030202020304"/>
              </a:endParaRPr>
            </a:p>
            <a:p>
              <a:pPr>
                <a:lnSpc>
                  <a:spcPts val="4177"/>
                </a:lnSpc>
              </a:pPr>
              <a:endParaRPr lang="en-US" sz="2940" dirty="0">
                <a:solidFill>
                  <a:srgbClr val="F8F5F5"/>
                </a:solidFill>
                <a:latin typeface="Clear Sans Regular" panose="020B0503030202020304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>
            <a:off x="304800" y="-330200"/>
            <a:ext cx="70403" cy="71882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8" name="Group 8"/>
          <p:cNvGrpSpPr/>
          <p:nvPr/>
        </p:nvGrpSpPr>
        <p:grpSpPr>
          <a:xfrm>
            <a:off x="375203" y="6357168"/>
            <a:ext cx="10433860" cy="118837"/>
            <a:chOff x="0" y="0"/>
            <a:chExt cx="50177760" cy="571500"/>
          </a:xfrm>
        </p:grpSpPr>
        <p:sp>
          <p:nvSpPr>
            <p:cNvPr id="9" name="Freeform 9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25722" y="30982"/>
            <a:ext cx="1542333" cy="154233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211734" y="519430"/>
            <a:ext cx="121793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>
                <a:solidFill>
                  <a:srgbClr val="000000"/>
                </a:solidFill>
                <a:latin typeface="HK Grotesk Medium Bold" panose="00000700000000000000"/>
              </a:rPr>
              <a:t>05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30" y="1684013"/>
            <a:ext cx="7471743" cy="43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275" y="315307"/>
            <a:ext cx="5624567" cy="57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847" u="sng" spc="-38" dirty="0">
                <a:solidFill>
                  <a:srgbClr val="F8F8F8"/>
                </a:solidFill>
                <a:latin typeface="HK Grotesk Bold Bold"/>
              </a:rPr>
              <a:t>Conception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4177" y="172474"/>
            <a:ext cx="1907823" cy="4578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8709" y="6639566"/>
            <a:ext cx="10433860" cy="118837"/>
            <a:chOff x="0" y="0"/>
            <a:chExt cx="50177760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8589" y="5915516"/>
            <a:ext cx="1250942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  <a:spcBef>
                <a:spcPct val="0"/>
              </a:spcBef>
            </a:pPr>
            <a:r>
              <a:rPr lang="en-US" sz="3283">
                <a:solidFill>
                  <a:srgbClr val="F8F8F8"/>
                </a:solidFill>
                <a:latin typeface="Aileron Regular Bold" panose="00000800000000000000"/>
              </a:rPr>
              <a:t>06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99598" y="282576"/>
            <a:ext cx="10888768" cy="116262"/>
            <a:chOff x="0" y="0"/>
            <a:chExt cx="53524916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53524919" cy="69850"/>
            </a:xfrm>
            <a:custGeom>
              <a:avLst/>
              <a:gdLst/>
              <a:ahLst/>
              <a:cxnLst/>
              <a:rect l="l" t="t" r="r" b="b"/>
              <a:pathLst>
                <a:path w="53524919" h="69850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160352" y="6172200"/>
            <a:ext cx="598358" cy="685800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sp>
        <p:nvSpPr>
          <p:cNvPr id="12" name="TextBox 12"/>
          <p:cNvSpPr txBox="1"/>
          <p:nvPr/>
        </p:nvSpPr>
        <p:spPr>
          <a:xfrm>
            <a:off x="685747" y="1187378"/>
            <a:ext cx="10916103" cy="428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endParaRPr lang="en-US" sz="2800" spc="-28" dirty="0">
              <a:solidFill>
                <a:srgbClr val="FF4343"/>
              </a:solidFill>
              <a:latin typeface="Aileron Regular Italics" panose="0000050000000000000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8" y="1097280"/>
            <a:ext cx="7863839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275" y="315307"/>
            <a:ext cx="5624567" cy="57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847" u="sng" spc="-38" dirty="0">
                <a:solidFill>
                  <a:srgbClr val="F8F8F8"/>
                </a:solidFill>
                <a:latin typeface="HK Grotesk Bold Bold"/>
              </a:rPr>
              <a:t>Conception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4177" y="172474"/>
            <a:ext cx="1907823" cy="4578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8709" y="6639566"/>
            <a:ext cx="10433860" cy="118837"/>
            <a:chOff x="0" y="0"/>
            <a:chExt cx="50177760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8589" y="5915516"/>
            <a:ext cx="1250942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  <a:spcBef>
                <a:spcPct val="0"/>
              </a:spcBef>
            </a:pPr>
            <a:r>
              <a:rPr lang="en-US" sz="3283">
                <a:solidFill>
                  <a:srgbClr val="F8F8F8"/>
                </a:solidFill>
                <a:latin typeface="Aileron Regular Bold" panose="00000800000000000000"/>
              </a:rPr>
              <a:t>07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99598" y="282576"/>
            <a:ext cx="10888768" cy="116262"/>
            <a:chOff x="0" y="0"/>
            <a:chExt cx="53524916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53524919" cy="69850"/>
            </a:xfrm>
            <a:custGeom>
              <a:avLst/>
              <a:gdLst/>
              <a:ahLst/>
              <a:cxnLst/>
              <a:rect l="l" t="t" r="r" b="b"/>
              <a:pathLst>
                <a:path w="53524919" h="69850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160352" y="6172200"/>
            <a:ext cx="598358" cy="685800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6" y="1153551"/>
            <a:ext cx="7550351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40609" y="475852"/>
            <a:ext cx="7736838" cy="5307915"/>
          </a:xfrm>
          <a:prstGeom prst="rect">
            <a:avLst/>
          </a:prstGeom>
          <a:solidFill>
            <a:srgbClr val="F8F5F5"/>
          </a:solidFill>
        </p:spPr>
      </p:sp>
      <p:sp>
        <p:nvSpPr>
          <p:cNvPr id="3" name="TextBox 3"/>
          <p:cNvSpPr txBox="1"/>
          <p:nvPr/>
        </p:nvSpPr>
        <p:spPr>
          <a:xfrm>
            <a:off x="3690325" y="748461"/>
            <a:ext cx="7815875" cy="47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A)Frontend : HTML, CSS and JavaScript</a:t>
            </a:r>
          </a:p>
          <a:p>
            <a:pPr>
              <a:lnSpc>
                <a:spcPts val="3664"/>
              </a:lnSpc>
            </a:pPr>
            <a:endParaRPr lang="en-US" sz="2820" spc="-28" dirty="0">
              <a:solidFill>
                <a:srgbClr val="111717"/>
              </a:solidFill>
              <a:latin typeface="Aileron Regular Bold" panose="00000800000000000000"/>
            </a:endParaRP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B)Backend :</a:t>
            </a:r>
          </a:p>
          <a:p>
            <a:pPr>
              <a:lnSpc>
                <a:spcPts val="3664"/>
              </a:lnSpc>
            </a:pPr>
            <a:endParaRPr lang="en-US" sz="2820" spc="-28" dirty="0">
              <a:solidFill>
                <a:srgbClr val="111717"/>
              </a:solidFill>
              <a:latin typeface="Aileron Regular Bold" panose="00000800000000000000"/>
            </a:endParaRP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1) Framework: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Django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 and Bootstrap</a:t>
            </a: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2) Language de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programation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: Python</a:t>
            </a: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3) Base de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donnee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: MySQL</a:t>
            </a: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4)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Editeur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: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Pycharm</a:t>
            </a:r>
            <a:endParaRPr lang="en-US" sz="2820" spc="-28" dirty="0">
              <a:solidFill>
                <a:srgbClr val="111717"/>
              </a:solidFill>
              <a:latin typeface="Aileron Regular Bold" panose="00000800000000000000"/>
            </a:endParaRPr>
          </a:p>
          <a:p>
            <a:pPr>
              <a:lnSpc>
                <a:spcPts val="3664"/>
              </a:lnSpc>
            </a:pP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C)</a:t>
            </a:r>
            <a:r>
              <a:rPr lang="fr-FR" sz="2820" spc="-28" dirty="0">
                <a:solidFill>
                  <a:srgbClr val="111717"/>
                </a:solidFill>
                <a:latin typeface="Aileron Regular Bold" panose="00000800000000000000"/>
              </a:rPr>
              <a:t>Gestion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 des t</a:t>
            </a:r>
            <a:r>
              <a:rPr lang="fr-FR" sz="2820" spc="-28" dirty="0">
                <a:solidFill>
                  <a:srgbClr val="111717"/>
                </a:solidFill>
                <a:latin typeface="Aileron Regular Bold" panose="00000800000000000000"/>
              </a:rPr>
              <a:t>aches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: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Trello</a:t>
            </a:r>
            <a:r>
              <a:rPr lang="en-US" sz="2820" spc="-28" dirty="0">
                <a:solidFill>
                  <a:srgbClr val="111717"/>
                </a:solidFill>
                <a:latin typeface="Aileron Regular Bold" panose="00000800000000000000"/>
              </a:rPr>
              <a:t> et </a:t>
            </a:r>
            <a:r>
              <a:rPr lang="en-US" sz="2820" spc="-28" dirty="0" err="1">
                <a:solidFill>
                  <a:srgbClr val="111717"/>
                </a:solidFill>
                <a:latin typeface="Aileron Regular Bold" panose="00000800000000000000"/>
              </a:rPr>
              <a:t>Github</a:t>
            </a:r>
            <a:endParaRPr lang="en-US" sz="2820" spc="-28" dirty="0">
              <a:solidFill>
                <a:srgbClr val="111717"/>
              </a:solidFill>
              <a:latin typeface="Aileron Regular Bold" panose="00000800000000000000"/>
            </a:endParaRPr>
          </a:p>
          <a:p>
            <a:pPr>
              <a:lnSpc>
                <a:spcPts val="3664"/>
              </a:lnSpc>
              <a:spcBef>
                <a:spcPct val="0"/>
              </a:spcBef>
            </a:pPr>
            <a:endParaRPr lang="en-US" sz="2820" spc="-28" dirty="0">
              <a:solidFill>
                <a:srgbClr val="111717"/>
              </a:solidFill>
              <a:latin typeface="Aileron Regular Bold" panose="000008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85800" y="2486707"/>
            <a:ext cx="4530432" cy="1878258"/>
            <a:chOff x="0" y="-66675"/>
            <a:chExt cx="9060864" cy="375651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060864" cy="2821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7"/>
                </a:lnSpc>
              </a:pPr>
              <a:r>
                <a:rPr lang="en-US" sz="4267" spc="-43" dirty="0">
                  <a:solidFill>
                    <a:srgbClr val="F8F5F5"/>
                  </a:solidFill>
                  <a:latin typeface="Archivo Black Bold"/>
                </a:rPr>
                <a:t>Tech</a:t>
              </a:r>
            </a:p>
            <a:p>
              <a:pPr>
                <a:lnSpc>
                  <a:spcPts val="5547"/>
                </a:lnSpc>
                <a:spcBef>
                  <a:spcPct val="0"/>
                </a:spcBef>
              </a:pPr>
              <a:r>
                <a:rPr lang="en-US" sz="4267" spc="-43" dirty="0" err="1">
                  <a:solidFill>
                    <a:srgbClr val="F8F5F5"/>
                  </a:solidFill>
                  <a:latin typeface="Archivo Black Bold"/>
                </a:rPr>
                <a:t>Utiliser</a:t>
              </a:r>
              <a:endParaRPr lang="en-US" sz="4267" spc="-43" dirty="0">
                <a:solidFill>
                  <a:srgbClr val="F8F5F5"/>
                </a:solidFill>
                <a:latin typeface="Archivo Blac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71696"/>
              <a:ext cx="9060864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0"/>
                </a:lnSpc>
              </a:pPr>
              <a:endParaRPr sz="1200" dirty="0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1" y="-228939"/>
            <a:ext cx="1907823" cy="4578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048692" y="5831125"/>
            <a:ext cx="457508" cy="341075"/>
            <a:chOff x="0" y="0"/>
            <a:chExt cx="915016" cy="6821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685800" y="438150"/>
            <a:ext cx="114681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7"/>
              </a:lnSpc>
            </a:pPr>
            <a:r>
              <a:rPr lang="en-US" sz="4267" spc="-43" dirty="0">
                <a:solidFill>
                  <a:srgbClr val="000000"/>
                </a:solidFill>
                <a:latin typeface="HK Grotesk Medium Bold" panose="00000700000000000000"/>
              </a:rPr>
              <a:t>08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50144" y="-152400"/>
            <a:ext cx="25400" cy="54864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3" name="Group 13"/>
          <p:cNvGrpSpPr/>
          <p:nvPr/>
        </p:nvGrpSpPr>
        <p:grpSpPr>
          <a:xfrm rot="5400000">
            <a:off x="395431" y="5758560"/>
            <a:ext cx="776867" cy="827281"/>
            <a:chOff x="0" y="0"/>
            <a:chExt cx="1553733" cy="1654562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613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378</Words>
  <Application>Microsoft Office PowerPoint</Application>
  <PresentationFormat>Grand écran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8" baseType="lpstr">
      <vt:lpstr>Aileron Regular Bold</vt:lpstr>
      <vt:lpstr>Aileron Regular Italics</vt:lpstr>
      <vt:lpstr>Archivo Black Bold</vt:lpstr>
      <vt:lpstr>Arial</vt:lpstr>
      <vt:lpstr>Calibri</vt:lpstr>
      <vt:lpstr>Calibri Light</vt:lpstr>
      <vt:lpstr>Clear Sans Regular</vt:lpstr>
      <vt:lpstr>HK Grotesk Bold Bold</vt:lpstr>
      <vt:lpstr>HK Grotesk Light</vt:lpstr>
      <vt:lpstr>HK Grotesk Medium Bold</vt:lpstr>
      <vt:lpstr>Montserrat Classic Bold</vt:lpstr>
      <vt:lpstr>Montserrat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lala baba</dc:creator>
  <cp:lastModifiedBy>lala baba</cp:lastModifiedBy>
  <cp:revision>14</cp:revision>
  <dcterms:created xsi:type="dcterms:W3CDTF">2022-01-28T17:24:08Z</dcterms:created>
  <dcterms:modified xsi:type="dcterms:W3CDTF">2022-07-08T01:53:09Z</dcterms:modified>
</cp:coreProperties>
</file>