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91" r:id="rId2"/>
    <p:sldId id="258" r:id="rId3"/>
    <p:sldId id="281" r:id="rId4"/>
    <p:sldId id="296" r:id="rId5"/>
    <p:sldId id="284" r:id="rId6"/>
    <p:sldId id="294" r:id="rId7"/>
    <p:sldId id="282" r:id="rId8"/>
    <p:sldId id="278" r:id="rId9"/>
    <p:sldId id="285" r:id="rId10"/>
    <p:sldId id="298" r:id="rId11"/>
    <p:sldId id="295" r:id="rId12"/>
    <p:sldId id="266" r:id="rId13"/>
    <p:sldId id="286" r:id="rId14"/>
    <p:sldId id="293" r:id="rId15"/>
    <p:sldId id="265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  <a:srgbClr val="EAD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4711" autoAdjust="0"/>
  </p:normalViewPr>
  <p:slideViewPr>
    <p:cSldViewPr>
      <p:cViewPr varScale="1">
        <p:scale>
          <a:sx n="68" d="100"/>
          <a:sy n="68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EF845-D03C-4A5A-A285-F8399F65ECD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6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284E35-9A21-497F-AC05-AF5DB309CE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0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789C-5C93-456C-9259-0005A4C34D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41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B191-202D-4026-B4A3-8980194679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9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8839D-2171-49F7-965D-75714F96EE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72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55F00269-E84F-4008-851F-5AC9EF91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8DFD6C7-BABF-4D46-9105-C0C59527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3DFD8CE3-3087-47E8-B8AD-E298629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9BABBE-138A-45DF-9CCA-2D3093DDE9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2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5C366-5567-458A-98D2-57A2ED8F1A1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B11218-509C-4750-9E64-5FB2369A581B}"/>
              </a:ext>
            </a:extLst>
          </p:cNvPr>
          <p:cNvSpPr/>
          <p:nvPr userDrawn="1"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971F1E-C49C-400B-ABF4-8B394D9320E2}"/>
              </a:ext>
            </a:extLst>
          </p:cNvPr>
          <p:cNvSpPr/>
          <p:nvPr userDrawn="1"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33C4AF-B147-4A01-8E71-CACBB2819BF7}"/>
              </a:ext>
            </a:extLst>
          </p:cNvPr>
          <p:cNvSpPr/>
          <p:nvPr userDrawn="1"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37AE-DCB7-42E5-B940-E0F2B5C42BE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3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337AE-DCB7-42E5-B940-E0F2B5C42BE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57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47189-3376-44E1-9AD9-0709B12472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0069D6-ECBF-4B57-B17C-0A65A8BFB2B5}"/>
              </a:ext>
            </a:extLst>
          </p:cNvPr>
          <p:cNvSpPr/>
          <p:nvPr userDrawn="1"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95A8AB-8D38-4DE8-97EB-C79734E0FA44}"/>
              </a:ext>
            </a:extLst>
          </p:cNvPr>
          <p:cNvSpPr/>
          <p:nvPr userDrawn="1"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BC719D-825D-4B62-81C7-70F170F0B5B6}"/>
              </a:ext>
            </a:extLst>
          </p:cNvPr>
          <p:cNvSpPr/>
          <p:nvPr userDrawn="1"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E76E-7A92-49BF-B344-60408430F61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06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DB6B8-E2B4-4C8C-B34C-E38EE6A883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3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32BF-24DA-46EF-99DE-87319EEC9E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7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032BF-24DA-46EF-99DE-87319EEC9E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8DDBA-8905-4BC5-83FD-F33DC488BDF6}"/>
              </a:ext>
            </a:extLst>
          </p:cNvPr>
          <p:cNvSpPr/>
          <p:nvPr userDrawn="1"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58D85C-757A-4343-813C-98A302E8A709}"/>
              </a:ext>
            </a:extLst>
          </p:cNvPr>
          <p:cNvSpPr/>
          <p:nvPr userDrawn="1"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7B8A61-BD7C-4F78-AD9B-8206EF041002}"/>
              </a:ext>
            </a:extLst>
          </p:cNvPr>
          <p:cNvSpPr/>
          <p:nvPr userDrawn="1"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2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7EB66C-F1B7-4597-9F21-C12D35A7AB3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27" r:id="rId4"/>
    <p:sldLayoutId id="2147483718" r:id="rId5"/>
    <p:sldLayoutId id="2147483719" r:id="rId6"/>
    <p:sldLayoutId id="2147483720" r:id="rId7"/>
    <p:sldLayoutId id="2147483721" r:id="rId8"/>
    <p:sldLayoutId id="2147483728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11" descr="Traffic_light">
            <a:extLst>
              <a:ext uri="{FF2B5EF4-FFF2-40B4-BE49-F238E27FC236}">
                <a16:creationId xmlns:a16="http://schemas.microsoft.com/office/drawing/2014/main" id="{A02FB9A3-BC8D-4878-8EC7-A0E32DF99140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99681"/>
            <a:ext cx="1524000" cy="3858638"/>
          </a:xfrm>
          <a:noFill/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EED46AAD-A470-4B93-B4A2-2BF32A0AA11F}"/>
              </a:ext>
            </a:extLst>
          </p:cNvPr>
          <p:cNvSpPr txBox="1">
            <a:spLocks/>
          </p:cNvSpPr>
          <p:nvPr/>
        </p:nvSpPr>
        <p:spPr>
          <a:xfrm>
            <a:off x="3581400" y="1750454"/>
            <a:ext cx="51816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solidFill>
                  <a:srgbClr val="BD58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Traffic –Light Control system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6785AA-2DD1-41DE-A6FB-AA26D9C6AFD7}"/>
              </a:ext>
            </a:extLst>
          </p:cNvPr>
          <p:cNvSpPr txBox="1">
            <a:spLocks noChangeArrowheads="1"/>
          </p:cNvSpPr>
          <p:nvPr/>
        </p:nvSpPr>
        <p:spPr>
          <a:xfrm>
            <a:off x="4267200" y="4114800"/>
            <a:ext cx="3657600" cy="457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i="1" u="sng" dirty="0">
                <a:solidFill>
                  <a:srgbClr val="BD582C"/>
                </a:solidFill>
                <a:latin typeface="Times New Roman" pitchFamily="18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28502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F0BF34D-2A15-49ED-A450-F831C8652EC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08940" y="4572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BD582C"/>
                </a:solidFill>
                <a:latin typeface="Times New Roman" pitchFamily="18" charset="0"/>
              </a:rPr>
              <a:t>Circuit Design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C5DC6-22DC-4912-8519-1A1F9854F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8"/>
          <a:stretch/>
        </p:blipFill>
        <p:spPr>
          <a:xfrm>
            <a:off x="323850" y="1690938"/>
            <a:ext cx="4876800" cy="2371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6A63D-FCAC-4C15-9875-B63C882CE8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3"/>
          <a:stretch/>
        </p:blipFill>
        <p:spPr>
          <a:xfrm>
            <a:off x="5410200" y="1690938"/>
            <a:ext cx="3409950" cy="4408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05751A-E78B-42A7-8F74-8797D95581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 r="6666" b="7256"/>
          <a:stretch/>
        </p:blipFill>
        <p:spPr>
          <a:xfrm>
            <a:off x="323850" y="4357938"/>
            <a:ext cx="4876800" cy="17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6"/>
    </mc:Choice>
    <mc:Fallback xmlns="">
      <p:transition spd="slow" advTm="183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F0BF34D-2A15-49ED-A450-F831C8652EC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08940" y="4572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BD582C"/>
                </a:solidFill>
                <a:latin typeface="Times New Roman" pitchFamily="18" charset="0"/>
              </a:rPr>
              <a:t>Circuit Schematic Design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FDDC5-5D12-44D4-BE29-937951283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 b="4829"/>
          <a:stretch/>
        </p:blipFill>
        <p:spPr>
          <a:xfrm>
            <a:off x="1981200" y="1981200"/>
            <a:ext cx="5085080" cy="33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91"/>
    </mc:Choice>
    <mc:Fallback xmlns="">
      <p:transition spd="slow" advTm="116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22B3FE-6379-478E-8356-2610A4B001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13519"/>
            <a:ext cx="8077200" cy="487362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BD582C"/>
                </a:solidFill>
                <a:latin typeface="Times New Roman" pitchFamily="18" charset="0"/>
              </a:rPr>
              <a:t>Flow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B1D74-62F3-462C-B75F-B83B77BB1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09" y="838200"/>
            <a:ext cx="4565982" cy="541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55"/>
    </mc:Choice>
    <mc:Fallback xmlns="">
      <p:transition spd="slow" advTm="530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718B-32DA-4F1A-9CFD-AB6F84CD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41116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4400" b="1" dirty="0">
                <a:solidFill>
                  <a:srgbClr val="BD582C"/>
                </a:solidFill>
              </a:rPr>
              <a:t>How it works </a:t>
            </a:r>
            <a:endParaRPr lang="en-US" b="1" dirty="0">
              <a:solidFill>
                <a:srgbClr val="BD582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E8CE7-3456-4B7B-BF5D-E530D6C21575}"/>
              </a:ext>
            </a:extLst>
          </p:cNvPr>
          <p:cNvSpPr txBox="1"/>
          <p:nvPr/>
        </p:nvSpPr>
        <p:spPr>
          <a:xfrm>
            <a:off x="1068946" y="1905000"/>
            <a:ext cx="762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states depend upon the following push button and timer values </a:t>
            </a:r>
            <a:r>
              <a:rPr lang="en-US" sz="2000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F0BF34D-2A15-49ED-A450-F831C8652EC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BD582C"/>
                </a:solidFill>
                <a:latin typeface="Times New Roman" pitchFamily="18" charset="0"/>
              </a:rPr>
              <a:t>How it works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058AA-89B2-4BD0-A420-4571BC550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07" y="1572577"/>
            <a:ext cx="3228561" cy="37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3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1D0D2A-0044-4243-90CA-09482A82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5070"/>
            <a:ext cx="3241617" cy="37278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AF403E-9ACD-47CD-A0AF-93E9B810D7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>
                <a:solidFill>
                  <a:srgbClr val="BD582C"/>
                </a:solidFill>
                <a:latin typeface="Times New Roman" pitchFamily="18" charset="0"/>
              </a:rPr>
              <a:t>How it works </a:t>
            </a:r>
            <a:endParaRPr lang="en-US" sz="3600" b="1" dirty="0">
              <a:solidFill>
                <a:srgbClr val="BD582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A374D-7885-472C-A32A-7B78AB47B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62100"/>
            <a:ext cx="3246782" cy="3733800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62DF79F5-EEEB-4AEC-B8E9-834734C9AE4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>
                <a:solidFill>
                  <a:srgbClr val="BD582C"/>
                </a:solidFill>
                <a:latin typeface="Times New Roman" pitchFamily="18" charset="0"/>
              </a:rPr>
              <a:t>How it works </a:t>
            </a:r>
            <a:endParaRPr lang="en-US" sz="3600" b="1" dirty="0">
              <a:solidFill>
                <a:srgbClr val="BD582C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D6C4669-DBE4-4F69-A78B-CC6DB4729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BD582C"/>
                </a:solidFill>
                <a:latin typeface="Times New Roman" pitchFamily="18" charset="0"/>
              </a:rPr>
              <a:t>INTRODUCTION</a:t>
            </a:r>
            <a:endParaRPr lang="en-US" sz="2400" dirty="0">
              <a:solidFill>
                <a:srgbClr val="BD582C"/>
              </a:solidFill>
              <a:latin typeface="Times New Roman" pitchFamily="18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64685FC-CC19-40B0-982C-D827668427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399"/>
            <a:ext cx="3657600" cy="4525963"/>
          </a:xfrm>
        </p:spPr>
        <p:txBody>
          <a:bodyPr>
            <a:normAutofit/>
          </a:bodyPr>
          <a:lstStyle/>
          <a:p>
            <a:pPr marL="480060" indent="-342900" eaLnBrk="1" fontAlgn="auto" hangingPunct="1"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BD582C"/>
                </a:solidFill>
                <a:latin typeface="Times New Roman" pitchFamily="18" charset="0"/>
              </a:rPr>
              <a:t>The controller to be designed controls the traffic lights of a 2 lanes intersecting.</a:t>
            </a:r>
          </a:p>
          <a:p>
            <a:pPr marL="480060" indent="-342900" eaLnBrk="1" fontAlgn="auto" hangingPunct="1"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BD582C"/>
                </a:solidFill>
                <a:latin typeface="Times New Roman" pitchFamily="18" charset="0"/>
              </a:rPr>
              <a:t>One permits cars to go from north to south</a:t>
            </a:r>
          </a:p>
          <a:p>
            <a:pPr marL="480060" indent="-342900" eaLnBrk="1" fontAlgn="auto" hangingPunct="1"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BD582C"/>
                </a:solidFill>
                <a:latin typeface="Times New Roman" pitchFamily="18" charset="0"/>
              </a:rPr>
              <a:t>T</a:t>
            </a:r>
            <a:r>
              <a:rPr lang="en-US" sz="2000" dirty="0">
                <a:solidFill>
                  <a:srgbClr val="BD582C"/>
                </a:solidFill>
                <a:latin typeface="Times New Roman" pitchFamily="18" charset="0"/>
              </a:rPr>
              <a:t>he other allows cars to move from east to west. </a:t>
            </a:r>
          </a:p>
          <a:p>
            <a:pPr marL="480060" indent="-342900" eaLnBrk="1" fontAlgn="auto" hangingPunct="1">
              <a:spcAft>
                <a:spcPts val="0"/>
              </a:spcAft>
              <a:buClrTx/>
              <a:buSzPct val="75000"/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rgbClr val="BD582C"/>
                </a:solidFill>
                <a:latin typeface="Times New Roman" pitchFamily="18" charset="0"/>
              </a:rPr>
              <a:t>A pedestrian traffic light is installed beside each traffic light.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AFE5F1-BCBD-4BC6-A2C1-83D911DF94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884" y="1828800"/>
            <a:ext cx="4245916" cy="4038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E82C4D3-7D33-40E3-85B2-A3051C6A0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609600"/>
            <a:ext cx="7543800" cy="9753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BD582C"/>
                </a:solidFill>
                <a:latin typeface="Times New Roman" pitchFamily="18" charset="0"/>
              </a:rPr>
              <a:t>Objective</a:t>
            </a:r>
            <a:endParaRPr lang="en-US" sz="2400" b="1" dirty="0">
              <a:solidFill>
                <a:srgbClr val="BD582C"/>
              </a:solidFill>
              <a:latin typeface="Times New Roman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5C35C4-C255-4A4A-8C17-F9F88A545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2230406"/>
            <a:ext cx="6537960" cy="3179794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  </a:t>
            </a:r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Our aim is to design an error free traffic control system that 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Safely, effectively directs traffic for streets intersection.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en-US" sz="2400" i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400" b="1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The concern is 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minimization of traffic congestion, better regulation of traffic and minimization of travel time.</a:t>
            </a:r>
          </a:p>
          <a:p>
            <a:pPr eaLnBrk="1" hangingPunct="1">
              <a:defRPr/>
            </a:pPr>
            <a:endParaRPr lang="en-US" i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E82C4D3-7D33-40E3-85B2-A3051C6A0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609600"/>
            <a:ext cx="7543800" cy="97536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BD582C"/>
                </a:solidFill>
                <a:latin typeface="Times New Roman" pitchFamily="18" charset="0"/>
              </a:rPr>
              <a:t>Project Requirements</a:t>
            </a:r>
            <a:endParaRPr lang="en-US" sz="2400" b="1" dirty="0">
              <a:solidFill>
                <a:srgbClr val="BD582C"/>
              </a:solidFill>
              <a:latin typeface="Times New Roman" pitchFamily="18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75C35C4-C255-4A4A-8C17-F9F88A5456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2230406"/>
            <a:ext cx="6019800" cy="3713194"/>
          </a:xfrm>
        </p:spPr>
        <p:txBody>
          <a:bodyPr>
            <a:normAutofit/>
          </a:bodyPr>
          <a:lstStyle/>
          <a:p>
            <a:pPr eaLnBrk="1" hangingPunct="1">
              <a:lnSpc>
                <a:spcPct val="250000"/>
              </a:lnSpc>
              <a:buFont typeface="Wingdings 2" panose="05020102010507070707" pitchFamily="18" charset="2"/>
              <a:buNone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Use the following: </a:t>
            </a:r>
          </a:p>
          <a:p>
            <a:pPr marL="749808" lvl="1" indent="-457200" algn="just">
              <a:buClrTx/>
              <a:buSzPct val="80000"/>
              <a:buFont typeface="+mj-lt"/>
              <a:buAutoNum type="arabicParenR"/>
              <a:defRPr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Timers: at least two timers to configure the span of the traffic lights. </a:t>
            </a:r>
          </a:p>
          <a:p>
            <a:pPr marL="749808" lvl="1" indent="-457200" algn="just">
              <a:buClrTx/>
              <a:buSzPct val="80000"/>
              <a:buFont typeface="+mj-lt"/>
              <a:buAutoNum type="arabicParenR"/>
              <a:defRPr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GPIO: LEDs as outputs, and push buttons as input. </a:t>
            </a:r>
          </a:p>
          <a:p>
            <a:pPr marL="749808" lvl="1" indent="-457200" algn="just">
              <a:buClrTx/>
              <a:buSzPct val="80000"/>
              <a:buFont typeface="+mj-lt"/>
              <a:buAutoNum type="arabicParenR"/>
              <a:defRPr/>
            </a:pPr>
            <a:r>
              <a:rPr lang="en-US" sz="2200" dirty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</a:rPr>
              <a:t>Interrupts: interrupts for the push buttons and timers</a:t>
            </a:r>
          </a:p>
          <a:p>
            <a:pPr eaLnBrk="1" hangingPunct="1">
              <a:defRPr/>
            </a:pPr>
            <a:endParaRPr lang="en-US" i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5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6276" y="437089"/>
            <a:ext cx="7771447" cy="975361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BD582C"/>
                </a:solidFill>
                <a:latin typeface="Transformers Movie" pitchFamily="2" charset="0"/>
              </a:rPr>
              <a:t>What are Embedded Systems?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828800" y="2133600"/>
            <a:ext cx="6628923" cy="3581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Embedded Systems are computing systems with tightly coupled hardware and software integration, which are designed to perform a specific task.</a:t>
            </a:r>
          </a:p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 Any device that includes a programmable computer but is not itself a general-purpose computer is an embedded system.</a:t>
            </a:r>
          </a:p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cs typeface="Times New Roman" panose="02020603050405020304" pitchFamily="18" charset="0"/>
              </a:rPr>
              <a:t> In simple terms, any device using a Microprocessor for control and automation is an Embedded System.</a:t>
            </a:r>
          </a:p>
        </p:txBody>
      </p:sp>
      <p:sp>
        <p:nvSpPr>
          <p:cNvPr id="4" name="Oval 3"/>
          <p:cNvSpPr/>
          <p:nvPr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859904" y="0"/>
            <a:ext cx="777239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BD582C"/>
                </a:solidFill>
                <a:latin typeface="Transformers Movie" pitchFamily="2" charset="0"/>
              </a:rPr>
              <a:t>Why is traffic light an Embedded System?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6857999" cy="40233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/>
              <a:t> Traffic Lights contain a controller.</a:t>
            </a:r>
          </a:p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/>
              <a:t> The controller is appointed to control the changing of the lights accordingly.</a:t>
            </a:r>
          </a:p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/>
              <a:t> It consists of small no. of integrated chips (IC’s) which are programmed to perform a specific task.</a:t>
            </a:r>
          </a:p>
          <a:p>
            <a:pPr algn="just">
              <a:lnSpc>
                <a:spcPct val="150000"/>
              </a:lnSpc>
              <a:buClr>
                <a:srgbClr val="BD582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200" dirty="0"/>
              <a:t> It also contains a timer which helps the controller to indicate to change the light after a specific time interval</a:t>
            </a:r>
          </a:p>
        </p:txBody>
      </p:sp>
      <p:sp>
        <p:nvSpPr>
          <p:cNvPr id="4" name="Oval 3"/>
          <p:cNvSpPr/>
          <p:nvPr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1F9CDA9-126C-4EC6-881B-D38902A33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BD582C"/>
                </a:solidFill>
                <a:latin typeface="Times New Roman" pitchFamily="18" charset="0"/>
              </a:rPr>
              <a:t>Benefits</a:t>
            </a:r>
            <a:endParaRPr lang="en-US" sz="2400" dirty="0">
              <a:solidFill>
                <a:srgbClr val="BD582C"/>
              </a:solidFill>
              <a:latin typeface="Times New Roman" pitchFamily="18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06624BC-E399-452F-9DE3-993BFE840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2362200"/>
            <a:ext cx="6690360" cy="338912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Advantages are reduction in vehicle operating cost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more efficient use of engines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Lower environmental pollution from vehicle emissions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 Safe regulation of traffic in rush hour as well as in normal daily traffic.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872625" y="2286000"/>
            <a:ext cx="6494135" cy="34290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 Reduce collisions, </a:t>
            </a:r>
            <a:r>
              <a:rPr lang="en-US" sz="2200" dirty="0">
                <a:solidFill>
                  <a:schemeClr val="tx1"/>
                </a:solidFill>
              </a:rPr>
              <a:t>both vehicular and pedestrian.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Encourages travel within the </a:t>
            </a:r>
            <a:r>
              <a:rPr lang="en-US" sz="2200" b="1" dirty="0">
                <a:solidFill>
                  <a:schemeClr val="tx1"/>
                </a:solidFill>
              </a:rPr>
              <a:t>speed limit </a:t>
            </a:r>
            <a:r>
              <a:rPr lang="en-US" sz="2200" dirty="0">
                <a:solidFill>
                  <a:schemeClr val="tx1"/>
                </a:solidFill>
              </a:rPr>
              <a:t>to meet green lights.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 Reduce unnecessary stopping </a:t>
            </a:r>
            <a:r>
              <a:rPr lang="en-US" sz="2200" dirty="0">
                <a:solidFill>
                  <a:schemeClr val="tx1"/>
                </a:solidFill>
              </a:rPr>
              <a:t>and starting of traffic -     this in turn reduces </a:t>
            </a:r>
            <a:r>
              <a:rPr lang="en-US" sz="2200" b="1" dirty="0">
                <a:solidFill>
                  <a:schemeClr val="tx1"/>
                </a:solidFill>
              </a:rPr>
              <a:t>fuel consumption, air pollution, noise and vehicle wear and tear.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 Reduce driver frustration and 'road rage'.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95313" y="3500438"/>
            <a:ext cx="647700" cy="6429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595313" y="4149725"/>
            <a:ext cx="647700" cy="596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1188" y="4724400"/>
            <a:ext cx="647700" cy="6334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AB2925-6BD5-4E40-B973-8EDDEA6902F9}"/>
              </a:ext>
            </a:extLst>
          </p:cNvPr>
          <p:cNvSpPr txBox="1">
            <a:spLocks noChangeArrowheads="1"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BD582C"/>
                </a:solidFill>
                <a:latin typeface="Times New Roman" pitchFamily="18" charset="0"/>
              </a:rPr>
              <a:t>Benefits</a:t>
            </a:r>
            <a:endParaRPr lang="en-US" sz="2400" dirty="0">
              <a:solidFill>
                <a:srgbClr val="BD582C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0FC3421-EA21-4517-A696-B37C4547EE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0100" y="274513"/>
            <a:ext cx="7543800" cy="77946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solidFill>
                  <a:srgbClr val="BD582C"/>
                </a:solidFill>
                <a:latin typeface="Times New Roman" pitchFamily="18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38AC1-0F6B-4949-850A-AA0991AA875B}"/>
              </a:ext>
            </a:extLst>
          </p:cNvPr>
          <p:cNvSpPr txBox="1"/>
          <p:nvPr/>
        </p:nvSpPr>
        <p:spPr>
          <a:xfrm>
            <a:off x="1828800" y="3657600"/>
            <a:ext cx="58674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itchFamily="18" charset="0"/>
              </a:rPr>
              <a:t>Tiva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c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Jumpers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Resistors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Pushbutton switch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Breadboard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LEDs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73192E-F3F5-43FF-AEC9-E16833F30C0D}"/>
              </a:ext>
            </a:extLst>
          </p:cNvPr>
          <p:cNvSpPr txBox="1">
            <a:spLocks noChangeArrowheads="1"/>
          </p:cNvSpPr>
          <p:nvPr/>
        </p:nvSpPr>
        <p:spPr>
          <a:xfrm>
            <a:off x="459883" y="2342994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solidFill>
                  <a:srgbClr val="BD582C"/>
                </a:solidFill>
                <a:effectLst/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sz="3200" u="sng" dirty="0">
                <a:solidFill>
                  <a:srgbClr val="BD582C"/>
                </a:solidFill>
                <a:effectLst/>
                <a:latin typeface="Times New Roman" pitchFamily="18" charset="0"/>
              </a:rPr>
              <a:t>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85151-7285-4AF4-B008-E46883D42487}"/>
              </a:ext>
            </a:extLst>
          </p:cNvPr>
          <p:cNvSpPr txBox="1"/>
          <p:nvPr/>
        </p:nvSpPr>
        <p:spPr>
          <a:xfrm>
            <a:off x="1828800" y="169666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</a:rPr>
              <a:t>IAR Program</a:t>
            </a:r>
          </a:p>
          <a:p>
            <a:pPr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6" descr="LED (generic)">
            <a:extLst>
              <a:ext uri="{FF2B5EF4-FFF2-40B4-BE49-F238E27FC236}">
                <a16:creationId xmlns:a16="http://schemas.microsoft.com/office/drawing/2014/main" id="{CED8E4CD-F238-4882-9887-7A6EC32D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Pushbutton switch 12mm">
            <a:extLst>
              <a:ext uri="{FF2B5EF4-FFF2-40B4-BE49-F238E27FC236}">
                <a16:creationId xmlns:a16="http://schemas.microsoft.com/office/drawing/2014/main" id="{51F620AC-038A-4D04-B080-1A1E279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istor 10k ohm">
            <a:extLst>
              <a:ext uri="{FF2B5EF4-FFF2-40B4-BE49-F238E27FC236}">
                <a16:creationId xmlns:a16="http://schemas.microsoft.com/office/drawing/2014/main" id="{112F11FB-D89F-4BBB-90A4-119D47FD1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Resistor 475 ohm">
            <a:extLst>
              <a:ext uri="{FF2B5EF4-FFF2-40B4-BE49-F238E27FC236}">
                <a16:creationId xmlns:a16="http://schemas.microsoft.com/office/drawing/2014/main" id="{D18D9561-F484-49AA-A357-6404358E6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Breadboard (generic)">
            <a:extLst>
              <a:ext uri="{FF2B5EF4-FFF2-40B4-BE49-F238E27FC236}">
                <a16:creationId xmlns:a16="http://schemas.microsoft.com/office/drawing/2014/main" id="{AA002F91-BC3E-4618-BC18-B57CADC3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</TotalTime>
  <Words>416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Transformers Movie</vt:lpstr>
      <vt:lpstr>Wingdings</vt:lpstr>
      <vt:lpstr>Wingdings 2</vt:lpstr>
      <vt:lpstr>Retrospect</vt:lpstr>
      <vt:lpstr>PowerPoint Presentation</vt:lpstr>
      <vt:lpstr>INTRODUCTION</vt:lpstr>
      <vt:lpstr>Objective</vt:lpstr>
      <vt:lpstr>Project Requirements</vt:lpstr>
      <vt:lpstr>What are Embedded Systems?</vt:lpstr>
      <vt:lpstr>Why is traffic light an Embedded System?</vt:lpstr>
      <vt:lpstr>Benefits</vt:lpstr>
      <vt:lpstr>PowerPoint Presentation</vt:lpstr>
      <vt:lpstr>Software used</vt:lpstr>
      <vt:lpstr>Circuit Design </vt:lpstr>
      <vt:lpstr>Circuit Schematic Design </vt:lpstr>
      <vt:lpstr>Flow Chart</vt:lpstr>
      <vt:lpstr>How it works </vt:lpstr>
      <vt:lpstr>How it works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–Light Control system</dc:title>
  <dc:creator>Marolla Mosaed</dc:creator>
  <cp:lastModifiedBy>Mohamed Hatem Abd El Azim El Awady 18P3449</cp:lastModifiedBy>
  <cp:revision>116</cp:revision>
  <dcterms:created xsi:type="dcterms:W3CDTF">2009-04-01T11:37:42Z</dcterms:created>
  <dcterms:modified xsi:type="dcterms:W3CDTF">2022-08-22T15:11:26Z</dcterms:modified>
</cp:coreProperties>
</file>