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57" r:id="rId4"/>
    <p:sldId id="265" r:id="rId5"/>
    <p:sldId id="302" r:id="rId6"/>
    <p:sldId id="311" r:id="rId7"/>
    <p:sldId id="315" r:id="rId8"/>
    <p:sldId id="258" r:id="rId9"/>
    <p:sldId id="303" r:id="rId10"/>
    <p:sldId id="314" r:id="rId11"/>
    <p:sldId id="261" r:id="rId12"/>
    <p:sldId id="304" r:id="rId13"/>
    <p:sldId id="312" r:id="rId14"/>
    <p:sldId id="313" r:id="rId15"/>
    <p:sldId id="263" r:id="rId16"/>
    <p:sldId id="305" r:id="rId17"/>
    <p:sldId id="306" r:id="rId18"/>
    <p:sldId id="307" r:id="rId19"/>
    <p:sldId id="301" r:id="rId20"/>
    <p:sldId id="308" r:id="rId21"/>
    <p:sldId id="316" r:id="rId22"/>
    <p:sldId id="317" r:id="rId23"/>
    <p:sldId id="309" r:id="rId24"/>
    <p:sldId id="318" r:id="rId25"/>
    <p:sldId id="310" r:id="rId26"/>
    <p:sldId id="272" r:id="rId27"/>
    <p:sldId id="319" r:id="rId28"/>
    <p:sldId id="30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E8BB690-A540-4778-9521-5241A364CEC6}">
          <p14:sldIdLst>
            <p14:sldId id="256"/>
            <p14:sldId id="259"/>
            <p14:sldId id="257"/>
            <p14:sldId id="265"/>
            <p14:sldId id="302"/>
            <p14:sldId id="311"/>
            <p14:sldId id="315"/>
            <p14:sldId id="258"/>
            <p14:sldId id="303"/>
            <p14:sldId id="314"/>
            <p14:sldId id="261"/>
            <p14:sldId id="304"/>
            <p14:sldId id="312"/>
            <p14:sldId id="313"/>
            <p14:sldId id="263"/>
            <p14:sldId id="305"/>
            <p14:sldId id="306"/>
            <p14:sldId id="307"/>
            <p14:sldId id="301"/>
            <p14:sldId id="308"/>
            <p14:sldId id="316"/>
            <p14:sldId id="317"/>
            <p14:sldId id="309"/>
            <p14:sldId id="318"/>
            <p14:sldId id="310"/>
          </p14:sldIdLst>
        </p14:section>
        <p14:section name="Untitled Section" id="{37CA06F6-852B-4E93-9FD0-39DF9F3B312B}">
          <p14:sldIdLst>
            <p14:sldId id="272"/>
            <p14:sldId id="31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2E30"/>
    <a:srgbClr val="E11F22"/>
    <a:srgbClr val="000000"/>
    <a:srgbClr val="002060"/>
    <a:srgbClr val="B3CB7E"/>
    <a:srgbClr val="7EBEFF"/>
    <a:srgbClr val="121E3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5448" autoAdjust="0"/>
  </p:normalViewPr>
  <p:slideViewPr>
    <p:cSldViewPr snapToGrid="0">
      <p:cViewPr varScale="1">
        <p:scale>
          <a:sx n="61" d="100"/>
          <a:sy n="61" d="100"/>
        </p:scale>
        <p:origin x="924" y="28"/>
      </p:cViewPr>
      <p:guideLst/>
    </p:cSldViewPr>
  </p:slideViewPr>
  <p:outlineViewPr>
    <p:cViewPr>
      <p:scale>
        <a:sx n="33" d="100"/>
        <a:sy n="33" d="100"/>
      </p:scale>
      <p:origin x="0" y="-26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31514-968C-4C4D-9E75-D33229F9E03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F94A4-58A8-4B13-A9CA-B7BABF507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93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F94A4-58A8-4B13-A9CA-B7BABF507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1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ED71-F077-4BBB-B7A8-DFC5BBFA7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996DC-00DA-49C8-B582-85B6EEE91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67F11-9835-46E9-82FC-1FE802A2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A7AF-BFC3-406D-AA5C-CAB96945844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620D3-9ADF-4D1D-B110-276C1645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3ED3-38D5-4530-8069-1F4F6F5A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CEA3-0377-4309-8C72-CEE1284F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2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3DDE-A43B-4B54-A5BE-6E0DA417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88B04-0022-4594-8C0C-AB616BC2D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F7D9B-7F81-45FF-9A2B-7D8CD4AE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A7AF-BFC3-406D-AA5C-CAB96945844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48E9D-385B-4347-A277-1C773973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F0195-9D2C-4D29-8529-5E866A30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CEA3-0377-4309-8C72-CEE1284F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6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F8321-DAED-49CA-9C23-0B01477CC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144E5-5B12-447A-92B0-B35630D12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88A4C-D3F9-4152-A427-537DCD08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A7AF-BFC3-406D-AA5C-CAB96945844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3FFDF-1BAF-45F6-99C7-5CA9219F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09FD7-777E-470F-9283-5F0D06F1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CEA3-0377-4309-8C72-CEE1284F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7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2797-3422-4887-A1A6-4E015DDF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26364-D00C-4BC1-8A94-94F5A017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F4E29-3034-4C6D-8B73-DF3DC042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A7AF-BFC3-406D-AA5C-CAB96945844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C4A1-3CA2-4A5D-AB91-AB3FE811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6C747-8C82-424A-828D-ADE298E4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CEA3-0377-4309-8C72-CEE1284F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4C59-4542-47C1-A447-C8616FBA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171CE-6130-477B-A427-DC38F6EA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82A15-5A72-4867-BE7D-13B41CB9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A7AF-BFC3-406D-AA5C-CAB96945844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99C24-3209-4D3E-88E3-591F3D37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9D06-C3E4-4B2C-8F33-BC349684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CEA3-0377-4309-8C72-CEE1284F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9A5D-E697-4BCD-A4A4-918932C9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09E5A-3323-476D-B5CF-717C775D6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2CDFE-94F2-4620-A899-9F12ED99A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AC24C-1794-4696-A08E-C4F756A3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A7AF-BFC3-406D-AA5C-CAB96945844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2F861-3467-43E1-8E9D-11660974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A89E1-6DB9-451A-B325-E9BBB9F7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CEA3-0377-4309-8C72-CEE1284F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4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C65C-D2FE-435B-A25F-DB2B7573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6C0BB-050A-44E3-B773-8946F32A5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639C6-60BA-4CBE-9E26-0B57422B9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D5BBC-ED82-4AD6-8E64-CFEBBF946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AE8AF-2C68-4C02-9A9F-8FD409488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250D2-D15E-4BB4-9767-1D6C971D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A7AF-BFC3-406D-AA5C-CAB96945844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9D858-2EF9-4538-B1B8-9CC691E0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8903F-39BC-4475-81C0-C5DC796A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CEA3-0377-4309-8C72-CEE1284F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00B4-8F03-4991-8A07-4443A5CD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A9C1E-70A8-4F6B-B9FF-60955188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A7AF-BFC3-406D-AA5C-CAB96945844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8472C-6E0C-495C-8D04-31C0D183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3119F-E4F7-4C95-9B91-AA6C06F5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CEA3-0377-4309-8C72-CEE1284F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7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06AEA-CEF7-48A2-8A64-A669F18E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A7AF-BFC3-406D-AA5C-CAB96945844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B1A50-E6B9-4860-8D95-D9C8E8CD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7A191-D5EA-4C12-8946-FCF1F2CE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CEA3-0377-4309-8C72-CEE1284F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15A4-B177-4FAD-AFE5-BB4C35B8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A04F-75A9-4FAD-AE90-40AAB1713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E4E7E-67FA-4D27-BCB0-85EF98376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20E63-B734-44F3-AFF4-458C45F9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A7AF-BFC3-406D-AA5C-CAB96945844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4D360-2057-440C-B8EF-FA24468D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7CBB2-12D0-4A2F-BB4C-EBB8545F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CEA3-0377-4309-8C72-CEE1284F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4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6428-2687-4893-9C70-AB49D246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25D39-6936-4B9D-9DF9-25BE3B751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F92CF-8572-4436-8DC3-3D59919FB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AB4C2-6A87-4FEB-82B6-5D3AD385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A7AF-BFC3-406D-AA5C-CAB96945844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9485A-1899-4594-ACF6-2ED7A383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B7951-B71D-478F-A1EE-8BA58CB7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CEA3-0377-4309-8C72-CEE1284F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2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>
                <a:lumMod val="7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934EA-7DD3-4761-930A-7C217A54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A7B0E-F557-4670-A291-0915A8B93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78877-2446-4A14-961F-842D7176E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A7AF-BFC3-406D-AA5C-CAB96945844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8F927-411B-4EB4-9A5E-7B197C09D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9DA99-3ED5-4439-A847-22CCCD20E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CEA3-0377-4309-8C72-CEE1284F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cprogramming/c_operators.htm" TargetMode="Externa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www.linkedin.com/in/mohamed-abdelwahed-2ba176219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CA73-4FA1-4195-9FB6-160E94244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14375"/>
            <a:ext cx="5344357" cy="1313173"/>
          </a:xfrm>
        </p:spPr>
        <p:txBody>
          <a:bodyPr>
            <a:normAutofit fontScale="90000"/>
          </a:bodyPr>
          <a:lstStyle/>
          <a:p>
            <a:r>
              <a:rPr lang="en-US" sz="10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 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C515A-2511-4BFC-B330-6E3A811F9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1602" y="3286146"/>
            <a:ext cx="3774994" cy="174783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By</a:t>
            </a:r>
          </a:p>
          <a:p>
            <a:pPr algn="l"/>
            <a:r>
              <a:rPr lang="en-US" sz="2000" b="1" dirty="0"/>
              <a:t>M</a:t>
            </a:r>
            <a:r>
              <a:rPr lang="en-US" sz="2000" dirty="0"/>
              <a:t>icrosoft </a:t>
            </a:r>
            <a:r>
              <a:rPr lang="en-US" sz="2000" b="1" dirty="0"/>
              <a:t>S</a:t>
            </a:r>
            <a:r>
              <a:rPr lang="en-US" sz="2000" dirty="0"/>
              <a:t>tudents </a:t>
            </a:r>
            <a:r>
              <a:rPr lang="en-US" sz="2000" b="1" dirty="0"/>
              <a:t>P</a:t>
            </a:r>
            <a:r>
              <a:rPr lang="en-US" sz="2000" dirty="0"/>
              <a:t>artner | </a:t>
            </a:r>
            <a:r>
              <a:rPr lang="en-US" sz="2000" b="1" dirty="0"/>
              <a:t>MSP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538BF0D3-E726-442E-A443-8F84F2AB4540}"/>
              </a:ext>
            </a:extLst>
          </p:cNvPr>
          <p:cNvSpPr/>
          <p:nvPr/>
        </p:nvSpPr>
        <p:spPr>
          <a:xfrm>
            <a:off x="8439309" y="0"/>
            <a:ext cx="3752691" cy="3557239"/>
          </a:xfrm>
          <a:prstGeom prst="flowChartDecisi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DDB256C1-352C-4734-91DD-32A1D81B3DB9}"/>
              </a:ext>
            </a:extLst>
          </p:cNvPr>
          <p:cNvSpPr/>
          <p:nvPr/>
        </p:nvSpPr>
        <p:spPr>
          <a:xfrm>
            <a:off x="7749770" y="2555081"/>
            <a:ext cx="2427290" cy="2300869"/>
          </a:xfrm>
          <a:prstGeom prst="flowChartDecisi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D18A04A5-7017-4B65-AAD7-BF901367775A}"/>
              </a:ext>
            </a:extLst>
          </p:cNvPr>
          <p:cNvSpPr/>
          <p:nvPr/>
        </p:nvSpPr>
        <p:spPr>
          <a:xfrm>
            <a:off x="9102009" y="3790281"/>
            <a:ext cx="2427290" cy="2300869"/>
          </a:xfrm>
          <a:prstGeom prst="flowChartDecisi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B29EA4AF-6818-4ACF-9C0D-76D913C46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197" y="6158175"/>
            <a:ext cx="2427291" cy="695080"/>
          </a:xfrm>
          <a:prstGeom prst="rect">
            <a:avLst/>
          </a:prstGeom>
        </p:spPr>
      </p:pic>
      <p:pic>
        <p:nvPicPr>
          <p:cNvPr id="14" name="Picture 13" descr="A picture containing laser, green, light&#10;&#10;Description automatically generated">
            <a:extLst>
              <a:ext uri="{FF2B5EF4-FFF2-40B4-BE49-F238E27FC236}">
                <a16:creationId xmlns:a16="http://schemas.microsoft.com/office/drawing/2014/main" id="{891B9DCE-92CB-4B44-9897-BC7EA38B229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74031">
            <a:off x="306748" y="2597528"/>
            <a:ext cx="5572641" cy="5651122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808C91-0E55-46FD-9A0A-F7D98D2A8AB6}"/>
              </a:ext>
            </a:extLst>
          </p:cNvPr>
          <p:cNvSpPr/>
          <p:nvPr/>
        </p:nvSpPr>
        <p:spPr>
          <a:xfrm>
            <a:off x="9754197" y="4341181"/>
            <a:ext cx="1147582" cy="1144683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6C4C4-BB5F-4267-B13C-1FA6F60D5897}"/>
              </a:ext>
            </a:extLst>
          </p:cNvPr>
          <p:cNvSpPr/>
          <p:nvPr/>
        </p:nvSpPr>
        <p:spPr>
          <a:xfrm>
            <a:off x="8389624" y="3140682"/>
            <a:ext cx="1147582" cy="1144683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06192-7A59-4FA0-AF96-A2D0E0B03B94}"/>
              </a:ext>
            </a:extLst>
          </p:cNvPr>
          <p:cNvSpPr/>
          <p:nvPr/>
        </p:nvSpPr>
        <p:spPr>
          <a:xfrm>
            <a:off x="9436962" y="864505"/>
            <a:ext cx="1766657" cy="1816551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76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F096B-9312-E8A9-5B30-ABECEB58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Revision Your Understanding 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D7DF7-9CE4-A1EF-92A0-BA1B0EF36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680" y="2224995"/>
            <a:ext cx="9977119" cy="449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7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ser, green, light&#10;&#10;Description automatically generated">
            <a:extLst>
              <a:ext uri="{FF2B5EF4-FFF2-40B4-BE49-F238E27FC236}">
                <a16:creationId xmlns:a16="http://schemas.microsoft.com/office/drawing/2014/main" id="{470B311E-7692-43D4-9EAD-88FB1BC1FE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74031">
            <a:off x="307449" y="2599712"/>
            <a:ext cx="5565098" cy="5651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37E276-89F0-454D-81AD-CD7F30B6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</a:t>
            </a:r>
            <a:r>
              <a:rPr lang="en-US" sz="3600" dirty="0"/>
              <a:t> </a:t>
            </a:r>
            <a:r>
              <a:rPr lang="en-US" sz="3600" i="1" u="sng" dirty="0">
                <a:solidFill>
                  <a:schemeClr val="accent2">
                    <a:lumMod val="75000"/>
                  </a:schemeClr>
                </a:solidFill>
              </a:rPr>
              <a:t>Logical Operators</a:t>
            </a:r>
            <a:r>
              <a:rPr lang="en-US" sz="3600" b="1" i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9E5-AFBC-46BC-856B-FC28014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411" y="1509840"/>
            <a:ext cx="9633283" cy="4944880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br>
              <a:rPr lang="en-US" sz="1800" b="0" i="0" dirty="0">
                <a:solidFill>
                  <a:schemeClr val="bg2">
                    <a:lumMod val="10000"/>
                  </a:schemeClr>
                </a:solidFill>
                <a:effectLst/>
                <a:latin typeface="LiberationSans"/>
              </a:rPr>
            </a:br>
            <a:br>
              <a:rPr lang="en-US" sz="4500" b="0" i="0" dirty="0">
                <a:solidFill>
                  <a:schemeClr val="bg2">
                    <a:lumMod val="10000"/>
                  </a:schemeClr>
                </a:solidFill>
                <a:effectLst/>
                <a:latin typeface="LiberationSans"/>
              </a:rPr>
            </a:br>
            <a:r>
              <a:rPr lang="en-US" sz="4500" b="0" i="0" dirty="0">
                <a:solidFill>
                  <a:schemeClr val="bg2">
                    <a:lumMod val="10000"/>
                  </a:schemeClr>
                </a:solidFill>
                <a:effectLst/>
                <a:latin typeface="LiberationSans"/>
              </a:rPr>
              <a:t>1) </a:t>
            </a:r>
            <a:r>
              <a:rPr lang="en-US" sz="4500" b="0" i="0" dirty="0">
                <a:solidFill>
                  <a:srgbClr val="000000"/>
                </a:solidFill>
                <a:effectLst/>
                <a:latin typeface="LiberationSans"/>
              </a:rPr>
              <a:t>Logic OR (||).   </a:t>
            </a:r>
            <a:br>
              <a:rPr lang="en-US" sz="45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en-US" sz="4500" b="0" i="0" dirty="0">
                <a:solidFill>
                  <a:srgbClr val="000000"/>
                </a:solidFill>
                <a:effectLst/>
                <a:latin typeface="LiberationSans"/>
              </a:rPr>
              <a:t>2) Logic NOT (!).</a:t>
            </a:r>
            <a:br>
              <a:rPr lang="en-US" sz="45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en-US" sz="4500" b="0" i="0" dirty="0">
                <a:solidFill>
                  <a:srgbClr val="000000"/>
                </a:solidFill>
                <a:effectLst/>
                <a:latin typeface="LiberationSans"/>
              </a:rPr>
              <a:t>3)Logic AND (&amp;&amp;).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500" b="0" i="0" dirty="0">
                <a:solidFill>
                  <a:srgbClr val="000000"/>
                </a:solidFill>
                <a:effectLst/>
                <a:latin typeface="LiberationSans"/>
              </a:rPr>
              <a:t>Ex:-     int x=2,y=3,z;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500" dirty="0">
                <a:solidFill>
                  <a:srgbClr val="000000"/>
                </a:solidFill>
                <a:latin typeface="LiberationSans"/>
              </a:rPr>
              <a:t>           z</a:t>
            </a:r>
            <a:r>
              <a:rPr lang="en-US" sz="4500" b="0" i="0" dirty="0">
                <a:solidFill>
                  <a:srgbClr val="000000"/>
                </a:solidFill>
                <a:effectLst/>
                <a:latin typeface="LiberationSans"/>
              </a:rPr>
              <a:t>=x||y;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500" dirty="0">
                <a:solidFill>
                  <a:srgbClr val="000000"/>
                </a:solidFill>
                <a:latin typeface="LiberationSans"/>
              </a:rPr>
              <a:t>      </a:t>
            </a:r>
            <a:r>
              <a:rPr lang="en-US" sz="4500" dirty="0" err="1">
                <a:solidFill>
                  <a:srgbClr val="000000"/>
                </a:solidFill>
                <a:latin typeface="LiberationSans"/>
              </a:rPr>
              <a:t>Printf</a:t>
            </a:r>
            <a:r>
              <a:rPr lang="en-US" sz="4500" dirty="0">
                <a:solidFill>
                  <a:srgbClr val="000000"/>
                </a:solidFill>
                <a:latin typeface="LiberationSans"/>
              </a:rPr>
              <a:t>(“%d/</a:t>
            </a:r>
            <a:r>
              <a:rPr lang="en-US" sz="4500" dirty="0" err="1">
                <a:solidFill>
                  <a:srgbClr val="000000"/>
                </a:solidFill>
                <a:latin typeface="LiberationSans"/>
              </a:rPr>
              <a:t>n”,z</a:t>
            </a:r>
            <a:r>
              <a:rPr lang="en-US" sz="4500" dirty="0">
                <a:solidFill>
                  <a:srgbClr val="000000"/>
                </a:solidFill>
                <a:latin typeface="LiberationSans"/>
              </a:rPr>
              <a:t>);</a:t>
            </a:r>
            <a:endParaRPr lang="en-US" sz="4500" b="0" i="0" dirty="0">
              <a:solidFill>
                <a:srgbClr val="000000"/>
              </a:solidFill>
              <a:effectLst/>
              <a:latin typeface="LiberationSan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4500" dirty="0">
                <a:solidFill>
                  <a:srgbClr val="000000"/>
                </a:solidFill>
                <a:latin typeface="LiberationSans"/>
              </a:rPr>
              <a:t>           z=x&amp;&amp;y;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500" dirty="0">
                <a:solidFill>
                  <a:srgbClr val="000000"/>
                </a:solidFill>
                <a:latin typeface="LiberationSans"/>
              </a:rPr>
              <a:t>     </a:t>
            </a:r>
            <a:r>
              <a:rPr lang="en-US" sz="4500" dirty="0" err="1">
                <a:solidFill>
                  <a:srgbClr val="000000"/>
                </a:solidFill>
                <a:latin typeface="LiberationSans"/>
              </a:rPr>
              <a:t>Printf</a:t>
            </a:r>
            <a:r>
              <a:rPr lang="en-US" sz="4500" dirty="0">
                <a:solidFill>
                  <a:srgbClr val="000000"/>
                </a:solidFill>
                <a:latin typeface="LiberationSans"/>
              </a:rPr>
              <a:t>(“%d/</a:t>
            </a:r>
            <a:r>
              <a:rPr lang="en-US" sz="4500" dirty="0" err="1">
                <a:solidFill>
                  <a:srgbClr val="000000"/>
                </a:solidFill>
                <a:latin typeface="LiberationSans"/>
              </a:rPr>
              <a:t>n”,z</a:t>
            </a:r>
            <a:r>
              <a:rPr lang="en-US" sz="4500" dirty="0">
                <a:solidFill>
                  <a:srgbClr val="000000"/>
                </a:solidFill>
                <a:latin typeface="LiberationSans"/>
              </a:rPr>
              <a:t>);</a:t>
            </a:r>
            <a:endParaRPr lang="en-US" sz="4500" b="0" i="0" dirty="0">
              <a:solidFill>
                <a:srgbClr val="000000"/>
              </a:solidFill>
              <a:effectLst/>
              <a:latin typeface="LiberationSan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4500" dirty="0">
                <a:solidFill>
                  <a:srgbClr val="000000"/>
                </a:solidFill>
                <a:latin typeface="LiberationSans"/>
              </a:rPr>
              <a:t>           z=</a:t>
            </a:r>
            <a:r>
              <a:rPr lang="en-US" sz="4500" dirty="0" err="1">
                <a:solidFill>
                  <a:srgbClr val="000000"/>
                </a:solidFill>
                <a:latin typeface="LiberationSans"/>
              </a:rPr>
              <a:t>x!y</a:t>
            </a:r>
            <a:r>
              <a:rPr lang="en-US" sz="4500" dirty="0">
                <a:solidFill>
                  <a:srgbClr val="000000"/>
                </a:solidFill>
                <a:latin typeface="LiberationSans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500" dirty="0">
                <a:solidFill>
                  <a:srgbClr val="000000"/>
                </a:solidFill>
                <a:latin typeface="LiberationSans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LiberationSans"/>
              </a:rPr>
              <a:t>Printf</a:t>
            </a:r>
            <a:r>
              <a:rPr lang="en-US" sz="4500" dirty="0">
                <a:solidFill>
                  <a:srgbClr val="000000"/>
                </a:solidFill>
                <a:latin typeface="LiberationSans"/>
              </a:rPr>
              <a:t>(“%d/</a:t>
            </a:r>
            <a:r>
              <a:rPr lang="en-US" sz="4500" dirty="0" err="1">
                <a:solidFill>
                  <a:srgbClr val="000000"/>
                </a:solidFill>
                <a:latin typeface="LiberationSans"/>
              </a:rPr>
              <a:t>n”,z</a:t>
            </a:r>
            <a:r>
              <a:rPr lang="en-US" sz="4500" dirty="0">
                <a:solidFill>
                  <a:srgbClr val="000000"/>
                </a:solidFill>
                <a:latin typeface="LiberationSans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45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en-US" sz="4500" b="0" i="0" dirty="0">
                <a:solidFill>
                  <a:srgbClr val="000000"/>
                </a:solidFill>
                <a:effectLst/>
                <a:latin typeface="LiberationSans"/>
              </a:rPr>
              <a:t>   ***  </a:t>
            </a:r>
            <a:r>
              <a:rPr lang="en-US" sz="4500" b="0" i="0" dirty="0">
                <a:solidFill>
                  <a:srgbClr val="FF0000"/>
                </a:solidFill>
                <a:effectLst/>
                <a:latin typeface="LiberationSans"/>
              </a:rPr>
              <a:t>True</a:t>
            </a:r>
            <a:r>
              <a:rPr lang="en-US" sz="4500" b="0" i="0" dirty="0">
                <a:solidFill>
                  <a:srgbClr val="000000"/>
                </a:solidFill>
                <a:effectLst/>
                <a:latin typeface="LiberationSans"/>
              </a:rPr>
              <a:t> → any value other than zero.</a:t>
            </a:r>
            <a:br>
              <a:rPr lang="en-US" sz="45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en-US" sz="4500" b="0" i="0" dirty="0">
                <a:solidFill>
                  <a:srgbClr val="000000"/>
                </a:solidFill>
                <a:effectLst/>
                <a:latin typeface="LiberationSans"/>
              </a:rPr>
              <a:t>  ***   </a:t>
            </a:r>
            <a:r>
              <a:rPr lang="en-US" sz="4500" b="0" i="0" dirty="0">
                <a:solidFill>
                  <a:srgbClr val="FF0000"/>
                </a:solidFill>
                <a:effectLst/>
                <a:latin typeface="LiberationSans"/>
              </a:rPr>
              <a:t> False </a:t>
            </a:r>
            <a:r>
              <a:rPr lang="en-US" sz="4500" b="0" i="0" dirty="0">
                <a:solidFill>
                  <a:srgbClr val="000000"/>
                </a:solidFill>
                <a:effectLst/>
                <a:latin typeface="LiberationSans"/>
              </a:rPr>
              <a:t>→ always = 0.</a:t>
            </a:r>
            <a:r>
              <a:rPr lang="en-US" sz="4500" dirty="0"/>
              <a:t> </a:t>
            </a:r>
            <a:br>
              <a:rPr lang="en-US" sz="4500" dirty="0"/>
            </a:br>
            <a:r>
              <a:rPr lang="en-US" sz="4500" dirty="0"/>
              <a:t>“</a:t>
            </a:r>
            <a:r>
              <a:rPr lang="en-US" sz="7000" b="0" i="0" dirty="0">
                <a:solidFill>
                  <a:schemeClr val="bg2">
                    <a:lumMod val="10000"/>
                  </a:schemeClr>
                </a:solidFill>
                <a:effectLst/>
                <a:latin typeface="LiberationSans"/>
              </a:rPr>
              <a:t>Instead of 1 and 0 will be true and false (logic)”.</a:t>
            </a:r>
            <a:endParaRPr lang="en-US" sz="4500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19FD1BB-CD45-4CE1-9A9E-A577C5DB6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197" y="6158175"/>
            <a:ext cx="2427291" cy="6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45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6A30-2C0A-30AD-E5D9-0B48A4E6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Following table shows all the logical operators supported by C language. Assume variable A holds 1 and variable 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9ED5F-046E-FFF9-6740-C83A83BD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840" y="1690689"/>
            <a:ext cx="7640320" cy="4802186"/>
          </a:xfrm>
        </p:spPr>
      </p:pic>
    </p:spTree>
    <p:extLst>
      <p:ext uri="{BB962C8B-B14F-4D97-AF65-F5344CB8AC3E}">
        <p14:creationId xmlns:p14="http://schemas.microsoft.com/office/powerpoint/2010/main" val="177991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E88277-CDB2-701D-3247-B97A5A963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068" y="951864"/>
            <a:ext cx="9834452" cy="4686935"/>
          </a:xfrm>
        </p:spPr>
      </p:pic>
    </p:spTree>
    <p:extLst>
      <p:ext uri="{BB962C8B-B14F-4D97-AF65-F5344CB8AC3E}">
        <p14:creationId xmlns:p14="http://schemas.microsoft.com/office/powerpoint/2010/main" val="731831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17320-C930-AC22-FE99-2631D20D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Explain the output  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FF76AD8-0054-5C53-C970-5159588AA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72498"/>
            <a:ext cx="11496821" cy="370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7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ser, green, light&#10;&#10;Description automatically generated">
            <a:extLst>
              <a:ext uri="{FF2B5EF4-FFF2-40B4-BE49-F238E27FC236}">
                <a16:creationId xmlns:a16="http://schemas.microsoft.com/office/drawing/2014/main" id="{470B311E-7692-43D4-9EAD-88FB1BC1FE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74031">
            <a:off x="6590126" y="1089871"/>
            <a:ext cx="5565098" cy="5651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37E276-89F0-454D-81AD-CD7F30B6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</a:t>
            </a:r>
            <a:r>
              <a:rPr lang="en-US" sz="3600" dirty="0"/>
              <a:t> </a:t>
            </a:r>
            <a:r>
              <a:rPr lang="en-US" sz="3600" i="1" u="sng" dirty="0">
                <a:solidFill>
                  <a:srgbClr val="C32E30"/>
                </a:solidFill>
              </a:rPr>
              <a:t>Bitwise Operators.</a:t>
            </a:r>
            <a:br>
              <a:rPr lang="en-US" dirty="0"/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9E5-AFBC-46BC-856B-FC28014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959"/>
            <a:ext cx="9258300" cy="5413657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9600" b="0" i="0" dirty="0">
                <a:solidFill>
                  <a:srgbClr val="000000"/>
                </a:solidFill>
                <a:effectLst/>
                <a:latin typeface="LiberationSans"/>
              </a:rPr>
              <a:t>Dealing with Binary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96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en-US" sz="9600" b="0" i="0" dirty="0">
                <a:solidFill>
                  <a:srgbClr val="000000"/>
                </a:solidFill>
                <a:effectLst/>
                <a:latin typeface="LiberationSans"/>
              </a:rPr>
              <a:t>   1)AND(&amp;).                         Ex:  int x=2,y=3,z;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600" dirty="0">
                <a:solidFill>
                  <a:srgbClr val="000000"/>
                </a:solidFill>
                <a:latin typeface="LiberationSans"/>
              </a:rPr>
              <a:t>                                                        z=</a:t>
            </a:r>
            <a:r>
              <a:rPr lang="en-US" sz="9600" dirty="0" err="1">
                <a:solidFill>
                  <a:srgbClr val="000000"/>
                </a:solidFill>
                <a:latin typeface="LiberationSans"/>
              </a:rPr>
              <a:t>x&amp;y</a:t>
            </a:r>
            <a:r>
              <a:rPr lang="en-US" sz="9600" dirty="0">
                <a:solidFill>
                  <a:srgbClr val="000000"/>
                </a:solidFill>
                <a:latin typeface="LiberationSans"/>
              </a:rPr>
              <a:t>;</a:t>
            </a:r>
            <a:br>
              <a:rPr lang="en-US" sz="96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en-US" sz="9600" b="0" i="0" dirty="0">
                <a:solidFill>
                  <a:srgbClr val="000000"/>
                </a:solidFill>
                <a:effectLst/>
                <a:latin typeface="LiberationSans"/>
              </a:rPr>
              <a:t>   2)</a:t>
            </a:r>
            <a:r>
              <a:rPr lang="en-US" sz="9600" dirty="0">
                <a:solidFill>
                  <a:srgbClr val="000000"/>
                </a:solidFill>
                <a:latin typeface="LiberationSans"/>
              </a:rPr>
              <a:t>OR(|).                                         </a:t>
            </a:r>
            <a:r>
              <a:rPr lang="en-US" sz="9600" dirty="0" err="1">
                <a:solidFill>
                  <a:srgbClr val="000000"/>
                </a:solidFill>
                <a:latin typeface="LiberationSans"/>
              </a:rPr>
              <a:t>Printf</a:t>
            </a:r>
            <a:r>
              <a:rPr lang="en-US" sz="9600" dirty="0">
                <a:solidFill>
                  <a:srgbClr val="000000"/>
                </a:solidFill>
                <a:latin typeface="LiberationSans"/>
              </a:rPr>
              <a:t>(“%d/</a:t>
            </a:r>
            <a:r>
              <a:rPr lang="en-US" sz="9600" dirty="0" err="1">
                <a:solidFill>
                  <a:srgbClr val="000000"/>
                </a:solidFill>
                <a:latin typeface="LiberationSans"/>
              </a:rPr>
              <a:t>n”,z</a:t>
            </a:r>
            <a:r>
              <a:rPr lang="en-US" sz="9600" dirty="0">
                <a:solidFill>
                  <a:srgbClr val="000000"/>
                </a:solidFill>
                <a:latin typeface="LiberationSans"/>
              </a:rPr>
              <a:t>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9600" dirty="0">
                <a:solidFill>
                  <a:srgbClr val="000000"/>
                </a:solidFill>
                <a:latin typeface="LiberationSans"/>
              </a:rPr>
              <a:t>   3)XOR(^).                                      z= </a:t>
            </a:r>
            <a:r>
              <a:rPr lang="en-US" sz="9600" dirty="0" err="1">
                <a:solidFill>
                  <a:srgbClr val="000000"/>
                </a:solidFill>
                <a:latin typeface="LiberationSans"/>
              </a:rPr>
              <a:t>x|y</a:t>
            </a:r>
            <a:r>
              <a:rPr lang="en-US" sz="9600" dirty="0">
                <a:solidFill>
                  <a:srgbClr val="000000"/>
                </a:solidFill>
                <a:latin typeface="LiberationSans"/>
              </a:rPr>
              <a:t>;                                    </a:t>
            </a:r>
            <a:br>
              <a:rPr lang="en-US" sz="9600" dirty="0">
                <a:solidFill>
                  <a:srgbClr val="000000"/>
                </a:solidFill>
                <a:latin typeface="LiberationSans"/>
              </a:rPr>
            </a:br>
            <a:r>
              <a:rPr lang="en-US" sz="9600" dirty="0">
                <a:solidFill>
                  <a:srgbClr val="000000"/>
                </a:solidFill>
                <a:latin typeface="LiberationSans"/>
              </a:rPr>
              <a:t>  4)Not(!).                                        </a:t>
            </a:r>
            <a:r>
              <a:rPr lang="en-US" sz="9600" dirty="0" err="1">
                <a:solidFill>
                  <a:srgbClr val="000000"/>
                </a:solidFill>
                <a:latin typeface="LiberationSans"/>
              </a:rPr>
              <a:t>Printf</a:t>
            </a:r>
            <a:r>
              <a:rPr lang="en-US" sz="9600" dirty="0">
                <a:solidFill>
                  <a:srgbClr val="000000"/>
                </a:solidFill>
                <a:latin typeface="LiberationSans"/>
              </a:rPr>
              <a:t>(“%d/</a:t>
            </a:r>
            <a:r>
              <a:rPr lang="en-US" sz="9600" dirty="0" err="1">
                <a:solidFill>
                  <a:srgbClr val="000000"/>
                </a:solidFill>
                <a:latin typeface="LiberationSans"/>
              </a:rPr>
              <a:t>n”,z</a:t>
            </a:r>
            <a:r>
              <a:rPr lang="en-US" sz="9600" dirty="0">
                <a:solidFill>
                  <a:srgbClr val="000000"/>
                </a:solidFill>
                <a:latin typeface="LiberationSans"/>
              </a:rPr>
              <a:t>);</a:t>
            </a:r>
            <a:br>
              <a:rPr lang="en-US" sz="96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en-US" sz="9600" b="0" i="0" dirty="0">
                <a:solidFill>
                  <a:srgbClr val="000000"/>
                </a:solidFill>
                <a:effectLst/>
                <a:latin typeface="LiberationSans"/>
              </a:rPr>
              <a:t>  5)Shift Right (  &gt;&gt;  )  .                    z=</a:t>
            </a:r>
            <a:r>
              <a:rPr lang="en-US" sz="9600" b="0" i="0" dirty="0" err="1">
                <a:solidFill>
                  <a:srgbClr val="000000"/>
                </a:solidFill>
                <a:effectLst/>
                <a:latin typeface="LiberationSans"/>
              </a:rPr>
              <a:t>x^y</a:t>
            </a:r>
            <a:r>
              <a:rPr lang="en-US" sz="9600" b="0" i="0" dirty="0">
                <a:solidFill>
                  <a:srgbClr val="000000"/>
                </a:solidFill>
                <a:effectLst/>
                <a:latin typeface="LiberationSans"/>
              </a:rPr>
              <a:t>;</a:t>
            </a:r>
            <a:br>
              <a:rPr lang="en-US" sz="96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en-US" sz="9600" b="0" i="0" dirty="0">
                <a:solidFill>
                  <a:srgbClr val="000000"/>
                </a:solidFill>
                <a:effectLst/>
                <a:latin typeface="LiberationSans"/>
              </a:rPr>
              <a:t>  6)Shift Left (  &lt;&lt; </a:t>
            </a:r>
            <a:r>
              <a:rPr lang="en-US" sz="9600" dirty="0"/>
              <a:t> ) .                     </a:t>
            </a:r>
            <a:r>
              <a:rPr lang="en-US" sz="9600" dirty="0" err="1"/>
              <a:t>Printf</a:t>
            </a:r>
            <a:r>
              <a:rPr lang="en-US" sz="9600" dirty="0"/>
              <a:t>(“%d/</a:t>
            </a:r>
            <a:r>
              <a:rPr lang="en-US" sz="9600" dirty="0" err="1"/>
              <a:t>n,z</a:t>
            </a:r>
            <a:r>
              <a:rPr lang="en-US" sz="9600" dirty="0"/>
              <a:t>);</a:t>
            </a:r>
            <a:br>
              <a:rPr lang="en-US" sz="9600" dirty="0"/>
            </a:br>
            <a:r>
              <a:rPr lang="en-US" sz="9600" dirty="0"/>
              <a:t> </a:t>
            </a:r>
            <a:r>
              <a:rPr lang="en-US" sz="9600" dirty="0">
                <a:solidFill>
                  <a:srgbClr val="000000"/>
                </a:solidFill>
                <a:latin typeface="LiberationSans"/>
              </a:rPr>
              <a:t>7</a:t>
            </a:r>
            <a:r>
              <a:rPr lang="en-US" sz="9600" b="0" i="0" dirty="0">
                <a:solidFill>
                  <a:srgbClr val="000000"/>
                </a:solidFill>
                <a:effectLst/>
                <a:latin typeface="LiberationSans"/>
              </a:rPr>
              <a:t>)Logic complement (~).            </a:t>
            </a:r>
          </a:p>
          <a:p>
            <a:pPr marL="0" indent="0">
              <a:lnSpc>
                <a:spcPct val="200000"/>
              </a:lnSpc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19FD1BB-CD45-4CE1-9A9E-A577C5DB6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197" y="6158175"/>
            <a:ext cx="2427291" cy="6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20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FEB5-BC7C-3020-30A2-06901F09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Bitwise operator works on bits and perform bit-by-bit operation. The truth tables for &amp;, |, and ^ is as follows −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A7E10-A296-C91E-B601-4BD79D239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525000" cy="4405312"/>
          </a:xfrm>
        </p:spPr>
      </p:pic>
    </p:spTree>
    <p:extLst>
      <p:ext uri="{BB962C8B-B14F-4D97-AF65-F5344CB8AC3E}">
        <p14:creationId xmlns:p14="http://schemas.microsoft.com/office/powerpoint/2010/main" val="1687558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6C99-B811-22E4-F931-23DF0569F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>
            <a:normAutofit fontScale="92500" lnSpcReduction="10000"/>
          </a:bodyPr>
          <a:lstStyle/>
          <a:p>
            <a:r>
              <a:rPr lang="en-US" sz="4300" dirty="0"/>
              <a:t>Assume A = 60 and B = 13 in binary format, they will be as follows −</a:t>
            </a:r>
          </a:p>
          <a:p>
            <a:r>
              <a:rPr lang="en-US" sz="4300" dirty="0"/>
              <a:t>A     =   0011 1100</a:t>
            </a:r>
          </a:p>
          <a:p>
            <a:r>
              <a:rPr lang="en-US" sz="4300" dirty="0"/>
              <a:t>B     =   0000 1101</a:t>
            </a:r>
          </a:p>
          <a:p>
            <a:r>
              <a:rPr lang="en-US" sz="4300" dirty="0"/>
              <a:t>-------------------------</a:t>
            </a:r>
          </a:p>
          <a:p>
            <a:r>
              <a:rPr lang="en-US" sz="4300" dirty="0"/>
              <a:t>A&amp;B = 0000 1100</a:t>
            </a:r>
          </a:p>
          <a:p>
            <a:r>
              <a:rPr lang="en-US" sz="4300" dirty="0"/>
              <a:t>A|B  = 0011 1101</a:t>
            </a:r>
          </a:p>
          <a:p>
            <a:r>
              <a:rPr lang="en-US" sz="4300" dirty="0"/>
              <a:t>A^B  = 0011 0001</a:t>
            </a:r>
          </a:p>
          <a:p>
            <a:r>
              <a:rPr lang="en-US" sz="4300" dirty="0"/>
              <a:t>~A    = 1100 0011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46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0D59-D505-070A-17F2-16484E0F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1822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The following table lists the bitwise operators supported by C. Assume variable 'A' holds 60 and variable 'B' holds 13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533C8-59D3-8C3B-5FCC-721287DF9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680" y="1507807"/>
            <a:ext cx="9357360" cy="5167947"/>
          </a:xfrm>
        </p:spPr>
      </p:pic>
    </p:spTree>
    <p:extLst>
      <p:ext uri="{BB962C8B-B14F-4D97-AF65-F5344CB8AC3E}">
        <p14:creationId xmlns:p14="http://schemas.microsoft.com/office/powerpoint/2010/main" val="509701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1E95-2BD3-1246-C47E-70A6B473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8613"/>
            <a:ext cx="10515600" cy="1325563"/>
          </a:xfrm>
        </p:spPr>
        <p:txBody>
          <a:bodyPr/>
          <a:lstStyle/>
          <a:p>
            <a:r>
              <a:rPr lang="en-US" i="1" u="sng" dirty="0" err="1">
                <a:solidFill>
                  <a:srgbClr val="C32E30"/>
                </a:solidFill>
              </a:rPr>
              <a:t>Appliction</a:t>
            </a:r>
            <a:r>
              <a:rPr lang="en-US" i="1" u="sng" dirty="0">
                <a:solidFill>
                  <a:srgbClr val="C32E30"/>
                </a:solidFill>
              </a:rPr>
              <a:t> Of Bitwise:-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6DA89-44A3-A406-8BEB-7F16B352B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1-set bit.    [   x=x|(1&lt;&lt;n)   ] </a:t>
            </a:r>
            <a:r>
              <a:rPr lang="ar-EG" dirty="0"/>
              <a:t>هنقلب قيمة البت من 0الى1            </a:t>
            </a:r>
          </a:p>
          <a:p>
            <a:r>
              <a:rPr lang="en-US" dirty="0"/>
              <a:t>2-clear bit. .    [   x=x&amp;(~(1&lt;&lt;n) )  ] </a:t>
            </a:r>
            <a:r>
              <a:rPr lang="ar-EG" dirty="0"/>
              <a:t>      هنقلب قيمة البت من 1الى 0   </a:t>
            </a:r>
            <a:endParaRPr lang="en-US" dirty="0"/>
          </a:p>
          <a:p>
            <a:r>
              <a:rPr lang="en-US" dirty="0"/>
              <a:t>3-toggle bit. .    [</a:t>
            </a:r>
            <a:r>
              <a:rPr lang="ar-EG" dirty="0"/>
              <a:t>)</a:t>
            </a:r>
            <a:r>
              <a:rPr lang="en-US" dirty="0"/>
              <a:t>x^(1&lt;&lt;n)</a:t>
            </a:r>
            <a:r>
              <a:rPr lang="ar-EG" dirty="0"/>
              <a:t>(</a:t>
            </a:r>
            <a:r>
              <a:rPr lang="en-US" dirty="0"/>
              <a:t>]</a:t>
            </a:r>
            <a:r>
              <a:rPr lang="ar-EG" dirty="0"/>
              <a:t>   بتغير الحالة الى هى فيها من0الى1 اوالعكس         </a:t>
            </a:r>
            <a:endParaRPr lang="en-US" dirty="0"/>
          </a:p>
          <a:p>
            <a:r>
              <a:rPr lang="en-US" dirty="0"/>
              <a:t>4-read bit. .    [x=</a:t>
            </a:r>
            <a:r>
              <a:rPr lang="ar-EG" dirty="0"/>
              <a:t>)</a:t>
            </a:r>
            <a:r>
              <a:rPr lang="en-US" dirty="0"/>
              <a:t>x&amp;(1&lt;&lt;n)</a:t>
            </a:r>
            <a:r>
              <a:rPr lang="ar-EG" dirty="0"/>
              <a:t>(</a:t>
            </a:r>
            <a:r>
              <a:rPr lang="en-US" dirty="0"/>
              <a:t>&gt;&gt;n]</a:t>
            </a:r>
            <a:r>
              <a:rPr lang="ar-EG" dirty="0"/>
              <a:t>  </a:t>
            </a:r>
            <a:r>
              <a:rPr lang="en-US" dirty="0"/>
              <a:t>    </a:t>
            </a:r>
            <a:r>
              <a:rPr lang="ar-EG" dirty="0"/>
              <a:t>البت رقم كذا         </a:t>
            </a:r>
            <a:r>
              <a:rPr lang="en-US" dirty="0"/>
              <a:t> </a:t>
            </a:r>
            <a:r>
              <a:rPr lang="ar-EG" dirty="0"/>
              <a:t>   إقرأ</a:t>
            </a:r>
            <a:endParaRPr lang="en-US" dirty="0"/>
          </a:p>
          <a:p>
            <a:r>
              <a:rPr lang="en-US" dirty="0"/>
              <a:t>5-rotate left. .    [   x=(x&gt;&gt;n)|(x&lt;&lt;n-</a:t>
            </a:r>
            <a:r>
              <a:rPr lang="ar-EG" dirty="0"/>
              <a:t>عددهم</a:t>
            </a:r>
            <a:r>
              <a:rPr lang="en-US" dirty="0"/>
              <a:t>) ] </a:t>
            </a:r>
            <a:r>
              <a:rPr lang="ar-EG" dirty="0"/>
              <a:t>       بص على عددالبت كذا من اليمين وحطهم زي ماهم ف الشمال</a:t>
            </a:r>
            <a:endParaRPr lang="en-US" dirty="0"/>
          </a:p>
          <a:p>
            <a:r>
              <a:rPr lang="en-US" dirty="0"/>
              <a:t>6-rotate right. . [   x=(x&lt;&lt;n)|(1&gt;&gt; n-</a:t>
            </a:r>
            <a:r>
              <a:rPr lang="ar-EG" dirty="0"/>
              <a:t>عددهم</a:t>
            </a:r>
            <a:r>
              <a:rPr lang="en-US" dirty="0"/>
              <a:t>)]</a:t>
            </a:r>
            <a:r>
              <a:rPr lang="ar-EG" dirty="0"/>
              <a:t> بص على عددالبت كذا من الشمال وحطهم زي ماهم ف اليمين</a:t>
            </a:r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5555BC1-5300-6E80-64F5-5BA8F9C4114D}"/>
              </a:ext>
            </a:extLst>
          </p:cNvPr>
          <p:cNvSpPr/>
          <p:nvPr/>
        </p:nvSpPr>
        <p:spPr>
          <a:xfrm flipV="1">
            <a:off x="9355455" y="1884994"/>
            <a:ext cx="289560" cy="334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9C1CDAA-2C65-05F5-8B09-3DFF44B86E09}"/>
              </a:ext>
            </a:extLst>
          </p:cNvPr>
          <p:cNvSpPr/>
          <p:nvPr/>
        </p:nvSpPr>
        <p:spPr>
          <a:xfrm flipV="1">
            <a:off x="9467850" y="2360375"/>
            <a:ext cx="201930" cy="334326"/>
          </a:xfrm>
          <a:prstGeom prst="rightBrace">
            <a:avLst>
              <a:gd name="adj1" fmla="val 22000"/>
              <a:gd name="adj2" fmla="val 44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1F98375-7ED6-ED51-5AE4-ADE455F350D0}"/>
              </a:ext>
            </a:extLst>
          </p:cNvPr>
          <p:cNvSpPr/>
          <p:nvPr/>
        </p:nvSpPr>
        <p:spPr>
          <a:xfrm flipV="1">
            <a:off x="10946130" y="2950791"/>
            <a:ext cx="205740" cy="330837"/>
          </a:xfrm>
          <a:prstGeom prst="rightBrace">
            <a:avLst>
              <a:gd name="adj1" fmla="val 22000"/>
              <a:gd name="adj2" fmla="val 44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4C6943B-356D-904E-0AFD-27981664C5E2}"/>
              </a:ext>
            </a:extLst>
          </p:cNvPr>
          <p:cNvSpPr/>
          <p:nvPr/>
        </p:nvSpPr>
        <p:spPr>
          <a:xfrm>
            <a:off x="9542145" y="3383149"/>
            <a:ext cx="205740" cy="330837"/>
          </a:xfrm>
          <a:prstGeom prst="rightBrace">
            <a:avLst>
              <a:gd name="adj1" fmla="val 22000"/>
              <a:gd name="adj2" fmla="val 44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DD50237-C293-9CC2-9F34-67D5FD183F60}"/>
              </a:ext>
            </a:extLst>
          </p:cNvPr>
          <p:cNvSpPr/>
          <p:nvPr/>
        </p:nvSpPr>
        <p:spPr>
          <a:xfrm flipV="1">
            <a:off x="5412105" y="4347533"/>
            <a:ext cx="201930" cy="334326"/>
          </a:xfrm>
          <a:prstGeom prst="rightBrace">
            <a:avLst>
              <a:gd name="adj1" fmla="val 22000"/>
              <a:gd name="adj2" fmla="val 44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B5EA873-D882-C7CE-907F-81DEAFDED3BA}"/>
              </a:ext>
            </a:extLst>
          </p:cNvPr>
          <p:cNvSpPr/>
          <p:nvPr/>
        </p:nvSpPr>
        <p:spPr>
          <a:xfrm flipV="1">
            <a:off x="4381500" y="5240817"/>
            <a:ext cx="201930" cy="334326"/>
          </a:xfrm>
          <a:prstGeom prst="rightBrace">
            <a:avLst>
              <a:gd name="adj1" fmla="val 22000"/>
              <a:gd name="adj2" fmla="val 44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43C8998-8181-FE47-37EC-E5A754C8B42F}"/>
              </a:ext>
            </a:extLst>
          </p:cNvPr>
          <p:cNvSpPr/>
          <p:nvPr/>
        </p:nvSpPr>
        <p:spPr>
          <a:xfrm>
            <a:off x="6233160" y="1836658"/>
            <a:ext cx="198120" cy="334328"/>
          </a:xfrm>
          <a:prstGeom prst="leftBrace">
            <a:avLst>
              <a:gd name="adj1" fmla="val 8333"/>
              <a:gd name="adj2" fmla="val 52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A1769E7-378D-37D5-8C2C-066F8BE56A8B}"/>
              </a:ext>
            </a:extLst>
          </p:cNvPr>
          <p:cNvSpPr/>
          <p:nvPr/>
        </p:nvSpPr>
        <p:spPr>
          <a:xfrm>
            <a:off x="6233160" y="2441254"/>
            <a:ext cx="198120" cy="334328"/>
          </a:xfrm>
          <a:prstGeom prst="leftBrace">
            <a:avLst>
              <a:gd name="adj1" fmla="val 8333"/>
              <a:gd name="adj2" fmla="val 52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FA3DCE1B-436A-7A04-A7B9-4C70AF2D6D89}"/>
              </a:ext>
            </a:extLst>
          </p:cNvPr>
          <p:cNvSpPr/>
          <p:nvPr/>
        </p:nvSpPr>
        <p:spPr>
          <a:xfrm>
            <a:off x="5897880" y="2947300"/>
            <a:ext cx="198120" cy="334328"/>
          </a:xfrm>
          <a:prstGeom prst="leftBrace">
            <a:avLst>
              <a:gd name="adj1" fmla="val 8333"/>
              <a:gd name="adj2" fmla="val 52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F387C11B-016B-BECB-09DB-2388F21060F5}"/>
              </a:ext>
            </a:extLst>
          </p:cNvPr>
          <p:cNvSpPr/>
          <p:nvPr/>
        </p:nvSpPr>
        <p:spPr>
          <a:xfrm>
            <a:off x="6233160" y="3427256"/>
            <a:ext cx="198120" cy="334328"/>
          </a:xfrm>
          <a:prstGeom prst="leftBrace">
            <a:avLst>
              <a:gd name="adj1" fmla="val 8333"/>
              <a:gd name="adj2" fmla="val 52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6DC5EADF-D5B0-E376-7C7B-2ED13C7A858C}"/>
              </a:ext>
            </a:extLst>
          </p:cNvPr>
          <p:cNvSpPr/>
          <p:nvPr/>
        </p:nvSpPr>
        <p:spPr>
          <a:xfrm>
            <a:off x="7147560" y="3927473"/>
            <a:ext cx="198120" cy="334328"/>
          </a:xfrm>
          <a:prstGeom prst="leftBrace">
            <a:avLst>
              <a:gd name="adj1" fmla="val 8333"/>
              <a:gd name="adj2" fmla="val 52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0EEC5568-CDA6-788E-4B13-8A7989919C31}"/>
              </a:ext>
            </a:extLst>
          </p:cNvPr>
          <p:cNvSpPr/>
          <p:nvPr/>
        </p:nvSpPr>
        <p:spPr>
          <a:xfrm>
            <a:off x="7117080" y="4778850"/>
            <a:ext cx="198120" cy="334328"/>
          </a:xfrm>
          <a:prstGeom prst="leftBrace">
            <a:avLst>
              <a:gd name="adj1" fmla="val 8333"/>
              <a:gd name="adj2" fmla="val 52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8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8BDA88-909F-4E80-B3AA-42BB6F327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3192"/>
          </a:xfrm>
        </p:spPr>
        <p:txBody>
          <a:bodyPr>
            <a:normAutofit fontScale="90000"/>
          </a:bodyPr>
          <a:lstStyle/>
          <a:p>
            <a:r>
              <a:rPr lang="en-US" sz="9600" b="1" i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Operators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C2B837-2723-400E-A9A2-4BC69502D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2186"/>
            <a:ext cx="9144000" cy="1253192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ea typeface="Cambria" panose="02040503050406030204" pitchFamily="18" charset="0"/>
              </a:rPr>
              <a:t>By: </a:t>
            </a:r>
          </a:p>
          <a:p>
            <a:r>
              <a:rPr lang="en-US" sz="3500" i="1" dirty="0">
                <a:solidFill>
                  <a:srgbClr val="C32E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ea typeface="Cambria" panose="02040503050406030204" pitchFamily="18" charset="0"/>
              </a:rPr>
              <a:t>SE/Mohamed Abdelwahed</a:t>
            </a:r>
          </a:p>
          <a:p>
            <a:r>
              <a:rPr lang="en-US" sz="32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ea typeface="Cambria" panose="02040503050406030204" pitchFamily="18" charset="0"/>
              </a:rPr>
              <a:t>Eng</a:t>
            </a:r>
            <a:r>
              <a:rPr lang="en-US" sz="3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ea typeface="Cambria" panose="02040503050406030204" pitchFamily="18" charset="0"/>
              </a:rPr>
              <a:t>/</a:t>
            </a:r>
            <a:r>
              <a:rPr lang="en-US" sz="32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ea typeface="Cambria" panose="02040503050406030204" pitchFamily="18" charset="0"/>
              </a:rPr>
              <a:t>Hala</a:t>
            </a:r>
            <a:r>
              <a:rPr lang="en-US" sz="3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ea typeface="Cambria" panose="02040503050406030204" pitchFamily="18" charset="0"/>
              </a:rPr>
              <a:t> Farag </a:t>
            </a:r>
            <a:r>
              <a:rPr lang="en-US" sz="32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ea typeface="Cambria" panose="02040503050406030204" pitchFamily="18" charset="0"/>
              </a:rPr>
              <a:t>Nady</a:t>
            </a:r>
            <a:endParaRPr lang="en-US" sz="32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ea typeface="Cambria" panose="02040503050406030204" pitchFamily="18" charset="0"/>
            </a:endParaRPr>
          </a:p>
        </p:txBody>
      </p:sp>
      <p:pic>
        <p:nvPicPr>
          <p:cNvPr id="6" name="Picture 5" descr="A picture containing laser, green, light&#10;&#10;Description automatically generated">
            <a:extLst>
              <a:ext uri="{FF2B5EF4-FFF2-40B4-BE49-F238E27FC236}">
                <a16:creationId xmlns:a16="http://schemas.microsoft.com/office/drawing/2014/main" id="{71255ADD-CC13-4070-9F01-52D6CB90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74031">
            <a:off x="722232" y="2212230"/>
            <a:ext cx="5565098" cy="5651122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B5623139-D9FF-4C64-AE24-44928CA16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197" y="6158175"/>
            <a:ext cx="2427291" cy="6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2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aser, green, light&#10;&#10;Description automatically generated">
            <a:extLst>
              <a:ext uri="{FF2B5EF4-FFF2-40B4-BE49-F238E27FC236}">
                <a16:creationId xmlns:a16="http://schemas.microsoft.com/office/drawing/2014/main" id="{81114223-F915-9EEC-2E2D-341482ACEB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74031">
            <a:off x="6590128" y="1089869"/>
            <a:ext cx="5565098" cy="56511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61C2-8F09-0C5E-DD1F-CEE02F406EED}"/>
              </a:ext>
            </a:extLst>
          </p:cNvPr>
          <p:cNvSpPr txBox="1">
            <a:spLocks/>
          </p:cNvSpPr>
          <p:nvPr/>
        </p:nvSpPr>
        <p:spPr>
          <a:xfrm>
            <a:off x="941898" y="1125735"/>
            <a:ext cx="9258300" cy="54136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387B06-ECC7-A7BD-9573-749FE495B133}"/>
              </a:ext>
            </a:extLst>
          </p:cNvPr>
          <p:cNvSpPr txBox="1">
            <a:spLocks/>
          </p:cNvSpPr>
          <p:nvPr/>
        </p:nvSpPr>
        <p:spPr>
          <a:xfrm>
            <a:off x="838204" y="722171"/>
            <a:ext cx="9258300" cy="541365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/>
              <a:t>ex: unsigned char x;</a:t>
            </a:r>
            <a:br>
              <a:rPr lang="en-US" dirty="0"/>
            </a:br>
            <a:r>
              <a:rPr lang="en-US" dirty="0"/>
              <a:t>x=128;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/>
              <a:t>x=(x&lt;&lt;3)|(x&gt;&gt;5);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 err="1"/>
              <a:t>Printf</a:t>
            </a:r>
            <a:r>
              <a:rPr lang="en-US" dirty="0"/>
              <a:t>(“%d / n” , x);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X|=x(1&lt;&lt;7);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err="1"/>
              <a:t>Printf</a:t>
            </a:r>
            <a:r>
              <a:rPr lang="en-US" dirty="0"/>
              <a:t>(“%d/n ”, x);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err="1"/>
              <a:t>Printf</a:t>
            </a:r>
            <a:r>
              <a:rPr lang="en-US" dirty="0"/>
              <a:t>(“%I/n” ,</a:t>
            </a:r>
            <a:r>
              <a:rPr lang="en-US" dirty="0" err="1"/>
              <a:t>sizeof</a:t>
            </a:r>
            <a:r>
              <a:rPr lang="en-US"/>
              <a:t> (</a:t>
            </a:r>
            <a:r>
              <a:rPr lang="en-US" dirty="0"/>
              <a:t>x));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8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D9B735-A0A1-0BB7-7DAB-C45E3B6DB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650241"/>
            <a:ext cx="11050693" cy="580290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85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E5C3EE-D553-5DD7-E8A0-47410A2A5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0704"/>
            <a:ext cx="11277600" cy="473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49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aser, green, light&#10;&#10;Description automatically generated">
            <a:extLst>
              <a:ext uri="{FF2B5EF4-FFF2-40B4-BE49-F238E27FC236}">
                <a16:creationId xmlns:a16="http://schemas.microsoft.com/office/drawing/2014/main" id="{3569407F-9036-0B1E-040D-D290507C88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95002">
            <a:off x="6737160" y="1092604"/>
            <a:ext cx="4679398" cy="565112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54E201-71E1-65DD-71F0-261E87CCA68B}"/>
              </a:ext>
            </a:extLst>
          </p:cNvPr>
          <p:cNvSpPr txBox="1">
            <a:spLocks/>
          </p:cNvSpPr>
          <p:nvPr/>
        </p:nvSpPr>
        <p:spPr>
          <a:xfrm>
            <a:off x="838204" y="722171"/>
            <a:ext cx="9258300" cy="54136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 5)</a:t>
            </a:r>
            <a:r>
              <a:rPr lang="en-US" b="1" i="1" dirty="0">
                <a:solidFill>
                  <a:srgbClr val="C00000"/>
                </a:solidFill>
              </a:rPr>
              <a:t>Size </a:t>
            </a:r>
            <a:r>
              <a:rPr lang="en-US" b="1" dirty="0">
                <a:solidFill>
                  <a:srgbClr val="C00000"/>
                </a:solidFill>
              </a:rPr>
              <a:t>of  :-</a:t>
            </a:r>
            <a:r>
              <a:rPr lang="ar-EG" dirty="0" err="1"/>
              <a:t>بنعرف</a:t>
            </a:r>
            <a:r>
              <a:rPr lang="ar-EG" dirty="0"/>
              <a:t> بيه حجم اي  </a:t>
            </a:r>
            <a:r>
              <a:rPr lang="en-US" dirty="0"/>
              <a:t>variable</a:t>
            </a:r>
            <a:endParaRPr lang="ar-EG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/>
              <a:t> float x;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sizeof</a:t>
            </a:r>
            <a:r>
              <a:rPr lang="en-US" dirty="0"/>
              <a:t>(x));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sizeof</a:t>
            </a:r>
            <a:r>
              <a:rPr lang="en-US" dirty="0"/>
              <a:t>(x++));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65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2E6B4-577D-C157-0AFF-5AFF58F3C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3" r="36677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69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aser, green, light&#10;&#10;Description automatically generated">
            <a:extLst>
              <a:ext uri="{FF2B5EF4-FFF2-40B4-BE49-F238E27FC236}">
                <a16:creationId xmlns:a16="http://schemas.microsoft.com/office/drawing/2014/main" id="{D4218266-35CB-FAAA-FE3E-A311C335CF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95002">
            <a:off x="6737160" y="1092604"/>
            <a:ext cx="4679398" cy="565112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5AD673-BB45-E707-3735-551DF42248B4}"/>
              </a:ext>
            </a:extLst>
          </p:cNvPr>
          <p:cNvSpPr txBox="1">
            <a:spLocks/>
          </p:cNvSpPr>
          <p:nvPr/>
        </p:nvSpPr>
        <p:spPr>
          <a:xfrm>
            <a:off x="838204" y="722171"/>
            <a:ext cx="9258300" cy="54136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 6)</a:t>
            </a:r>
            <a:r>
              <a:rPr lang="en-US" b="1" i="1" u="sng" dirty="0">
                <a:solidFill>
                  <a:srgbClr val="C00000"/>
                </a:solidFill>
              </a:rPr>
              <a:t>comma operator:- </a:t>
            </a:r>
            <a:r>
              <a:rPr lang="en-US" dirty="0"/>
              <a:t>used as a separator.</a:t>
            </a:r>
            <a:endParaRPr lang="ar-EG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/>
              <a:t>    float x , y , z ;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632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ser, green, light&#10;&#10;Description automatically generated">
            <a:extLst>
              <a:ext uri="{FF2B5EF4-FFF2-40B4-BE49-F238E27FC236}">
                <a16:creationId xmlns:a16="http://schemas.microsoft.com/office/drawing/2014/main" id="{470B311E-7692-43D4-9EAD-88FB1BC1FE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74031">
            <a:off x="6389803" y="-2144525"/>
            <a:ext cx="5565098" cy="5651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37E276-89F0-454D-81AD-CD7F30B6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9E5-AFBC-46BC-856B-FC28014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033"/>
            <a:ext cx="10515600" cy="3482099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dirty="0"/>
              <a:t>X+=2                         x=x+2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/>
              <a:t>X*=5                         x=x*5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rgbClr val="C32E30"/>
                </a:solidFill>
              </a:rPr>
              <a:t>Special case :-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rgbClr val="C32E30"/>
                </a:solidFill>
              </a:rPr>
              <a:t>Shift right              signed(-)</a:t>
            </a:r>
            <a:endParaRPr lang="ar-EG" dirty="0">
              <a:solidFill>
                <a:srgbClr val="C32E3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19FD1BB-CD45-4CE1-9A9E-A577C5DB6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197" y="6158175"/>
            <a:ext cx="2427291" cy="695080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817DC83-2A49-B066-5653-F7A1ADEEFF4C}"/>
              </a:ext>
            </a:extLst>
          </p:cNvPr>
          <p:cNvSpPr/>
          <p:nvPr/>
        </p:nvSpPr>
        <p:spPr>
          <a:xfrm>
            <a:off x="1593796" y="1690688"/>
            <a:ext cx="848413" cy="8531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240BA144-E45B-2924-E234-C07843C71862}"/>
              </a:ext>
            </a:extLst>
          </p:cNvPr>
          <p:cNvSpPr/>
          <p:nvPr/>
        </p:nvSpPr>
        <p:spPr>
          <a:xfrm flipV="1">
            <a:off x="1531619" y="2368008"/>
            <a:ext cx="910590" cy="10998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06EAA8E-899A-0569-D6DD-73F2E1F73745}"/>
              </a:ext>
            </a:extLst>
          </p:cNvPr>
          <p:cNvSpPr/>
          <p:nvPr/>
        </p:nvSpPr>
        <p:spPr>
          <a:xfrm>
            <a:off x="2442210" y="4059966"/>
            <a:ext cx="910590" cy="43583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C931BE-BBEA-C5AA-2FBA-29F2AFE376B9}"/>
              </a:ext>
            </a:extLst>
          </p:cNvPr>
          <p:cNvSpPr/>
          <p:nvPr/>
        </p:nvSpPr>
        <p:spPr>
          <a:xfrm rot="10800000" flipV="1">
            <a:off x="5218429" y="3623500"/>
            <a:ext cx="2954609" cy="120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/>
              <a:t>هنضيف وحااايد مش اصفااار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F8931-D99E-EB7C-30C6-B40AF913CF91}"/>
              </a:ext>
            </a:extLst>
          </p:cNvPr>
          <p:cNvSpPr txBox="1"/>
          <p:nvPr/>
        </p:nvSpPr>
        <p:spPr>
          <a:xfrm>
            <a:off x="838200" y="5061471"/>
            <a:ext cx="8387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https://www.tutorialspoint.com/cprogramming/c_operators.htm#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0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aser, green, light&#10;&#10;Description automatically generated">
            <a:extLst>
              <a:ext uri="{FF2B5EF4-FFF2-40B4-BE49-F238E27FC236}">
                <a16:creationId xmlns:a16="http://schemas.microsoft.com/office/drawing/2014/main" id="{91DC6E8D-8693-1E29-BAB4-9ED6DDF520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74031">
            <a:off x="805578" y="2523694"/>
            <a:ext cx="5565098" cy="56511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54B654-C8A8-142F-FF91-3DC673290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96" y="781105"/>
            <a:ext cx="7659664" cy="40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5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aser, green, light&#10;&#10;Description automatically generated">
            <a:extLst>
              <a:ext uri="{FF2B5EF4-FFF2-40B4-BE49-F238E27FC236}">
                <a16:creationId xmlns:a16="http://schemas.microsoft.com/office/drawing/2014/main" id="{F0EA13F4-1826-434A-98E9-6C0E6D3AF6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74031">
            <a:off x="307445" y="2599716"/>
            <a:ext cx="5565098" cy="5651122"/>
          </a:xfrm>
          <a:prstGeom prst="rect">
            <a:avLst/>
          </a:prstGeom>
        </p:spPr>
      </p:pic>
      <p:pic>
        <p:nvPicPr>
          <p:cNvPr id="3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3A87CA7-8E83-4357-8309-FE8468DA6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197" y="6158175"/>
            <a:ext cx="2427291" cy="69508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DF52B53-3C84-4FC5-9F13-6958E36D70F9}"/>
              </a:ext>
            </a:extLst>
          </p:cNvPr>
          <p:cNvGrpSpPr/>
          <p:nvPr/>
        </p:nvGrpSpPr>
        <p:grpSpPr>
          <a:xfrm>
            <a:off x="7003940" y="1906260"/>
            <a:ext cx="3721395" cy="3200377"/>
            <a:chOff x="7350641" y="228623"/>
            <a:chExt cx="3721395" cy="3200377"/>
          </a:xfrm>
        </p:grpSpPr>
        <p:sp>
          <p:nvSpPr>
            <p:cNvPr id="4" name="Heart 3">
              <a:extLst>
                <a:ext uri="{FF2B5EF4-FFF2-40B4-BE49-F238E27FC236}">
                  <a16:creationId xmlns:a16="http://schemas.microsoft.com/office/drawing/2014/main" id="{A57B8489-C8AB-4A14-950A-9F302FFB8C7B}"/>
                </a:ext>
              </a:extLst>
            </p:cNvPr>
            <p:cNvSpPr/>
            <p:nvPr/>
          </p:nvSpPr>
          <p:spPr>
            <a:xfrm>
              <a:off x="7350641" y="228623"/>
              <a:ext cx="3721395" cy="3200377"/>
            </a:xfrm>
            <a:custGeom>
              <a:avLst/>
              <a:gdLst>
                <a:gd name="connsiteX0" fmla="*/ 1860698 w 3721395"/>
                <a:gd name="connsiteY0" fmla="*/ 800094 h 3200377"/>
                <a:gd name="connsiteX1" fmla="*/ 1860698 w 3721395"/>
                <a:gd name="connsiteY1" fmla="*/ 3200377 h 3200377"/>
                <a:gd name="connsiteX2" fmla="*/ 1860698 w 3721395"/>
                <a:gd name="connsiteY2" fmla="*/ 800094 h 320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1395" h="3200377" fill="none" extrusionOk="0">
                  <a:moveTo>
                    <a:pt x="1860698" y="800094"/>
                  </a:moveTo>
                  <a:cubicBezTo>
                    <a:pt x="3258134" y="-814345"/>
                    <a:pt x="5547546" y="850630"/>
                    <a:pt x="1860698" y="3200377"/>
                  </a:cubicBezTo>
                  <a:cubicBezTo>
                    <a:pt x="-1810150" y="803615"/>
                    <a:pt x="1331105" y="-1136878"/>
                    <a:pt x="1860698" y="800094"/>
                  </a:cubicBezTo>
                  <a:close/>
                </a:path>
                <a:path w="3721395" h="3200377" stroke="0" extrusionOk="0">
                  <a:moveTo>
                    <a:pt x="1860698" y="800094"/>
                  </a:moveTo>
                  <a:cubicBezTo>
                    <a:pt x="2671540" y="-1603289"/>
                    <a:pt x="5928832" y="978080"/>
                    <a:pt x="1860698" y="3200377"/>
                  </a:cubicBezTo>
                  <a:cubicBezTo>
                    <a:pt x="-2043168" y="1156743"/>
                    <a:pt x="1043494" y="-957873"/>
                    <a:pt x="1860698" y="800094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 sd="2008649139">
                    <a:prstGeom prst="hear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ffectLst>
              <a:glow>
                <a:srgbClr val="C00000"/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1A86D9-36CC-4323-8658-DD52FFA3453E}"/>
                </a:ext>
              </a:extLst>
            </p:cNvPr>
            <p:cNvSpPr/>
            <p:nvPr/>
          </p:nvSpPr>
          <p:spPr>
            <a:xfrm>
              <a:off x="8103984" y="1367146"/>
              <a:ext cx="221471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Thanks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A98821-2BA1-467D-A7F5-9C7E17E1592C}"/>
              </a:ext>
            </a:extLst>
          </p:cNvPr>
          <p:cNvCxnSpPr>
            <a:cxnSpLocks/>
          </p:cNvCxnSpPr>
          <p:nvPr/>
        </p:nvCxnSpPr>
        <p:spPr>
          <a:xfrm>
            <a:off x="6096000" y="1397874"/>
            <a:ext cx="0" cy="40133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Employee badge outline">
            <a:extLst>
              <a:ext uri="{FF2B5EF4-FFF2-40B4-BE49-F238E27FC236}">
                <a16:creationId xmlns:a16="http://schemas.microsoft.com/office/drawing/2014/main" id="{F39745DF-4C01-4F23-BB7C-28175DFB6B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6322" y="1595393"/>
            <a:ext cx="745450" cy="74545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9242EE0-DB72-4C88-9BFB-9513763A420B}"/>
              </a:ext>
            </a:extLst>
          </p:cNvPr>
          <p:cNvSpPr/>
          <p:nvPr/>
        </p:nvSpPr>
        <p:spPr>
          <a:xfrm>
            <a:off x="1" y="1446786"/>
            <a:ext cx="609599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Contacts:</a:t>
            </a:r>
            <a:r>
              <a:rPr lang="en-US" sz="4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  <a:hlinkClick r:id="rId7"/>
              </a:rPr>
              <a:t>                                                               https://www.linkedin.com/in/mohamed-abdelwahed-2ba176219/</a:t>
            </a:r>
            <a:endParaRPr lang="en-US" sz="4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22717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3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ser, green, light&#10;&#10;Description automatically generated">
            <a:extLst>
              <a:ext uri="{FF2B5EF4-FFF2-40B4-BE49-F238E27FC236}">
                <a16:creationId xmlns:a16="http://schemas.microsoft.com/office/drawing/2014/main" id="{8B110411-F93C-4579-B88B-866BF9294A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74031">
            <a:off x="753118" y="2399536"/>
            <a:ext cx="5565098" cy="5651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37E276-89F0-454D-81AD-CD7F30B6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points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19FD1BB-CD45-4CE1-9A9E-A577C5DB6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197" y="6158175"/>
            <a:ext cx="2427291" cy="6950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31E986-7C10-4CD2-9832-DFBAB68ACB56}"/>
              </a:ext>
            </a:extLst>
          </p:cNvPr>
          <p:cNvSpPr txBox="1">
            <a:spLocks/>
          </p:cNvSpPr>
          <p:nvPr/>
        </p:nvSpPr>
        <p:spPr>
          <a:xfrm>
            <a:off x="1196357" y="1528996"/>
            <a:ext cx="7592043" cy="408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dirty="0"/>
              <a:t>Arithmetic Operators</a:t>
            </a:r>
          </a:p>
          <a:p>
            <a:pPr marL="514350" indent="-514350">
              <a:buAutoNum type="arabicPeriod"/>
            </a:pPr>
            <a:r>
              <a:rPr lang="en-US" dirty="0"/>
              <a:t>Relational Operators.</a:t>
            </a:r>
          </a:p>
          <a:p>
            <a:pPr marL="514350" indent="-514350">
              <a:buAutoNum type="arabicPeriod"/>
            </a:pPr>
            <a:r>
              <a:rPr lang="en-US" dirty="0"/>
              <a:t>Logical Operators.</a:t>
            </a:r>
          </a:p>
          <a:p>
            <a:pPr marL="514350" indent="-514350">
              <a:buAutoNum type="arabicPeriod"/>
            </a:pPr>
            <a:r>
              <a:rPr lang="en-US" dirty="0"/>
              <a:t>Bitwise Operators.</a:t>
            </a:r>
            <a:endParaRPr lang="ar-EG" dirty="0"/>
          </a:p>
          <a:p>
            <a:pPr marL="514350" indent="-514350">
              <a:buAutoNum type="arabicPeriod"/>
            </a:pPr>
            <a:r>
              <a:rPr lang="en-US" dirty="0"/>
              <a:t>Size of .</a:t>
            </a:r>
          </a:p>
          <a:p>
            <a:pPr marL="514350" indent="-514350">
              <a:buAutoNum type="arabicPeriod"/>
            </a:pPr>
            <a:r>
              <a:rPr lang="en-US" dirty="0"/>
              <a:t>Comma.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74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ser, green, light&#10;&#10;Description automatically generated">
            <a:extLst>
              <a:ext uri="{FF2B5EF4-FFF2-40B4-BE49-F238E27FC236}">
                <a16:creationId xmlns:a16="http://schemas.microsoft.com/office/drawing/2014/main" id="{470B311E-7692-43D4-9EAD-88FB1BC1FE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74031">
            <a:off x="6576268" y="-1259111"/>
            <a:ext cx="5565098" cy="5651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37E276-89F0-454D-81AD-CD7F30B6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</a:t>
            </a:r>
            <a:r>
              <a:rPr lang="en-US" sz="3200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Arithmetic Operators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9E5-AFBC-46BC-856B-FC28014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463"/>
            <a:ext cx="10515600" cy="42255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Addition (+).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Subtraction(-).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Multiplication(*).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Division(/).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Modulus(%).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iberationSans"/>
              </a:rPr>
              <a:t> </a:t>
            </a:r>
            <a:r>
              <a:rPr lang="en-US" sz="2100" b="1" i="1" dirty="0">
                <a:solidFill>
                  <a:schemeClr val="accent2">
                    <a:lumMod val="50000"/>
                  </a:schemeClr>
                </a:solidFill>
                <a:effectLst/>
                <a:latin typeface="LiberationSans"/>
              </a:rPr>
              <a:t>increment , decrement(++,--).                                             </a:t>
            </a:r>
            <a:r>
              <a:rPr lang="en-US" sz="2100" b="1" i="1" dirty="0" err="1">
                <a:solidFill>
                  <a:schemeClr val="accent2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Ink Free" panose="03080402000500000000" pitchFamily="66" charset="0"/>
              </a:rPr>
              <a:t>Sooooo</a:t>
            </a:r>
            <a:r>
              <a:rPr lang="en-US" sz="2100" b="1" i="1" dirty="0">
                <a:solidFill>
                  <a:schemeClr val="accent2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Ink Free" panose="03080402000500000000" pitchFamily="66" charset="0"/>
              </a:rPr>
              <a:t> </a:t>
            </a:r>
            <a:r>
              <a:rPr lang="en-US" sz="2100" b="1" i="1" dirty="0" err="1">
                <a:solidFill>
                  <a:schemeClr val="accent2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Ink Free" panose="03080402000500000000" pitchFamily="66" charset="0"/>
              </a:rPr>
              <a:t>emportant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iberationSans"/>
              </a:rPr>
              <a:t>                 x++ → Post Increment (Do any operation then increment).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iberationSans"/>
              </a:rPr>
              <a:t>                 ++x → Pre Increment (Increment first then do any operation).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iberationSans"/>
              </a:rPr>
              <a:t>      ex:-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iberationSans"/>
              </a:rPr>
              <a:t>                 int x = 10, y = 20;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iberationSans"/>
              </a:rPr>
              <a:t>                 z = x+++y; → z = 30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2400" u="sng" dirty="0">
                <a:solidFill>
                  <a:srgbClr val="FF0000"/>
                </a:solidFill>
              </a:rPr>
              <a:t>note:-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iberationSans"/>
              </a:rPr>
              <a:t>x++ → so its faster than (x=x+1)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2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19FD1BB-CD45-4CE1-9A9E-A577C5DB6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197" y="6158175"/>
            <a:ext cx="2427291" cy="6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4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E7B0-AEAA-766D-F109-1C5C26D4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following table shows all the arithmetic operators supported by the C language. Assume variable A holds 10 and variable B holds 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46D6B-2D4B-8E38-1839-A6746D1F9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690688"/>
            <a:ext cx="8432800" cy="4805680"/>
          </a:xfrm>
        </p:spPr>
      </p:pic>
    </p:spTree>
    <p:extLst>
      <p:ext uri="{BB962C8B-B14F-4D97-AF65-F5344CB8AC3E}">
        <p14:creationId xmlns:p14="http://schemas.microsoft.com/office/powerpoint/2010/main" val="129315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157A21-FF43-6B9B-3B1D-0133BA683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5309"/>
            <a:ext cx="10515600" cy="3967381"/>
          </a:xfrm>
        </p:spPr>
      </p:pic>
    </p:spTree>
    <p:extLst>
      <p:ext uri="{BB962C8B-B14F-4D97-AF65-F5344CB8AC3E}">
        <p14:creationId xmlns:p14="http://schemas.microsoft.com/office/powerpoint/2010/main" val="249886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6A477-6712-C428-A429-805951C8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Explain the output 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52226-0AC8-6EE6-6B2B-063DFD5E8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54668"/>
            <a:ext cx="6780700" cy="374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7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ser, green, light&#10;&#10;Description automatically generated">
            <a:extLst>
              <a:ext uri="{FF2B5EF4-FFF2-40B4-BE49-F238E27FC236}">
                <a16:creationId xmlns:a16="http://schemas.microsoft.com/office/drawing/2014/main" id="{470B311E-7692-43D4-9EAD-88FB1BC1FE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74031">
            <a:off x="5815617" y="-874098"/>
            <a:ext cx="5565098" cy="5651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37E276-89F0-454D-81AD-CD7F30B6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r>
              <a:rPr lang="en-US" sz="3600" dirty="0"/>
              <a:t> </a:t>
            </a:r>
            <a:r>
              <a:rPr lang="en-US" sz="3600" i="1" u="sng" dirty="0">
                <a:solidFill>
                  <a:schemeClr val="accent2">
                    <a:lumMod val="75000"/>
                  </a:schemeClr>
                </a:solidFill>
              </a:rPr>
              <a:t>Relational Operators.</a:t>
            </a:r>
            <a:br>
              <a:rPr lang="en-US" dirty="0"/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9E5-AFBC-46BC-856B-FC28014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91" y="1348033"/>
            <a:ext cx="10618509" cy="4828930"/>
          </a:xfrm>
        </p:spPr>
        <p:txBody>
          <a:bodyPr>
            <a:normAutofit fontScale="3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8600" dirty="0"/>
              <a:t> </a:t>
            </a:r>
            <a:r>
              <a:rPr kumimoji="0" lang="en-US" sz="4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(increment)        ++</a:t>
            </a: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4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(decrement)        --</a:t>
            </a: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4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(less than)           &lt;</a:t>
            </a: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4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(greater than)     &gt;</a:t>
            </a: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4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(greater than</a:t>
            </a:r>
            <a:r>
              <a:rPr kumimoji="0" lang="ar-EG" sz="4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4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 equal)    &gt;=</a:t>
            </a: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4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(less than or equal)       &lt;=</a:t>
            </a: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4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erationSans"/>
                <a:ea typeface="+mn-ea"/>
                <a:cs typeface="+mn-cs"/>
              </a:rPr>
              <a:t>result True or False</a:t>
            </a:r>
            <a:r>
              <a:rPr kumimoji="0" lang="en-US" sz="4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19FD1BB-CD45-4CE1-9A9E-A577C5DB6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197" y="6158175"/>
            <a:ext cx="2427291" cy="6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97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18DB-50FC-5F47-A0CA-6F78F83C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The following table shows all the arithmetic operators supported by the C language. Assume variable A holds 10 and variable B holds 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EF23D-671C-DEBF-2742-0D8BF14F8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599" y="1690688"/>
            <a:ext cx="8595361" cy="4892991"/>
          </a:xfrm>
        </p:spPr>
      </p:pic>
    </p:spTree>
    <p:extLst>
      <p:ext uri="{BB962C8B-B14F-4D97-AF65-F5344CB8AC3E}">
        <p14:creationId xmlns:p14="http://schemas.microsoft.com/office/powerpoint/2010/main" val="409642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908</Words>
  <Application>Microsoft Office PowerPoint</Application>
  <PresentationFormat>Widescreen</PresentationFormat>
  <Paragraphs>93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Aldhabi</vt:lpstr>
      <vt:lpstr>Arial</vt:lpstr>
      <vt:lpstr>Arial Narrow</vt:lpstr>
      <vt:lpstr>Bahnschrift Condensed</vt:lpstr>
      <vt:lpstr>Calibri</vt:lpstr>
      <vt:lpstr>Calibri Light</vt:lpstr>
      <vt:lpstr>Courier New</vt:lpstr>
      <vt:lpstr>Ink Free</vt:lpstr>
      <vt:lpstr>LiberationSans</vt:lpstr>
      <vt:lpstr>Wingdings</vt:lpstr>
      <vt:lpstr>Office Theme</vt:lpstr>
      <vt:lpstr>Embedded system Course</vt:lpstr>
      <vt:lpstr>Operators</vt:lpstr>
      <vt:lpstr>Main points:</vt:lpstr>
      <vt:lpstr>1) Arithmetic Operators</vt:lpstr>
      <vt:lpstr>The following table shows all the arithmetic operators supported by the C language. Assume variable A holds 10 and variable B holds 20</vt:lpstr>
      <vt:lpstr>PowerPoint Presentation</vt:lpstr>
      <vt:lpstr>Explain the output !</vt:lpstr>
      <vt:lpstr>2) Relational Operators.  </vt:lpstr>
      <vt:lpstr>The following table shows all the arithmetic operators supported by the C language. Assume variable A holds 10 and variable B holds 20</vt:lpstr>
      <vt:lpstr>Revision Your Understanding :</vt:lpstr>
      <vt:lpstr>3) Logical Operators </vt:lpstr>
      <vt:lpstr>Following table shows all the logical operators supported by C language. Assume variable A holds 1 and variable B</vt:lpstr>
      <vt:lpstr>PowerPoint Presentation</vt:lpstr>
      <vt:lpstr>     Explain the output  !</vt:lpstr>
      <vt:lpstr>4) Bitwise Operators. </vt:lpstr>
      <vt:lpstr>Bitwise operator works on bits and perform bit-by-bit operation. The truth tables for &amp;, |, and ^ is as follows −</vt:lpstr>
      <vt:lpstr>PowerPoint Presentation</vt:lpstr>
      <vt:lpstr>The following table lists the bitwise operators supported by C. Assume variable 'A' holds 60 and variable 'B' holds 13</vt:lpstr>
      <vt:lpstr>Appliction Of Bitwise:-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Notes:-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 Ali Abdulsalam Abdulsalam</dc:creator>
  <cp:lastModifiedBy>mohamed abdelwahed</cp:lastModifiedBy>
  <cp:revision>1478</cp:revision>
  <dcterms:created xsi:type="dcterms:W3CDTF">2021-07-29T22:20:58Z</dcterms:created>
  <dcterms:modified xsi:type="dcterms:W3CDTF">2023-02-21T18:34:48Z</dcterms:modified>
</cp:coreProperties>
</file>