
<file path=[Content_Types].xml><?xml version="1.0" encoding="utf-8"?>
<Types xmlns="http://schemas.openxmlformats.org/package/2006/content-types">
  <Default Extension="avif" ContentType="image/avif"/>
  <Default Extension="glb" ContentType="model/gltf.binary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0" r:id="rId4"/>
  </p:sldMasterIdLst>
  <p:notesMasterIdLst>
    <p:notesMasterId r:id="rId32"/>
  </p:notesMasterIdLst>
  <p:sldIdLst>
    <p:sldId id="257" r:id="rId5"/>
    <p:sldId id="288" r:id="rId6"/>
    <p:sldId id="270" r:id="rId7"/>
    <p:sldId id="258" r:id="rId8"/>
    <p:sldId id="295" r:id="rId9"/>
    <p:sldId id="271" r:id="rId10"/>
    <p:sldId id="283" r:id="rId11"/>
    <p:sldId id="302" r:id="rId12"/>
    <p:sldId id="298" r:id="rId13"/>
    <p:sldId id="281" r:id="rId14"/>
    <p:sldId id="303" r:id="rId15"/>
    <p:sldId id="280" r:id="rId16"/>
    <p:sldId id="272" r:id="rId17"/>
    <p:sldId id="296" r:id="rId18"/>
    <p:sldId id="290" r:id="rId19"/>
    <p:sldId id="299" r:id="rId20"/>
    <p:sldId id="291" r:id="rId21"/>
    <p:sldId id="300" r:id="rId22"/>
    <p:sldId id="292" r:id="rId23"/>
    <p:sldId id="301" r:id="rId24"/>
    <p:sldId id="276" r:id="rId25"/>
    <p:sldId id="286" r:id="rId26"/>
    <p:sldId id="277" r:id="rId27"/>
    <p:sldId id="287" r:id="rId28"/>
    <p:sldId id="285" r:id="rId29"/>
    <p:sldId id="294" r:id="rId30"/>
    <p:sldId id="279" r:id="rId31"/>
  </p:sldIdLst>
  <p:sldSz cx="13808075" cy="7407275"/>
  <p:notesSz cx="6858000" cy="9144000"/>
  <p:photoAlbum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29" autoAdjust="0"/>
    <p:restoredTop sz="94660"/>
  </p:normalViewPr>
  <p:slideViewPr>
    <p:cSldViewPr snapToGrid="0">
      <p:cViewPr varScale="1">
        <p:scale>
          <a:sx n="75" d="100"/>
          <a:sy n="75" d="100"/>
        </p:scale>
        <p:origin x="53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4423AA-F258-421D-8FA1-1956C4DE368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52450" y="1143000"/>
            <a:ext cx="5753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18AA49-0549-48C0-866B-6E22BEF8C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298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82157" rtl="0" eaLnBrk="1" latinLnBrk="0" hangingPunct="1">
      <a:defRPr sz="1289" kern="1200">
        <a:solidFill>
          <a:schemeClr val="tx1"/>
        </a:solidFill>
        <a:latin typeface="+mn-lt"/>
        <a:ea typeface="+mn-ea"/>
        <a:cs typeface="+mn-cs"/>
      </a:defRPr>
    </a:lvl1pPr>
    <a:lvl2pPr marL="491079" algn="l" defTabSz="982157" rtl="0" eaLnBrk="1" latinLnBrk="0" hangingPunct="1">
      <a:defRPr sz="1289" kern="1200">
        <a:solidFill>
          <a:schemeClr val="tx1"/>
        </a:solidFill>
        <a:latin typeface="+mn-lt"/>
        <a:ea typeface="+mn-ea"/>
        <a:cs typeface="+mn-cs"/>
      </a:defRPr>
    </a:lvl2pPr>
    <a:lvl3pPr marL="982157" algn="l" defTabSz="982157" rtl="0" eaLnBrk="1" latinLnBrk="0" hangingPunct="1">
      <a:defRPr sz="1289" kern="1200">
        <a:solidFill>
          <a:schemeClr val="tx1"/>
        </a:solidFill>
        <a:latin typeface="+mn-lt"/>
        <a:ea typeface="+mn-ea"/>
        <a:cs typeface="+mn-cs"/>
      </a:defRPr>
    </a:lvl3pPr>
    <a:lvl4pPr marL="1473236" algn="l" defTabSz="982157" rtl="0" eaLnBrk="1" latinLnBrk="0" hangingPunct="1">
      <a:defRPr sz="1289" kern="1200">
        <a:solidFill>
          <a:schemeClr val="tx1"/>
        </a:solidFill>
        <a:latin typeface="+mn-lt"/>
        <a:ea typeface="+mn-ea"/>
        <a:cs typeface="+mn-cs"/>
      </a:defRPr>
    </a:lvl4pPr>
    <a:lvl5pPr marL="1964314" algn="l" defTabSz="982157" rtl="0" eaLnBrk="1" latinLnBrk="0" hangingPunct="1">
      <a:defRPr sz="1289" kern="1200">
        <a:solidFill>
          <a:schemeClr val="tx1"/>
        </a:solidFill>
        <a:latin typeface="+mn-lt"/>
        <a:ea typeface="+mn-ea"/>
        <a:cs typeface="+mn-cs"/>
      </a:defRPr>
    </a:lvl5pPr>
    <a:lvl6pPr marL="2455393" algn="l" defTabSz="982157" rtl="0" eaLnBrk="1" latinLnBrk="0" hangingPunct="1">
      <a:defRPr sz="1289" kern="1200">
        <a:solidFill>
          <a:schemeClr val="tx1"/>
        </a:solidFill>
        <a:latin typeface="+mn-lt"/>
        <a:ea typeface="+mn-ea"/>
        <a:cs typeface="+mn-cs"/>
      </a:defRPr>
    </a:lvl6pPr>
    <a:lvl7pPr marL="2946471" algn="l" defTabSz="982157" rtl="0" eaLnBrk="1" latinLnBrk="0" hangingPunct="1">
      <a:defRPr sz="1289" kern="1200">
        <a:solidFill>
          <a:schemeClr val="tx1"/>
        </a:solidFill>
        <a:latin typeface="+mn-lt"/>
        <a:ea typeface="+mn-ea"/>
        <a:cs typeface="+mn-cs"/>
      </a:defRPr>
    </a:lvl7pPr>
    <a:lvl8pPr marL="3437550" algn="l" defTabSz="982157" rtl="0" eaLnBrk="1" latinLnBrk="0" hangingPunct="1">
      <a:defRPr sz="1289" kern="1200">
        <a:solidFill>
          <a:schemeClr val="tx1"/>
        </a:solidFill>
        <a:latin typeface="+mn-lt"/>
        <a:ea typeface="+mn-ea"/>
        <a:cs typeface="+mn-cs"/>
      </a:defRPr>
    </a:lvl8pPr>
    <a:lvl9pPr marL="3928628" algn="l" defTabSz="982157" rtl="0" eaLnBrk="1" latinLnBrk="0" hangingPunct="1">
      <a:defRPr sz="128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52450" y="1143000"/>
            <a:ext cx="5753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18AA49-0549-48C0-866B-6E22BEF8CF1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7811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18AA49-0549-48C0-866B-6E22BEF8CF1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0225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418E0C-C639-24AA-4703-C4030DC222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43776F1-57DB-CE7B-3637-77CE093AE8D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E6527B2-9439-3D9E-A749-696E366748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D7C3C4-269C-F9D6-9AFD-022B69D3A1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18AA49-0549-48C0-866B-6E22BEF8CF1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494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52450" y="1143000"/>
            <a:ext cx="5753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18AA49-0549-48C0-866B-6E22BEF8CF1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4333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9615DB-B1AF-C075-C479-E773697D4D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EC6EE93-E3CD-EE80-53B0-1028A301566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552450" y="1143000"/>
            <a:ext cx="57531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9C25A6D-DEC9-6E87-C4D9-E17AE06057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9C1FC2-45A1-C954-9BFB-F86A1D3705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18AA49-0549-48C0-866B-6E22BEF8CF1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637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618487" y="-5144"/>
            <a:ext cx="5679649" cy="7412419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16567" y="1490602"/>
            <a:ext cx="9711206" cy="2825737"/>
          </a:xfrm>
        </p:spPr>
        <p:txBody>
          <a:bodyPr anchor="b">
            <a:normAutofit/>
          </a:bodyPr>
          <a:lstStyle>
            <a:lvl1pPr algn="r">
              <a:defRPr sz="6481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13900" y="4316339"/>
            <a:ext cx="7913872" cy="1499745"/>
          </a:xfrm>
        </p:spPr>
        <p:txBody>
          <a:bodyPr anchor="t">
            <a:normAutofit/>
          </a:bodyPr>
          <a:lstStyle>
            <a:lvl1pPr marL="0" indent="0" algn="r">
              <a:buNone/>
              <a:defRPr sz="2268">
                <a:solidFill>
                  <a:schemeClr val="tx1"/>
                </a:solidFill>
              </a:defRPr>
            </a:lvl1pPr>
            <a:lvl2pPr marL="4938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876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814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752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691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62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567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505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CCD57-D799-43BE-868A-526AFE450533}" type="datetime1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39234" y="6354482"/>
            <a:ext cx="4897205" cy="394369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8831F-4034-4B5B-BD26-220F57055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685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1060" y="5111932"/>
            <a:ext cx="11346712" cy="612130"/>
          </a:xfrm>
        </p:spPr>
        <p:txBody>
          <a:bodyPr anchor="b">
            <a:normAutofit/>
          </a:bodyPr>
          <a:lstStyle>
            <a:lvl1pPr algn="ctr">
              <a:defRPr sz="2592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02283" y="1006767"/>
            <a:ext cx="9316310" cy="3418467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728"/>
            </a:lvl1pPr>
            <a:lvl2pPr marL="493822" indent="0">
              <a:buNone/>
              <a:defRPr sz="1728"/>
            </a:lvl2pPr>
            <a:lvl3pPr marL="987643" indent="0">
              <a:buNone/>
              <a:defRPr sz="1728"/>
            </a:lvl3pPr>
            <a:lvl4pPr marL="1481465" indent="0">
              <a:buNone/>
              <a:defRPr sz="1728"/>
            </a:lvl4pPr>
            <a:lvl5pPr marL="1975287" indent="0">
              <a:buNone/>
              <a:defRPr sz="1728"/>
            </a:lvl5pPr>
            <a:lvl6pPr marL="2469109" indent="0">
              <a:buNone/>
              <a:defRPr sz="1728"/>
            </a:lvl6pPr>
            <a:lvl7pPr marL="2962930" indent="0">
              <a:buNone/>
              <a:defRPr sz="1728"/>
            </a:lvl7pPr>
            <a:lvl8pPr marL="3456752" indent="0">
              <a:buNone/>
              <a:defRPr sz="1728"/>
            </a:lvl8pPr>
            <a:lvl9pPr marL="3950574" indent="0">
              <a:buNone/>
              <a:defRPr sz="172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81060" y="5724062"/>
            <a:ext cx="11346712" cy="533255"/>
          </a:xfrm>
        </p:spPr>
        <p:txBody>
          <a:bodyPr>
            <a:normAutofit/>
          </a:bodyPr>
          <a:lstStyle>
            <a:lvl1pPr marL="0" indent="0" algn="ctr">
              <a:buNone/>
              <a:defRPr sz="1512"/>
            </a:lvl1pPr>
            <a:lvl2pPr marL="493822" indent="0">
              <a:buNone/>
              <a:defRPr sz="1296"/>
            </a:lvl2pPr>
            <a:lvl3pPr marL="987643" indent="0">
              <a:buNone/>
              <a:defRPr sz="1080"/>
            </a:lvl3pPr>
            <a:lvl4pPr marL="1481465" indent="0">
              <a:buNone/>
              <a:defRPr sz="972"/>
            </a:lvl4pPr>
            <a:lvl5pPr marL="1975287" indent="0">
              <a:buNone/>
              <a:defRPr sz="972"/>
            </a:lvl5pPr>
            <a:lvl6pPr marL="2469109" indent="0">
              <a:buNone/>
              <a:defRPr sz="972"/>
            </a:lvl6pPr>
            <a:lvl7pPr marL="2962930" indent="0">
              <a:buNone/>
              <a:defRPr sz="972"/>
            </a:lvl7pPr>
            <a:lvl8pPr marL="3456752" indent="0">
              <a:buNone/>
              <a:defRPr sz="972"/>
            </a:lvl8pPr>
            <a:lvl9pPr marL="3950574" indent="0">
              <a:buNone/>
              <a:defRPr sz="97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C6BF1-7827-4E04-8E69-7CE90AE9E072}" type="datetime1">
              <a:rPr lang="en-US" smtClean="0"/>
              <a:t>4/29/2025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8831F-4034-4B5B-BD26-220F57055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137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1061" y="740728"/>
            <a:ext cx="11346712" cy="3292122"/>
          </a:xfrm>
        </p:spPr>
        <p:txBody>
          <a:bodyPr anchor="ctr">
            <a:normAutofit/>
          </a:bodyPr>
          <a:lstStyle>
            <a:lvl1pPr algn="ctr">
              <a:defRPr sz="3456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81061" y="4691274"/>
            <a:ext cx="11346714" cy="1563758"/>
          </a:xfrm>
        </p:spPr>
        <p:txBody>
          <a:bodyPr anchor="ctr">
            <a:normAutofit/>
          </a:bodyPr>
          <a:lstStyle>
            <a:lvl1pPr marL="0" indent="0" algn="ctr">
              <a:buNone/>
              <a:defRPr sz="2160">
                <a:solidFill>
                  <a:schemeClr val="tx1"/>
                </a:solidFill>
              </a:defRPr>
            </a:lvl1pPr>
            <a:lvl2pPr marL="493822" indent="0">
              <a:buNone/>
              <a:defRPr sz="1944">
                <a:solidFill>
                  <a:schemeClr val="tx1">
                    <a:tint val="75000"/>
                  </a:schemeClr>
                </a:solidFill>
              </a:defRPr>
            </a:lvl2pPr>
            <a:lvl3pPr marL="987643" indent="0">
              <a:buNone/>
              <a:defRPr sz="1728">
                <a:solidFill>
                  <a:schemeClr val="tx1">
                    <a:tint val="75000"/>
                  </a:schemeClr>
                </a:solidFill>
              </a:defRPr>
            </a:lvl3pPr>
            <a:lvl4pPr marL="1481465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4pPr>
            <a:lvl5pPr marL="1975287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5pPr>
            <a:lvl6pPr marL="2469109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6pPr>
            <a:lvl7pPr marL="296293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7pPr>
            <a:lvl8pPr marL="3456752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8pPr>
            <a:lvl9pPr marL="3950574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0A117-1A79-4B96-A5E8-7E66D107BA0F}" type="datetime1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8831F-4034-4B5B-BD26-220F57055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2439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810511" y="932145"/>
            <a:ext cx="690404" cy="631612"/>
          </a:xfrm>
          <a:prstGeom prst="rect">
            <a:avLst/>
          </a:prstGeom>
        </p:spPr>
        <p:txBody>
          <a:bodyPr vert="horz" lIns="98764" tIns="49382" rIns="98764" bIns="49382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641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2337371" y="3045212"/>
            <a:ext cx="690404" cy="631612"/>
          </a:xfrm>
          <a:prstGeom prst="rect">
            <a:avLst/>
          </a:prstGeom>
        </p:spPr>
        <p:txBody>
          <a:bodyPr vert="horz" lIns="98764" tIns="49382" rIns="98764" bIns="49382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641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0915" y="740728"/>
            <a:ext cx="10181657" cy="2962909"/>
          </a:xfrm>
        </p:spPr>
        <p:txBody>
          <a:bodyPr anchor="ctr">
            <a:normAutofit/>
          </a:bodyPr>
          <a:lstStyle>
            <a:lvl1pPr algn="ctr">
              <a:defRPr sz="3456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759816" y="3703637"/>
            <a:ext cx="9663857" cy="411515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944"/>
            </a:lvl1pPr>
            <a:lvl2pPr marL="493822" indent="0">
              <a:buFontTx/>
              <a:buNone/>
              <a:defRPr/>
            </a:lvl2pPr>
            <a:lvl3pPr marL="987643" indent="0">
              <a:buFontTx/>
              <a:buNone/>
              <a:defRPr/>
            </a:lvl3pPr>
            <a:lvl4pPr marL="1481465" indent="0">
              <a:buFontTx/>
              <a:buNone/>
              <a:defRPr/>
            </a:lvl4pPr>
            <a:lvl5pPr marL="1975287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81060" y="4691274"/>
            <a:ext cx="11346712" cy="1563758"/>
          </a:xfrm>
        </p:spPr>
        <p:txBody>
          <a:bodyPr anchor="ctr">
            <a:normAutofit/>
          </a:bodyPr>
          <a:lstStyle>
            <a:lvl1pPr marL="0" indent="0" algn="ctr">
              <a:buNone/>
              <a:defRPr sz="2160">
                <a:solidFill>
                  <a:schemeClr val="tx1"/>
                </a:solidFill>
              </a:defRPr>
            </a:lvl1pPr>
            <a:lvl2pPr marL="493822" indent="0">
              <a:buNone/>
              <a:defRPr sz="1944">
                <a:solidFill>
                  <a:schemeClr val="tx1">
                    <a:tint val="75000"/>
                  </a:schemeClr>
                </a:solidFill>
              </a:defRPr>
            </a:lvl2pPr>
            <a:lvl3pPr marL="987643" indent="0">
              <a:buNone/>
              <a:defRPr sz="1728">
                <a:solidFill>
                  <a:schemeClr val="tx1">
                    <a:tint val="75000"/>
                  </a:schemeClr>
                </a:solidFill>
              </a:defRPr>
            </a:lvl3pPr>
            <a:lvl4pPr marL="1481465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4pPr>
            <a:lvl5pPr marL="1975287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5pPr>
            <a:lvl6pPr marL="2469109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6pPr>
            <a:lvl7pPr marL="296293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7pPr>
            <a:lvl8pPr marL="3456752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8pPr>
            <a:lvl9pPr marL="3950574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78FC6-138C-4215-B8C1-9E7E36448BD1}" type="datetime1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8831F-4034-4B5B-BD26-220F57055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2824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1062" y="3573574"/>
            <a:ext cx="11346710" cy="1586440"/>
          </a:xfrm>
        </p:spPr>
        <p:txBody>
          <a:bodyPr anchor="b">
            <a:normAutofit/>
          </a:bodyPr>
          <a:lstStyle>
            <a:lvl1pPr algn="r">
              <a:defRPr sz="3456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81061" y="5160014"/>
            <a:ext cx="11346711" cy="929312"/>
          </a:xfrm>
        </p:spPr>
        <p:txBody>
          <a:bodyPr anchor="t">
            <a:normAutofit/>
          </a:bodyPr>
          <a:lstStyle>
            <a:lvl1pPr marL="0" indent="0" algn="r">
              <a:buNone/>
              <a:defRPr sz="2160">
                <a:solidFill>
                  <a:schemeClr val="tx1"/>
                </a:solidFill>
              </a:defRPr>
            </a:lvl1pPr>
            <a:lvl2pPr marL="493822" indent="0">
              <a:buNone/>
              <a:defRPr sz="1944">
                <a:solidFill>
                  <a:schemeClr val="tx1">
                    <a:tint val="75000"/>
                  </a:schemeClr>
                </a:solidFill>
              </a:defRPr>
            </a:lvl2pPr>
            <a:lvl3pPr marL="987643" indent="0">
              <a:buNone/>
              <a:defRPr sz="1728">
                <a:solidFill>
                  <a:schemeClr val="tx1">
                    <a:tint val="75000"/>
                  </a:schemeClr>
                </a:solidFill>
              </a:defRPr>
            </a:lvl3pPr>
            <a:lvl4pPr marL="1481465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4pPr>
            <a:lvl5pPr marL="1975287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5pPr>
            <a:lvl6pPr marL="2469109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6pPr>
            <a:lvl7pPr marL="296293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7pPr>
            <a:lvl8pPr marL="3456752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8pPr>
            <a:lvl9pPr marL="3950574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24387-2647-4ECD-8F86-7371B04291F5}" type="datetime1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8831F-4034-4B5B-BD26-220F57055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7434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810511" y="932145"/>
            <a:ext cx="690404" cy="631612"/>
          </a:xfrm>
          <a:prstGeom prst="rect">
            <a:avLst/>
          </a:prstGeom>
        </p:spPr>
        <p:txBody>
          <a:bodyPr vert="horz" lIns="98764" tIns="49382" rIns="98764" bIns="49382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641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2337371" y="3045212"/>
            <a:ext cx="690404" cy="631612"/>
          </a:xfrm>
          <a:prstGeom prst="rect">
            <a:avLst/>
          </a:prstGeom>
        </p:spPr>
        <p:txBody>
          <a:bodyPr vert="horz" lIns="98764" tIns="49382" rIns="98764" bIns="49382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641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0915" y="740728"/>
            <a:ext cx="10181657" cy="2962909"/>
          </a:xfrm>
        </p:spPr>
        <p:txBody>
          <a:bodyPr anchor="ctr">
            <a:normAutofit/>
          </a:bodyPr>
          <a:lstStyle>
            <a:lvl1pPr algn="ctr">
              <a:defRPr sz="3456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81062" y="4197456"/>
            <a:ext cx="11346711" cy="960202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592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81061" y="5157658"/>
            <a:ext cx="11346711" cy="1097374"/>
          </a:xfrm>
        </p:spPr>
        <p:txBody>
          <a:bodyPr anchor="t">
            <a:normAutofit/>
          </a:bodyPr>
          <a:lstStyle>
            <a:lvl1pPr marL="0" indent="0" algn="r">
              <a:buNone/>
              <a:defRPr sz="1944">
                <a:solidFill>
                  <a:schemeClr val="tx1"/>
                </a:solidFill>
              </a:defRPr>
            </a:lvl1pPr>
            <a:lvl2pPr marL="493822" indent="0">
              <a:buNone/>
              <a:defRPr sz="1944">
                <a:solidFill>
                  <a:schemeClr val="tx1">
                    <a:tint val="75000"/>
                  </a:schemeClr>
                </a:solidFill>
              </a:defRPr>
            </a:lvl2pPr>
            <a:lvl3pPr marL="987643" indent="0">
              <a:buNone/>
              <a:defRPr sz="1728">
                <a:solidFill>
                  <a:schemeClr val="tx1">
                    <a:tint val="75000"/>
                  </a:schemeClr>
                </a:solidFill>
              </a:defRPr>
            </a:lvl3pPr>
            <a:lvl4pPr marL="1481465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4pPr>
            <a:lvl5pPr marL="1975287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5pPr>
            <a:lvl6pPr marL="2469109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6pPr>
            <a:lvl7pPr marL="296293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7pPr>
            <a:lvl8pPr marL="3456752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8pPr>
            <a:lvl9pPr marL="3950574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E4BE0-D45A-4F2C-BBA6-665E81BA1759}" type="datetime1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8831F-4034-4B5B-BD26-220F57055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8283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1062" y="740728"/>
            <a:ext cx="11346713" cy="2945764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81061" y="3785940"/>
            <a:ext cx="11346714" cy="905334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3024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81060" y="4691274"/>
            <a:ext cx="11346714" cy="1563758"/>
          </a:xfrm>
        </p:spPr>
        <p:txBody>
          <a:bodyPr anchor="t">
            <a:normAutofit/>
          </a:bodyPr>
          <a:lstStyle>
            <a:lvl1pPr marL="0" indent="0" algn="l">
              <a:buNone/>
              <a:defRPr sz="1944">
                <a:solidFill>
                  <a:schemeClr val="tx1"/>
                </a:solidFill>
              </a:defRPr>
            </a:lvl1pPr>
            <a:lvl2pPr marL="493822" indent="0">
              <a:buNone/>
              <a:defRPr sz="1944">
                <a:solidFill>
                  <a:schemeClr val="tx1">
                    <a:tint val="75000"/>
                  </a:schemeClr>
                </a:solidFill>
              </a:defRPr>
            </a:lvl2pPr>
            <a:lvl3pPr marL="987643" indent="0">
              <a:buNone/>
              <a:defRPr sz="1728">
                <a:solidFill>
                  <a:schemeClr val="tx1">
                    <a:tint val="75000"/>
                  </a:schemeClr>
                </a:solidFill>
              </a:defRPr>
            </a:lvl3pPr>
            <a:lvl4pPr marL="1481465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4pPr>
            <a:lvl5pPr marL="1975287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5pPr>
            <a:lvl6pPr marL="2469109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6pPr>
            <a:lvl7pPr marL="296293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7pPr>
            <a:lvl8pPr marL="3456752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8pPr>
            <a:lvl9pPr marL="3950574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1B670-F576-4325-9360-D8A0D7FFFFF0}" type="datetime1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8831F-4034-4B5B-BD26-220F57055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6350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4B640-506B-42FB-B6A0-442C9E0FBB54}" type="datetime1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8831F-4034-4B5B-BD26-220F57055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1532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022739" y="740727"/>
            <a:ext cx="2005035" cy="551430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81060" y="740727"/>
            <a:ext cx="9082776" cy="551430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C64A6-88B9-41AB-B80B-6CACA09829E9}" type="datetime1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8831F-4034-4B5B-BD26-220F57055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819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2D525-EA58-4256-89F5-9A2DE1E69826}" type="datetime1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2403548" y="6337045"/>
            <a:ext cx="624225" cy="394369"/>
          </a:xfrm>
        </p:spPr>
        <p:txBody>
          <a:bodyPr/>
          <a:lstStyle/>
          <a:p>
            <a:fld id="{4EA8831F-4034-4B5B-BD26-220F57055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291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3241" y="2880606"/>
            <a:ext cx="10114536" cy="2279408"/>
          </a:xfrm>
        </p:spPr>
        <p:txBody>
          <a:bodyPr anchor="b"/>
          <a:lstStyle>
            <a:lvl1pPr algn="r">
              <a:defRPr sz="432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13239" y="5160014"/>
            <a:ext cx="10114537" cy="929312"/>
          </a:xfrm>
        </p:spPr>
        <p:txBody>
          <a:bodyPr anchor="t">
            <a:normAutofit/>
          </a:bodyPr>
          <a:lstStyle>
            <a:lvl1pPr marL="0" indent="0" algn="r">
              <a:buNone/>
              <a:defRPr sz="2160">
                <a:solidFill>
                  <a:schemeClr val="tx1"/>
                </a:solidFill>
              </a:defRPr>
            </a:lvl1pPr>
            <a:lvl2pPr marL="493822" indent="0">
              <a:buNone/>
              <a:defRPr sz="1944">
                <a:solidFill>
                  <a:schemeClr val="tx1">
                    <a:tint val="75000"/>
                  </a:schemeClr>
                </a:solidFill>
              </a:defRPr>
            </a:lvl2pPr>
            <a:lvl3pPr marL="987643" indent="0">
              <a:buNone/>
              <a:defRPr sz="1728">
                <a:solidFill>
                  <a:schemeClr val="tx1">
                    <a:tint val="75000"/>
                  </a:schemeClr>
                </a:solidFill>
              </a:defRPr>
            </a:lvl3pPr>
            <a:lvl4pPr marL="1481465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4pPr>
            <a:lvl5pPr marL="1975287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5pPr>
            <a:lvl6pPr marL="2469109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6pPr>
            <a:lvl7pPr marL="296293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7pPr>
            <a:lvl8pPr marL="3456752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8pPr>
            <a:lvl9pPr marL="3950574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C0B41-0A53-47AF-9D41-0168BAE19BE4}" type="datetime1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8831F-4034-4B5B-BD26-220F57055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451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1060" y="740728"/>
            <a:ext cx="11346714" cy="18929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81061" y="2880607"/>
            <a:ext cx="5543905" cy="3374426"/>
          </a:xfrm>
        </p:spPr>
        <p:txBody>
          <a:bodyPr>
            <a:normAutofit/>
          </a:bodyPr>
          <a:lstStyle>
            <a:lvl1pPr>
              <a:defRPr sz="1944"/>
            </a:lvl1pPr>
            <a:lvl2pPr>
              <a:defRPr sz="1728"/>
            </a:lvl2pPr>
            <a:lvl3pPr>
              <a:defRPr sz="1512"/>
            </a:lvl3pPr>
            <a:lvl4pPr>
              <a:defRPr sz="1296"/>
            </a:lvl4pPr>
            <a:lvl5pPr>
              <a:defRPr sz="1296"/>
            </a:lvl5pPr>
            <a:lvl6pPr>
              <a:defRPr sz="1296"/>
            </a:lvl6pPr>
            <a:lvl7pPr>
              <a:defRPr sz="1296"/>
            </a:lvl7pPr>
            <a:lvl8pPr>
              <a:defRPr sz="1296"/>
            </a:lvl8pPr>
            <a:lvl9pPr>
              <a:defRPr sz="129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83867" y="2880607"/>
            <a:ext cx="5543906" cy="3374425"/>
          </a:xfrm>
        </p:spPr>
        <p:txBody>
          <a:bodyPr>
            <a:normAutofit/>
          </a:bodyPr>
          <a:lstStyle>
            <a:lvl1pPr>
              <a:defRPr sz="1944"/>
            </a:lvl1pPr>
            <a:lvl2pPr>
              <a:defRPr sz="1728"/>
            </a:lvl2pPr>
            <a:lvl3pPr>
              <a:defRPr sz="1512"/>
            </a:lvl3pPr>
            <a:lvl4pPr>
              <a:defRPr sz="1296"/>
            </a:lvl4pPr>
            <a:lvl5pPr>
              <a:defRPr sz="1296"/>
            </a:lvl5pPr>
            <a:lvl6pPr>
              <a:defRPr sz="1296"/>
            </a:lvl6pPr>
            <a:lvl7pPr>
              <a:defRPr sz="1296"/>
            </a:lvl7pPr>
            <a:lvl8pPr>
              <a:defRPr sz="1296"/>
            </a:lvl8pPr>
            <a:lvl9pPr>
              <a:defRPr sz="129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EFD93-FE50-41FF-BFCE-0B040F09DCDA}" type="datetime1">
              <a:rPr lang="en-US" smtClean="0"/>
              <a:t>4/29/2025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8831F-4034-4B5B-BD26-220F57055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861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07085" y="2871462"/>
            <a:ext cx="5217880" cy="622416"/>
          </a:xfrm>
        </p:spPr>
        <p:txBody>
          <a:bodyPr anchor="b">
            <a:noAutofit/>
          </a:bodyPr>
          <a:lstStyle>
            <a:lvl1pPr marL="0" indent="0">
              <a:buNone/>
              <a:defRPr sz="3024" b="0">
                <a:solidFill>
                  <a:schemeClr val="accent1">
                    <a:lumMod val="75000"/>
                  </a:schemeClr>
                </a:solidFill>
              </a:defRPr>
            </a:lvl1pPr>
            <a:lvl2pPr marL="493822" indent="0">
              <a:buNone/>
              <a:defRPr sz="2160" b="1"/>
            </a:lvl2pPr>
            <a:lvl3pPr marL="987643" indent="0">
              <a:buNone/>
              <a:defRPr sz="1944" b="1"/>
            </a:lvl3pPr>
            <a:lvl4pPr marL="1481465" indent="0">
              <a:buNone/>
              <a:defRPr sz="1728" b="1"/>
            </a:lvl4pPr>
            <a:lvl5pPr marL="1975287" indent="0">
              <a:buNone/>
              <a:defRPr sz="1728" b="1"/>
            </a:lvl5pPr>
            <a:lvl6pPr marL="2469109" indent="0">
              <a:buNone/>
              <a:defRPr sz="1728" b="1"/>
            </a:lvl6pPr>
            <a:lvl7pPr marL="2962930" indent="0">
              <a:buNone/>
              <a:defRPr sz="1728" b="1"/>
            </a:lvl7pPr>
            <a:lvl8pPr marL="3456752" indent="0">
              <a:buNone/>
              <a:defRPr sz="1728" b="1"/>
            </a:lvl8pPr>
            <a:lvl9pPr marL="3950574" indent="0">
              <a:buNone/>
              <a:defRPr sz="172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81059" y="3602473"/>
            <a:ext cx="5543906" cy="2652558"/>
          </a:xfrm>
        </p:spPr>
        <p:txBody>
          <a:bodyPr anchor="t">
            <a:normAutofit/>
          </a:bodyPr>
          <a:lstStyle>
            <a:lvl1pPr>
              <a:defRPr sz="1944"/>
            </a:lvl1pPr>
            <a:lvl2pPr>
              <a:defRPr sz="1728"/>
            </a:lvl2pPr>
            <a:lvl3pPr>
              <a:defRPr sz="1512"/>
            </a:lvl3pPr>
            <a:lvl4pPr>
              <a:defRPr sz="1296"/>
            </a:lvl4pPr>
            <a:lvl5pPr>
              <a:defRPr sz="1296"/>
            </a:lvl5pPr>
            <a:lvl6pPr>
              <a:defRPr sz="1296"/>
            </a:lvl6pPr>
            <a:lvl7pPr>
              <a:defRPr sz="1296"/>
            </a:lvl7pPr>
            <a:lvl8pPr>
              <a:defRPr sz="1296"/>
            </a:lvl8pPr>
            <a:lvl9pPr>
              <a:defRPr sz="129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792510" y="2880607"/>
            <a:ext cx="5235264" cy="622416"/>
          </a:xfrm>
        </p:spPr>
        <p:txBody>
          <a:bodyPr anchor="b">
            <a:noAutofit/>
          </a:bodyPr>
          <a:lstStyle>
            <a:lvl1pPr marL="0" indent="0">
              <a:buNone/>
              <a:defRPr sz="3024" b="0">
                <a:solidFill>
                  <a:schemeClr val="accent1">
                    <a:lumMod val="75000"/>
                  </a:schemeClr>
                </a:solidFill>
              </a:defRPr>
            </a:lvl1pPr>
            <a:lvl2pPr marL="493822" indent="0">
              <a:buNone/>
              <a:defRPr sz="2160" b="1"/>
            </a:lvl2pPr>
            <a:lvl3pPr marL="987643" indent="0">
              <a:buNone/>
              <a:defRPr sz="1944" b="1"/>
            </a:lvl3pPr>
            <a:lvl4pPr marL="1481465" indent="0">
              <a:buNone/>
              <a:defRPr sz="1728" b="1"/>
            </a:lvl4pPr>
            <a:lvl5pPr marL="1975287" indent="0">
              <a:buNone/>
              <a:defRPr sz="1728" b="1"/>
            </a:lvl5pPr>
            <a:lvl6pPr marL="2469109" indent="0">
              <a:buNone/>
              <a:defRPr sz="1728" b="1"/>
            </a:lvl6pPr>
            <a:lvl7pPr marL="2962930" indent="0">
              <a:buNone/>
              <a:defRPr sz="1728" b="1"/>
            </a:lvl7pPr>
            <a:lvl8pPr marL="3456752" indent="0">
              <a:buNone/>
              <a:defRPr sz="1728" b="1"/>
            </a:lvl8pPr>
            <a:lvl9pPr marL="3950574" indent="0">
              <a:buNone/>
              <a:defRPr sz="172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83867" y="3602473"/>
            <a:ext cx="5543906" cy="2652558"/>
          </a:xfrm>
        </p:spPr>
        <p:txBody>
          <a:bodyPr anchor="t">
            <a:normAutofit/>
          </a:bodyPr>
          <a:lstStyle>
            <a:lvl1pPr>
              <a:defRPr sz="1944"/>
            </a:lvl1pPr>
            <a:lvl2pPr>
              <a:defRPr sz="1728"/>
            </a:lvl2pPr>
            <a:lvl3pPr>
              <a:defRPr sz="1512"/>
            </a:lvl3pPr>
            <a:lvl4pPr>
              <a:defRPr sz="1296"/>
            </a:lvl4pPr>
            <a:lvl5pPr>
              <a:defRPr sz="1296"/>
            </a:lvl5pPr>
            <a:lvl6pPr>
              <a:defRPr sz="1296"/>
            </a:lvl6pPr>
            <a:lvl7pPr>
              <a:defRPr sz="1296"/>
            </a:lvl7pPr>
            <a:lvl8pPr>
              <a:defRPr sz="1296"/>
            </a:lvl8pPr>
            <a:lvl9pPr>
              <a:defRPr sz="129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45E7B-5AC7-42DE-8153-3CEC38EEB717}" type="datetime1">
              <a:rPr lang="en-US" smtClean="0"/>
              <a:t>4/29/2025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8831F-4034-4B5B-BD26-220F57055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036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80FAC-396D-4106-8680-B31E98ECF460}" type="datetime1">
              <a:rPr lang="en-US" smtClean="0"/>
              <a:t>4/29/2025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8831F-4034-4B5B-BD26-220F57055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049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843D5-97ED-48B8-869C-F830066C0D4E}" type="datetime1">
              <a:rPr lang="en-US" smtClean="0"/>
              <a:t>4/29/2025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8831F-4034-4B5B-BD26-220F57055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106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1061" y="1728364"/>
            <a:ext cx="4019564" cy="1481455"/>
          </a:xfrm>
        </p:spPr>
        <p:txBody>
          <a:bodyPr anchor="b">
            <a:normAutofit/>
          </a:bodyPr>
          <a:lstStyle>
            <a:lvl1pPr algn="ctr">
              <a:defRPr sz="2592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9527" y="740727"/>
            <a:ext cx="7068246" cy="5514306"/>
          </a:xfrm>
        </p:spPr>
        <p:txBody>
          <a:bodyPr anchor="ctr">
            <a:normAutofit/>
          </a:bodyPr>
          <a:lstStyle>
            <a:lvl1pPr>
              <a:defRPr sz="2160"/>
            </a:lvl1pPr>
            <a:lvl2pPr>
              <a:defRPr sz="1944"/>
            </a:lvl2pPr>
            <a:lvl3pPr>
              <a:defRPr sz="1728"/>
            </a:lvl3pPr>
            <a:lvl4pPr>
              <a:defRPr sz="1512"/>
            </a:lvl4pPr>
            <a:lvl5pPr>
              <a:defRPr sz="1512"/>
            </a:lvl5pPr>
            <a:lvl6pPr>
              <a:defRPr sz="1512"/>
            </a:lvl6pPr>
            <a:lvl7pPr>
              <a:defRPr sz="1512"/>
            </a:lvl7pPr>
            <a:lvl8pPr>
              <a:defRPr sz="1512"/>
            </a:lvl8pPr>
            <a:lvl9pPr>
              <a:defRPr sz="151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81061" y="3209819"/>
            <a:ext cx="4019564" cy="1975273"/>
          </a:xfrm>
        </p:spPr>
        <p:txBody>
          <a:bodyPr>
            <a:normAutofit/>
          </a:bodyPr>
          <a:lstStyle>
            <a:lvl1pPr marL="0" indent="0" algn="ctr">
              <a:buNone/>
              <a:defRPr sz="1728"/>
            </a:lvl1pPr>
            <a:lvl2pPr marL="493822" indent="0">
              <a:buNone/>
              <a:defRPr sz="1296"/>
            </a:lvl2pPr>
            <a:lvl3pPr marL="987643" indent="0">
              <a:buNone/>
              <a:defRPr sz="1080"/>
            </a:lvl3pPr>
            <a:lvl4pPr marL="1481465" indent="0">
              <a:buNone/>
              <a:defRPr sz="972"/>
            </a:lvl4pPr>
            <a:lvl5pPr marL="1975287" indent="0">
              <a:buNone/>
              <a:defRPr sz="972"/>
            </a:lvl5pPr>
            <a:lvl6pPr marL="2469109" indent="0">
              <a:buNone/>
              <a:defRPr sz="972"/>
            </a:lvl6pPr>
            <a:lvl7pPr marL="2962930" indent="0">
              <a:buNone/>
              <a:defRPr sz="972"/>
            </a:lvl7pPr>
            <a:lvl8pPr marL="3456752" indent="0">
              <a:buNone/>
              <a:defRPr sz="972"/>
            </a:lvl8pPr>
            <a:lvl9pPr marL="3950574" indent="0">
              <a:buNone/>
              <a:defRPr sz="97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6ADAA-944B-4332-BEF3-265039E17527}" type="datetime1">
              <a:rPr lang="en-US" smtClean="0"/>
              <a:t>4/29/2025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8831F-4034-4B5B-BD26-220F57055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035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262" y="1892969"/>
            <a:ext cx="6145407" cy="1481455"/>
          </a:xfrm>
        </p:spPr>
        <p:txBody>
          <a:bodyPr anchor="b">
            <a:normAutofit/>
          </a:bodyPr>
          <a:lstStyle>
            <a:lvl1pPr algn="ctr">
              <a:defRPr sz="3024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01373" y="987637"/>
            <a:ext cx="3715874" cy="4938183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728"/>
            </a:lvl1pPr>
            <a:lvl2pPr marL="493822" indent="0">
              <a:buNone/>
              <a:defRPr sz="1728"/>
            </a:lvl2pPr>
            <a:lvl3pPr marL="987643" indent="0">
              <a:buNone/>
              <a:defRPr sz="1728"/>
            </a:lvl3pPr>
            <a:lvl4pPr marL="1481465" indent="0">
              <a:buNone/>
              <a:defRPr sz="1728"/>
            </a:lvl4pPr>
            <a:lvl5pPr marL="1975287" indent="0">
              <a:buNone/>
              <a:defRPr sz="1728"/>
            </a:lvl5pPr>
            <a:lvl6pPr marL="2469109" indent="0">
              <a:buNone/>
              <a:defRPr sz="1728"/>
            </a:lvl6pPr>
            <a:lvl7pPr marL="2962930" indent="0">
              <a:buNone/>
              <a:defRPr sz="1728"/>
            </a:lvl7pPr>
            <a:lvl8pPr marL="3456752" indent="0">
              <a:buNone/>
              <a:defRPr sz="1728"/>
            </a:lvl8pPr>
            <a:lvl9pPr marL="3950574" indent="0">
              <a:buNone/>
              <a:defRPr sz="172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262" y="3374424"/>
            <a:ext cx="6145407" cy="1975273"/>
          </a:xfrm>
        </p:spPr>
        <p:txBody>
          <a:bodyPr>
            <a:normAutofit/>
          </a:bodyPr>
          <a:lstStyle>
            <a:lvl1pPr marL="0" indent="0" algn="ctr">
              <a:buNone/>
              <a:defRPr sz="1944"/>
            </a:lvl1pPr>
            <a:lvl2pPr marL="493822" indent="0">
              <a:buNone/>
              <a:defRPr sz="1296"/>
            </a:lvl2pPr>
            <a:lvl3pPr marL="987643" indent="0">
              <a:buNone/>
              <a:defRPr sz="1080"/>
            </a:lvl3pPr>
            <a:lvl4pPr marL="1481465" indent="0">
              <a:buNone/>
              <a:defRPr sz="972"/>
            </a:lvl4pPr>
            <a:lvl5pPr marL="1975287" indent="0">
              <a:buNone/>
              <a:defRPr sz="972"/>
            </a:lvl5pPr>
            <a:lvl6pPr marL="2469109" indent="0">
              <a:buNone/>
              <a:defRPr sz="972"/>
            </a:lvl6pPr>
            <a:lvl7pPr marL="2962930" indent="0">
              <a:buNone/>
              <a:defRPr sz="972"/>
            </a:lvl7pPr>
            <a:lvl8pPr marL="3456752" indent="0">
              <a:buNone/>
              <a:defRPr sz="972"/>
            </a:lvl8pPr>
            <a:lvl9pPr marL="3950574" indent="0">
              <a:buNone/>
              <a:defRPr sz="97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1B8FF-6CE7-49C6-AF7F-23519CDED5A4}" type="datetime1">
              <a:rPr lang="en-US" smtClean="0"/>
              <a:t>4/29/2025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8831F-4034-4B5B-BD26-220F57055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428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70803" y="1"/>
            <a:ext cx="2759818" cy="7407276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81060" y="740728"/>
            <a:ext cx="11346714" cy="189296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81059" y="2880607"/>
            <a:ext cx="11346714" cy="33744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22740" y="6354482"/>
            <a:ext cx="1294507" cy="394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8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9B30B15-3B36-4F9B-AB38-6AE59A7C8F9B}" type="datetime1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13241" y="6354482"/>
            <a:ext cx="8023199" cy="394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8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403548" y="6354482"/>
            <a:ext cx="624225" cy="394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8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EA8831F-4034-4B5B-BD26-220F57055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44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1" r:id="rId1"/>
    <p:sldLayoutId id="2147483992" r:id="rId2"/>
    <p:sldLayoutId id="2147483993" r:id="rId3"/>
    <p:sldLayoutId id="2147483994" r:id="rId4"/>
    <p:sldLayoutId id="2147483995" r:id="rId5"/>
    <p:sldLayoutId id="2147483996" r:id="rId6"/>
    <p:sldLayoutId id="2147483997" r:id="rId7"/>
    <p:sldLayoutId id="2147483998" r:id="rId8"/>
    <p:sldLayoutId id="2147483999" r:id="rId9"/>
    <p:sldLayoutId id="2147484000" r:id="rId10"/>
    <p:sldLayoutId id="2147484001" r:id="rId11"/>
    <p:sldLayoutId id="2147484002" r:id="rId12"/>
    <p:sldLayoutId id="2147484003" r:id="rId13"/>
    <p:sldLayoutId id="2147484004" r:id="rId14"/>
    <p:sldLayoutId id="2147484005" r:id="rId15"/>
    <p:sldLayoutId id="2147484006" r:id="rId16"/>
    <p:sldLayoutId id="2147484007" r:id="rId17"/>
  </p:sldLayoutIdLst>
  <p:hf hdr="0" ftr="0" dt="0"/>
  <p:txStyles>
    <p:titleStyle>
      <a:lvl1pPr algn="ctr" defTabSz="493822" rtl="0" eaLnBrk="1" latinLnBrk="0" hangingPunct="1">
        <a:spcBef>
          <a:spcPct val="0"/>
        </a:spcBef>
        <a:buNone/>
        <a:defRPr sz="432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8639" indent="-308639" algn="l" defTabSz="493822" rtl="0" eaLnBrk="1" latinLnBrk="0" hangingPunct="1">
        <a:spcBef>
          <a:spcPct val="20000"/>
        </a:spcBef>
        <a:spcAft>
          <a:spcPts val="648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592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802460" indent="-308639" algn="l" defTabSz="493822" rtl="0" eaLnBrk="1" latinLnBrk="0" hangingPunct="1">
        <a:spcBef>
          <a:spcPct val="20000"/>
        </a:spcBef>
        <a:spcAft>
          <a:spcPts val="648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16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96282" indent="-308639" algn="l" defTabSz="493822" rtl="0" eaLnBrk="1" latinLnBrk="0" hangingPunct="1">
        <a:spcBef>
          <a:spcPct val="20000"/>
        </a:spcBef>
        <a:spcAft>
          <a:spcPts val="648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944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66648" indent="-185183" algn="l" defTabSz="493822" rtl="0" eaLnBrk="1" latinLnBrk="0" hangingPunct="1">
        <a:spcBef>
          <a:spcPct val="20000"/>
        </a:spcBef>
        <a:spcAft>
          <a:spcPts val="648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728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60470" indent="-185183" algn="l" defTabSz="493822" rtl="0" eaLnBrk="1" latinLnBrk="0" hangingPunct="1">
        <a:spcBef>
          <a:spcPct val="20000"/>
        </a:spcBef>
        <a:spcAft>
          <a:spcPts val="648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512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716019" indent="-246911" algn="l" defTabSz="493822" rtl="0" eaLnBrk="1" latinLnBrk="0" hangingPunct="1">
        <a:spcBef>
          <a:spcPct val="20000"/>
        </a:spcBef>
        <a:spcAft>
          <a:spcPts val="648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512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209841" indent="-246911" algn="l" defTabSz="493822" rtl="0" eaLnBrk="1" latinLnBrk="0" hangingPunct="1">
        <a:spcBef>
          <a:spcPct val="20000"/>
        </a:spcBef>
        <a:spcAft>
          <a:spcPts val="648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512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703663" indent="-246911" algn="l" defTabSz="493822" rtl="0" eaLnBrk="1" latinLnBrk="0" hangingPunct="1">
        <a:spcBef>
          <a:spcPct val="20000"/>
        </a:spcBef>
        <a:spcAft>
          <a:spcPts val="648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512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197485" indent="-246911" algn="l" defTabSz="493822" rtl="0" eaLnBrk="1" latinLnBrk="0" hangingPunct="1">
        <a:spcBef>
          <a:spcPct val="20000"/>
        </a:spcBef>
        <a:spcAft>
          <a:spcPts val="648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512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93822" rtl="0" eaLnBrk="1" latinLnBrk="0" hangingPunct="1">
        <a:defRPr sz="1944" kern="1200">
          <a:solidFill>
            <a:schemeClr val="tx1"/>
          </a:solidFill>
          <a:latin typeface="+mn-lt"/>
          <a:ea typeface="+mn-ea"/>
          <a:cs typeface="+mn-cs"/>
        </a:defRPr>
      </a:lvl1pPr>
      <a:lvl2pPr marL="493822" algn="l" defTabSz="493822" rtl="0" eaLnBrk="1" latinLnBrk="0" hangingPunct="1">
        <a:defRPr sz="1944" kern="1200">
          <a:solidFill>
            <a:schemeClr val="tx1"/>
          </a:solidFill>
          <a:latin typeface="+mn-lt"/>
          <a:ea typeface="+mn-ea"/>
          <a:cs typeface="+mn-cs"/>
        </a:defRPr>
      </a:lvl2pPr>
      <a:lvl3pPr marL="987643" algn="l" defTabSz="493822" rtl="0" eaLnBrk="1" latinLnBrk="0" hangingPunct="1">
        <a:defRPr sz="1944" kern="1200">
          <a:solidFill>
            <a:schemeClr val="tx1"/>
          </a:solidFill>
          <a:latin typeface="+mn-lt"/>
          <a:ea typeface="+mn-ea"/>
          <a:cs typeface="+mn-cs"/>
        </a:defRPr>
      </a:lvl3pPr>
      <a:lvl4pPr marL="1481465" algn="l" defTabSz="493822" rtl="0" eaLnBrk="1" latinLnBrk="0" hangingPunct="1">
        <a:defRPr sz="1944" kern="1200">
          <a:solidFill>
            <a:schemeClr val="tx1"/>
          </a:solidFill>
          <a:latin typeface="+mn-lt"/>
          <a:ea typeface="+mn-ea"/>
          <a:cs typeface="+mn-cs"/>
        </a:defRPr>
      </a:lvl4pPr>
      <a:lvl5pPr marL="1975287" algn="l" defTabSz="493822" rtl="0" eaLnBrk="1" latinLnBrk="0" hangingPunct="1">
        <a:defRPr sz="1944" kern="1200">
          <a:solidFill>
            <a:schemeClr val="tx1"/>
          </a:solidFill>
          <a:latin typeface="+mn-lt"/>
          <a:ea typeface="+mn-ea"/>
          <a:cs typeface="+mn-cs"/>
        </a:defRPr>
      </a:lvl5pPr>
      <a:lvl6pPr marL="2469109" algn="l" defTabSz="493822" rtl="0" eaLnBrk="1" latinLnBrk="0" hangingPunct="1">
        <a:defRPr sz="1944" kern="1200">
          <a:solidFill>
            <a:schemeClr val="tx1"/>
          </a:solidFill>
          <a:latin typeface="+mn-lt"/>
          <a:ea typeface="+mn-ea"/>
          <a:cs typeface="+mn-cs"/>
        </a:defRPr>
      </a:lvl6pPr>
      <a:lvl7pPr marL="2962930" algn="l" defTabSz="493822" rtl="0" eaLnBrk="1" latinLnBrk="0" hangingPunct="1">
        <a:defRPr sz="1944" kern="1200">
          <a:solidFill>
            <a:schemeClr val="tx1"/>
          </a:solidFill>
          <a:latin typeface="+mn-lt"/>
          <a:ea typeface="+mn-ea"/>
          <a:cs typeface="+mn-cs"/>
        </a:defRPr>
      </a:lvl7pPr>
      <a:lvl8pPr marL="3456752" algn="l" defTabSz="493822" rtl="0" eaLnBrk="1" latinLnBrk="0" hangingPunct="1">
        <a:defRPr sz="1944" kern="1200">
          <a:solidFill>
            <a:schemeClr val="tx1"/>
          </a:solidFill>
          <a:latin typeface="+mn-lt"/>
          <a:ea typeface="+mn-ea"/>
          <a:cs typeface="+mn-cs"/>
        </a:defRPr>
      </a:lvl8pPr>
      <a:lvl9pPr marL="3950574" algn="l" defTabSz="493822" rtl="0" eaLnBrk="1" latinLnBrk="0" hangingPunct="1">
        <a:defRPr sz="194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5.web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3.web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av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ebp"/><Relationship Id="rId2" Type="http://schemas.openxmlformats.org/officeDocument/2006/relationships/hyperlink" Target="https://public.tableau.com/app/profile/mohamed.ahmed6284/viz/SuperStoreNew_17425083744510/Story1?publish=yes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8.web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jpeg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avif"/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ebp"/><Relationship Id="rId7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9.png"/><Relationship Id="rId4" Type="http://schemas.openxmlformats.org/officeDocument/2006/relationships/image" Target="../media/image8.web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FE5BD1A-F727-EECC-2C4F-EB5373682C1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280" y="100566"/>
            <a:ext cx="1987545" cy="119610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CAAA3AB-5D82-E0EA-7E0C-FAAC58C350D6}"/>
              </a:ext>
            </a:extLst>
          </p:cNvPr>
          <p:cNvSpPr txBox="1"/>
          <p:nvPr/>
        </p:nvSpPr>
        <p:spPr>
          <a:xfrm>
            <a:off x="2153296" y="1296673"/>
            <a:ext cx="8257700" cy="771558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1134"/>
              </a:spcAft>
            </a:pPr>
            <a:r>
              <a:rPr lang="en-US" sz="4077" b="1" kern="100" dirty="0"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«</a:t>
            </a:r>
            <a:r>
              <a:rPr lang="en-US" sz="4077" b="1" kern="100" dirty="0"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Store Sales Data Analysis</a:t>
            </a:r>
            <a:r>
              <a:rPr lang="en-US" sz="4077" b="1" kern="100" dirty="0"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»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41B45C-B5D8-707E-4F74-0B37EDD8D75F}"/>
              </a:ext>
            </a:extLst>
          </p:cNvPr>
          <p:cNvSpPr txBox="1"/>
          <p:nvPr/>
        </p:nvSpPr>
        <p:spPr>
          <a:xfrm>
            <a:off x="3759011" y="5612564"/>
            <a:ext cx="6851515" cy="1695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65" b="1" dirty="0">
                <a:solidFill>
                  <a:srgbClr val="0070C0"/>
                </a:solidFill>
              </a:rPr>
              <a:t>Under The supervision of :</a:t>
            </a:r>
          </a:p>
          <a:p>
            <a:pPr algn="ctr"/>
            <a:r>
              <a:rPr lang="en-US" sz="3624" b="1" kern="100" dirty="0"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Instructor: Eng/ Ahmed Samir</a:t>
            </a:r>
            <a:endParaRPr lang="en-US" sz="3624" kern="100" dirty="0">
              <a:latin typeface="Calibri" panose="020F050202020403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algn="ctr"/>
            <a:r>
              <a:rPr lang="en-US" sz="2265" b="1" dirty="0">
                <a:solidFill>
                  <a:srgbClr val="0070C0"/>
                </a:solidFill>
              </a:rPr>
              <a:t>Track: Google Data Analyst Specialist CAI2_DAT1_G7</a:t>
            </a:r>
          </a:p>
          <a:p>
            <a:pPr algn="ctr"/>
            <a:r>
              <a:rPr lang="en-US" sz="2265" b="1" dirty="0"/>
              <a:t>2025/2026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3E2E547-5315-73FC-DE02-1D9165AEE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3200" dirty="0"/>
              <a:t>1</a:t>
            </a:r>
            <a:endParaRPr lang="en-US" sz="3855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B3AD4B-B934-87B8-B186-36CEF5C068C0}"/>
              </a:ext>
            </a:extLst>
          </p:cNvPr>
          <p:cNvSpPr txBox="1"/>
          <p:nvPr/>
        </p:nvSpPr>
        <p:spPr>
          <a:xfrm>
            <a:off x="1816807" y="539541"/>
            <a:ext cx="9438169" cy="771558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 rtl="1">
              <a:lnSpc>
                <a:spcPct val="115000"/>
              </a:lnSpc>
              <a:spcAft>
                <a:spcPts val="1134"/>
              </a:spcAft>
            </a:pPr>
            <a:r>
              <a:rPr lang="en-US" sz="4077" b="1" kern="100" dirty="0"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Digital Egypt Pioneers Initiative (DEPI)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BE879D-71C1-12BF-3C02-AE3B1A40BF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6506" y="2365776"/>
            <a:ext cx="8045984" cy="3246788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9D4E086-B291-53DE-E714-AD11550612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691854" y="199356"/>
            <a:ext cx="1846435" cy="926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7605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CCF3BF-69F2-E6A8-5375-0428AA0ABF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9ED6C90-F37E-A662-4634-D51731DF9264}"/>
              </a:ext>
            </a:extLst>
          </p:cNvPr>
          <p:cNvSpPr txBox="1"/>
          <p:nvPr/>
        </p:nvSpPr>
        <p:spPr>
          <a:xfrm>
            <a:off x="1282113" y="199356"/>
            <a:ext cx="12372927" cy="735537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spcBef>
                <a:spcPts val="1554"/>
              </a:spcBef>
              <a:spcAft>
                <a:spcPts val="1165"/>
              </a:spcAft>
            </a:pPr>
            <a:r>
              <a:rPr lang="en-US" sz="3171" b="1" dirty="0">
                <a:solidFill>
                  <a:srgbClr val="404040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     Data Modeling:</a:t>
            </a:r>
          </a:p>
          <a:p>
            <a:pPr marL="1346380" lvl="2" indent="-367194">
              <a:spcBef>
                <a:spcPts val="1554"/>
              </a:spcBef>
              <a:spcAft>
                <a:spcPts val="1165"/>
              </a:spcAft>
              <a:buFont typeface="Wingdings" panose="05000000000000000000" pitchFamily="2" charset="2"/>
              <a:buChar char="Ø"/>
            </a:pPr>
            <a:r>
              <a:rPr lang="en-US" sz="3427" b="1" dirty="0">
                <a:solidFill>
                  <a:srgbClr val="404040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Schema</a:t>
            </a:r>
            <a:endParaRPr lang="en-US" sz="2205" b="1" dirty="0">
              <a:solidFill>
                <a:srgbClr val="404040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>
              <a:spcBef>
                <a:spcPts val="1554"/>
              </a:spcBef>
              <a:spcAft>
                <a:spcPts val="1165"/>
              </a:spcAft>
            </a:pPr>
            <a:endParaRPr lang="en-US" sz="2205" b="1" dirty="0">
              <a:solidFill>
                <a:srgbClr val="404040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>
              <a:spcBef>
                <a:spcPts val="1554"/>
              </a:spcBef>
              <a:spcAft>
                <a:spcPts val="1165"/>
              </a:spcAft>
            </a:pPr>
            <a:endParaRPr lang="en-US" sz="2205" b="1" dirty="0">
              <a:solidFill>
                <a:srgbClr val="404040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>
              <a:spcBef>
                <a:spcPts val="1554"/>
              </a:spcBef>
              <a:spcAft>
                <a:spcPts val="1165"/>
              </a:spcAft>
            </a:pPr>
            <a:endParaRPr lang="en-US" sz="2205" b="1" dirty="0">
              <a:solidFill>
                <a:srgbClr val="404040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>
              <a:spcBef>
                <a:spcPts val="1554"/>
              </a:spcBef>
              <a:spcAft>
                <a:spcPts val="1165"/>
              </a:spcAft>
            </a:pPr>
            <a:endParaRPr lang="en-US" sz="1764" dirty="0">
              <a:solidFill>
                <a:srgbClr val="404040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>
              <a:spcBef>
                <a:spcPts val="1554"/>
              </a:spcBef>
              <a:spcAft>
                <a:spcPts val="1165"/>
              </a:spcAft>
            </a:pPr>
            <a:endParaRPr lang="en-US" sz="1764" dirty="0">
              <a:solidFill>
                <a:srgbClr val="404040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>
              <a:spcBef>
                <a:spcPts val="1554"/>
              </a:spcBef>
              <a:spcAft>
                <a:spcPts val="1165"/>
              </a:spcAft>
            </a:pPr>
            <a:endParaRPr lang="en-US" sz="1764" dirty="0">
              <a:solidFill>
                <a:srgbClr val="404040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>
              <a:spcBef>
                <a:spcPts val="1554"/>
              </a:spcBef>
              <a:spcAft>
                <a:spcPts val="1165"/>
              </a:spcAft>
            </a:pPr>
            <a:endParaRPr lang="en-US" sz="1764" dirty="0">
              <a:solidFill>
                <a:srgbClr val="404040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>
              <a:spcBef>
                <a:spcPts val="1554"/>
              </a:spcBef>
              <a:spcAft>
                <a:spcPts val="1165"/>
              </a:spcAft>
            </a:pPr>
            <a:endParaRPr lang="en-US" sz="1764" dirty="0">
              <a:solidFill>
                <a:srgbClr val="404040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>
              <a:spcBef>
                <a:spcPts val="1554"/>
              </a:spcBef>
              <a:spcAft>
                <a:spcPts val="1165"/>
              </a:spcAft>
            </a:pPr>
            <a:endParaRPr lang="en-US" sz="1764" dirty="0">
              <a:solidFill>
                <a:srgbClr val="404040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5F07ED6A-333D-FD59-F12E-60A098402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666675" y="6724431"/>
            <a:ext cx="851631" cy="362963"/>
          </a:xfrm>
        </p:spPr>
        <p:txBody>
          <a:bodyPr/>
          <a:lstStyle/>
          <a:p>
            <a:fld id="{4EA8831F-4034-4B5B-BD26-220F57055F6B}" type="slidenum">
              <a:rPr lang="en-US" sz="3200"/>
              <a:t>10</a:t>
            </a:fld>
            <a:endParaRPr lang="en-US" sz="3855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ADC7C3-CED1-A7AF-9E78-74A14DC960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691854" y="199356"/>
            <a:ext cx="1846435" cy="92613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F712721-F966-C2C3-794C-8EE87C3B197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280" y="100566"/>
            <a:ext cx="1987545" cy="119610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562120D-6781-B346-B5B2-0417D8C0D8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27" t="14731" r="1594" b="10709"/>
          <a:stretch/>
        </p:blipFill>
        <p:spPr bwMode="auto">
          <a:xfrm>
            <a:off x="2286001" y="1732680"/>
            <a:ext cx="10505440" cy="47326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1317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C7CE95-43EF-52CC-B2EA-351C5D8C3A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0049DBC-C11C-DEC2-F3F9-81F3B87D7A72}"/>
              </a:ext>
            </a:extLst>
          </p:cNvPr>
          <p:cNvSpPr txBox="1"/>
          <p:nvPr/>
        </p:nvSpPr>
        <p:spPr>
          <a:xfrm>
            <a:off x="1621109" y="91671"/>
            <a:ext cx="12074705" cy="671523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3171" b="1" dirty="0">
                <a:solidFill>
                  <a:srgbClr val="404040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  </a:t>
            </a:r>
            <a:r>
              <a:rPr lang="en-US" sz="3427" b="1" dirty="0"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Summary Report</a:t>
            </a:r>
            <a:endParaRPr lang="en-US" sz="1764" dirty="0">
              <a:solidFill>
                <a:srgbClr val="404040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endParaRPr lang="en-US" sz="1764" dirty="0">
              <a:solidFill>
                <a:srgbClr val="404040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endParaRPr lang="en-US" sz="1764" dirty="0">
              <a:solidFill>
                <a:srgbClr val="404040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endParaRPr lang="en-US" sz="1764" dirty="0">
              <a:solidFill>
                <a:srgbClr val="404040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endParaRPr lang="en-US" sz="1764" dirty="0">
              <a:solidFill>
                <a:srgbClr val="404040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endParaRPr lang="en-US" sz="1764" dirty="0">
              <a:solidFill>
                <a:srgbClr val="404040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endParaRPr lang="en-US" sz="1764" dirty="0">
              <a:solidFill>
                <a:srgbClr val="404040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endParaRPr lang="en-US" sz="1764" dirty="0">
              <a:solidFill>
                <a:srgbClr val="404040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endParaRPr lang="en-US" sz="1764" dirty="0">
              <a:solidFill>
                <a:srgbClr val="404040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endParaRPr lang="en-US" sz="1764" dirty="0">
              <a:solidFill>
                <a:srgbClr val="404040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endParaRPr lang="en-US" sz="1764" dirty="0">
              <a:solidFill>
                <a:srgbClr val="404040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endParaRPr lang="en-US" sz="1764" dirty="0">
              <a:solidFill>
                <a:srgbClr val="404040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endParaRPr lang="en-US" sz="1764" dirty="0">
              <a:solidFill>
                <a:srgbClr val="404040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endParaRPr lang="en-US" sz="1764" dirty="0">
              <a:solidFill>
                <a:srgbClr val="404040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endParaRPr lang="en-US" sz="1764" dirty="0">
              <a:solidFill>
                <a:srgbClr val="404040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endParaRPr lang="en-US" sz="1764" dirty="0">
              <a:solidFill>
                <a:srgbClr val="404040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endParaRPr lang="en-US" sz="1764" dirty="0">
              <a:solidFill>
                <a:srgbClr val="404040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endParaRPr lang="en-US" sz="1764" dirty="0">
              <a:solidFill>
                <a:srgbClr val="404040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endParaRPr lang="en-US" sz="1984" b="1" dirty="0">
              <a:solidFill>
                <a:srgbClr val="404040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>
              <a:spcBef>
                <a:spcPts val="1554"/>
              </a:spcBef>
              <a:spcAft>
                <a:spcPts val="1165"/>
              </a:spcAft>
            </a:pPr>
            <a:endParaRPr lang="en-US" sz="1984" b="1" dirty="0">
              <a:solidFill>
                <a:srgbClr val="404040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>
              <a:spcBef>
                <a:spcPts val="1554"/>
              </a:spcBef>
              <a:spcAft>
                <a:spcPts val="1165"/>
              </a:spcAft>
            </a:pPr>
            <a:endParaRPr lang="en-US" sz="1984" b="1" dirty="0">
              <a:solidFill>
                <a:srgbClr val="404040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8BD32B7D-A05B-42A6-E0A6-EC9C8570C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854279" y="6555277"/>
            <a:ext cx="841535" cy="391019"/>
          </a:xfrm>
        </p:spPr>
        <p:txBody>
          <a:bodyPr/>
          <a:lstStyle/>
          <a:p>
            <a:fld id="{4EA8831F-4034-4B5B-BD26-220F57055F6B}" type="slidenum">
              <a:rPr lang="en-US" sz="3200"/>
              <a:t>11</a:t>
            </a:fld>
            <a:endParaRPr lang="en-US" sz="3855" dirty="0"/>
          </a:p>
        </p:txBody>
      </p:sp>
      <p:sp>
        <p:nvSpPr>
          <p:cNvPr id="2" name="Rectangle: Folded Corner 1">
            <a:extLst>
              <a:ext uri="{FF2B5EF4-FFF2-40B4-BE49-F238E27FC236}">
                <a16:creationId xmlns:a16="http://schemas.microsoft.com/office/drawing/2014/main" id="{C4EF7D0F-49B8-6AF2-C51C-626A44963756}"/>
              </a:ext>
            </a:extLst>
          </p:cNvPr>
          <p:cNvSpPr/>
          <p:nvPr/>
        </p:nvSpPr>
        <p:spPr>
          <a:xfrm>
            <a:off x="10998498" y="1462607"/>
            <a:ext cx="2171056" cy="1559935"/>
          </a:xfrm>
          <a:prstGeom prst="foldedCorner">
            <a:avLst/>
          </a:prstGeom>
          <a:solidFill>
            <a:schemeClr val="tx1">
              <a:lumMod val="85000"/>
              <a:lumOff val="15000"/>
            </a:schemeClr>
          </a:solidFill>
          <a:ln/>
          <a:effectLst>
            <a:innerShdw blurRad="63500" dist="50800" dir="13500000">
              <a:prstClr val="black">
                <a:alpha val="50000"/>
              </a:prstClr>
            </a:innerShdw>
            <a:reflection blurRad="12700" stA="26000" endPos="32000" dist="12700" dir="5400000" sy="-100000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42" b="1" dirty="0"/>
              <a:t>Total Sales</a:t>
            </a:r>
          </a:p>
          <a:p>
            <a:pPr algn="ctr"/>
            <a:r>
              <a:rPr lang="en-US" sz="2570" b="1" dirty="0"/>
              <a:t>2.3M$</a:t>
            </a:r>
          </a:p>
        </p:txBody>
      </p:sp>
      <p:sp>
        <p:nvSpPr>
          <p:cNvPr id="7" name="Rectangle: Folded Corner 6">
            <a:extLst>
              <a:ext uri="{FF2B5EF4-FFF2-40B4-BE49-F238E27FC236}">
                <a16:creationId xmlns:a16="http://schemas.microsoft.com/office/drawing/2014/main" id="{44F25764-60F8-DAE2-AAC8-CA10A2EF99E7}"/>
              </a:ext>
            </a:extLst>
          </p:cNvPr>
          <p:cNvSpPr/>
          <p:nvPr/>
        </p:nvSpPr>
        <p:spPr>
          <a:xfrm>
            <a:off x="1919259" y="1197264"/>
            <a:ext cx="1968621" cy="1559935"/>
          </a:xfrm>
          <a:prstGeom prst="foldedCorner">
            <a:avLst/>
          </a:prstGeom>
          <a:ln/>
          <a:effectLst>
            <a:innerShdw blurRad="63500" dist="50800" dir="13500000">
              <a:prstClr val="black">
                <a:alpha val="50000"/>
              </a:prstClr>
            </a:innerShdw>
            <a:reflection blurRad="12700" stA="26000" endPos="32000" dist="12700" dir="5400000" sy="-100000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42" b="1" dirty="0"/>
              <a:t>#orders</a:t>
            </a:r>
          </a:p>
          <a:p>
            <a:pPr algn="ctr"/>
            <a:r>
              <a:rPr lang="en-US" sz="2570" b="1" dirty="0"/>
              <a:t>4922</a:t>
            </a:r>
          </a:p>
        </p:txBody>
      </p:sp>
      <p:sp>
        <p:nvSpPr>
          <p:cNvPr id="9" name="Rectangle: Folded Corner 8">
            <a:extLst>
              <a:ext uri="{FF2B5EF4-FFF2-40B4-BE49-F238E27FC236}">
                <a16:creationId xmlns:a16="http://schemas.microsoft.com/office/drawing/2014/main" id="{C38280FE-56E6-C850-5BB5-8BE0755FC80F}"/>
              </a:ext>
            </a:extLst>
          </p:cNvPr>
          <p:cNvSpPr/>
          <p:nvPr/>
        </p:nvSpPr>
        <p:spPr>
          <a:xfrm>
            <a:off x="11254889" y="4393478"/>
            <a:ext cx="2171056" cy="1559935"/>
          </a:xfrm>
          <a:prstGeom prst="foldedCorner">
            <a:avLst/>
          </a:prstGeom>
          <a:solidFill>
            <a:schemeClr val="tx1">
              <a:lumMod val="85000"/>
              <a:lumOff val="15000"/>
            </a:schemeClr>
          </a:solidFill>
          <a:ln/>
          <a:effectLst>
            <a:innerShdw blurRad="63500" dist="50800" dir="13500000">
              <a:prstClr val="black">
                <a:alpha val="50000"/>
              </a:prstClr>
            </a:innerShdw>
            <a:reflection blurRad="12700" stA="26000" endPos="32000" dist="12700" dir="5400000" sy="-100000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42" b="1" dirty="0"/>
              <a:t>Avg Sales/ order</a:t>
            </a:r>
          </a:p>
          <a:p>
            <a:pPr algn="ctr"/>
            <a:r>
              <a:rPr lang="en-US" sz="2570" b="1" dirty="0"/>
              <a:t>459$</a:t>
            </a:r>
          </a:p>
        </p:txBody>
      </p:sp>
      <p:sp>
        <p:nvSpPr>
          <p:cNvPr id="11" name="Rectangle: Folded Corner 10">
            <a:extLst>
              <a:ext uri="{FF2B5EF4-FFF2-40B4-BE49-F238E27FC236}">
                <a16:creationId xmlns:a16="http://schemas.microsoft.com/office/drawing/2014/main" id="{A9B502EC-D8F4-FC26-404D-73FC4B58CC83}"/>
              </a:ext>
            </a:extLst>
          </p:cNvPr>
          <p:cNvSpPr/>
          <p:nvPr/>
        </p:nvSpPr>
        <p:spPr>
          <a:xfrm>
            <a:off x="1919261" y="3090144"/>
            <a:ext cx="1968620" cy="1559935"/>
          </a:xfrm>
          <a:prstGeom prst="foldedCorner">
            <a:avLst/>
          </a:prstGeom>
          <a:ln/>
          <a:effectLst>
            <a:innerShdw blurRad="63500" dist="50800" dir="13500000">
              <a:prstClr val="black">
                <a:alpha val="50000"/>
              </a:prstClr>
            </a:innerShdw>
            <a:reflection blurRad="12700" stA="26000" endPos="32000" dist="12700" dir="5400000" sy="-100000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42" b="1" dirty="0"/>
              <a:t>#Products</a:t>
            </a:r>
          </a:p>
          <a:p>
            <a:pPr algn="ctr"/>
            <a:r>
              <a:rPr lang="en-US" sz="2570" b="1" dirty="0"/>
              <a:t>1817</a:t>
            </a:r>
          </a:p>
        </p:txBody>
      </p:sp>
      <p:sp>
        <p:nvSpPr>
          <p:cNvPr id="13" name="Rectangle: Folded Corner 12">
            <a:extLst>
              <a:ext uri="{FF2B5EF4-FFF2-40B4-BE49-F238E27FC236}">
                <a16:creationId xmlns:a16="http://schemas.microsoft.com/office/drawing/2014/main" id="{0DB8A639-6685-8B33-114C-B7F1E51ED55D}"/>
              </a:ext>
            </a:extLst>
          </p:cNvPr>
          <p:cNvSpPr/>
          <p:nvPr/>
        </p:nvSpPr>
        <p:spPr>
          <a:xfrm>
            <a:off x="1919259" y="5081341"/>
            <a:ext cx="1968619" cy="1559935"/>
          </a:xfrm>
          <a:prstGeom prst="foldedCorner">
            <a:avLst/>
          </a:prstGeom>
          <a:ln/>
          <a:effectLst>
            <a:innerShdw blurRad="63500" dist="50800" dir="13500000">
              <a:prstClr val="black">
                <a:alpha val="50000"/>
              </a:prstClr>
            </a:innerShdw>
            <a:reflection blurRad="12700" stA="26000" endPos="32000" dist="12700" dir="5400000" sy="-100000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42" b="1" dirty="0"/>
              <a:t>#Customers</a:t>
            </a:r>
          </a:p>
          <a:p>
            <a:pPr algn="ctr"/>
            <a:r>
              <a:rPr lang="en-US" sz="2570" b="1" dirty="0"/>
              <a:t>793</a:t>
            </a:r>
          </a:p>
        </p:txBody>
      </p:sp>
      <p:sp>
        <p:nvSpPr>
          <p:cNvPr id="14" name="Rectangle: Folded Corner 13">
            <a:extLst>
              <a:ext uri="{FF2B5EF4-FFF2-40B4-BE49-F238E27FC236}">
                <a16:creationId xmlns:a16="http://schemas.microsoft.com/office/drawing/2014/main" id="{AE8EF54B-03CA-3AAD-6130-FE9B01499D9A}"/>
              </a:ext>
            </a:extLst>
          </p:cNvPr>
          <p:cNvSpPr/>
          <p:nvPr/>
        </p:nvSpPr>
        <p:spPr>
          <a:xfrm>
            <a:off x="4240043" y="3090143"/>
            <a:ext cx="2311832" cy="1559935"/>
          </a:xfrm>
          <a:prstGeom prst="foldedCorner">
            <a:avLst/>
          </a:prstGeom>
          <a:ln/>
          <a:effectLst>
            <a:innerShdw blurRad="63500" dist="50800" dir="13500000">
              <a:prstClr val="black">
                <a:alpha val="50000"/>
              </a:prstClr>
            </a:innerShdw>
            <a:reflection blurRad="12700" stA="26000" endPos="32000" dist="12700" dir="5400000" sy="-100000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42" b="1" dirty="0"/>
              <a:t>#Category</a:t>
            </a:r>
          </a:p>
          <a:p>
            <a:pPr algn="ctr"/>
            <a:r>
              <a:rPr lang="en-US" sz="2570" b="1" dirty="0"/>
              <a:t>3</a:t>
            </a:r>
          </a:p>
        </p:txBody>
      </p:sp>
      <p:sp>
        <p:nvSpPr>
          <p:cNvPr id="15" name="Rectangle: Folded Corner 14">
            <a:extLst>
              <a:ext uri="{FF2B5EF4-FFF2-40B4-BE49-F238E27FC236}">
                <a16:creationId xmlns:a16="http://schemas.microsoft.com/office/drawing/2014/main" id="{A57046B9-CDB8-C787-4328-97170982DF8D}"/>
              </a:ext>
            </a:extLst>
          </p:cNvPr>
          <p:cNvSpPr/>
          <p:nvPr/>
        </p:nvSpPr>
        <p:spPr>
          <a:xfrm>
            <a:off x="6904037" y="3057173"/>
            <a:ext cx="2420224" cy="1559935"/>
          </a:xfrm>
          <a:prstGeom prst="foldedCorner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42" b="1" dirty="0"/>
              <a:t>#SubCategory</a:t>
            </a:r>
          </a:p>
          <a:p>
            <a:pPr algn="ctr"/>
            <a:r>
              <a:rPr lang="en-US" sz="2570" b="1" dirty="0"/>
              <a:t>17</a:t>
            </a:r>
          </a:p>
        </p:txBody>
      </p:sp>
      <p:sp>
        <p:nvSpPr>
          <p:cNvPr id="16" name="Rectangle: Folded Corner 15">
            <a:extLst>
              <a:ext uri="{FF2B5EF4-FFF2-40B4-BE49-F238E27FC236}">
                <a16:creationId xmlns:a16="http://schemas.microsoft.com/office/drawing/2014/main" id="{40DD356E-70B3-662F-D72F-7B64BDAC02F1}"/>
              </a:ext>
            </a:extLst>
          </p:cNvPr>
          <p:cNvSpPr/>
          <p:nvPr/>
        </p:nvSpPr>
        <p:spPr>
          <a:xfrm>
            <a:off x="4240043" y="4990089"/>
            <a:ext cx="2311832" cy="1559935"/>
          </a:xfrm>
          <a:prstGeom prst="foldedCorner">
            <a:avLst/>
          </a:prstGeom>
          <a:ln/>
          <a:effectLst>
            <a:innerShdw blurRad="63500" dist="50800" dir="13500000">
              <a:prstClr val="black">
                <a:alpha val="50000"/>
              </a:prstClr>
            </a:innerShdw>
            <a:reflection blurRad="12700" stA="26000" endPos="32000" dist="12700" dir="5400000" sy="-100000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42" b="1" dirty="0"/>
              <a:t>#Segment </a:t>
            </a:r>
          </a:p>
          <a:p>
            <a:pPr algn="ctr"/>
            <a:r>
              <a:rPr lang="en-US" sz="2570" b="1" dirty="0"/>
              <a:t>3</a:t>
            </a:r>
          </a:p>
        </p:txBody>
      </p:sp>
      <p:sp>
        <p:nvSpPr>
          <p:cNvPr id="21" name="Rectangle: Folded Corner 20">
            <a:extLst>
              <a:ext uri="{FF2B5EF4-FFF2-40B4-BE49-F238E27FC236}">
                <a16:creationId xmlns:a16="http://schemas.microsoft.com/office/drawing/2014/main" id="{5EA41E40-B3CE-9D37-E060-F7112091C38C}"/>
              </a:ext>
            </a:extLst>
          </p:cNvPr>
          <p:cNvSpPr/>
          <p:nvPr/>
        </p:nvSpPr>
        <p:spPr>
          <a:xfrm>
            <a:off x="6939696" y="1142356"/>
            <a:ext cx="2311832" cy="1559935"/>
          </a:xfrm>
          <a:prstGeom prst="foldedCorner">
            <a:avLst/>
          </a:prstGeom>
          <a:ln/>
          <a:effectLst>
            <a:innerShdw blurRad="63500" dist="50800" dir="13500000">
              <a:prstClr val="black">
                <a:alpha val="50000"/>
              </a:prstClr>
            </a:innerShdw>
            <a:reflection blurRad="12700" stA="26000" endPos="32000" dist="12700" dir="5400000" sy="-100000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42" b="1" dirty="0"/>
              <a:t>%Delayed orders</a:t>
            </a:r>
          </a:p>
          <a:p>
            <a:pPr algn="ctr"/>
            <a:r>
              <a:rPr lang="en-US" sz="2570" b="1" dirty="0"/>
              <a:t>32%</a:t>
            </a:r>
          </a:p>
        </p:txBody>
      </p:sp>
      <p:sp>
        <p:nvSpPr>
          <p:cNvPr id="24" name="Rectangle: Folded Corner 23">
            <a:extLst>
              <a:ext uri="{FF2B5EF4-FFF2-40B4-BE49-F238E27FC236}">
                <a16:creationId xmlns:a16="http://schemas.microsoft.com/office/drawing/2014/main" id="{4ECD2FAB-67F4-4302-4880-D31BE24EC6D1}"/>
              </a:ext>
            </a:extLst>
          </p:cNvPr>
          <p:cNvSpPr/>
          <p:nvPr/>
        </p:nvSpPr>
        <p:spPr>
          <a:xfrm>
            <a:off x="4240043" y="1144848"/>
            <a:ext cx="2420224" cy="1559935"/>
          </a:xfrm>
          <a:prstGeom prst="foldedCorner">
            <a:avLst/>
          </a:prstGeom>
          <a:ln/>
          <a:effectLst>
            <a:innerShdw blurRad="63500" dist="50800" dir="13500000">
              <a:prstClr val="black">
                <a:alpha val="50000"/>
              </a:prstClr>
            </a:innerShdw>
            <a:reflection blurRad="12700" stA="26000" endPos="32000" dist="12700" dir="5400000" sy="-100000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42" b="1" dirty="0"/>
              <a:t>%</a:t>
            </a:r>
            <a:r>
              <a:rPr lang="en-US" sz="2142" b="1" dirty="0" err="1"/>
              <a:t>OnTime</a:t>
            </a:r>
            <a:r>
              <a:rPr lang="en-US" sz="2142" b="1" dirty="0"/>
              <a:t> orders</a:t>
            </a:r>
          </a:p>
          <a:p>
            <a:pPr algn="ctr"/>
            <a:r>
              <a:rPr lang="en-US" sz="2570" b="1" dirty="0"/>
              <a:t>68%</a:t>
            </a:r>
          </a:p>
        </p:txBody>
      </p:sp>
      <p:sp>
        <p:nvSpPr>
          <p:cNvPr id="25" name="Rectangle: Folded Corner 24">
            <a:extLst>
              <a:ext uri="{FF2B5EF4-FFF2-40B4-BE49-F238E27FC236}">
                <a16:creationId xmlns:a16="http://schemas.microsoft.com/office/drawing/2014/main" id="{122239EC-109D-CE38-0192-3712F5B7FD78}"/>
              </a:ext>
            </a:extLst>
          </p:cNvPr>
          <p:cNvSpPr/>
          <p:nvPr/>
        </p:nvSpPr>
        <p:spPr>
          <a:xfrm>
            <a:off x="6904037" y="4971298"/>
            <a:ext cx="2420224" cy="1559935"/>
          </a:xfrm>
          <a:prstGeom prst="foldedCorner">
            <a:avLst/>
          </a:prstGeom>
          <a:ln/>
          <a:effectLst>
            <a:innerShdw blurRad="63500" dist="50800" dir="13500000">
              <a:prstClr val="black">
                <a:alpha val="50000"/>
              </a:prstClr>
            </a:innerShdw>
            <a:reflection blurRad="12700" stA="26000" endPos="32000" dist="12700" dir="5400000" sy="-100000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42" b="1" dirty="0"/>
              <a:t>Customer Loyalty Classes</a:t>
            </a:r>
          </a:p>
          <a:p>
            <a:pPr algn="ctr"/>
            <a:r>
              <a:rPr lang="en-US" sz="2570" b="1" dirty="0"/>
              <a:t>3</a:t>
            </a:r>
          </a:p>
        </p:txBody>
      </p:sp>
      <p:sp>
        <p:nvSpPr>
          <p:cNvPr id="3" name="Rectangle: Folded Corner 2">
            <a:extLst>
              <a:ext uri="{FF2B5EF4-FFF2-40B4-BE49-F238E27FC236}">
                <a16:creationId xmlns:a16="http://schemas.microsoft.com/office/drawing/2014/main" id="{5B43F464-2524-2A8E-79DC-DEA16578AF83}"/>
              </a:ext>
            </a:extLst>
          </p:cNvPr>
          <p:cNvSpPr/>
          <p:nvPr/>
        </p:nvSpPr>
        <p:spPr>
          <a:xfrm>
            <a:off x="6904037" y="3057173"/>
            <a:ext cx="2420224" cy="1559935"/>
          </a:xfrm>
          <a:prstGeom prst="foldedCorner">
            <a:avLst/>
          </a:prstGeom>
          <a:ln/>
          <a:effectLst>
            <a:innerShdw blurRad="63500" dist="50800" dir="13500000">
              <a:prstClr val="black">
                <a:alpha val="50000"/>
              </a:prstClr>
            </a:innerShdw>
            <a:reflection blurRad="12700" stA="26000" endPos="32000" dist="12700" dir="5400000" sy="-100000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42" b="1" dirty="0"/>
              <a:t>#SubCategory</a:t>
            </a:r>
          </a:p>
          <a:p>
            <a:pPr algn="ctr"/>
            <a:r>
              <a:rPr lang="en-US" sz="2142" b="1" dirty="0"/>
              <a:t>17</a:t>
            </a:r>
            <a:endParaRPr lang="en-US" sz="257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670FD56-A2CD-E9E4-4F7D-E7B545AABF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551920" y="173627"/>
            <a:ext cx="1746721" cy="87611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CB07F40-0891-EF8A-157C-4E8A4E8BE77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556" y="91671"/>
            <a:ext cx="1987545" cy="1196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74599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1CF205-0F5F-B591-7280-C0C00E3BD9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B4CBC16-0CAB-5E3D-1A32-F24710DB3407}"/>
              </a:ext>
            </a:extLst>
          </p:cNvPr>
          <p:cNvSpPr txBox="1"/>
          <p:nvPr/>
        </p:nvSpPr>
        <p:spPr>
          <a:xfrm>
            <a:off x="1508990" y="142511"/>
            <a:ext cx="11556770" cy="582813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spcBef>
                <a:spcPts val="1554"/>
              </a:spcBef>
              <a:spcAft>
                <a:spcPts val="1165"/>
              </a:spcAft>
            </a:pPr>
            <a:r>
              <a:rPr lang="en-US" sz="3171" b="1" dirty="0">
                <a:solidFill>
                  <a:srgbClr val="404040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  Chapter 2: Data Analysis</a:t>
            </a:r>
          </a:p>
          <a:p>
            <a:pPr marL="856787" lvl="1" indent="-367194">
              <a:spcBef>
                <a:spcPts val="1554"/>
              </a:spcBef>
              <a:spcAft>
                <a:spcPts val="1165"/>
              </a:spcAft>
              <a:buFont typeface="Wingdings" panose="05000000000000000000" pitchFamily="2" charset="2"/>
              <a:buChar char="Ø"/>
            </a:pPr>
            <a:r>
              <a:rPr lang="en-US" sz="2205" b="1" dirty="0">
                <a:solidFill>
                  <a:srgbClr val="404040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Data Analysis for “Sales dataset” is conducted on </a:t>
            </a:r>
            <a:r>
              <a:rPr lang="en-US" sz="3086" b="1" dirty="0">
                <a:solidFill>
                  <a:srgbClr val="404040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(4)</a:t>
            </a:r>
            <a:r>
              <a:rPr lang="en-US" sz="2205" b="1" dirty="0">
                <a:solidFill>
                  <a:srgbClr val="404040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 Areas:</a:t>
            </a:r>
          </a:p>
          <a:p>
            <a:pPr>
              <a:spcBef>
                <a:spcPts val="1554"/>
              </a:spcBef>
              <a:spcAft>
                <a:spcPts val="1165"/>
              </a:spcAft>
            </a:pPr>
            <a:endParaRPr lang="en-US" sz="1764" dirty="0">
              <a:solidFill>
                <a:srgbClr val="404040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>
              <a:spcBef>
                <a:spcPts val="1554"/>
              </a:spcBef>
              <a:spcAft>
                <a:spcPts val="1165"/>
              </a:spcAft>
            </a:pPr>
            <a:endParaRPr lang="en-US" sz="1764" dirty="0">
              <a:solidFill>
                <a:srgbClr val="404040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>
              <a:spcBef>
                <a:spcPts val="1554"/>
              </a:spcBef>
              <a:spcAft>
                <a:spcPts val="1165"/>
              </a:spcAft>
            </a:pPr>
            <a:endParaRPr lang="en-US" sz="1764" dirty="0">
              <a:solidFill>
                <a:srgbClr val="404040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>
              <a:spcBef>
                <a:spcPts val="1554"/>
              </a:spcBef>
              <a:spcAft>
                <a:spcPts val="1165"/>
              </a:spcAft>
            </a:pPr>
            <a:endParaRPr lang="en-US" sz="1764" dirty="0">
              <a:solidFill>
                <a:srgbClr val="404040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>
              <a:spcBef>
                <a:spcPts val="1554"/>
              </a:spcBef>
              <a:spcAft>
                <a:spcPts val="1165"/>
              </a:spcAft>
            </a:pPr>
            <a:endParaRPr lang="en-US" sz="1764" dirty="0">
              <a:solidFill>
                <a:srgbClr val="404040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>
              <a:spcBef>
                <a:spcPts val="1554"/>
              </a:spcBef>
              <a:spcAft>
                <a:spcPts val="1165"/>
              </a:spcAft>
            </a:pPr>
            <a:endParaRPr lang="en-US" sz="1764" dirty="0">
              <a:solidFill>
                <a:srgbClr val="404040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>
              <a:spcBef>
                <a:spcPts val="1554"/>
              </a:spcBef>
              <a:spcAft>
                <a:spcPts val="1165"/>
              </a:spcAft>
            </a:pPr>
            <a:endParaRPr lang="en-US" sz="1764" dirty="0">
              <a:solidFill>
                <a:srgbClr val="404040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13" name="Flowchart: Decision 12">
            <a:extLst>
              <a:ext uri="{FF2B5EF4-FFF2-40B4-BE49-F238E27FC236}">
                <a16:creationId xmlns:a16="http://schemas.microsoft.com/office/drawing/2014/main" id="{2A86BC89-6992-3C3F-BEEA-E500DD7D7027}"/>
              </a:ext>
            </a:extLst>
          </p:cNvPr>
          <p:cNvSpPr/>
          <p:nvPr/>
        </p:nvSpPr>
        <p:spPr>
          <a:xfrm>
            <a:off x="1850872" y="1702533"/>
            <a:ext cx="3084791" cy="1610585"/>
          </a:xfrm>
          <a:prstGeom prst="flowChartDecision">
            <a:avLst/>
          </a:prstGeom>
          <a:solidFill>
            <a:schemeClr val="tx2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84" dirty="0"/>
              <a:t>Sales</a:t>
            </a:r>
          </a:p>
        </p:txBody>
      </p:sp>
      <p:sp>
        <p:nvSpPr>
          <p:cNvPr id="14" name="Flowchart: Decision 13">
            <a:extLst>
              <a:ext uri="{FF2B5EF4-FFF2-40B4-BE49-F238E27FC236}">
                <a16:creationId xmlns:a16="http://schemas.microsoft.com/office/drawing/2014/main" id="{4BE5D77C-EEC3-934E-6EA2-BF8140B254C2}"/>
              </a:ext>
            </a:extLst>
          </p:cNvPr>
          <p:cNvSpPr/>
          <p:nvPr/>
        </p:nvSpPr>
        <p:spPr>
          <a:xfrm>
            <a:off x="1850872" y="4118411"/>
            <a:ext cx="3084791" cy="1610585"/>
          </a:xfrm>
          <a:prstGeom prst="flowChartDecision">
            <a:avLst/>
          </a:prstGeom>
          <a:solidFill>
            <a:schemeClr val="tx2"/>
          </a:solidFill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 prst="angle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84" dirty="0"/>
              <a:t>Customers</a:t>
            </a:r>
          </a:p>
        </p:txBody>
      </p:sp>
      <p:sp>
        <p:nvSpPr>
          <p:cNvPr id="15" name="Flowchart: Decision 14">
            <a:extLst>
              <a:ext uri="{FF2B5EF4-FFF2-40B4-BE49-F238E27FC236}">
                <a16:creationId xmlns:a16="http://schemas.microsoft.com/office/drawing/2014/main" id="{5FEC1B1A-3C91-A52C-147A-EAF4B918A1D7}"/>
              </a:ext>
            </a:extLst>
          </p:cNvPr>
          <p:cNvSpPr/>
          <p:nvPr/>
        </p:nvSpPr>
        <p:spPr>
          <a:xfrm>
            <a:off x="9072962" y="1702533"/>
            <a:ext cx="3084791" cy="1610585"/>
          </a:xfrm>
          <a:prstGeom prst="flowChartDecision">
            <a:avLst/>
          </a:prstGeom>
          <a:solidFill>
            <a:schemeClr val="tx2"/>
          </a:solidFill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 prst="angle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84" dirty="0"/>
              <a:t>Products</a:t>
            </a:r>
          </a:p>
        </p:txBody>
      </p:sp>
      <p:sp>
        <p:nvSpPr>
          <p:cNvPr id="16" name="Flowchart: Decision 15">
            <a:extLst>
              <a:ext uri="{FF2B5EF4-FFF2-40B4-BE49-F238E27FC236}">
                <a16:creationId xmlns:a16="http://schemas.microsoft.com/office/drawing/2014/main" id="{B84D2C2D-9710-FD52-FC50-DFA502D15099}"/>
              </a:ext>
            </a:extLst>
          </p:cNvPr>
          <p:cNvSpPr/>
          <p:nvPr/>
        </p:nvSpPr>
        <p:spPr>
          <a:xfrm>
            <a:off x="8948183" y="4118411"/>
            <a:ext cx="3640705" cy="1610585"/>
          </a:xfrm>
          <a:prstGeom prst="flowChartDecision">
            <a:avLst/>
          </a:prstGeom>
          <a:solidFill>
            <a:schemeClr val="tx2"/>
          </a:solidFill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 prst="angle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84" dirty="0"/>
              <a:t>Geo &amp; Shipping 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9334EE9B-BA5A-A7E4-192F-5F3B5A83A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588888" y="6580428"/>
            <a:ext cx="833252" cy="391019"/>
          </a:xfrm>
        </p:spPr>
        <p:txBody>
          <a:bodyPr/>
          <a:lstStyle/>
          <a:p>
            <a:fld id="{4EA8831F-4034-4B5B-BD26-220F57055F6B}" type="slidenum">
              <a:rPr lang="en-US" sz="3200"/>
              <a:t>12</a:t>
            </a:fld>
            <a:endParaRPr lang="en-US" sz="3855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CAEF62C-74EB-3227-B29A-3A69414DEE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394608" y="142511"/>
            <a:ext cx="1894672" cy="9503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BC35AC7-84C3-E52F-EF2F-4DB3E8DBC0F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280" y="100566"/>
            <a:ext cx="1987545" cy="1196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538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window dir="ver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6F8E47-6436-E395-AB94-AEBBD0CAE6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D94291E-D253-47EE-9A52-0DEBB91C02A7}"/>
              </a:ext>
            </a:extLst>
          </p:cNvPr>
          <p:cNvSpPr txBox="1"/>
          <p:nvPr/>
        </p:nvSpPr>
        <p:spPr>
          <a:xfrm>
            <a:off x="1525982" y="-14196"/>
            <a:ext cx="12078257" cy="58618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554"/>
              </a:spcBef>
              <a:spcAft>
                <a:spcPts val="1165"/>
              </a:spcAft>
            </a:pPr>
            <a:r>
              <a:rPr lang="en-US" sz="317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dalus" panose="02020603050405020304" pitchFamily="18" charset="-78"/>
                <a:cs typeface="Andalus" panose="02020603050405020304" pitchFamily="18" charset="-78"/>
              </a:rPr>
              <a:t>  1</a:t>
            </a:r>
            <a:r>
              <a:rPr lang="en-US" sz="3171" baseline="30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dalus" panose="02020603050405020304" pitchFamily="18" charset="-78"/>
                <a:cs typeface="Andalus" panose="02020603050405020304" pitchFamily="18" charset="-78"/>
              </a:rPr>
              <a:t>st</a:t>
            </a:r>
            <a:r>
              <a:rPr lang="en-US" sz="317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dalus" panose="02020603050405020304" pitchFamily="18" charset="-78"/>
                <a:cs typeface="Andalus" panose="02020603050405020304" pitchFamily="18" charset="-78"/>
              </a:rPr>
              <a:t> Area </a:t>
            </a:r>
          </a:p>
          <a:p>
            <a:pPr>
              <a:spcBef>
                <a:spcPts val="1554"/>
              </a:spcBef>
              <a:spcAft>
                <a:spcPts val="1165"/>
              </a:spcAft>
            </a:pPr>
            <a:endParaRPr lang="en-US" sz="2205" b="1" dirty="0">
              <a:solidFill>
                <a:srgbClr val="404040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>
              <a:spcBef>
                <a:spcPts val="1554"/>
              </a:spcBef>
              <a:spcAft>
                <a:spcPts val="1165"/>
              </a:spcAft>
            </a:pPr>
            <a:endParaRPr lang="en-US" sz="1764" dirty="0">
              <a:solidFill>
                <a:srgbClr val="404040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>
              <a:spcBef>
                <a:spcPts val="1554"/>
              </a:spcBef>
              <a:spcAft>
                <a:spcPts val="1165"/>
              </a:spcAft>
            </a:pPr>
            <a:endParaRPr lang="en-US" sz="1764" dirty="0">
              <a:solidFill>
                <a:srgbClr val="404040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 algn="justLow">
              <a:spcBef>
                <a:spcPts val="1554"/>
              </a:spcBef>
              <a:spcAft>
                <a:spcPts val="1165"/>
              </a:spcAft>
            </a:pPr>
            <a:r>
              <a:rPr lang="en-US" sz="1984" b="1" dirty="0"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  </a:t>
            </a:r>
            <a:endParaRPr lang="en-US" sz="1764" b="1" dirty="0">
              <a:solidFill>
                <a:srgbClr val="404040"/>
              </a:solidFill>
              <a:latin typeface="Andalus" panose="02020603050405020304" pitchFamily="18" charset="-78"/>
              <a:ea typeface="SimSun" panose="02010600030101010101" pitchFamily="2" charset="-122"/>
              <a:cs typeface="Andalus" panose="02020603050405020304" pitchFamily="18" charset="-78"/>
            </a:endParaRPr>
          </a:p>
          <a:p>
            <a:pPr algn="justLow">
              <a:spcBef>
                <a:spcPts val="1554"/>
              </a:spcBef>
              <a:spcAft>
                <a:spcPts val="1165"/>
              </a:spcAft>
            </a:pPr>
            <a:endParaRPr lang="en-US" sz="1984" b="1" dirty="0">
              <a:latin typeface="Calibri" panose="020F050202020403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algn="justLow">
              <a:spcBef>
                <a:spcPts val="1554"/>
              </a:spcBef>
              <a:spcAft>
                <a:spcPts val="1165"/>
              </a:spcAft>
            </a:pPr>
            <a:endParaRPr lang="en-US" sz="1984" b="1" dirty="0">
              <a:latin typeface="Calibri" panose="020F050202020403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algn="justLow">
              <a:spcBef>
                <a:spcPts val="1554"/>
              </a:spcBef>
              <a:spcAft>
                <a:spcPts val="1165"/>
              </a:spcAft>
            </a:pPr>
            <a:endParaRPr lang="en-US" sz="1984" b="1" dirty="0">
              <a:latin typeface="Calibri" panose="020F050202020403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algn="justLow">
              <a:spcBef>
                <a:spcPts val="1554"/>
              </a:spcBef>
              <a:spcAft>
                <a:spcPts val="1165"/>
              </a:spcAft>
            </a:pPr>
            <a:endParaRPr lang="en-US" sz="1984" b="1" dirty="0">
              <a:latin typeface="Calibri" panose="020F050202020403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3" name="Flowchart: Decision 12">
            <a:extLst>
              <a:ext uri="{FF2B5EF4-FFF2-40B4-BE49-F238E27FC236}">
                <a16:creationId xmlns:a16="http://schemas.microsoft.com/office/drawing/2014/main" id="{476B31F5-6BE4-480E-1B06-4D73A8D18BA5}"/>
              </a:ext>
            </a:extLst>
          </p:cNvPr>
          <p:cNvSpPr/>
          <p:nvPr/>
        </p:nvSpPr>
        <p:spPr>
          <a:xfrm>
            <a:off x="8165747" y="564028"/>
            <a:ext cx="3084791" cy="1849575"/>
          </a:xfrm>
          <a:prstGeom prst="flowChartDecision">
            <a:avLst/>
          </a:prstGeom>
          <a:solidFill>
            <a:schemeClr val="tx2"/>
          </a:solidFill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 prst="angle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70" b="1" dirty="0"/>
              <a:t>Sales</a:t>
            </a:r>
            <a:endParaRPr lang="en-US" sz="1984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D05C8B-25E2-9F1C-4A68-EE8D3BFF4E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7872" y="3425686"/>
            <a:ext cx="5226213" cy="294061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A764F3-CB4B-5315-585D-29CD0F346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528007" y="6664238"/>
            <a:ext cx="861727" cy="391019"/>
          </a:xfrm>
        </p:spPr>
        <p:txBody>
          <a:bodyPr/>
          <a:lstStyle/>
          <a:p>
            <a:fld id="{4EA8831F-4034-4B5B-BD26-220F57055F6B}" type="slidenum">
              <a:rPr lang="en-US" sz="3200"/>
              <a:t>13</a:t>
            </a:fld>
            <a:endParaRPr lang="en-US" sz="3855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16909EB-1EFD-29C1-39CC-805617CB364A}"/>
              </a:ext>
            </a:extLst>
          </p:cNvPr>
          <p:cNvSpPr/>
          <p:nvPr/>
        </p:nvSpPr>
        <p:spPr>
          <a:xfrm>
            <a:off x="1677826" y="1385054"/>
            <a:ext cx="5226212" cy="888513"/>
          </a:xfrm>
          <a:prstGeom prst="roundRect">
            <a:avLst/>
          </a:prstGeom>
          <a:solidFill>
            <a:schemeClr val="tx2"/>
          </a:solidFill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 prst="angle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1554"/>
              </a:spcBef>
              <a:spcAft>
                <a:spcPts val="1165"/>
              </a:spcAft>
            </a:pPr>
            <a:r>
              <a:rPr lang="en-US" sz="1928" b="1" dirty="0">
                <a:solidFill>
                  <a:schemeClr val="bg1"/>
                </a:solidFill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what is the sales for each category/Subcategory of products?(To get The Highest One for Sales)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E89F6BE-51F9-C054-8A48-067AE5776866}"/>
              </a:ext>
            </a:extLst>
          </p:cNvPr>
          <p:cNvSpPr/>
          <p:nvPr/>
        </p:nvSpPr>
        <p:spPr>
          <a:xfrm>
            <a:off x="1677825" y="2541056"/>
            <a:ext cx="5226211" cy="727365"/>
          </a:xfrm>
          <a:prstGeom prst="roundRect">
            <a:avLst/>
          </a:prstGeom>
          <a:solidFill>
            <a:schemeClr val="tx2"/>
          </a:solidFill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 prst="angle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Low">
              <a:spcBef>
                <a:spcPts val="1554"/>
              </a:spcBef>
              <a:spcAft>
                <a:spcPts val="1165"/>
              </a:spcAft>
            </a:pPr>
            <a:r>
              <a:rPr lang="en-US" sz="1928" b="1" dirty="0">
                <a:solidFill>
                  <a:schemeClr val="bg1"/>
                </a:solidFill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What is the achieved sales/ Segment?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7C12C04-591E-12ED-0CF6-99D98BA3D547}"/>
              </a:ext>
            </a:extLst>
          </p:cNvPr>
          <p:cNvSpPr/>
          <p:nvPr/>
        </p:nvSpPr>
        <p:spPr>
          <a:xfrm>
            <a:off x="1677825" y="3582947"/>
            <a:ext cx="5226211" cy="727365"/>
          </a:xfrm>
          <a:prstGeom prst="roundRect">
            <a:avLst/>
          </a:prstGeom>
          <a:solidFill>
            <a:schemeClr val="tx2"/>
          </a:solidFill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 prst="angle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1554"/>
              </a:spcBef>
              <a:spcAft>
                <a:spcPts val="1165"/>
              </a:spcAft>
            </a:pPr>
            <a:r>
              <a:rPr lang="en-US" sz="1928" b="1" dirty="0">
                <a:solidFill>
                  <a:schemeClr val="bg1"/>
                </a:solidFill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Comparison between # orders vs Total Sales/ Region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2DB9356-2E14-E0B1-6A7A-EF03AA2E7E00}"/>
              </a:ext>
            </a:extLst>
          </p:cNvPr>
          <p:cNvSpPr/>
          <p:nvPr/>
        </p:nvSpPr>
        <p:spPr>
          <a:xfrm>
            <a:off x="1677825" y="4583295"/>
            <a:ext cx="5226211" cy="727365"/>
          </a:xfrm>
          <a:prstGeom prst="roundRect">
            <a:avLst/>
          </a:prstGeom>
          <a:solidFill>
            <a:schemeClr val="tx2"/>
          </a:solidFill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 prst="angle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Low">
              <a:spcBef>
                <a:spcPts val="1554"/>
              </a:spcBef>
              <a:spcAft>
                <a:spcPts val="1165"/>
              </a:spcAft>
            </a:pPr>
            <a:r>
              <a:rPr lang="en-US" sz="1928" b="1" dirty="0">
                <a:solidFill>
                  <a:schemeClr val="bg1"/>
                </a:solidFill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What is the achieved sales/ State?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7F93B36-3B6A-B39A-6E60-464804643E9E}"/>
              </a:ext>
            </a:extLst>
          </p:cNvPr>
          <p:cNvSpPr/>
          <p:nvPr/>
        </p:nvSpPr>
        <p:spPr>
          <a:xfrm>
            <a:off x="1677825" y="5562489"/>
            <a:ext cx="5226211" cy="727365"/>
          </a:xfrm>
          <a:prstGeom prst="roundRect">
            <a:avLst/>
          </a:prstGeom>
          <a:solidFill>
            <a:schemeClr val="tx2"/>
          </a:solidFill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 prst="angle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Low">
              <a:spcBef>
                <a:spcPts val="1554"/>
              </a:spcBef>
              <a:spcAft>
                <a:spcPts val="1165"/>
              </a:spcAft>
            </a:pPr>
            <a:r>
              <a:rPr lang="en-US" sz="1928" b="1" dirty="0">
                <a:solidFill>
                  <a:schemeClr val="bg1"/>
                </a:solidFill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Tracking Sales by date.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369A69B-C7A0-DE68-0AEE-23BE26A001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54975" y="171090"/>
            <a:ext cx="1963186" cy="98468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1BABE3C-1C26-2B73-F801-970236240BB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280" y="100566"/>
            <a:ext cx="1987545" cy="1196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103593"/>
      </p:ext>
    </p:extLst>
  </p:cSld>
  <p:clrMapOvr>
    <a:masterClrMapping/>
  </p:clrMapOvr>
  <p:transition spd="med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" grpId="0" animBg="1"/>
      <p:bldP spid="7" grpId="0" animBg="1"/>
      <p:bldP spid="8" grpId="0" animBg="1"/>
      <p:bldP spid="10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331860-2B26-BFBA-FC0C-B3CAA0867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403548" y="6354482"/>
            <a:ext cx="834932" cy="394369"/>
          </a:xfrm>
        </p:spPr>
        <p:txBody>
          <a:bodyPr/>
          <a:lstStyle/>
          <a:p>
            <a:fld id="{4EA8831F-4034-4B5B-BD26-220F57055F6B}" type="slidenum">
              <a:rPr lang="en-US" sz="3200" smtClean="0"/>
              <a:t>14</a:t>
            </a:fld>
            <a:endParaRPr lang="en-US" sz="3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FCF238-0FF8-311A-FF84-9A2E2723CB9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062" y="1091326"/>
            <a:ext cx="5824538" cy="33492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4FABD40-5063-D4A9-FE87-672FF26186B3}"/>
              </a:ext>
            </a:extLst>
          </p:cNvPr>
          <p:cNvSpPr txBox="1"/>
          <p:nvPr/>
        </p:nvSpPr>
        <p:spPr>
          <a:xfrm>
            <a:off x="1854517" y="378657"/>
            <a:ext cx="5049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BY SQL: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427B22-A0BE-4D03-7DCB-811CBF13486D}"/>
              </a:ext>
            </a:extLst>
          </p:cNvPr>
          <p:cNvSpPr txBox="1"/>
          <p:nvPr/>
        </p:nvSpPr>
        <p:spPr>
          <a:xfrm>
            <a:off x="7978253" y="378657"/>
            <a:ext cx="5049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BY </a:t>
            </a:r>
            <a:r>
              <a:rPr lang="en-US" b="1" dirty="0" err="1"/>
              <a:t>Jupyter</a:t>
            </a:r>
            <a:r>
              <a:rPr lang="en-US" b="1" dirty="0"/>
              <a:t>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8E796E-71B7-B61B-3061-641F3D9DBA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605" y="1108669"/>
            <a:ext cx="6092190" cy="334922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D6E32D5-97D5-02B4-2A76-556C124EC3A6}"/>
              </a:ext>
            </a:extLst>
          </p:cNvPr>
          <p:cNvSpPr txBox="1"/>
          <p:nvPr/>
        </p:nvSpPr>
        <p:spPr>
          <a:xfrm>
            <a:off x="1643062" y="5273040"/>
            <a:ext cx="5049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BY Tableau: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C43257C-1DF8-C899-EAC4-0D0D922F634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966" r="65431" b="2226"/>
          <a:stretch/>
        </p:blipFill>
        <p:spPr>
          <a:xfrm>
            <a:off x="5818822" y="5161914"/>
            <a:ext cx="5722938" cy="17642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8F75006-0403-9883-A895-66C930F181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691854" y="39133"/>
            <a:ext cx="1772799" cy="88919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0D8F65F-E054-587C-0C4A-6D11C6E03C0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281" y="59447"/>
            <a:ext cx="1772800" cy="1066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7882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6F8516-5155-EC50-1139-23EB028969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B80B3C7-2DC6-0B8A-1250-7A8CE616040F}"/>
              </a:ext>
            </a:extLst>
          </p:cNvPr>
          <p:cNvSpPr txBox="1"/>
          <p:nvPr/>
        </p:nvSpPr>
        <p:spPr>
          <a:xfrm>
            <a:off x="1525982" y="-14196"/>
            <a:ext cx="11575427" cy="58618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554"/>
              </a:spcBef>
              <a:spcAft>
                <a:spcPts val="1165"/>
              </a:spcAft>
            </a:pPr>
            <a:r>
              <a:rPr lang="en-US" sz="317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dalus" panose="02020603050405020304" pitchFamily="18" charset="-78"/>
                <a:cs typeface="Andalus" panose="02020603050405020304" pitchFamily="18" charset="-78"/>
              </a:rPr>
              <a:t> 2</a:t>
            </a:r>
            <a:r>
              <a:rPr lang="en-US" sz="3171" baseline="30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dalus" panose="02020603050405020304" pitchFamily="18" charset="-78"/>
                <a:cs typeface="Andalus" panose="02020603050405020304" pitchFamily="18" charset="-78"/>
              </a:rPr>
              <a:t>nd</a:t>
            </a:r>
            <a:r>
              <a:rPr lang="en-US" sz="317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dalus" panose="02020603050405020304" pitchFamily="18" charset="-78"/>
                <a:cs typeface="Andalus" panose="02020603050405020304" pitchFamily="18" charset="-78"/>
              </a:rPr>
              <a:t>  Area</a:t>
            </a:r>
          </a:p>
          <a:p>
            <a:pPr>
              <a:spcBef>
                <a:spcPts val="1554"/>
              </a:spcBef>
              <a:spcAft>
                <a:spcPts val="1165"/>
              </a:spcAft>
            </a:pPr>
            <a:endParaRPr lang="en-US" sz="2205" b="1" dirty="0">
              <a:solidFill>
                <a:srgbClr val="404040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>
              <a:spcBef>
                <a:spcPts val="1554"/>
              </a:spcBef>
              <a:spcAft>
                <a:spcPts val="1165"/>
              </a:spcAft>
            </a:pPr>
            <a:endParaRPr lang="en-US" sz="1764" dirty="0">
              <a:solidFill>
                <a:srgbClr val="404040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>
              <a:spcBef>
                <a:spcPts val="1554"/>
              </a:spcBef>
              <a:spcAft>
                <a:spcPts val="1165"/>
              </a:spcAft>
            </a:pPr>
            <a:endParaRPr lang="en-US" sz="1764" dirty="0">
              <a:solidFill>
                <a:srgbClr val="404040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 algn="justLow">
              <a:spcBef>
                <a:spcPts val="1554"/>
              </a:spcBef>
              <a:spcAft>
                <a:spcPts val="1165"/>
              </a:spcAft>
            </a:pPr>
            <a:r>
              <a:rPr lang="en-US" sz="1984" b="1" dirty="0"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  </a:t>
            </a:r>
            <a:endParaRPr lang="en-US" sz="1764" b="1" dirty="0">
              <a:solidFill>
                <a:srgbClr val="404040"/>
              </a:solidFill>
              <a:latin typeface="Andalus" panose="02020603050405020304" pitchFamily="18" charset="-78"/>
              <a:ea typeface="SimSun" panose="02010600030101010101" pitchFamily="2" charset="-122"/>
              <a:cs typeface="Andalus" panose="02020603050405020304" pitchFamily="18" charset="-78"/>
            </a:endParaRPr>
          </a:p>
          <a:p>
            <a:pPr algn="justLow">
              <a:spcBef>
                <a:spcPts val="1554"/>
              </a:spcBef>
              <a:spcAft>
                <a:spcPts val="1165"/>
              </a:spcAft>
            </a:pPr>
            <a:endParaRPr lang="en-US" sz="1984" b="1" dirty="0">
              <a:latin typeface="Calibri" panose="020F050202020403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algn="justLow">
              <a:spcBef>
                <a:spcPts val="1554"/>
              </a:spcBef>
              <a:spcAft>
                <a:spcPts val="1165"/>
              </a:spcAft>
            </a:pPr>
            <a:endParaRPr lang="en-US" sz="1984" b="1" dirty="0">
              <a:latin typeface="Calibri" panose="020F050202020403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algn="justLow">
              <a:spcBef>
                <a:spcPts val="1554"/>
              </a:spcBef>
              <a:spcAft>
                <a:spcPts val="1165"/>
              </a:spcAft>
            </a:pPr>
            <a:endParaRPr lang="en-US" sz="1984" b="1" dirty="0">
              <a:latin typeface="Calibri" panose="020F050202020403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algn="justLow">
              <a:spcBef>
                <a:spcPts val="1554"/>
              </a:spcBef>
              <a:spcAft>
                <a:spcPts val="1165"/>
              </a:spcAft>
            </a:pPr>
            <a:endParaRPr lang="en-US" sz="1984" b="1" dirty="0">
              <a:latin typeface="Calibri" panose="020F050202020403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3" name="Flowchart: Decision 12">
            <a:extLst>
              <a:ext uri="{FF2B5EF4-FFF2-40B4-BE49-F238E27FC236}">
                <a16:creationId xmlns:a16="http://schemas.microsoft.com/office/drawing/2014/main" id="{7CDE2817-7D6B-FCCE-A92E-8182BF3527B4}"/>
              </a:ext>
            </a:extLst>
          </p:cNvPr>
          <p:cNvSpPr/>
          <p:nvPr/>
        </p:nvSpPr>
        <p:spPr>
          <a:xfrm>
            <a:off x="8165747" y="564028"/>
            <a:ext cx="3084791" cy="1849575"/>
          </a:xfrm>
          <a:prstGeom prst="flowChartDecision">
            <a:avLst/>
          </a:prstGeom>
          <a:solidFill>
            <a:schemeClr val="tx2"/>
          </a:solidFill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 prst="angle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42" b="1" dirty="0"/>
              <a:t>Customers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BA12C8-5511-8DD2-DC8F-F8B254E25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403549" y="6331973"/>
            <a:ext cx="861727" cy="391019"/>
          </a:xfrm>
        </p:spPr>
        <p:txBody>
          <a:bodyPr/>
          <a:lstStyle/>
          <a:p>
            <a:fld id="{4EA8831F-4034-4B5B-BD26-220F57055F6B}" type="slidenum">
              <a:rPr lang="en-US" sz="3200"/>
              <a:t>15</a:t>
            </a:fld>
            <a:endParaRPr lang="en-US" sz="3855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0FF8D62-FC2C-A545-BD75-6B7DC1E64362}"/>
              </a:ext>
            </a:extLst>
          </p:cNvPr>
          <p:cNvSpPr/>
          <p:nvPr/>
        </p:nvSpPr>
        <p:spPr>
          <a:xfrm>
            <a:off x="1677826" y="1385053"/>
            <a:ext cx="5226212" cy="984087"/>
          </a:xfrm>
          <a:prstGeom prst="roundRect">
            <a:avLst/>
          </a:prstGeom>
          <a:solidFill>
            <a:schemeClr val="tx2"/>
          </a:solidFill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 prst="angle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1554"/>
              </a:spcBef>
              <a:spcAft>
                <a:spcPts val="1165"/>
              </a:spcAft>
            </a:pPr>
            <a:r>
              <a:rPr lang="en-US" sz="2070" b="1" dirty="0">
                <a:solidFill>
                  <a:schemeClr val="bg1"/>
                </a:solidFill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Create a Classification showing %The Loyalty of Customer through classes (Loyal customer-New customer-Returning customer)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52ADB28-FE53-F08F-CDD8-3B954A355EDC}"/>
              </a:ext>
            </a:extLst>
          </p:cNvPr>
          <p:cNvSpPr/>
          <p:nvPr/>
        </p:nvSpPr>
        <p:spPr>
          <a:xfrm>
            <a:off x="1677825" y="2541056"/>
            <a:ext cx="5226211" cy="727365"/>
          </a:xfrm>
          <a:prstGeom prst="roundRect">
            <a:avLst/>
          </a:prstGeom>
          <a:solidFill>
            <a:schemeClr val="tx2"/>
          </a:solidFill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 prst="angle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Low">
              <a:spcBef>
                <a:spcPts val="1554"/>
              </a:spcBef>
              <a:spcAft>
                <a:spcPts val="1165"/>
              </a:spcAft>
            </a:pPr>
            <a:r>
              <a:rPr lang="en-US" sz="1928" b="1" dirty="0">
                <a:solidFill>
                  <a:schemeClr val="bg1"/>
                </a:solidFill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What is the AVG sales/ Customers’ class?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FC55DF7-4F70-A935-EFED-5F03152BFDC9}"/>
              </a:ext>
            </a:extLst>
          </p:cNvPr>
          <p:cNvSpPr/>
          <p:nvPr/>
        </p:nvSpPr>
        <p:spPr>
          <a:xfrm>
            <a:off x="1677825" y="3582947"/>
            <a:ext cx="5226211" cy="727365"/>
          </a:xfrm>
          <a:prstGeom prst="roundRect">
            <a:avLst/>
          </a:prstGeom>
          <a:solidFill>
            <a:schemeClr val="tx2"/>
          </a:solidFill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 prst="angle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1554"/>
              </a:spcBef>
              <a:spcAft>
                <a:spcPts val="1165"/>
              </a:spcAft>
            </a:pPr>
            <a:r>
              <a:rPr lang="en-US" sz="1928" b="1" dirty="0">
                <a:solidFill>
                  <a:schemeClr val="bg1"/>
                </a:solidFill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Define %Customer loyalty’s Class in each Segment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19127F3-2B5E-F525-0543-C6DC86A561D5}"/>
              </a:ext>
            </a:extLst>
          </p:cNvPr>
          <p:cNvSpPr/>
          <p:nvPr/>
        </p:nvSpPr>
        <p:spPr>
          <a:xfrm>
            <a:off x="1677825" y="4583295"/>
            <a:ext cx="5226211" cy="727365"/>
          </a:xfrm>
          <a:prstGeom prst="roundRect">
            <a:avLst/>
          </a:prstGeom>
          <a:solidFill>
            <a:schemeClr val="tx2"/>
          </a:solidFill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 prst="angle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1554"/>
              </a:spcBef>
              <a:spcAft>
                <a:spcPts val="1165"/>
              </a:spcAft>
            </a:pPr>
            <a:r>
              <a:rPr lang="en-US" sz="1928" b="1" dirty="0">
                <a:solidFill>
                  <a:schemeClr val="bg1"/>
                </a:solidFill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Mention # on time orders vs # delayed orders through loyalty’s class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1048742-97B9-80A1-77EE-B9B8B432B379}"/>
              </a:ext>
            </a:extLst>
          </p:cNvPr>
          <p:cNvSpPr/>
          <p:nvPr/>
        </p:nvSpPr>
        <p:spPr>
          <a:xfrm>
            <a:off x="1677825" y="5562489"/>
            <a:ext cx="5226211" cy="727365"/>
          </a:xfrm>
          <a:prstGeom prst="roundRect">
            <a:avLst/>
          </a:prstGeom>
          <a:solidFill>
            <a:schemeClr val="tx2"/>
          </a:solidFill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 prst="angle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1554"/>
              </a:spcBef>
              <a:spcAft>
                <a:spcPts val="1165"/>
              </a:spcAft>
            </a:pPr>
            <a:r>
              <a:rPr lang="en-US" sz="1928" b="1" dirty="0">
                <a:solidFill>
                  <a:schemeClr val="bg1"/>
                </a:solidFill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Provide a Comparison between # orders vs Total Sales/ Region</a:t>
            </a:r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2" name="3D Model 11" descr="Downward Trend">
                <a:extLst>
                  <a:ext uri="{FF2B5EF4-FFF2-40B4-BE49-F238E27FC236}">
                    <a16:creationId xmlns:a16="http://schemas.microsoft.com/office/drawing/2014/main" id="{E1496583-7240-4D2A-B00C-8B2A3D0E1A3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364057196"/>
                  </p:ext>
                </p:extLst>
              </p:nvPr>
            </p:nvGraphicFramePr>
            <p:xfrm>
              <a:off x="9449216" y="3191298"/>
              <a:ext cx="3520058" cy="2961851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3520058" cy="2961851"/>
                    </a:xfrm>
                    <a:prstGeom prst="rect">
                      <a:avLst/>
                    </a:prstGeom>
                  </am3d:spPr>
                  <am3d:camera>
                    <am3d:pos x="0" y="0" z="62392039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95198" d="1000000"/>
                    <am3d:preTrans dx="0" dy="-15145514" dz="0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472298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2" name="3D Model 11" descr="Downward Trend">
                <a:extLst>
                  <a:ext uri="{FF2B5EF4-FFF2-40B4-BE49-F238E27FC236}">
                    <a16:creationId xmlns:a16="http://schemas.microsoft.com/office/drawing/2014/main" id="{E1496583-7240-4D2A-B00C-8B2A3D0E1A3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49216" y="3191298"/>
                <a:ext cx="3520058" cy="2961851"/>
              </a:xfrm>
              <a:prstGeom prst="rect">
                <a:avLst/>
              </a:prstGeom>
            </p:spPr>
          </p:pic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531A6DE3-6461-6CB6-5FB3-D18FA3B832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691854" y="199356"/>
            <a:ext cx="1846435" cy="92613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BD6521A-CED2-AC4F-5440-4A723F875C7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280" y="100566"/>
            <a:ext cx="1987545" cy="1196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024593"/>
      </p:ext>
    </p:extLst>
  </p:cSld>
  <p:clrMapOvr>
    <a:masterClrMapping/>
  </p:clrMapOvr>
  <p:transition spd="med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" grpId="0" animBg="1"/>
      <p:bldP spid="7" grpId="0" animBg="1"/>
      <p:bldP spid="8" grpId="0" animBg="1"/>
      <p:bldP spid="10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1B9F88-D1A3-743B-8F55-B0BBD78030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FB14B7E-9855-3124-A999-650358BED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822079" y="6537362"/>
            <a:ext cx="624225" cy="394369"/>
          </a:xfrm>
        </p:spPr>
        <p:txBody>
          <a:bodyPr/>
          <a:lstStyle/>
          <a:p>
            <a:fld id="{4EA8831F-4034-4B5B-BD26-220F57055F6B}" type="slidenum">
              <a:rPr lang="en-US" sz="3200" smtClean="0"/>
              <a:t>16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B84BD6-4C4B-3173-06C4-0FB409F5429C}"/>
              </a:ext>
            </a:extLst>
          </p:cNvPr>
          <p:cNvSpPr txBox="1"/>
          <p:nvPr/>
        </p:nvSpPr>
        <p:spPr>
          <a:xfrm>
            <a:off x="1854517" y="851614"/>
            <a:ext cx="5049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BY SQL: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2AA92E-21FB-CB73-7AA4-821716860728}"/>
              </a:ext>
            </a:extLst>
          </p:cNvPr>
          <p:cNvSpPr txBox="1"/>
          <p:nvPr/>
        </p:nvSpPr>
        <p:spPr>
          <a:xfrm>
            <a:off x="5842000" y="408831"/>
            <a:ext cx="5049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BY </a:t>
            </a:r>
            <a:r>
              <a:rPr lang="en-US" b="1" dirty="0" err="1"/>
              <a:t>Jupyter</a:t>
            </a:r>
            <a:r>
              <a:rPr lang="en-US" b="1" dirty="0"/>
              <a:t>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CC95A6-2A4E-6708-CB14-6DC4CE79230C}"/>
              </a:ext>
            </a:extLst>
          </p:cNvPr>
          <p:cNvSpPr txBox="1"/>
          <p:nvPr/>
        </p:nvSpPr>
        <p:spPr>
          <a:xfrm>
            <a:off x="1643062" y="5273040"/>
            <a:ext cx="10569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BY Tableau: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D2A0DAF-407A-97BC-2377-BB77607BBA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062" y="1449029"/>
            <a:ext cx="3853498" cy="27775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BDECBC8-9999-1920-785F-96E85A16D1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582" y="867839"/>
            <a:ext cx="7616482" cy="396613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0E2EA1B-82A2-A938-8519-97071D27F52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24" t="50000" r="56759" b="572"/>
          <a:stretch/>
        </p:blipFill>
        <p:spPr>
          <a:xfrm>
            <a:off x="4541836" y="4923652"/>
            <a:ext cx="6349684" cy="234759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1CB4DF4-D185-D915-904C-9826F8093C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762975" y="71450"/>
            <a:ext cx="1683330" cy="8443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6443B7A-2152-C10C-6746-CC406B87FBD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281" y="100567"/>
            <a:ext cx="1889760" cy="1137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0641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28A791-FACE-4AF2-6011-CDD7C08D16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85ED95A-E0CD-8D08-B819-7F7F4D1FFC1C}"/>
              </a:ext>
            </a:extLst>
          </p:cNvPr>
          <p:cNvSpPr txBox="1"/>
          <p:nvPr/>
        </p:nvSpPr>
        <p:spPr>
          <a:xfrm>
            <a:off x="1677825" y="326722"/>
            <a:ext cx="11575427" cy="51634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554"/>
              </a:spcBef>
              <a:spcAft>
                <a:spcPts val="1165"/>
              </a:spcAft>
            </a:pPr>
            <a:r>
              <a:rPr lang="en-US" sz="317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dalus" panose="02020603050405020304" pitchFamily="18" charset="-78"/>
                <a:cs typeface="Andalus" panose="02020603050405020304" pitchFamily="18" charset="-78"/>
              </a:rPr>
              <a:t> 3rd  Area </a:t>
            </a:r>
            <a:endParaRPr lang="en-US" sz="2205" b="1" dirty="0">
              <a:solidFill>
                <a:srgbClr val="404040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>
              <a:spcBef>
                <a:spcPts val="1554"/>
              </a:spcBef>
              <a:spcAft>
                <a:spcPts val="1165"/>
              </a:spcAft>
            </a:pPr>
            <a:endParaRPr lang="en-US" sz="1764" dirty="0">
              <a:solidFill>
                <a:srgbClr val="404040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>
              <a:spcBef>
                <a:spcPts val="1554"/>
              </a:spcBef>
              <a:spcAft>
                <a:spcPts val="1165"/>
              </a:spcAft>
            </a:pPr>
            <a:endParaRPr lang="en-US" sz="1764" dirty="0">
              <a:solidFill>
                <a:srgbClr val="404040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 algn="justLow">
              <a:spcBef>
                <a:spcPts val="1554"/>
              </a:spcBef>
              <a:spcAft>
                <a:spcPts val="1165"/>
              </a:spcAft>
            </a:pPr>
            <a:r>
              <a:rPr lang="en-US" sz="1984" b="1" dirty="0"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  </a:t>
            </a:r>
            <a:endParaRPr lang="en-US" sz="1764" b="1" dirty="0">
              <a:solidFill>
                <a:srgbClr val="404040"/>
              </a:solidFill>
              <a:latin typeface="Andalus" panose="02020603050405020304" pitchFamily="18" charset="-78"/>
              <a:ea typeface="SimSun" panose="02010600030101010101" pitchFamily="2" charset="-122"/>
              <a:cs typeface="Andalus" panose="02020603050405020304" pitchFamily="18" charset="-78"/>
            </a:endParaRPr>
          </a:p>
          <a:p>
            <a:pPr algn="justLow">
              <a:spcBef>
                <a:spcPts val="1554"/>
              </a:spcBef>
              <a:spcAft>
                <a:spcPts val="1165"/>
              </a:spcAft>
            </a:pPr>
            <a:endParaRPr lang="en-US" sz="1984" b="1" dirty="0">
              <a:latin typeface="Calibri" panose="020F050202020403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algn="justLow">
              <a:spcBef>
                <a:spcPts val="1554"/>
              </a:spcBef>
              <a:spcAft>
                <a:spcPts val="1165"/>
              </a:spcAft>
            </a:pPr>
            <a:endParaRPr lang="en-US" sz="1984" b="1" dirty="0">
              <a:latin typeface="Calibri" panose="020F050202020403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algn="justLow">
              <a:spcBef>
                <a:spcPts val="1554"/>
              </a:spcBef>
              <a:spcAft>
                <a:spcPts val="1165"/>
              </a:spcAft>
            </a:pPr>
            <a:endParaRPr lang="en-US" sz="1984" b="1" dirty="0">
              <a:latin typeface="Calibri" panose="020F050202020403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algn="justLow">
              <a:spcBef>
                <a:spcPts val="1554"/>
              </a:spcBef>
              <a:spcAft>
                <a:spcPts val="1165"/>
              </a:spcAft>
            </a:pPr>
            <a:endParaRPr lang="en-US" sz="1984" b="1" dirty="0">
              <a:latin typeface="Calibri" panose="020F050202020403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3" name="Flowchart: Decision 12">
            <a:extLst>
              <a:ext uri="{FF2B5EF4-FFF2-40B4-BE49-F238E27FC236}">
                <a16:creationId xmlns:a16="http://schemas.microsoft.com/office/drawing/2014/main" id="{8FDABEC7-4303-EB97-FE4C-07B03EF7AC15}"/>
              </a:ext>
            </a:extLst>
          </p:cNvPr>
          <p:cNvSpPr/>
          <p:nvPr/>
        </p:nvSpPr>
        <p:spPr>
          <a:xfrm>
            <a:off x="8165747" y="564028"/>
            <a:ext cx="3084791" cy="1849575"/>
          </a:xfrm>
          <a:prstGeom prst="flowChartDecision">
            <a:avLst/>
          </a:prstGeom>
          <a:solidFill>
            <a:schemeClr val="tx2"/>
          </a:solidFill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 prst="angle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70" b="1" dirty="0"/>
              <a:t>Products</a:t>
            </a:r>
            <a:endParaRPr lang="en-US" sz="2142" b="1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E772D8-C604-A999-DF2B-F30C50BC2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403549" y="6331973"/>
            <a:ext cx="861727" cy="391019"/>
          </a:xfrm>
        </p:spPr>
        <p:txBody>
          <a:bodyPr/>
          <a:lstStyle/>
          <a:p>
            <a:fld id="{4EA8831F-4034-4B5B-BD26-220F57055F6B}" type="slidenum">
              <a:rPr lang="en-US" sz="3200"/>
              <a:t>17</a:t>
            </a:fld>
            <a:endParaRPr lang="en-US" sz="3855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2C0F79B-5A1B-058D-13C2-0795506A1EF9}"/>
              </a:ext>
            </a:extLst>
          </p:cNvPr>
          <p:cNvSpPr/>
          <p:nvPr/>
        </p:nvSpPr>
        <p:spPr>
          <a:xfrm>
            <a:off x="1677826" y="1385053"/>
            <a:ext cx="5226212" cy="984087"/>
          </a:xfrm>
          <a:prstGeom prst="roundRect">
            <a:avLst/>
          </a:prstGeom>
          <a:solidFill>
            <a:schemeClr val="tx2"/>
          </a:solidFill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 prst="angle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1554"/>
              </a:spcBef>
              <a:spcAft>
                <a:spcPts val="1165"/>
              </a:spcAft>
            </a:pPr>
            <a:r>
              <a:rPr lang="en-US" sz="2070" b="1" dirty="0">
                <a:solidFill>
                  <a:schemeClr val="bg1"/>
                </a:solidFill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I</a:t>
            </a:r>
            <a:r>
              <a:rPr lang="en-US" sz="1928" b="1" dirty="0">
                <a:solidFill>
                  <a:schemeClr val="bg1"/>
                </a:solidFill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dentify # orders/ category&amp; subcategory of Products.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8BF803B-35FA-26FE-EFDB-9282D9B2C63A}"/>
              </a:ext>
            </a:extLst>
          </p:cNvPr>
          <p:cNvSpPr/>
          <p:nvPr/>
        </p:nvSpPr>
        <p:spPr>
          <a:xfrm>
            <a:off x="1677825" y="2541056"/>
            <a:ext cx="5226211" cy="727365"/>
          </a:xfrm>
          <a:prstGeom prst="roundRect">
            <a:avLst/>
          </a:prstGeom>
          <a:solidFill>
            <a:schemeClr val="tx2"/>
          </a:solidFill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 prst="angle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Low">
              <a:spcBef>
                <a:spcPts val="1554"/>
              </a:spcBef>
              <a:spcAft>
                <a:spcPts val="1165"/>
              </a:spcAft>
            </a:pPr>
            <a:r>
              <a:rPr lang="en-US" sz="1928" b="1" dirty="0">
                <a:solidFill>
                  <a:schemeClr val="bg1"/>
                </a:solidFill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Mention The Top (10) Products / # orders.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41DA937-CFFD-0928-EC96-2508C460C350}"/>
              </a:ext>
            </a:extLst>
          </p:cNvPr>
          <p:cNvSpPr/>
          <p:nvPr/>
        </p:nvSpPr>
        <p:spPr>
          <a:xfrm>
            <a:off x="1677825" y="3582947"/>
            <a:ext cx="5226211" cy="727365"/>
          </a:xfrm>
          <a:prstGeom prst="roundRect">
            <a:avLst/>
          </a:prstGeom>
          <a:solidFill>
            <a:schemeClr val="tx2"/>
          </a:solidFill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 prst="angle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Low">
              <a:spcBef>
                <a:spcPts val="1554"/>
              </a:spcBef>
              <a:spcAft>
                <a:spcPts val="1165"/>
              </a:spcAft>
            </a:pPr>
            <a:r>
              <a:rPr lang="en-US" sz="1928" b="1" dirty="0">
                <a:solidFill>
                  <a:schemeClr val="bg1"/>
                </a:solidFill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Define % delayed orders/ category.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7BE8EA3-C146-7E62-764C-484DD0E724C0}"/>
              </a:ext>
            </a:extLst>
          </p:cNvPr>
          <p:cNvSpPr/>
          <p:nvPr/>
        </p:nvSpPr>
        <p:spPr>
          <a:xfrm>
            <a:off x="1677825" y="4583295"/>
            <a:ext cx="5226211" cy="727365"/>
          </a:xfrm>
          <a:prstGeom prst="roundRect">
            <a:avLst/>
          </a:prstGeom>
          <a:solidFill>
            <a:schemeClr val="tx2"/>
          </a:solidFill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 prst="angle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Low">
              <a:spcBef>
                <a:spcPts val="1554"/>
              </a:spcBef>
              <a:spcAft>
                <a:spcPts val="1165"/>
              </a:spcAft>
            </a:pPr>
            <a:r>
              <a:rPr lang="en-US" sz="1928" b="1" dirty="0">
                <a:solidFill>
                  <a:schemeClr val="bg1"/>
                </a:solidFill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Mention The Most delayed order/Products.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5333873-3582-54D1-1EBE-54F58A9E39AE}"/>
              </a:ext>
            </a:extLst>
          </p:cNvPr>
          <p:cNvSpPr/>
          <p:nvPr/>
        </p:nvSpPr>
        <p:spPr>
          <a:xfrm>
            <a:off x="1677825" y="5562489"/>
            <a:ext cx="5226211" cy="727365"/>
          </a:xfrm>
          <a:prstGeom prst="roundRect">
            <a:avLst/>
          </a:prstGeom>
          <a:solidFill>
            <a:schemeClr val="tx2"/>
          </a:solidFill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 prst="angle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Low">
              <a:spcBef>
                <a:spcPts val="1554"/>
              </a:spcBef>
              <a:spcAft>
                <a:spcPts val="1165"/>
              </a:spcAft>
            </a:pPr>
            <a:r>
              <a:rPr lang="en-US" sz="1928" b="1" dirty="0">
                <a:solidFill>
                  <a:schemeClr val="bg1"/>
                </a:solidFill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identify Top Ordered/ subcategory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4DF4DB1-3CA7-8959-8CAD-331CA754C6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0017" y="2695090"/>
            <a:ext cx="4529152" cy="4027901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0AFE2A8-ED74-EF11-5BAF-D0D2E529E9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691854" y="199356"/>
            <a:ext cx="1846435" cy="92613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309D2AD-4F10-8ACB-4030-C8453D7287D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280" y="100566"/>
            <a:ext cx="1987545" cy="1196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558357"/>
      </p:ext>
    </p:extLst>
  </p:cSld>
  <p:clrMapOvr>
    <a:masterClrMapping/>
  </p:clrMapOvr>
  <p:transition spd="med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" grpId="0" animBg="1"/>
      <p:bldP spid="7" grpId="0" animBg="1"/>
      <p:bldP spid="8" grpId="0" animBg="1"/>
      <p:bldP spid="10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79615A-0564-EFA0-7DAB-70474CFEF2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F5E079-6172-327A-56FE-A6912FEA6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620307" y="6539148"/>
            <a:ext cx="624225" cy="394369"/>
          </a:xfrm>
        </p:spPr>
        <p:txBody>
          <a:bodyPr/>
          <a:lstStyle/>
          <a:p>
            <a:fld id="{4EA8831F-4034-4B5B-BD26-220F57055F6B}" type="slidenum">
              <a:rPr lang="en-US" sz="3200" smtClean="0"/>
              <a:t>18</a:t>
            </a:fld>
            <a:endParaRPr 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C747A6-6FAA-F95D-137C-5969A63BDC64}"/>
              </a:ext>
            </a:extLst>
          </p:cNvPr>
          <p:cNvSpPr txBox="1"/>
          <p:nvPr/>
        </p:nvSpPr>
        <p:spPr>
          <a:xfrm>
            <a:off x="1854517" y="378657"/>
            <a:ext cx="5049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BY SQL: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D4DB02-82F0-E6B2-EEC2-3ED2BA2AB19D}"/>
              </a:ext>
            </a:extLst>
          </p:cNvPr>
          <p:cNvSpPr txBox="1"/>
          <p:nvPr/>
        </p:nvSpPr>
        <p:spPr>
          <a:xfrm>
            <a:off x="7570787" y="473758"/>
            <a:ext cx="5049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BY </a:t>
            </a:r>
            <a:r>
              <a:rPr lang="en-US" b="1" dirty="0" err="1"/>
              <a:t>Jupyter</a:t>
            </a:r>
            <a:r>
              <a:rPr lang="en-US" b="1" dirty="0"/>
              <a:t>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911828-54C9-6CA2-51DF-5F6B54EB9DCC}"/>
              </a:ext>
            </a:extLst>
          </p:cNvPr>
          <p:cNvSpPr txBox="1"/>
          <p:nvPr/>
        </p:nvSpPr>
        <p:spPr>
          <a:xfrm>
            <a:off x="1643062" y="5273040"/>
            <a:ext cx="10569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BY Tableau: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1E1400-850A-496C-EA14-E8193F20967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0787" y="1284277"/>
            <a:ext cx="6042660" cy="2857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003A955-E08F-9D71-B0F5-C8BC2AEE72A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087" y="1284277"/>
            <a:ext cx="6027420" cy="2857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1963E0C-E3E2-CDF0-3779-6C6F4B4B30C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23" t="10524" r="43084" b="39067"/>
          <a:stretch/>
        </p:blipFill>
        <p:spPr>
          <a:xfrm>
            <a:off x="4693920" y="4434861"/>
            <a:ext cx="6027420" cy="26009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0E839BB-A5F8-CC98-FAE2-4593EAB4C593}"/>
              </a:ext>
            </a:extLst>
          </p:cNvPr>
          <p:cNvSpPr txBox="1"/>
          <p:nvPr/>
        </p:nvSpPr>
        <p:spPr>
          <a:xfrm>
            <a:off x="6543674" y="5065291"/>
            <a:ext cx="124968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Technology</a:t>
            </a:r>
            <a:endParaRPr lang="en-US" sz="1200" b="1" dirty="0"/>
          </a:p>
          <a:p>
            <a:pPr algn="ctr"/>
            <a:r>
              <a:rPr lang="ar-EG" sz="1050" b="1" dirty="0"/>
              <a:t>%18.50</a:t>
            </a:r>
            <a:endParaRPr lang="en-US" sz="12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A6A0FAC-FF94-79E1-1525-812A1469F63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691854" y="199356"/>
            <a:ext cx="1846435" cy="92613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0732214-8F32-EEA3-C21F-FDD3F727A2F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280" y="100567"/>
            <a:ext cx="1773237" cy="1067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2311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DC7F30-DB6F-7B23-624C-81CD0691D7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D54752D-4948-BFDE-16E2-EE55512F1C42}"/>
              </a:ext>
            </a:extLst>
          </p:cNvPr>
          <p:cNvSpPr txBox="1"/>
          <p:nvPr/>
        </p:nvSpPr>
        <p:spPr>
          <a:xfrm>
            <a:off x="1677825" y="326721"/>
            <a:ext cx="11575427" cy="4532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554"/>
              </a:spcBef>
              <a:spcAft>
                <a:spcPts val="1165"/>
              </a:spcAft>
            </a:pPr>
            <a:r>
              <a:rPr lang="en-US" sz="317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dalus" panose="02020603050405020304" pitchFamily="18" charset="-78"/>
                <a:cs typeface="Andalus" panose="02020603050405020304" pitchFamily="18" charset="-78"/>
              </a:rPr>
              <a:t> 4th  Area </a:t>
            </a:r>
            <a:endParaRPr lang="en-US" sz="1764" dirty="0">
              <a:solidFill>
                <a:srgbClr val="404040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>
              <a:spcBef>
                <a:spcPts val="1554"/>
              </a:spcBef>
              <a:spcAft>
                <a:spcPts val="1165"/>
              </a:spcAft>
            </a:pPr>
            <a:endParaRPr lang="en-US" sz="1764" dirty="0">
              <a:solidFill>
                <a:srgbClr val="404040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 algn="justLow">
              <a:spcBef>
                <a:spcPts val="1554"/>
              </a:spcBef>
              <a:spcAft>
                <a:spcPts val="1165"/>
              </a:spcAft>
            </a:pPr>
            <a:r>
              <a:rPr lang="en-US" sz="1984" b="1" dirty="0"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  </a:t>
            </a:r>
            <a:endParaRPr lang="en-US" sz="1764" b="1" dirty="0">
              <a:solidFill>
                <a:srgbClr val="404040"/>
              </a:solidFill>
              <a:latin typeface="Andalus" panose="02020603050405020304" pitchFamily="18" charset="-78"/>
              <a:ea typeface="SimSun" panose="02010600030101010101" pitchFamily="2" charset="-122"/>
              <a:cs typeface="Andalus" panose="02020603050405020304" pitchFamily="18" charset="-78"/>
            </a:endParaRPr>
          </a:p>
          <a:p>
            <a:pPr algn="justLow">
              <a:spcBef>
                <a:spcPts val="1554"/>
              </a:spcBef>
              <a:spcAft>
                <a:spcPts val="1165"/>
              </a:spcAft>
            </a:pPr>
            <a:endParaRPr lang="en-US" sz="1984" b="1" dirty="0">
              <a:latin typeface="Calibri" panose="020F050202020403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algn="justLow">
              <a:spcBef>
                <a:spcPts val="1554"/>
              </a:spcBef>
              <a:spcAft>
                <a:spcPts val="1165"/>
              </a:spcAft>
            </a:pPr>
            <a:endParaRPr lang="en-US" sz="1984" b="1" dirty="0">
              <a:latin typeface="Calibri" panose="020F050202020403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algn="justLow">
              <a:spcBef>
                <a:spcPts val="1554"/>
              </a:spcBef>
              <a:spcAft>
                <a:spcPts val="1165"/>
              </a:spcAft>
            </a:pPr>
            <a:endParaRPr lang="en-US" sz="1984" b="1" dirty="0">
              <a:latin typeface="Calibri" panose="020F050202020403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algn="justLow">
              <a:spcBef>
                <a:spcPts val="1554"/>
              </a:spcBef>
              <a:spcAft>
                <a:spcPts val="1165"/>
              </a:spcAft>
            </a:pPr>
            <a:endParaRPr lang="en-US" sz="1984" b="1" dirty="0">
              <a:latin typeface="Calibri" panose="020F050202020403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3" name="Flowchart: Decision 12">
            <a:extLst>
              <a:ext uri="{FF2B5EF4-FFF2-40B4-BE49-F238E27FC236}">
                <a16:creationId xmlns:a16="http://schemas.microsoft.com/office/drawing/2014/main" id="{C9315367-C1DF-968F-4AC7-770B24A73BC0}"/>
              </a:ext>
            </a:extLst>
          </p:cNvPr>
          <p:cNvSpPr/>
          <p:nvPr/>
        </p:nvSpPr>
        <p:spPr>
          <a:xfrm>
            <a:off x="7475979" y="564028"/>
            <a:ext cx="4654271" cy="1849575"/>
          </a:xfrm>
          <a:prstGeom prst="flowChartDecision">
            <a:avLst/>
          </a:prstGeom>
          <a:solidFill>
            <a:schemeClr val="tx2"/>
          </a:solidFill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 prst="angle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70" dirty="0"/>
              <a:t>Geo &amp; Shipping </a:t>
            </a:r>
          </a:p>
          <a:p>
            <a:pPr algn="ctr"/>
            <a:endParaRPr lang="en-US" sz="2142" b="1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B6400B-0CC0-EDA8-04B2-D97F09A08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403549" y="6331973"/>
            <a:ext cx="861727" cy="391019"/>
          </a:xfrm>
        </p:spPr>
        <p:txBody>
          <a:bodyPr/>
          <a:lstStyle/>
          <a:p>
            <a:fld id="{4EA8831F-4034-4B5B-BD26-220F57055F6B}" type="slidenum">
              <a:rPr lang="en-US" sz="3200"/>
              <a:t>19</a:t>
            </a:fld>
            <a:endParaRPr lang="en-US" sz="3855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685FC5C-7F11-E596-483D-84E4E0676D88}"/>
              </a:ext>
            </a:extLst>
          </p:cNvPr>
          <p:cNvSpPr/>
          <p:nvPr/>
        </p:nvSpPr>
        <p:spPr>
          <a:xfrm>
            <a:off x="1677825" y="1021129"/>
            <a:ext cx="5226212" cy="984087"/>
          </a:xfrm>
          <a:prstGeom prst="roundRect">
            <a:avLst/>
          </a:prstGeom>
          <a:solidFill>
            <a:schemeClr val="tx2"/>
          </a:solidFill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 prst="angle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1554"/>
              </a:spcBef>
              <a:spcAft>
                <a:spcPts val="1165"/>
              </a:spcAft>
            </a:pPr>
            <a:r>
              <a:rPr lang="en-US" sz="1928" b="1" dirty="0">
                <a:solidFill>
                  <a:schemeClr val="bg1"/>
                </a:solidFill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Create a Classification of The Duration of Receiving Orders by:( on time orders- Delayed orders) .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8E5EF8F-9A5D-F8F0-9D99-92718426659A}"/>
              </a:ext>
            </a:extLst>
          </p:cNvPr>
          <p:cNvSpPr/>
          <p:nvPr/>
        </p:nvSpPr>
        <p:spPr>
          <a:xfrm>
            <a:off x="1677824" y="2164740"/>
            <a:ext cx="5226211" cy="727365"/>
          </a:xfrm>
          <a:prstGeom prst="roundRect">
            <a:avLst/>
          </a:prstGeom>
          <a:solidFill>
            <a:schemeClr val="tx2"/>
          </a:solidFill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 prst="angle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Low">
              <a:spcBef>
                <a:spcPts val="1554"/>
              </a:spcBef>
              <a:spcAft>
                <a:spcPts val="1165"/>
              </a:spcAft>
            </a:pPr>
            <a:r>
              <a:rPr lang="en-US" sz="1928" b="1" dirty="0">
                <a:solidFill>
                  <a:schemeClr val="bg1"/>
                </a:solidFill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Mention The Duration of Receiving Orders/ Ship mode .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C56A9B5-A880-5A48-98A2-CC2C7C227BA6}"/>
              </a:ext>
            </a:extLst>
          </p:cNvPr>
          <p:cNvSpPr/>
          <p:nvPr/>
        </p:nvSpPr>
        <p:spPr>
          <a:xfrm>
            <a:off x="1705539" y="3045700"/>
            <a:ext cx="5226211" cy="727365"/>
          </a:xfrm>
          <a:prstGeom prst="roundRect">
            <a:avLst/>
          </a:prstGeom>
          <a:solidFill>
            <a:schemeClr val="tx2"/>
          </a:solidFill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 prst="angle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Low">
              <a:spcBef>
                <a:spcPts val="1554"/>
              </a:spcBef>
              <a:spcAft>
                <a:spcPts val="1165"/>
              </a:spcAft>
            </a:pPr>
            <a:r>
              <a:rPr lang="en-US" sz="1928" b="1" dirty="0">
                <a:solidFill>
                  <a:schemeClr val="bg1"/>
                </a:solidFill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Define #orders/ ship mode.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36CB060-0D9A-5D82-8302-98B1F3B54CA9}"/>
              </a:ext>
            </a:extLst>
          </p:cNvPr>
          <p:cNvSpPr/>
          <p:nvPr/>
        </p:nvSpPr>
        <p:spPr>
          <a:xfrm>
            <a:off x="1705539" y="3930927"/>
            <a:ext cx="5226211" cy="727365"/>
          </a:xfrm>
          <a:prstGeom prst="roundRect">
            <a:avLst/>
          </a:prstGeom>
          <a:solidFill>
            <a:schemeClr val="tx2"/>
          </a:solidFill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 prst="angle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Low">
              <a:spcBef>
                <a:spcPts val="1554"/>
              </a:spcBef>
              <a:spcAft>
                <a:spcPts val="1165"/>
              </a:spcAft>
            </a:pPr>
            <a:r>
              <a:rPr lang="en-US" sz="2070" b="1" dirty="0">
                <a:solidFill>
                  <a:schemeClr val="bg1"/>
                </a:solidFill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I</a:t>
            </a:r>
            <a:r>
              <a:rPr lang="en-US" sz="1928" b="1" dirty="0">
                <a:solidFill>
                  <a:schemeClr val="bg1"/>
                </a:solidFill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dentify #orders/ states.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DA7D29D-DDE7-0F80-1960-7C4378554492}"/>
              </a:ext>
            </a:extLst>
          </p:cNvPr>
          <p:cNvSpPr/>
          <p:nvPr/>
        </p:nvSpPr>
        <p:spPr>
          <a:xfrm>
            <a:off x="1705539" y="4831333"/>
            <a:ext cx="5226211" cy="727365"/>
          </a:xfrm>
          <a:prstGeom prst="roundRect">
            <a:avLst/>
          </a:prstGeom>
          <a:solidFill>
            <a:schemeClr val="tx2"/>
          </a:solidFill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 prst="angle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Low">
              <a:spcBef>
                <a:spcPts val="1554"/>
              </a:spcBef>
              <a:spcAft>
                <a:spcPts val="1165"/>
              </a:spcAft>
            </a:pPr>
            <a:r>
              <a:rPr lang="en-US" sz="1928" b="1" dirty="0">
                <a:solidFill>
                  <a:schemeClr val="bg1"/>
                </a:solidFill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Provide a Comparison between # on time orders vs Delayed orders/ship mode.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1D1A50-63C2-F07A-AB88-DDAA36BF3F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575" y="2645332"/>
            <a:ext cx="4422410" cy="369587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CD72C94-B5E1-21F2-4F2D-BB8084156133}"/>
              </a:ext>
            </a:extLst>
          </p:cNvPr>
          <p:cNvSpPr/>
          <p:nvPr/>
        </p:nvSpPr>
        <p:spPr>
          <a:xfrm>
            <a:off x="1705539" y="5731739"/>
            <a:ext cx="5226211" cy="727365"/>
          </a:xfrm>
          <a:prstGeom prst="roundRect">
            <a:avLst/>
          </a:prstGeom>
          <a:solidFill>
            <a:schemeClr val="tx2"/>
          </a:solidFill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 prst="angle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1554"/>
              </a:spcBef>
              <a:spcAft>
                <a:spcPts val="1165"/>
              </a:spcAft>
            </a:pPr>
            <a:r>
              <a:rPr lang="en-US" sz="1928" b="1" dirty="0">
                <a:solidFill>
                  <a:schemeClr val="bg1"/>
                </a:solidFill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Track #orders &amp; % Delayed orders in each Month.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FB85EF3-3F51-5972-D6FF-D0D1E11766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691854" y="199356"/>
            <a:ext cx="1846435" cy="92613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91282FA-A578-B0FA-1FDD-92CF691952C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2720" y="93960"/>
            <a:ext cx="1624259" cy="1031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515175"/>
      </p:ext>
    </p:extLst>
  </p:cSld>
  <p:clrMapOvr>
    <a:masterClrMapping/>
  </p:clrMapOvr>
  <p:transition spd="med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" grpId="0" animBg="1"/>
      <p:bldP spid="7" grpId="0" animBg="1"/>
      <p:bldP spid="8" grpId="0" animBg="1"/>
      <p:bldP spid="10" grpId="0" animBg="1"/>
      <p:bldP spid="11" grpId="0" animBg="1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8CCD83-4E00-DF86-8ED4-9A92121AFD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6A13193-7ACE-FC30-25E3-556AD02C5E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7944" y="2470212"/>
            <a:ext cx="5765604" cy="438201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AA6C9902-F1A9-FB84-88FA-07733AD5687E}"/>
              </a:ext>
            </a:extLst>
          </p:cNvPr>
          <p:cNvSpPr/>
          <p:nvPr/>
        </p:nvSpPr>
        <p:spPr>
          <a:xfrm>
            <a:off x="1891644" y="2673894"/>
            <a:ext cx="3909199" cy="887070"/>
          </a:xfrm>
          <a:prstGeom prst="rect">
            <a:avLst/>
          </a:prstGeom>
          <a:solidFill>
            <a:srgbClr val="002060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15000"/>
              </a:lnSpc>
            </a:pPr>
            <a:r>
              <a:rPr lang="en-US" sz="2070" b="1" kern="100" dirty="0"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Mohammed Ahmed Abo </a:t>
            </a:r>
            <a:r>
              <a:rPr lang="en-US" sz="2070" b="1" kern="100" dirty="0" err="1"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Elyazzed</a:t>
            </a:r>
            <a:endParaRPr lang="en-US" sz="2070" b="1" kern="100" dirty="0">
              <a:latin typeface="Calibri" panose="020F050202020403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56F2D6A1-0F31-8E07-7886-42DFB6C23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ar-EG" sz="3200" dirty="0"/>
              <a:t>2</a:t>
            </a:r>
            <a:endParaRPr lang="en-US" sz="3855" dirty="0"/>
          </a:p>
        </p:txBody>
      </p:sp>
      <p:sp>
        <p:nvSpPr>
          <p:cNvPr id="4" name="Scroll: Horizontal 3">
            <a:extLst>
              <a:ext uri="{FF2B5EF4-FFF2-40B4-BE49-F238E27FC236}">
                <a16:creationId xmlns:a16="http://schemas.microsoft.com/office/drawing/2014/main" id="{B0E603C7-0FD6-E0B4-7F2D-C2979AAD0DA1}"/>
              </a:ext>
            </a:extLst>
          </p:cNvPr>
          <p:cNvSpPr/>
          <p:nvPr/>
        </p:nvSpPr>
        <p:spPr>
          <a:xfrm>
            <a:off x="5724044" y="528319"/>
            <a:ext cx="2804160" cy="1634517"/>
          </a:xfrm>
          <a:prstGeom prst="horizontalScroll">
            <a:avLst/>
          </a:prstGeom>
          <a:solidFill>
            <a:srgbClr val="002060"/>
          </a:solidFill>
          <a:effectLst>
            <a:glow rad="139700">
              <a:schemeClr val="accent1">
                <a:satMod val="175000"/>
                <a:alpha val="40000"/>
              </a:schemeClr>
            </a:glow>
            <a:outerShdw blurRad="38100" dist="25400" dir="5400000" rotWithShape="0">
              <a:srgbClr val="000000">
                <a:alpha val="64000"/>
              </a:srgb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5000"/>
              </a:lnSpc>
              <a:spcAft>
                <a:spcPts val="1134"/>
              </a:spcAft>
            </a:pPr>
            <a:r>
              <a:rPr lang="en-US" sz="2800" b="1" kern="100" dirty="0"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Teamwork</a:t>
            </a:r>
            <a:endParaRPr lang="en-US" sz="2800" b="1" kern="100" dirty="0">
              <a:latin typeface="Calibri" panose="020F0502020204030204" pitchFamily="34" charset="0"/>
              <a:ea typeface="SimSun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3D5150-C37D-8A9C-2DF1-5BBD8E6BF84F}"/>
              </a:ext>
            </a:extLst>
          </p:cNvPr>
          <p:cNvSpPr/>
          <p:nvPr/>
        </p:nvSpPr>
        <p:spPr>
          <a:xfrm>
            <a:off x="1891642" y="4789382"/>
            <a:ext cx="3909199" cy="887070"/>
          </a:xfrm>
          <a:prstGeom prst="rect">
            <a:avLst/>
          </a:prstGeom>
          <a:solidFill>
            <a:srgbClr val="002060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15000"/>
              </a:lnSpc>
            </a:pPr>
            <a:r>
              <a:rPr lang="en-US" sz="2070" b="1" kern="100" dirty="0"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Nour Eldin </a:t>
            </a:r>
            <a:r>
              <a:rPr lang="en-US" sz="2070" b="1" kern="100" dirty="0" err="1"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Amgad</a:t>
            </a:r>
            <a:r>
              <a:rPr lang="en-US" sz="2070" b="1" kern="100" dirty="0"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Ezzat Hassan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1AE48E-8E12-2782-AF20-47735BAAA562}"/>
              </a:ext>
            </a:extLst>
          </p:cNvPr>
          <p:cNvSpPr/>
          <p:nvPr/>
        </p:nvSpPr>
        <p:spPr>
          <a:xfrm>
            <a:off x="1891641" y="5965152"/>
            <a:ext cx="3909199" cy="887070"/>
          </a:xfrm>
          <a:prstGeom prst="rect">
            <a:avLst/>
          </a:prstGeom>
          <a:solidFill>
            <a:srgbClr val="002060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15000"/>
              </a:lnSpc>
              <a:spcAft>
                <a:spcPts val="1134"/>
              </a:spcAft>
            </a:pPr>
            <a:r>
              <a:rPr lang="en-US" sz="2070" b="1" kern="100" dirty="0"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Mona Abd </a:t>
            </a:r>
            <a:r>
              <a:rPr lang="en-US" sz="2070" b="1" kern="100" dirty="0" err="1"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Elsabour</a:t>
            </a:r>
            <a:r>
              <a:rPr lang="en-US" sz="2070" b="1" kern="100" dirty="0"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Ahmed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2AEBDE-6A00-A764-8CE3-ED9BC98684F1}"/>
              </a:ext>
            </a:extLst>
          </p:cNvPr>
          <p:cNvSpPr/>
          <p:nvPr/>
        </p:nvSpPr>
        <p:spPr>
          <a:xfrm>
            <a:off x="1891643" y="3709278"/>
            <a:ext cx="3909199" cy="887070"/>
          </a:xfrm>
          <a:prstGeom prst="rect">
            <a:avLst/>
          </a:prstGeom>
          <a:solidFill>
            <a:srgbClr val="002060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15000"/>
              </a:lnSpc>
            </a:pPr>
            <a:r>
              <a:rPr lang="en-US" sz="2070" b="1" kern="100" dirty="0"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Dina Anwar </a:t>
            </a:r>
            <a:r>
              <a:rPr lang="en-US" sz="2070" b="1" kern="100" dirty="0" err="1"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Ragaee</a:t>
            </a:r>
            <a:r>
              <a:rPr lang="en-US" sz="2070" b="1" kern="100" dirty="0"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Esmail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A4EEEE1-08AF-5275-DC63-BA53F43457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691854" y="199356"/>
            <a:ext cx="1846435" cy="92613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42F5E22-0810-7633-5F78-58F623DA7BD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280" y="100566"/>
            <a:ext cx="1987545" cy="1196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5670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9" animBg="1"/>
      <p:bldP spid="5" grpId="0" animBg="1"/>
      <p:bldP spid="6" grpId="0" animBg="1"/>
      <p:bldP spid="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BA024A-CD86-494A-E4CA-3729F2B890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F920792-F50A-D320-3B3B-BDF0C8F6F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656502" y="6445922"/>
            <a:ext cx="624225" cy="394369"/>
          </a:xfrm>
        </p:spPr>
        <p:txBody>
          <a:bodyPr/>
          <a:lstStyle/>
          <a:p>
            <a:fld id="{4EA8831F-4034-4B5B-BD26-220F57055F6B}" type="slidenum">
              <a:rPr lang="en-US" sz="3200" smtClean="0"/>
              <a:t>20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87D665-3687-B81F-220F-68216029F3A7}"/>
              </a:ext>
            </a:extLst>
          </p:cNvPr>
          <p:cNvSpPr txBox="1"/>
          <p:nvPr/>
        </p:nvSpPr>
        <p:spPr>
          <a:xfrm>
            <a:off x="1854517" y="378657"/>
            <a:ext cx="5049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BY SQL: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B4A2FB-4044-E046-452A-8A90D9BE3C92}"/>
              </a:ext>
            </a:extLst>
          </p:cNvPr>
          <p:cNvSpPr txBox="1"/>
          <p:nvPr/>
        </p:nvSpPr>
        <p:spPr>
          <a:xfrm>
            <a:off x="7606982" y="391017"/>
            <a:ext cx="5049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BY </a:t>
            </a:r>
            <a:r>
              <a:rPr lang="en-US" b="1" dirty="0" err="1"/>
              <a:t>Jupyter</a:t>
            </a:r>
            <a:r>
              <a:rPr lang="en-US" b="1" dirty="0"/>
              <a:t>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CBED8C-1E2B-52BC-8836-F63904FAC502}"/>
              </a:ext>
            </a:extLst>
          </p:cNvPr>
          <p:cNvSpPr txBox="1"/>
          <p:nvPr/>
        </p:nvSpPr>
        <p:spPr>
          <a:xfrm>
            <a:off x="1643062" y="5273040"/>
            <a:ext cx="10569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BY Tableau: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82EAC3A-99A1-D21B-25CC-CCC747F2214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902" r="53090"/>
          <a:stretch/>
        </p:blipFill>
        <p:spPr>
          <a:xfrm>
            <a:off x="4508182" y="4561841"/>
            <a:ext cx="6535738" cy="246677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4A8CDE2-14C5-FF98-5071-C5969000DA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6982" y="1097872"/>
            <a:ext cx="6092190" cy="327780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74A72C3-F352-E4F6-D91B-F32E546634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733284" y="100258"/>
            <a:ext cx="1846435" cy="9261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A45F989-5953-4044-57AE-AA97DE74B7A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280" y="100567"/>
            <a:ext cx="1773237" cy="106713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F500C23-7889-2D63-1AFD-C191B65814A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840" y="1138585"/>
            <a:ext cx="6092190" cy="3237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2650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49FEFD-9B0A-6BD8-24DC-2B52208E8C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E256DCA-67B7-8089-9CF1-9B43E2D55B13}"/>
              </a:ext>
            </a:extLst>
          </p:cNvPr>
          <p:cNvSpPr txBox="1"/>
          <p:nvPr/>
        </p:nvSpPr>
        <p:spPr>
          <a:xfrm>
            <a:off x="1253018" y="600447"/>
            <a:ext cx="10598469" cy="8490786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spcBef>
                <a:spcPts val="1554"/>
              </a:spcBef>
              <a:spcAft>
                <a:spcPts val="1165"/>
              </a:spcAft>
            </a:pPr>
            <a:r>
              <a:rPr lang="en-US" sz="317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dalus" panose="02020603050405020304" pitchFamily="18" charset="-78"/>
                <a:cs typeface="Andalus" panose="02020603050405020304" pitchFamily="18" charset="-78"/>
              </a:rPr>
              <a:t>         Visualization Step Via Tableau:</a:t>
            </a:r>
          </a:p>
          <a:p>
            <a:pPr>
              <a:spcBef>
                <a:spcPts val="1554"/>
              </a:spcBef>
              <a:spcAft>
                <a:spcPts val="1165"/>
              </a:spcAft>
            </a:pPr>
            <a:r>
              <a:rPr lang="en-US" sz="257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dalus" panose="02020603050405020304" pitchFamily="18" charset="-78"/>
                <a:cs typeface="Andalus" panose="02020603050405020304" pitchFamily="18" charset="-78"/>
              </a:rPr>
              <a:t>      Summarized all The Insights of Dataset into (4) Dashboards:</a:t>
            </a:r>
          </a:p>
          <a:p>
            <a:pPr>
              <a:spcBef>
                <a:spcPts val="1554"/>
              </a:spcBef>
              <a:spcAft>
                <a:spcPts val="1165"/>
              </a:spcAft>
            </a:pPr>
            <a:r>
              <a:rPr lang="en-US" sz="2570" b="1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dalus" panose="02020603050405020304" pitchFamily="18" charset="-78"/>
                <a:cs typeface="Andalus" panose="02020603050405020304" pitchFamily="18" charset="-78"/>
              </a:rPr>
              <a:t>        Access Link :</a:t>
            </a:r>
            <a:r>
              <a:rPr lang="ar-EG" sz="2570" b="1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dalus" panose="02020603050405020304" pitchFamily="18" charset="-78"/>
                <a:cs typeface="Andalus" panose="02020603050405020304" pitchFamily="18" charset="-78"/>
              </a:rPr>
              <a:t> </a:t>
            </a:r>
            <a:r>
              <a:rPr lang="en-US" sz="2570" b="1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dalus" panose="02020603050405020304" pitchFamily="18" charset="-78"/>
                <a:cs typeface="Andalus" panose="02020603050405020304" pitchFamily="18" charset="-78"/>
              </a:rPr>
              <a:t>For Check The Full Report</a:t>
            </a:r>
            <a:r>
              <a:rPr lang="en-US" sz="257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tx2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Andalus" panose="02020603050405020304" pitchFamily="18" charset="-78"/>
                <a:cs typeface="Andalus" panose="02020603050405020304" pitchFamily="18" charset="-78"/>
                <a:hlinkClick r:id="rId2"/>
              </a:rPr>
              <a:t> click here</a:t>
            </a:r>
            <a:r>
              <a:rPr lang="en-US" sz="257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tx2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Andalus" panose="02020603050405020304" pitchFamily="18" charset="-78"/>
                <a:cs typeface="Andalus" panose="02020603050405020304" pitchFamily="18" charset="-78"/>
              </a:rPr>
              <a:t> </a:t>
            </a:r>
            <a:endParaRPr lang="en-US" sz="1713" b="1" dirty="0">
              <a:ln w="0"/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>
              <a:spcBef>
                <a:spcPts val="1554"/>
              </a:spcBef>
              <a:spcAft>
                <a:spcPts val="1165"/>
              </a:spcAft>
            </a:pPr>
            <a:endParaRPr lang="en-US" sz="257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>
              <a:spcBef>
                <a:spcPts val="1554"/>
              </a:spcBef>
              <a:spcAft>
                <a:spcPts val="1165"/>
              </a:spcAft>
            </a:pPr>
            <a:endParaRPr lang="en-US" sz="317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>
              <a:spcBef>
                <a:spcPts val="1554"/>
              </a:spcBef>
              <a:spcAft>
                <a:spcPts val="1165"/>
              </a:spcAft>
            </a:pPr>
            <a:endParaRPr lang="en-US" sz="317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>
              <a:spcBef>
                <a:spcPts val="1554"/>
              </a:spcBef>
              <a:spcAft>
                <a:spcPts val="1165"/>
              </a:spcAft>
            </a:pPr>
            <a:endParaRPr lang="en-US" sz="2205" b="1" dirty="0">
              <a:solidFill>
                <a:srgbClr val="404040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>
              <a:spcBef>
                <a:spcPts val="1554"/>
              </a:spcBef>
              <a:spcAft>
                <a:spcPts val="1165"/>
              </a:spcAft>
            </a:pPr>
            <a:endParaRPr lang="en-US" sz="1764" dirty="0">
              <a:solidFill>
                <a:srgbClr val="404040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>
              <a:spcBef>
                <a:spcPts val="1554"/>
              </a:spcBef>
              <a:spcAft>
                <a:spcPts val="1165"/>
              </a:spcAft>
            </a:pPr>
            <a:endParaRPr lang="en-US" sz="1764" dirty="0">
              <a:solidFill>
                <a:srgbClr val="404040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 algn="justLow">
              <a:spcBef>
                <a:spcPts val="1554"/>
              </a:spcBef>
              <a:spcAft>
                <a:spcPts val="1165"/>
              </a:spcAft>
            </a:pPr>
            <a:r>
              <a:rPr lang="en-US" sz="1984" b="1" dirty="0"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  </a:t>
            </a:r>
          </a:p>
          <a:p>
            <a:pPr algn="justLow">
              <a:spcBef>
                <a:spcPts val="1554"/>
              </a:spcBef>
              <a:spcAft>
                <a:spcPts val="1165"/>
              </a:spcAft>
            </a:pPr>
            <a:endParaRPr lang="en-US" sz="1984" b="1" dirty="0">
              <a:latin typeface="Calibri" panose="020F050202020403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algn="justLow">
              <a:spcBef>
                <a:spcPts val="1554"/>
              </a:spcBef>
              <a:spcAft>
                <a:spcPts val="1165"/>
              </a:spcAft>
            </a:pPr>
            <a:endParaRPr lang="en-US" sz="1984" b="1" dirty="0">
              <a:latin typeface="Calibri" panose="020F050202020403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EC230F-C27E-AE43-9146-94D371C4F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403550" y="6331973"/>
            <a:ext cx="881917" cy="391019"/>
          </a:xfrm>
        </p:spPr>
        <p:txBody>
          <a:bodyPr/>
          <a:lstStyle/>
          <a:p>
            <a:fld id="{4EA8831F-4034-4B5B-BD26-220F57055F6B}" type="slidenum">
              <a:rPr lang="en-US" sz="3200"/>
              <a:t>21</a:t>
            </a:fld>
            <a:endParaRPr lang="en-US" sz="3855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363C1D-1F7B-0C4D-2D11-ACCE8C1EFA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1587" y="2956045"/>
            <a:ext cx="5413470" cy="427163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9B09AE7-183B-DD27-30EA-9CC79808FC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0356" y="2018955"/>
            <a:ext cx="1618875" cy="81946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8BBBFCE-FFFD-9697-0CF8-8DC3222F788C}"/>
              </a:ext>
            </a:extLst>
          </p:cNvPr>
          <p:cNvSpPr/>
          <p:nvPr/>
        </p:nvSpPr>
        <p:spPr>
          <a:xfrm>
            <a:off x="1850872" y="3095680"/>
            <a:ext cx="3760163" cy="3329552"/>
          </a:xfrm>
          <a:prstGeom prst="rect">
            <a:avLst/>
          </a:prstGeom>
          <a:solidFill>
            <a:schemeClr val="tx2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en-US" b="1" dirty="0"/>
              <a:t>Key KPIs:</a:t>
            </a:r>
          </a:p>
          <a:p>
            <a:pPr>
              <a:buNone/>
            </a:pP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Total Sales</a:t>
            </a:r>
          </a:p>
          <a:p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Order Count</a:t>
            </a:r>
          </a:p>
          <a:p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Customer Loyalty Segments</a:t>
            </a:r>
          </a:p>
          <a:p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Shipping Duration</a:t>
            </a:r>
          </a:p>
          <a:p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Sales by Region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A54B8FC-DF25-DBAB-473E-649B2E69F9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691854" y="199356"/>
            <a:ext cx="1846435" cy="92613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07C86E9-15E0-CE99-1369-FD3E5682181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280" y="100566"/>
            <a:ext cx="1987545" cy="1196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378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2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827F54A-E07B-9E46-DFEB-16978B660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797072" y="6750722"/>
            <a:ext cx="624225" cy="394369"/>
          </a:xfrm>
        </p:spPr>
        <p:txBody>
          <a:bodyPr/>
          <a:lstStyle/>
          <a:p>
            <a:fld id="{4EA8831F-4034-4B5B-BD26-220F57055F6B}" type="slidenum">
              <a:rPr lang="en-US" sz="3200"/>
              <a:t>22</a:t>
            </a:fld>
            <a:endParaRPr lang="en-US" sz="2999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9D8DB0-E9C7-54AA-092C-1AB28A0605AB}"/>
              </a:ext>
            </a:extLst>
          </p:cNvPr>
          <p:cNvSpPr txBox="1"/>
          <p:nvPr/>
        </p:nvSpPr>
        <p:spPr>
          <a:xfrm>
            <a:off x="1736397" y="509586"/>
            <a:ext cx="8015700" cy="6855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554"/>
              </a:spcBef>
              <a:spcAft>
                <a:spcPts val="1165"/>
              </a:spcAft>
            </a:pPr>
            <a:r>
              <a:rPr lang="en-US" sz="3855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dalus" panose="02020603050405020304" pitchFamily="18" charset="-78"/>
                <a:cs typeface="Andalus" panose="02020603050405020304" pitchFamily="18" charset="-78"/>
              </a:rPr>
              <a:t> </a:t>
            </a:r>
            <a:r>
              <a:rPr lang="en-US" sz="2999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dalus" panose="02020603050405020304" pitchFamily="18" charset="-78"/>
                <a:cs typeface="Andalus" panose="02020603050405020304" pitchFamily="18" charset="-78"/>
              </a:rPr>
              <a:t>Chapter 3: Data Prediction (Forecasting)</a:t>
            </a:r>
          </a:p>
        </p:txBody>
      </p:sp>
      <p:sp>
        <p:nvSpPr>
          <p:cNvPr id="9" name="Flowchart: Decision 8">
            <a:extLst>
              <a:ext uri="{FF2B5EF4-FFF2-40B4-BE49-F238E27FC236}">
                <a16:creationId xmlns:a16="http://schemas.microsoft.com/office/drawing/2014/main" id="{25599192-1997-0D66-7735-B69C75EE7095}"/>
              </a:ext>
            </a:extLst>
          </p:cNvPr>
          <p:cNvSpPr/>
          <p:nvPr/>
        </p:nvSpPr>
        <p:spPr>
          <a:xfrm>
            <a:off x="9214899" y="1307609"/>
            <a:ext cx="3688133" cy="1610585"/>
          </a:xfrm>
          <a:prstGeom prst="flowChartDecision">
            <a:avLst/>
          </a:prstGeom>
          <a:solidFill>
            <a:schemeClr val="tx2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42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dalus" panose="02020603050405020304" pitchFamily="18" charset="-78"/>
                <a:cs typeface="Andalus" panose="02020603050405020304" pitchFamily="18" charset="-78"/>
              </a:rPr>
              <a:t>Data Prediction</a:t>
            </a:r>
            <a:endParaRPr lang="en-US" sz="1984" dirty="0"/>
          </a:p>
          <a:p>
            <a:pPr algn="ctr"/>
            <a:r>
              <a:rPr lang="en-US" sz="1984" dirty="0"/>
              <a:t>Forecasting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D83CE83-245E-93D1-88C0-0053CC4D93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4037" y="3133312"/>
            <a:ext cx="6106234" cy="3321328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036E814-FA5E-3187-C7F1-628B94F0D9BD}"/>
              </a:ext>
            </a:extLst>
          </p:cNvPr>
          <p:cNvSpPr/>
          <p:nvPr/>
        </p:nvSpPr>
        <p:spPr>
          <a:xfrm>
            <a:off x="1736397" y="2692400"/>
            <a:ext cx="3760163" cy="2885440"/>
          </a:xfrm>
          <a:prstGeom prst="rect">
            <a:avLst/>
          </a:prstGeom>
          <a:solidFill>
            <a:schemeClr val="tx2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en-US" b="1" dirty="0"/>
              <a:t>Forecast Highlights</a:t>
            </a:r>
          </a:p>
          <a:p>
            <a:pPr>
              <a:buNone/>
            </a:pP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Continued overall sales growth expected</a:t>
            </a:r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Technology category projected to lead growth</a:t>
            </a:r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Recommend focusing resources on top regions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5404E2-8EB3-587D-A9DE-E857C20137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773134" y="85397"/>
            <a:ext cx="1846435" cy="92613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3204EEE-EB05-C118-0575-615828D8BC7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280" y="100566"/>
            <a:ext cx="1987545" cy="1196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999725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0B66FB-22D1-04AD-0AC8-186EE4D484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2EAA560-630B-FBAC-5577-E0960FF64EAA}"/>
              </a:ext>
            </a:extLst>
          </p:cNvPr>
          <p:cNvSpPr txBox="1"/>
          <p:nvPr/>
        </p:nvSpPr>
        <p:spPr>
          <a:xfrm>
            <a:off x="1404451" y="405597"/>
            <a:ext cx="11315679" cy="6735305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endParaRPr lang="en-US" sz="257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>
              <a:spcBef>
                <a:spcPts val="1554"/>
              </a:spcBef>
              <a:spcAft>
                <a:spcPts val="1165"/>
              </a:spcAft>
            </a:pPr>
            <a:endParaRPr lang="en-US" sz="257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>
              <a:spcBef>
                <a:spcPts val="1554"/>
              </a:spcBef>
              <a:spcAft>
                <a:spcPts val="1165"/>
              </a:spcAft>
            </a:pPr>
            <a:endParaRPr lang="en-US" sz="317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>
              <a:spcBef>
                <a:spcPts val="1554"/>
              </a:spcBef>
              <a:spcAft>
                <a:spcPts val="1165"/>
              </a:spcAft>
            </a:pPr>
            <a:endParaRPr lang="en-US" sz="317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>
              <a:spcBef>
                <a:spcPts val="1554"/>
              </a:spcBef>
              <a:spcAft>
                <a:spcPts val="1165"/>
              </a:spcAft>
            </a:pPr>
            <a:endParaRPr lang="en-US" sz="2205" b="1" dirty="0">
              <a:solidFill>
                <a:srgbClr val="404040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>
              <a:spcBef>
                <a:spcPts val="1554"/>
              </a:spcBef>
              <a:spcAft>
                <a:spcPts val="1165"/>
              </a:spcAft>
            </a:pPr>
            <a:endParaRPr lang="en-US" sz="1764" dirty="0">
              <a:solidFill>
                <a:srgbClr val="404040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>
              <a:spcBef>
                <a:spcPts val="1554"/>
              </a:spcBef>
              <a:spcAft>
                <a:spcPts val="1165"/>
              </a:spcAft>
            </a:pPr>
            <a:endParaRPr lang="en-US" sz="1764" dirty="0">
              <a:solidFill>
                <a:srgbClr val="404040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 algn="justLow">
              <a:spcBef>
                <a:spcPts val="1554"/>
              </a:spcBef>
              <a:spcAft>
                <a:spcPts val="1165"/>
              </a:spcAft>
            </a:pPr>
            <a:r>
              <a:rPr lang="en-US" sz="1984" b="1" dirty="0"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  </a:t>
            </a:r>
          </a:p>
          <a:p>
            <a:pPr algn="justLow">
              <a:spcBef>
                <a:spcPts val="1554"/>
              </a:spcBef>
              <a:spcAft>
                <a:spcPts val="1165"/>
              </a:spcAft>
            </a:pPr>
            <a:endParaRPr lang="en-US" sz="1984" b="1" dirty="0">
              <a:latin typeface="Calibri" panose="020F050202020403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algn="justLow">
              <a:spcBef>
                <a:spcPts val="1554"/>
              </a:spcBef>
              <a:spcAft>
                <a:spcPts val="1165"/>
              </a:spcAft>
            </a:pPr>
            <a:endParaRPr lang="en-US" sz="1984" b="1" dirty="0">
              <a:latin typeface="Calibri" panose="020F050202020403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7136E7-D1F6-6E70-E0C8-780C2A6B2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776920" y="6423188"/>
            <a:ext cx="851632" cy="984087"/>
          </a:xfrm>
        </p:spPr>
        <p:txBody>
          <a:bodyPr/>
          <a:lstStyle/>
          <a:p>
            <a:fld id="{4EA8831F-4034-4B5B-BD26-220F57055F6B}" type="slidenum">
              <a:rPr lang="en-US" sz="3200"/>
              <a:t>23</a:t>
            </a:fld>
            <a:endParaRPr lang="en-US" sz="3427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923F5DC-5929-CBB6-2DF8-5127C9D2B3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5972" y="1273442"/>
            <a:ext cx="6724180" cy="499961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1DF4632-D966-40EC-3081-FD6D412460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796912" y="46521"/>
            <a:ext cx="1846435" cy="92613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32A0A48-7F5E-B3C9-6553-86BDC3BCE49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280" y="100566"/>
            <a:ext cx="1691035" cy="10176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B2C6734-FA57-C9FA-DC6E-DC0D3A3D37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40" y="1273443"/>
            <a:ext cx="5694997" cy="49996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18EC734-6D15-1648-59DE-975CDBBB851B}"/>
              </a:ext>
            </a:extLst>
          </p:cNvPr>
          <p:cNvSpPr txBox="1"/>
          <p:nvPr/>
        </p:nvSpPr>
        <p:spPr>
          <a:xfrm>
            <a:off x="1967726" y="721068"/>
            <a:ext cx="5049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BY </a:t>
            </a:r>
            <a:r>
              <a:rPr lang="en-US" b="1" dirty="0" err="1"/>
              <a:t>Jupyter</a:t>
            </a:r>
            <a:r>
              <a:rPr lang="en-US" b="1" dirty="0"/>
              <a:t>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3967FD-E39D-187E-CB67-4F49A8D4A0F4}"/>
              </a:ext>
            </a:extLst>
          </p:cNvPr>
          <p:cNvSpPr txBox="1"/>
          <p:nvPr/>
        </p:nvSpPr>
        <p:spPr>
          <a:xfrm>
            <a:off x="7463592" y="721068"/>
            <a:ext cx="1603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BY Tableau:</a:t>
            </a:r>
          </a:p>
        </p:txBody>
      </p:sp>
    </p:spTree>
    <p:extLst>
      <p:ext uri="{BB962C8B-B14F-4D97-AF65-F5344CB8AC3E}">
        <p14:creationId xmlns:p14="http://schemas.microsoft.com/office/powerpoint/2010/main" val="1456655140"/>
      </p:ext>
    </p:extLst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6335F0-6D1D-5987-039A-6ED36A08F9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94EB78B-0816-BDF9-0839-A49B0D863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776920" y="6557682"/>
            <a:ext cx="624225" cy="394369"/>
          </a:xfrm>
        </p:spPr>
        <p:txBody>
          <a:bodyPr/>
          <a:lstStyle/>
          <a:p>
            <a:fld id="{4EA8831F-4034-4B5B-BD26-220F57055F6B}" type="slidenum">
              <a:rPr lang="en-US" sz="3200"/>
              <a:t>24</a:t>
            </a:fld>
            <a:endParaRPr lang="en-US" sz="2999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8824428-86A3-75F5-6083-77E93D23A7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0319" y="1495283"/>
            <a:ext cx="7823887" cy="405832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D2EB7F0-B280-AC40-63D2-302D30943A11}"/>
              </a:ext>
            </a:extLst>
          </p:cNvPr>
          <p:cNvSpPr txBox="1"/>
          <p:nvPr/>
        </p:nvSpPr>
        <p:spPr>
          <a:xfrm>
            <a:off x="2483453" y="696967"/>
            <a:ext cx="8015700" cy="553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554"/>
              </a:spcBef>
              <a:spcAft>
                <a:spcPts val="1165"/>
              </a:spcAft>
            </a:pPr>
            <a:r>
              <a:rPr lang="en-US" sz="2999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dalus" panose="02020603050405020304" pitchFamily="18" charset="-78"/>
                <a:cs typeface="Andalus" panose="02020603050405020304" pitchFamily="18" charset="-78"/>
              </a:rPr>
              <a:t>Chapter 4: Data Prescription ( Recommendations)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F71E76-0EA5-6A62-DE32-C3C7F86C16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691854" y="158716"/>
            <a:ext cx="1846435" cy="9261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91EFF8C-CAE6-E10D-856E-A47CB74F32F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280" y="100566"/>
            <a:ext cx="1987545" cy="1196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5330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drape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7B890D-D9AD-BB85-B460-A7998F76EB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1EB643B-1409-6B02-66AE-2DED08074F69}"/>
              </a:ext>
            </a:extLst>
          </p:cNvPr>
          <p:cNvSpPr txBox="1"/>
          <p:nvPr/>
        </p:nvSpPr>
        <p:spPr>
          <a:xfrm>
            <a:off x="1329251" y="1305515"/>
            <a:ext cx="12881652" cy="6025880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endParaRPr lang="en-US" sz="2142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endParaRPr lang="en-US" sz="2142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endParaRPr lang="en-US" sz="2142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endParaRPr lang="en-US" sz="2142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endParaRPr lang="en-US" sz="2142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endParaRPr lang="en-US" sz="2142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endParaRPr lang="en-US" sz="2142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endParaRPr lang="en-US" sz="2142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endParaRPr lang="en-US" sz="2142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endParaRPr lang="en-US" sz="2142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endParaRPr lang="en-US" sz="2142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endParaRPr lang="en-US" sz="2142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endParaRPr lang="en-US" sz="2142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endParaRPr lang="en-US" sz="2142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endParaRPr lang="en-US" sz="2142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endParaRPr lang="en-US" sz="2142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endParaRPr lang="en-US" sz="2142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endParaRPr lang="en-US" sz="2142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B2AF32-CF48-5EA6-1787-826A7DF94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956445" y="6223931"/>
            <a:ext cx="851632" cy="984087"/>
          </a:xfrm>
        </p:spPr>
        <p:txBody>
          <a:bodyPr/>
          <a:lstStyle/>
          <a:p>
            <a:fld id="{4EA8831F-4034-4B5B-BD26-220F57055F6B}" type="slidenum">
              <a:rPr lang="en-US" sz="3200"/>
              <a:t>25</a:t>
            </a:fld>
            <a:endParaRPr lang="en-US" sz="3427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7C09A3-BA44-D32A-493B-08C39EE2273A}"/>
              </a:ext>
            </a:extLst>
          </p:cNvPr>
          <p:cNvSpPr txBox="1"/>
          <p:nvPr/>
        </p:nvSpPr>
        <p:spPr>
          <a:xfrm>
            <a:off x="3119121" y="233661"/>
            <a:ext cx="9183678" cy="6855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855" b="1" u="sng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tx2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Andalus" panose="02020603050405020304" pitchFamily="18" charset="-78"/>
                <a:cs typeface="Andalus" panose="02020603050405020304" pitchFamily="18" charset="-78"/>
              </a:rPr>
              <a:t>Recommendations for improvement</a:t>
            </a:r>
            <a:endParaRPr lang="en-US" sz="2070" b="1" u="sng" dirty="0">
              <a:ln w="12700">
                <a:solidFill>
                  <a:schemeClr val="accent1"/>
                </a:solidFill>
                <a:prstDash val="solid"/>
              </a:ln>
              <a:solidFill>
                <a:schemeClr val="tx2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C1BA2D-5CF3-2FC7-61F7-5225487B5A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0268" y="1229715"/>
            <a:ext cx="3561315" cy="1750536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BA23431-6C62-C687-E8C0-2463BCF74D57}"/>
              </a:ext>
            </a:extLst>
          </p:cNvPr>
          <p:cNvSpPr txBox="1"/>
          <p:nvPr/>
        </p:nvSpPr>
        <p:spPr>
          <a:xfrm>
            <a:off x="1640282" y="3379510"/>
            <a:ext cx="4201289" cy="2434513"/>
          </a:xfrm>
          <a:prstGeom prst="rect">
            <a:avLst/>
          </a:prstGeom>
          <a:solidFill>
            <a:srgbClr val="0070C0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570" b="1" dirty="0">
                <a:solidFill>
                  <a:srgbClr val="002060"/>
                </a:solidFill>
              </a:rPr>
              <a:t>Customer Experience:</a:t>
            </a:r>
          </a:p>
          <a:p>
            <a:r>
              <a:rPr lang="en-US" sz="2070" b="1" dirty="0">
                <a:latin typeface="Aptos" panose="020B0004020202020204" pitchFamily="34" charset="0"/>
                <a:cs typeface="Arial" panose="020B0604020202020204" pitchFamily="34" charset="0"/>
              </a:rPr>
              <a:t>1- Provide Facilities to </a:t>
            </a:r>
            <a:br>
              <a:rPr lang="ar-EG" sz="2070" b="1" dirty="0">
                <a:latin typeface="Aptos" panose="020B0004020202020204" pitchFamily="34" charset="0"/>
                <a:cs typeface="Arial" panose="020B0604020202020204" pitchFamily="34" charset="0"/>
              </a:rPr>
            </a:br>
            <a:r>
              <a:rPr lang="ar-EG" sz="2070" b="1" dirty="0">
                <a:latin typeface="Aptos" panose="020B0004020202020204" pitchFamily="34" charset="0"/>
                <a:cs typeface="Arial" panose="020B0604020202020204" pitchFamily="34" charset="0"/>
              </a:rPr>
              <a:t>"</a:t>
            </a:r>
            <a:r>
              <a:rPr lang="en-US" sz="2070" b="1" dirty="0">
                <a:latin typeface="Aptos" panose="020B0004020202020204" pitchFamily="34" charset="0"/>
                <a:cs typeface="Arial" panose="020B0604020202020204" pitchFamily="34" charset="0"/>
              </a:rPr>
              <a:t>new customers </a:t>
            </a:r>
            <a:r>
              <a:rPr lang="ar-EG" sz="2070" b="1" dirty="0">
                <a:latin typeface="Aptos" panose="020B0004020202020204" pitchFamily="34" charset="0"/>
                <a:cs typeface="Arial" panose="020B0604020202020204" pitchFamily="34" charset="0"/>
              </a:rPr>
              <a:t>"</a:t>
            </a:r>
            <a:r>
              <a:rPr lang="en-US" sz="2070" b="1" dirty="0">
                <a:latin typeface="Aptos" panose="020B0004020202020204" pitchFamily="34" charset="0"/>
                <a:cs typeface="Arial" panose="020B0604020202020204" pitchFamily="34" charset="0"/>
              </a:rPr>
              <a:t> in customer loyalty classification .</a:t>
            </a:r>
          </a:p>
          <a:p>
            <a:endParaRPr lang="en-US" sz="207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r>
              <a:rPr lang="en-US" sz="207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dalus" panose="02020603050405020304" pitchFamily="18" charset="-78"/>
                <a:cs typeface="Andalus" panose="02020603050405020304" pitchFamily="18" charset="-78"/>
              </a:rPr>
              <a:t>2-</a:t>
            </a:r>
            <a:r>
              <a:rPr lang="en-US" sz="2070" b="1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Develop customer segmentation campaigns</a:t>
            </a:r>
            <a:r>
              <a:rPr lang="en-US" sz="207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.</a:t>
            </a:r>
            <a:endParaRPr lang="en-US" sz="207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E526029-DEE0-1398-D872-EDD1C07249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1980" y="1092491"/>
            <a:ext cx="3011451" cy="21398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7C000E9-1DC8-5D45-34B0-DAE55459BF03}"/>
              </a:ext>
            </a:extLst>
          </p:cNvPr>
          <p:cNvSpPr txBox="1"/>
          <p:nvPr/>
        </p:nvSpPr>
        <p:spPr>
          <a:xfrm>
            <a:off x="7966505" y="3307009"/>
            <a:ext cx="5221176" cy="4027256"/>
          </a:xfrm>
          <a:prstGeom prst="rect">
            <a:avLst/>
          </a:prstGeom>
          <a:solidFill>
            <a:srgbClr val="0070C0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570" b="1" dirty="0">
                <a:solidFill>
                  <a:srgbClr val="002060"/>
                </a:solidFill>
              </a:rPr>
              <a:t>Inventory:</a:t>
            </a:r>
          </a:p>
          <a:p>
            <a:r>
              <a:rPr lang="en-US" sz="2070" b="1" dirty="0">
                <a:latin typeface="Aptos" panose="020B0004020202020204" pitchFamily="34" charset="0"/>
                <a:cs typeface="Arial" panose="020B0604020202020204" pitchFamily="34" charset="0"/>
              </a:rPr>
              <a:t>1- </a:t>
            </a:r>
            <a:r>
              <a:rPr lang="en-US" sz="2070" b="1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Increase inventory of top-performing products</a:t>
            </a:r>
            <a:r>
              <a:rPr lang="en-US" sz="207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(like Staple Envelope and Binders) to meet demand.</a:t>
            </a:r>
            <a:endParaRPr lang="en-US" sz="2070" b="1" dirty="0">
              <a:latin typeface="Aptos" panose="020B0004020202020204" pitchFamily="34" charset="0"/>
              <a:cs typeface="Arial" panose="020B0604020202020204" pitchFamily="34" charset="0"/>
            </a:endParaRPr>
          </a:p>
          <a:p>
            <a:endParaRPr lang="en-US" sz="207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r>
              <a:rPr lang="en-US" sz="2070" b="1" dirty="0">
                <a:latin typeface="Aptos" panose="020B0004020202020204" pitchFamily="34" charset="0"/>
                <a:cs typeface="Arial" panose="020B0604020202020204" pitchFamily="34" charset="0"/>
              </a:rPr>
              <a:t>2-Concern The Quality of Top Category </a:t>
            </a:r>
            <a:br>
              <a:rPr lang="en-US" sz="2070" b="1" dirty="0">
                <a:latin typeface="Aptos" panose="020B0004020202020204" pitchFamily="34" charset="0"/>
                <a:cs typeface="Arial" panose="020B0604020202020204" pitchFamily="34" charset="0"/>
              </a:rPr>
            </a:br>
            <a:r>
              <a:rPr lang="ar-EG" sz="2070" b="1" dirty="0">
                <a:latin typeface="Aptos" panose="020B0004020202020204" pitchFamily="34" charset="0"/>
                <a:cs typeface="Arial" panose="020B0604020202020204" pitchFamily="34" charset="0"/>
              </a:rPr>
              <a:t>"</a:t>
            </a:r>
            <a:r>
              <a:rPr lang="en-US" sz="2070" b="1" dirty="0">
                <a:latin typeface="Aptos" panose="020B0004020202020204" pitchFamily="34" charset="0"/>
                <a:cs typeface="Arial" panose="020B0604020202020204" pitchFamily="34" charset="0"/>
              </a:rPr>
              <a:t> Technology </a:t>
            </a:r>
            <a:r>
              <a:rPr lang="ar-EG" sz="2070" b="1" dirty="0">
                <a:latin typeface="Aptos" panose="020B0004020202020204" pitchFamily="34" charset="0"/>
                <a:cs typeface="Arial" panose="020B0604020202020204" pitchFamily="34" charset="0"/>
              </a:rPr>
              <a:t>"</a:t>
            </a:r>
            <a:r>
              <a:rPr lang="en-US" sz="2070" b="1" dirty="0">
                <a:latin typeface="Aptos" panose="020B0004020202020204" pitchFamily="34" charset="0"/>
                <a:cs typeface="Arial" panose="020B0604020202020204" pitchFamily="34" charset="0"/>
              </a:rPr>
              <a:t>as it contains The best Selling Products.</a:t>
            </a:r>
          </a:p>
          <a:p>
            <a:endParaRPr lang="en-US" sz="2070" b="1" dirty="0">
              <a:latin typeface="Aptos" panose="020B0004020202020204" pitchFamily="34" charset="0"/>
              <a:cs typeface="Arial" panose="020B0604020202020204" pitchFamily="34" charset="0"/>
            </a:endParaRPr>
          </a:p>
          <a:p>
            <a:r>
              <a:rPr lang="en-US" sz="2070" b="1" dirty="0">
                <a:latin typeface="Aptos" panose="020B0004020202020204" pitchFamily="34" charset="0"/>
                <a:cs typeface="Arial" panose="020B0604020202020204" pitchFamily="34" charset="0"/>
              </a:rPr>
              <a:t>3-</a:t>
            </a:r>
            <a:r>
              <a:rPr lang="en-US" sz="207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dalus" panose="02020603050405020304" pitchFamily="18" charset="-78"/>
                <a:cs typeface="Andalus" panose="02020603050405020304" pitchFamily="18" charset="-78"/>
              </a:rPr>
              <a:t> </a:t>
            </a:r>
            <a:r>
              <a:rPr lang="en-US" sz="2070" b="1" dirty="0">
                <a:latin typeface="Aptos" panose="020B0004020202020204" pitchFamily="34" charset="0"/>
                <a:cs typeface="Arial" panose="020B0604020202020204" pitchFamily="34" charset="0"/>
              </a:rPr>
              <a:t>Handle The Reason for The most delayed products of </a:t>
            </a:r>
            <a:r>
              <a:rPr lang="ar-EG" sz="2070" b="1" dirty="0">
                <a:latin typeface="Aptos" panose="020B0004020202020204" pitchFamily="34" charset="0"/>
                <a:cs typeface="Arial" panose="020B0604020202020204" pitchFamily="34" charset="0"/>
              </a:rPr>
              <a:t>"</a:t>
            </a:r>
            <a:r>
              <a:rPr lang="en-US" sz="2070" b="1" dirty="0">
                <a:latin typeface="Aptos" panose="020B0004020202020204" pitchFamily="34" charset="0"/>
                <a:cs typeface="Arial" panose="020B0604020202020204" pitchFamily="34" charset="0"/>
              </a:rPr>
              <a:t>labels </a:t>
            </a:r>
            <a:r>
              <a:rPr lang="ar-EG" sz="2070" b="1" dirty="0">
                <a:latin typeface="Aptos" panose="020B0004020202020204" pitchFamily="34" charset="0"/>
                <a:cs typeface="Arial" panose="020B0604020202020204" pitchFamily="34" charset="0"/>
              </a:rPr>
              <a:t>"</a:t>
            </a:r>
            <a:r>
              <a:rPr lang="en-US" sz="2070" b="1" dirty="0">
                <a:latin typeface="Aptos" panose="020B0004020202020204" pitchFamily="34" charset="0"/>
                <a:cs typeface="Arial" panose="020B0604020202020204" pitchFamily="34" charset="0"/>
              </a:rPr>
              <a:t>with 35%&amp; </a:t>
            </a:r>
            <a:r>
              <a:rPr lang="ar-EG" sz="2070" b="1" dirty="0">
                <a:latin typeface="Aptos" panose="020B0004020202020204" pitchFamily="34" charset="0"/>
                <a:cs typeface="Arial" panose="020B0604020202020204" pitchFamily="34" charset="0"/>
              </a:rPr>
              <a:t>"</a:t>
            </a:r>
            <a:r>
              <a:rPr lang="en-US" sz="2070" b="1" dirty="0">
                <a:latin typeface="Aptos" panose="020B0004020202020204" pitchFamily="34" charset="0"/>
                <a:cs typeface="Arial" panose="020B0604020202020204" pitchFamily="34" charset="0"/>
              </a:rPr>
              <a:t>storage </a:t>
            </a:r>
            <a:r>
              <a:rPr lang="ar-EG" sz="2070" b="1" dirty="0">
                <a:latin typeface="Aptos" panose="020B0004020202020204" pitchFamily="34" charset="0"/>
                <a:cs typeface="Arial" panose="020B0604020202020204" pitchFamily="34" charset="0"/>
              </a:rPr>
              <a:t>"</a:t>
            </a:r>
            <a:r>
              <a:rPr lang="en-US" sz="2070" b="1" dirty="0">
                <a:latin typeface="Aptos" panose="020B0004020202020204" pitchFamily="34" charset="0"/>
                <a:cs typeface="Arial" panose="020B0604020202020204" pitchFamily="34" charset="0"/>
              </a:rPr>
              <a:t>with 34% in </a:t>
            </a:r>
            <a:r>
              <a:rPr lang="ar-EG" sz="2070" b="1" dirty="0">
                <a:latin typeface="Aptos" panose="020B0004020202020204" pitchFamily="34" charset="0"/>
                <a:cs typeface="Arial" panose="020B0604020202020204" pitchFamily="34" charset="0"/>
              </a:rPr>
              <a:t>"</a:t>
            </a:r>
            <a:r>
              <a:rPr lang="en-US" sz="2070" b="1" dirty="0">
                <a:latin typeface="Aptos" panose="020B0004020202020204" pitchFamily="34" charset="0"/>
                <a:cs typeface="Arial" panose="020B0604020202020204" pitchFamily="34" charset="0"/>
              </a:rPr>
              <a:t>Office Supplies</a:t>
            </a:r>
            <a:r>
              <a:rPr lang="ar-EG" sz="2070" b="1" dirty="0">
                <a:latin typeface="Aptos" panose="020B0004020202020204" pitchFamily="34" charset="0"/>
                <a:cs typeface="Arial" panose="020B0604020202020204" pitchFamily="34" charset="0"/>
              </a:rPr>
              <a:t>"</a:t>
            </a:r>
            <a:r>
              <a:rPr lang="en-US" sz="2070" b="1" dirty="0">
                <a:latin typeface="Aptos" panose="020B00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7A810A9-8605-03BD-1AC0-362593AFC9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724613" y="166361"/>
            <a:ext cx="1846435" cy="92613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1FEE0C2-C13E-56D9-6402-D57B919C731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280" y="100566"/>
            <a:ext cx="1987545" cy="1196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433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ferris dir="l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D991AB-A435-F80C-7906-AE8DA44F51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6A3CC8E-9E6D-98C8-1224-3ACC9DF86521}"/>
              </a:ext>
            </a:extLst>
          </p:cNvPr>
          <p:cNvSpPr txBox="1"/>
          <p:nvPr/>
        </p:nvSpPr>
        <p:spPr>
          <a:xfrm>
            <a:off x="1160778" y="1422605"/>
            <a:ext cx="12881652" cy="6025880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endParaRPr lang="en-US" sz="2142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endParaRPr lang="en-US" sz="2142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endParaRPr lang="en-US" sz="2142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endParaRPr lang="en-US" sz="2142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endParaRPr lang="en-US" sz="2142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endParaRPr lang="en-US" sz="2142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endParaRPr lang="en-US" sz="2142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endParaRPr lang="en-US" sz="2142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endParaRPr lang="en-US" sz="2142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endParaRPr lang="en-US" sz="2142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endParaRPr lang="en-US" sz="2142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endParaRPr lang="en-US" sz="2142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endParaRPr lang="en-US" sz="2142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endParaRPr lang="en-US" sz="2142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endParaRPr lang="en-US" sz="2142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endParaRPr lang="en-US" sz="2142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endParaRPr lang="en-US" sz="2142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endParaRPr lang="en-US" sz="2142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19A0C-2F5B-EDC2-0C7B-A34E56AE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956445" y="6223931"/>
            <a:ext cx="851632" cy="984087"/>
          </a:xfrm>
        </p:spPr>
        <p:txBody>
          <a:bodyPr/>
          <a:lstStyle/>
          <a:p>
            <a:fld id="{4EA8831F-4034-4B5B-BD26-220F57055F6B}" type="slidenum">
              <a:rPr lang="en-US" sz="3200"/>
              <a:t>26</a:t>
            </a:fld>
            <a:endParaRPr lang="en-US" sz="3427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A24E78-80A6-88B3-5C88-35045B5BC427}"/>
              </a:ext>
            </a:extLst>
          </p:cNvPr>
          <p:cNvSpPr txBox="1"/>
          <p:nvPr/>
        </p:nvSpPr>
        <p:spPr>
          <a:xfrm>
            <a:off x="2529841" y="232926"/>
            <a:ext cx="9709782" cy="10041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855" b="1" u="sng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tx2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Andalus" panose="02020603050405020304" pitchFamily="18" charset="-78"/>
                <a:cs typeface="Andalus" panose="02020603050405020304" pitchFamily="18" charset="-78"/>
              </a:rPr>
              <a:t>Recommendations for improvement</a:t>
            </a:r>
          </a:p>
          <a:p>
            <a:endParaRPr lang="en-US" sz="2070" b="1" u="sng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09C43F-1061-4BC5-8606-952B5A32EC04}"/>
              </a:ext>
            </a:extLst>
          </p:cNvPr>
          <p:cNvSpPr txBox="1"/>
          <p:nvPr/>
        </p:nvSpPr>
        <p:spPr>
          <a:xfrm>
            <a:off x="1593579" y="3155451"/>
            <a:ext cx="4201289" cy="2434513"/>
          </a:xfrm>
          <a:prstGeom prst="rect">
            <a:avLst/>
          </a:prstGeom>
          <a:solidFill>
            <a:srgbClr val="0070C0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570" b="1" dirty="0">
                <a:solidFill>
                  <a:srgbClr val="002060"/>
                </a:solidFill>
              </a:rPr>
              <a:t>Marketing:</a:t>
            </a:r>
          </a:p>
          <a:p>
            <a:r>
              <a:rPr lang="en-US" sz="2070" b="1" dirty="0">
                <a:latin typeface="Aptos" panose="020B0004020202020204" pitchFamily="34" charset="0"/>
                <a:cs typeface="Arial" panose="020B0604020202020204" pitchFamily="34" charset="0"/>
              </a:rPr>
              <a:t>1- </a:t>
            </a:r>
            <a:r>
              <a:rPr lang="en-US" sz="2070" b="1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Optimize operations &amp; Improve Customer services in California</a:t>
            </a:r>
            <a:r>
              <a:rPr lang="en-US" sz="207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.</a:t>
            </a:r>
            <a:endParaRPr lang="en-US" sz="2070" b="1" dirty="0">
              <a:latin typeface="Aptos" panose="020B0004020202020204" pitchFamily="34" charset="0"/>
              <a:cs typeface="Arial" panose="020B0604020202020204" pitchFamily="34" charset="0"/>
            </a:endParaRPr>
          </a:p>
          <a:p>
            <a:endParaRPr lang="en-US" sz="207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r>
              <a:rPr lang="en-US" sz="207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dalus" panose="02020603050405020304" pitchFamily="18" charset="-78"/>
                <a:cs typeface="Andalus" panose="02020603050405020304" pitchFamily="18" charset="-78"/>
              </a:rPr>
              <a:t>2-</a:t>
            </a:r>
            <a:r>
              <a:rPr lang="en-US" sz="2070" b="1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Target South region with </a:t>
            </a:r>
            <a:r>
              <a:rPr lang="en-US" sz="2070" b="1" dirty="0">
                <a:latin typeface="Aptos" panose="020B0004020202020204" pitchFamily="34" charset="0"/>
                <a:cs typeface="Arial" panose="020B0604020202020204" pitchFamily="34" charset="0"/>
              </a:rPr>
              <a:t>promotions expand stores and supervising the Quality Control 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3504F8-0129-9A7A-E0CF-4E785A2C21FF}"/>
              </a:ext>
            </a:extLst>
          </p:cNvPr>
          <p:cNvSpPr txBox="1"/>
          <p:nvPr/>
        </p:nvSpPr>
        <p:spPr>
          <a:xfrm>
            <a:off x="7339095" y="3155451"/>
            <a:ext cx="5822840" cy="4186274"/>
          </a:xfrm>
          <a:prstGeom prst="rect">
            <a:avLst/>
          </a:prstGeom>
          <a:solidFill>
            <a:srgbClr val="0070C0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570" b="1" dirty="0">
                <a:solidFill>
                  <a:srgbClr val="002060"/>
                </a:solidFill>
              </a:rPr>
              <a:t>For Geo &amp; Shipping:</a:t>
            </a:r>
          </a:p>
          <a:p>
            <a:r>
              <a:rPr lang="en-US" sz="2070" b="1" dirty="0">
                <a:latin typeface="Aptos" panose="020B0004020202020204" pitchFamily="34" charset="0"/>
                <a:cs typeface="Arial" panose="020B0604020202020204" pitchFamily="34" charset="0"/>
              </a:rPr>
              <a:t>1- </a:t>
            </a:r>
            <a:r>
              <a:rPr lang="en-US" sz="2070" b="1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Improve shipping efficiency</a:t>
            </a:r>
            <a:r>
              <a:rPr lang="en-US" sz="207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.</a:t>
            </a:r>
          </a:p>
          <a:p>
            <a:pPr>
              <a:lnSpc>
                <a:spcPts val="964"/>
              </a:lnSpc>
            </a:pPr>
            <a:endParaRPr lang="en-US" sz="207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r>
              <a:rPr lang="en-US" sz="2070" b="1" dirty="0">
                <a:latin typeface="Aptos" panose="020B0004020202020204" pitchFamily="34" charset="0"/>
                <a:cs typeface="Arial" panose="020B0604020202020204" pitchFamily="34" charset="0"/>
              </a:rPr>
              <a:t>2-</a:t>
            </a:r>
            <a:r>
              <a:rPr lang="en-US" sz="207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dalus" panose="02020603050405020304" pitchFamily="18" charset="-78"/>
                <a:cs typeface="Andalus" panose="02020603050405020304" pitchFamily="18" charset="-78"/>
              </a:rPr>
              <a:t> </a:t>
            </a:r>
            <a:r>
              <a:rPr lang="en-US" sz="2070" b="1" dirty="0">
                <a:latin typeface="Aptos" panose="020B0004020202020204" pitchFamily="34" charset="0"/>
                <a:cs typeface="Arial" panose="020B0604020202020204" pitchFamily="34" charset="0"/>
              </a:rPr>
              <a:t>Reducing the duration of Shipping Time to correspond Customer Satisfaction.</a:t>
            </a:r>
          </a:p>
          <a:p>
            <a:pPr>
              <a:lnSpc>
                <a:spcPts val="1071"/>
              </a:lnSpc>
            </a:pPr>
            <a:endParaRPr lang="en-US" sz="2070" b="1" dirty="0">
              <a:latin typeface="Aptos" panose="020B0004020202020204" pitchFamily="34" charset="0"/>
              <a:cs typeface="Arial" panose="020B0604020202020204" pitchFamily="34" charset="0"/>
            </a:endParaRPr>
          </a:p>
          <a:p>
            <a:r>
              <a:rPr lang="en-US" sz="2070" b="1" dirty="0">
                <a:latin typeface="Aptos" panose="020B0004020202020204" pitchFamily="34" charset="0"/>
                <a:cs typeface="Arial" panose="020B0604020202020204" pitchFamily="34" charset="0"/>
              </a:rPr>
              <a:t>3- Encourage loyalty classes specifically in </a:t>
            </a:r>
            <a:br>
              <a:rPr lang="ar-EG" sz="2070" b="1" dirty="0">
                <a:latin typeface="Aptos" panose="020B0004020202020204" pitchFamily="34" charset="0"/>
                <a:cs typeface="Arial" panose="020B0604020202020204" pitchFamily="34" charset="0"/>
              </a:rPr>
            </a:br>
            <a:r>
              <a:rPr lang="ar-EG" sz="2070" b="1" dirty="0">
                <a:latin typeface="Aptos" panose="020B0004020202020204" pitchFamily="34" charset="0"/>
                <a:cs typeface="Arial" panose="020B0604020202020204" pitchFamily="34" charset="0"/>
              </a:rPr>
              <a:t>"</a:t>
            </a:r>
            <a:r>
              <a:rPr lang="en-US" sz="2070" b="1" dirty="0">
                <a:latin typeface="Aptos" panose="020B0004020202020204" pitchFamily="34" charset="0"/>
                <a:cs typeface="Arial" panose="020B0604020202020204" pitchFamily="34" charset="0"/>
              </a:rPr>
              <a:t> Same_ day</a:t>
            </a:r>
            <a:r>
              <a:rPr lang="ar-EG" sz="2070" b="1" dirty="0">
                <a:latin typeface="Aptos" panose="020B0004020202020204" pitchFamily="34" charset="0"/>
                <a:cs typeface="Arial" panose="020B0604020202020204" pitchFamily="34" charset="0"/>
              </a:rPr>
              <a:t>"</a:t>
            </a:r>
            <a:r>
              <a:rPr lang="en-US" sz="2070" b="1" dirty="0">
                <a:latin typeface="Aptos" panose="020B0004020202020204" pitchFamily="34" charset="0"/>
                <a:cs typeface="Arial" panose="020B0604020202020204" pitchFamily="34" charset="0"/>
              </a:rPr>
              <a:t> Ship mode to increase purchase frequency.</a:t>
            </a:r>
          </a:p>
          <a:p>
            <a:pPr>
              <a:lnSpc>
                <a:spcPts val="964"/>
              </a:lnSpc>
            </a:pPr>
            <a:endParaRPr lang="en-US" sz="2070" b="1" dirty="0">
              <a:latin typeface="Aptos" panose="020B0004020202020204" pitchFamily="34" charset="0"/>
              <a:cs typeface="Arial" panose="020B0604020202020204" pitchFamily="34" charset="0"/>
            </a:endParaRPr>
          </a:p>
          <a:p>
            <a:r>
              <a:rPr lang="en-US" sz="2070" b="1" dirty="0">
                <a:latin typeface="Aptos" panose="020B0004020202020204" pitchFamily="34" charset="0"/>
                <a:cs typeface="Arial" panose="020B0604020202020204" pitchFamily="34" charset="0"/>
              </a:rPr>
              <a:t>4-Monitor June closely to prepare in advance to reduce seasonal delivery issues.</a:t>
            </a:r>
          </a:p>
          <a:p>
            <a:pPr>
              <a:lnSpc>
                <a:spcPts val="857"/>
              </a:lnSpc>
            </a:pPr>
            <a:endParaRPr lang="en-US" sz="2070" b="1" dirty="0">
              <a:latin typeface="Aptos" panose="020B0004020202020204" pitchFamily="34" charset="0"/>
              <a:cs typeface="Arial" panose="020B0604020202020204" pitchFamily="34" charset="0"/>
            </a:endParaRPr>
          </a:p>
          <a:p>
            <a:r>
              <a:rPr lang="en-US" sz="2070" b="1" dirty="0">
                <a:latin typeface="Aptos" panose="020B0004020202020204" pitchFamily="34" charset="0"/>
                <a:cs typeface="Arial" panose="020B0604020202020204" pitchFamily="34" charset="0"/>
              </a:rPr>
              <a:t>5-Review performance of Technology and Labels categories to identify delay bottlenecks.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423E805-FBF1-F498-EF3F-13A7EA74AC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525" y="1092490"/>
            <a:ext cx="3527398" cy="199766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008AB88-6067-4254-AE35-D42A5BC9C5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1604" y="1001630"/>
            <a:ext cx="4080199" cy="203964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575F2CC-F87C-06A7-5301-2E286D8165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691854" y="199356"/>
            <a:ext cx="1846435" cy="9261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23EAB20-CA46-84B2-6DF2-7590D3F4998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280" y="100566"/>
            <a:ext cx="1987545" cy="1196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302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ferris dir="l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D0E8DE-A6A5-F52E-4C0B-EC122AB29C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7A80B4-103A-8677-561A-501DF9309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776920" y="6250262"/>
            <a:ext cx="851632" cy="984087"/>
          </a:xfrm>
        </p:spPr>
        <p:txBody>
          <a:bodyPr/>
          <a:lstStyle/>
          <a:p>
            <a:fld id="{4EA8831F-4034-4B5B-BD26-220F57055F6B}" type="slidenum">
              <a:rPr lang="en-US" sz="3200"/>
              <a:t>27</a:t>
            </a:fld>
            <a:endParaRPr lang="en-US" sz="3427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F54877-2F20-5E93-6747-511FA85796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7280" y="1463040"/>
            <a:ext cx="9763760" cy="476089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729A023-F367-B345-65E5-881C7C9D16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691854" y="199356"/>
            <a:ext cx="1846435" cy="92613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F941705-1239-6CF0-ECEB-0B3D23746F9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280" y="100566"/>
            <a:ext cx="1987545" cy="1196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5479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pageCurlDouble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C7B308D-1538-27B8-AC9D-074642E5A44B}"/>
              </a:ext>
            </a:extLst>
          </p:cNvPr>
          <p:cNvSpPr txBox="1"/>
          <p:nvPr/>
        </p:nvSpPr>
        <p:spPr>
          <a:xfrm>
            <a:off x="1850872" y="127933"/>
            <a:ext cx="8257700" cy="719749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slope"/>
          </a:sp3d>
        </p:spPr>
        <p:txBody>
          <a:bodyPr wrap="square">
            <a:spAutoFit/>
          </a:bodyPr>
          <a:lstStyle/>
          <a:p>
            <a:r>
              <a:rPr lang="en-US" sz="4077" b="1" dirty="0">
                <a:ln w="0"/>
                <a:solidFill>
                  <a:schemeClr val="tx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Agenda: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5E1CA6-2A9B-EF10-0CDD-012C32C92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563541" y="6433120"/>
            <a:ext cx="902109" cy="391019"/>
          </a:xfrm>
        </p:spPr>
        <p:txBody>
          <a:bodyPr/>
          <a:lstStyle/>
          <a:p>
            <a:fld id="{4EA8831F-4034-4B5B-BD26-220F57055F6B}" type="slidenum">
              <a:rPr lang="en-US" sz="3200"/>
              <a:t>3</a:t>
            </a:fld>
            <a:endParaRPr lang="en-US" sz="3855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B5A4A7-7037-7F55-9B62-3343F6F8373A}"/>
              </a:ext>
            </a:extLst>
          </p:cNvPr>
          <p:cNvSpPr/>
          <p:nvPr/>
        </p:nvSpPr>
        <p:spPr>
          <a:xfrm>
            <a:off x="4717237" y="582525"/>
            <a:ext cx="4443469" cy="91983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Sales Store Analysis</a:t>
            </a:r>
            <a:endParaRPr lang="en-US" sz="28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03D6CE8-FB97-ED00-B247-AA6C5BDC0DF0}"/>
              </a:ext>
            </a:extLst>
          </p:cNvPr>
          <p:cNvCxnSpPr>
            <a:cxnSpLocks/>
          </p:cNvCxnSpPr>
          <p:nvPr/>
        </p:nvCxnSpPr>
        <p:spPr>
          <a:xfrm>
            <a:off x="6747775" y="1502360"/>
            <a:ext cx="0" cy="1001461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24E6B20-BF3A-D0CC-0B73-973DAC542927}"/>
              </a:ext>
            </a:extLst>
          </p:cNvPr>
          <p:cNvCxnSpPr>
            <a:cxnSpLocks/>
          </p:cNvCxnSpPr>
          <p:nvPr/>
        </p:nvCxnSpPr>
        <p:spPr>
          <a:xfrm>
            <a:off x="5412187" y="2503821"/>
            <a:ext cx="7151354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63366AD-1DBA-00CA-12FE-AD617D552B42}"/>
              </a:ext>
            </a:extLst>
          </p:cNvPr>
          <p:cNvCxnSpPr>
            <a:cxnSpLocks/>
          </p:cNvCxnSpPr>
          <p:nvPr/>
        </p:nvCxnSpPr>
        <p:spPr>
          <a:xfrm>
            <a:off x="12542707" y="2503821"/>
            <a:ext cx="0" cy="2261219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C1B37103-5AC0-D34B-8D03-C571FE0DDC79}"/>
              </a:ext>
            </a:extLst>
          </p:cNvPr>
          <p:cNvSpPr/>
          <p:nvPr/>
        </p:nvSpPr>
        <p:spPr>
          <a:xfrm>
            <a:off x="1240187" y="4845354"/>
            <a:ext cx="3362378" cy="114973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70" dirty="0"/>
              <a:t>Chapter1:Data Preparation</a:t>
            </a:r>
            <a:br>
              <a:rPr lang="en-US" sz="2070" dirty="0"/>
            </a:br>
            <a:r>
              <a:rPr lang="en-US" sz="2070" dirty="0"/>
              <a:t>&amp;Transformation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A6FC712-66B9-C132-3B10-135CA8C3F5F0}"/>
              </a:ext>
            </a:extLst>
          </p:cNvPr>
          <p:cNvCxnSpPr/>
          <p:nvPr/>
        </p:nvCxnSpPr>
        <p:spPr>
          <a:xfrm>
            <a:off x="1546641" y="2503821"/>
            <a:ext cx="39927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BF9CAF9-A086-0DB6-BD3D-CC93062D69F8}"/>
              </a:ext>
            </a:extLst>
          </p:cNvPr>
          <p:cNvCxnSpPr>
            <a:cxnSpLocks/>
          </p:cNvCxnSpPr>
          <p:nvPr/>
        </p:nvCxnSpPr>
        <p:spPr>
          <a:xfrm>
            <a:off x="1559122" y="2503821"/>
            <a:ext cx="0" cy="2341533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8E2AB36D-0D00-2362-FEF1-B9C861556184}"/>
              </a:ext>
            </a:extLst>
          </p:cNvPr>
          <p:cNvSpPr/>
          <p:nvPr/>
        </p:nvSpPr>
        <p:spPr>
          <a:xfrm>
            <a:off x="10064870" y="4845354"/>
            <a:ext cx="3148721" cy="984086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70" dirty="0"/>
              <a:t>Chapter4:DataPrescription (Recommendation).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7144249-E9C9-5FE5-9EE4-66ABA0C66BE3}"/>
              </a:ext>
            </a:extLst>
          </p:cNvPr>
          <p:cNvCxnSpPr>
            <a:cxnSpLocks/>
          </p:cNvCxnSpPr>
          <p:nvPr/>
        </p:nvCxnSpPr>
        <p:spPr>
          <a:xfrm>
            <a:off x="9002339" y="2503821"/>
            <a:ext cx="0" cy="1319618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634A8F8-01C9-A73E-A765-968DCD910B3D}"/>
              </a:ext>
            </a:extLst>
          </p:cNvPr>
          <p:cNvCxnSpPr>
            <a:cxnSpLocks/>
          </p:cNvCxnSpPr>
          <p:nvPr/>
        </p:nvCxnSpPr>
        <p:spPr>
          <a:xfrm>
            <a:off x="4362791" y="2503821"/>
            <a:ext cx="0" cy="1319618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6C6A5B6B-B908-8972-4F69-96F9DFD9A5D9}"/>
              </a:ext>
            </a:extLst>
          </p:cNvPr>
          <p:cNvSpPr/>
          <p:nvPr/>
        </p:nvSpPr>
        <p:spPr>
          <a:xfrm>
            <a:off x="2921376" y="3879904"/>
            <a:ext cx="3075779" cy="713345"/>
          </a:xfrm>
          <a:prstGeom prst="rect">
            <a:avLst/>
          </a:prstGeom>
          <a:solidFill>
            <a:schemeClr val="accent1"/>
          </a:solidFill>
          <a:ln>
            <a:solidFill>
              <a:schemeClr val="tx2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70" dirty="0"/>
              <a:t>Chapter2:</a:t>
            </a:r>
            <a:r>
              <a:rPr lang="en-US" sz="1928" b="1" dirty="0">
                <a:solidFill>
                  <a:schemeClr val="bg1"/>
                </a:solidFill>
              </a:rPr>
              <a:t> </a:t>
            </a:r>
            <a:r>
              <a:rPr lang="en-US" sz="2070" dirty="0"/>
              <a:t>Data Analysis 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2CFADE2-687C-89E4-7279-138A45125931}"/>
              </a:ext>
            </a:extLst>
          </p:cNvPr>
          <p:cNvSpPr/>
          <p:nvPr/>
        </p:nvSpPr>
        <p:spPr>
          <a:xfrm>
            <a:off x="7945240" y="3872367"/>
            <a:ext cx="2931041" cy="625052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70" dirty="0"/>
              <a:t>Chapter3: Data prediction ( Forecasting)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CA5068-1E2D-213D-3E40-A9C5EE51F9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691854" y="199356"/>
            <a:ext cx="1846435" cy="92613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D1F74AE-E13E-015C-0FB7-2A77EE7DD43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280" y="100566"/>
            <a:ext cx="1987545" cy="1196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646371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55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6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6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41" decel="50000">
                                          <p:stCondLst>
                                            <p:cond delay="3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6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6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41" decel="50000">
                                          <p:stCondLst>
                                            <p:cond delay="45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8" grpId="0" animBg="1"/>
      <p:bldP spid="21" grpId="0" animBg="1"/>
      <p:bldP spid="25" grpId="0" animBg="1"/>
      <p:bldP spid="2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FAF250B-0AFE-B7B0-9702-6338E25CA0A1}"/>
              </a:ext>
            </a:extLst>
          </p:cNvPr>
          <p:cNvSpPr txBox="1"/>
          <p:nvPr/>
        </p:nvSpPr>
        <p:spPr>
          <a:xfrm>
            <a:off x="1688748" y="127887"/>
            <a:ext cx="10936829" cy="8798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ts val="1554"/>
              </a:spcBef>
              <a:spcAft>
                <a:spcPts val="1165"/>
              </a:spcAft>
            </a:pPr>
            <a:r>
              <a:rPr lang="en-US" sz="4283" b="1" u="sng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itannic Bold" panose="020B0903060703020204" pitchFamily="34" charset="0"/>
                <a:cs typeface="Andalus" panose="02020603050405020304" pitchFamily="18" charset="-78"/>
              </a:rPr>
              <a:t>Introduction</a:t>
            </a:r>
            <a:endParaRPr lang="en-US" sz="4077" b="1" u="sng" dirty="0">
              <a:latin typeface="Britannic Bold" panose="020B0903060703020204" pitchFamily="34" charset="0"/>
              <a:cs typeface="Andalus" panose="02020603050405020304" pitchFamily="18" charset="-78"/>
            </a:endParaRPr>
          </a:p>
          <a:p>
            <a:pPr>
              <a:lnSpc>
                <a:spcPts val="2426"/>
              </a:lnSpc>
              <a:spcBef>
                <a:spcPts val="1165"/>
              </a:spcBef>
              <a:spcAft>
                <a:spcPts val="1165"/>
              </a:spcAft>
            </a:pPr>
            <a:r>
              <a:rPr lang="en-US" sz="2570" b="1" dirty="0">
                <a:latin typeface="Andalus" panose="02020603050405020304" pitchFamily="18" charset="-78"/>
                <a:cs typeface="Andalus" panose="02020603050405020304" pitchFamily="18" charset="-78"/>
              </a:rPr>
              <a:t>Data analysis </a:t>
            </a:r>
            <a:r>
              <a:rPr lang="en-US" sz="3171" b="1" dirty="0">
                <a:latin typeface="Andalus" panose="02020603050405020304" pitchFamily="18" charset="-78"/>
                <a:cs typeface="Andalus" panose="02020603050405020304" pitchFamily="18" charset="-78"/>
              </a:rPr>
              <a:t>: </a:t>
            </a:r>
            <a:r>
              <a:rPr lang="en-US" sz="2041" b="1" kern="100" dirty="0"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It’s the process of systematically inspecting, cleaning, transforming, modeling and Interpreting data to uncover useful information, draw conclusions, and support decision-making. It involves several key steps:</a:t>
            </a:r>
          </a:p>
          <a:p>
            <a:pPr>
              <a:lnSpc>
                <a:spcPts val="2426"/>
              </a:lnSpc>
              <a:spcBef>
                <a:spcPts val="1165"/>
              </a:spcBef>
              <a:spcAft>
                <a:spcPts val="1165"/>
              </a:spcAft>
            </a:pPr>
            <a:endParaRPr lang="en-US" sz="2041" b="1" kern="100" dirty="0">
              <a:latin typeface="Calibri" panose="020F050202020403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>
              <a:lnSpc>
                <a:spcPts val="2426"/>
              </a:lnSpc>
              <a:spcBef>
                <a:spcPts val="1165"/>
              </a:spcBef>
              <a:spcAft>
                <a:spcPts val="1165"/>
              </a:spcAft>
            </a:pPr>
            <a:endParaRPr lang="en-US" sz="2041" b="1" kern="100" dirty="0">
              <a:latin typeface="Calibri" panose="020F050202020403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>
              <a:lnSpc>
                <a:spcPts val="2426"/>
              </a:lnSpc>
              <a:spcBef>
                <a:spcPts val="1165"/>
              </a:spcBef>
              <a:spcAft>
                <a:spcPts val="1165"/>
              </a:spcAft>
            </a:pPr>
            <a:endParaRPr lang="en-US" sz="2041" b="1" kern="100" dirty="0">
              <a:solidFill>
                <a:schemeClr val="bg1"/>
              </a:solidFill>
              <a:latin typeface="Calibri" panose="020F050202020403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>
              <a:lnSpc>
                <a:spcPts val="2426"/>
              </a:lnSpc>
              <a:spcBef>
                <a:spcPts val="1165"/>
              </a:spcBef>
              <a:spcAft>
                <a:spcPts val="1165"/>
              </a:spcAft>
            </a:pPr>
            <a:endParaRPr lang="en-US" sz="2041" b="1" kern="100" dirty="0">
              <a:solidFill>
                <a:schemeClr val="bg1"/>
              </a:solidFill>
              <a:latin typeface="Calibri" panose="020F050202020403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>
              <a:lnSpc>
                <a:spcPts val="2426"/>
              </a:lnSpc>
              <a:spcBef>
                <a:spcPts val="1165"/>
              </a:spcBef>
              <a:spcAft>
                <a:spcPts val="1165"/>
              </a:spcAft>
            </a:pPr>
            <a:endParaRPr lang="en-US" sz="2041" b="1" kern="100" dirty="0">
              <a:solidFill>
                <a:schemeClr val="bg1"/>
              </a:solidFill>
              <a:latin typeface="Calibri" panose="020F050202020403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>
              <a:lnSpc>
                <a:spcPts val="2426"/>
              </a:lnSpc>
              <a:spcBef>
                <a:spcPts val="1165"/>
              </a:spcBef>
              <a:spcAft>
                <a:spcPts val="1165"/>
              </a:spcAft>
            </a:pPr>
            <a:endParaRPr lang="en-US" sz="2041" b="1" kern="100" dirty="0">
              <a:solidFill>
                <a:schemeClr val="bg1"/>
              </a:solidFill>
              <a:latin typeface="Calibri" panose="020F050202020403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>
              <a:lnSpc>
                <a:spcPts val="2426"/>
              </a:lnSpc>
              <a:spcBef>
                <a:spcPts val="1165"/>
              </a:spcBef>
              <a:spcAft>
                <a:spcPts val="1165"/>
              </a:spcAft>
            </a:pPr>
            <a:endParaRPr lang="en-US" sz="2041" b="1" kern="100" dirty="0">
              <a:solidFill>
                <a:schemeClr val="bg1"/>
              </a:solidFill>
              <a:latin typeface="Calibri" panose="020F050202020403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>
              <a:lnSpc>
                <a:spcPts val="2426"/>
              </a:lnSpc>
              <a:spcBef>
                <a:spcPts val="1165"/>
              </a:spcBef>
              <a:spcAft>
                <a:spcPts val="1165"/>
              </a:spcAft>
            </a:pPr>
            <a:endParaRPr lang="en-US" sz="2041" b="1" kern="100" dirty="0">
              <a:solidFill>
                <a:schemeClr val="bg1"/>
              </a:solidFill>
              <a:latin typeface="Calibri" panose="020F050202020403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>
              <a:lnSpc>
                <a:spcPts val="2426"/>
              </a:lnSpc>
              <a:spcBef>
                <a:spcPts val="1165"/>
              </a:spcBef>
              <a:spcAft>
                <a:spcPts val="1165"/>
              </a:spcAft>
            </a:pPr>
            <a:endParaRPr lang="en-US" sz="2041" b="1" kern="100" dirty="0">
              <a:solidFill>
                <a:schemeClr val="bg1"/>
              </a:solidFill>
              <a:latin typeface="Calibri" panose="020F050202020403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>
              <a:lnSpc>
                <a:spcPts val="2426"/>
              </a:lnSpc>
              <a:spcBef>
                <a:spcPts val="1165"/>
              </a:spcBef>
              <a:spcAft>
                <a:spcPts val="1165"/>
              </a:spcAft>
            </a:pPr>
            <a:endParaRPr lang="en-US" sz="2041" kern="100" dirty="0">
              <a:solidFill>
                <a:schemeClr val="bg1"/>
              </a:solidFill>
              <a:latin typeface="Calibri" panose="020F050202020403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>
              <a:lnSpc>
                <a:spcPts val="2426"/>
              </a:lnSpc>
              <a:spcBef>
                <a:spcPts val="1165"/>
              </a:spcBef>
              <a:spcAft>
                <a:spcPts val="1165"/>
              </a:spcAft>
            </a:pPr>
            <a:endParaRPr lang="en-US" sz="3171" b="1" dirty="0">
              <a:solidFill>
                <a:schemeClr val="bg1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841B1C21-AA15-708D-A271-CEED174B7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8831F-4034-4B5B-BD26-220F57055F6B}" type="slidenum">
              <a:rPr lang="en-US" sz="3200"/>
              <a:t>4</a:t>
            </a:fld>
            <a:endParaRPr lang="en-US" sz="3855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A91B7659-C255-96C8-3539-258639AC9FFC}"/>
              </a:ext>
            </a:extLst>
          </p:cNvPr>
          <p:cNvSpPr/>
          <p:nvPr/>
        </p:nvSpPr>
        <p:spPr>
          <a:xfrm>
            <a:off x="1688748" y="2258692"/>
            <a:ext cx="2091208" cy="1442720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Purpose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57522A3-6822-4302-5B13-1A53056969BC}"/>
              </a:ext>
            </a:extLst>
          </p:cNvPr>
          <p:cNvSpPr txBox="1"/>
          <p:nvPr/>
        </p:nvSpPr>
        <p:spPr>
          <a:xfrm>
            <a:off x="3942079" y="2795386"/>
            <a:ext cx="814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Analyze store sales data to uncover actionable insights.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7F2CE76-9903-0C71-9F66-66DE322954CB}"/>
              </a:ext>
            </a:extLst>
          </p:cNvPr>
          <p:cNvSpPr/>
          <p:nvPr/>
        </p:nvSpPr>
        <p:spPr>
          <a:xfrm>
            <a:off x="6369894" y="4242557"/>
            <a:ext cx="2352562" cy="172448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Key Objectives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E6C5A89-C760-F11A-38FB-E8156A950084}"/>
              </a:ext>
            </a:extLst>
          </p:cNvPr>
          <p:cNvSpPr txBox="1"/>
          <p:nvPr/>
        </p:nvSpPr>
        <p:spPr>
          <a:xfrm>
            <a:off x="9369837" y="3880869"/>
            <a:ext cx="2420389" cy="908864"/>
          </a:xfrm>
          <a:prstGeom prst="flowChartTerminator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Understand regional sales distribution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F7C4CC6-5611-656C-D96A-9E11015C317A}"/>
              </a:ext>
            </a:extLst>
          </p:cNvPr>
          <p:cNvSpPr txBox="1"/>
          <p:nvPr/>
        </p:nvSpPr>
        <p:spPr>
          <a:xfrm>
            <a:off x="9369837" y="5489937"/>
            <a:ext cx="2420389" cy="908864"/>
          </a:xfrm>
          <a:prstGeom prst="flowChartTerminator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Forecast future sales trends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C2A4F4D-C0A8-55E8-7BD8-D3AE7DF6D88E}"/>
              </a:ext>
            </a:extLst>
          </p:cNvPr>
          <p:cNvSpPr txBox="1"/>
          <p:nvPr/>
        </p:nvSpPr>
        <p:spPr>
          <a:xfrm>
            <a:off x="2933985" y="3935058"/>
            <a:ext cx="2600558" cy="908864"/>
          </a:xfrm>
          <a:prstGeom prst="flowChartTerminator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Evaluate product </a:t>
            </a:r>
          </a:p>
          <a:p>
            <a:pPr algn="just"/>
            <a:r>
              <a:rPr lang="en-US" dirty="0"/>
              <a:t>Category Performance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26F6D30-29E5-0EF8-3EAE-1E0105062BB1}"/>
              </a:ext>
            </a:extLst>
          </p:cNvPr>
          <p:cNvSpPr txBox="1"/>
          <p:nvPr/>
        </p:nvSpPr>
        <p:spPr>
          <a:xfrm>
            <a:off x="2933985" y="5591184"/>
            <a:ext cx="2600558" cy="908864"/>
          </a:xfrm>
          <a:prstGeom prst="flowChartTerminator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Analyze shipping delays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44C1A9-E892-0494-5DB5-5BC85AB25C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691854" y="199356"/>
            <a:ext cx="1846435" cy="9261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519DB7B-BF0C-10BA-F47A-E58E2D6D808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281" y="100567"/>
            <a:ext cx="1858810" cy="1118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619950"/>
      </p:ext>
    </p:extLst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2" grpId="0" animBg="1"/>
      <p:bldP spid="29" grpId="0" animBg="1"/>
      <p:bldP spid="30" grpId="0" animBg="1"/>
      <p:bldP spid="31" grpId="0" animBg="1"/>
      <p:bldP spid="3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9C4A6F-47C4-86AA-0BAC-A849444D57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FBC40D6-9BDF-E64C-CE02-7B01ED9B8454}"/>
              </a:ext>
            </a:extLst>
          </p:cNvPr>
          <p:cNvSpPr txBox="1"/>
          <p:nvPr/>
        </p:nvSpPr>
        <p:spPr>
          <a:xfrm>
            <a:off x="1551333" y="464794"/>
            <a:ext cx="12470867" cy="683802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3171" b="1" dirty="0">
                <a:solidFill>
                  <a:srgbClr val="404040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  Data Analysis </a:t>
            </a:r>
            <a:r>
              <a:rPr lang="en-US" sz="3200" b="1" dirty="0">
                <a:solidFill>
                  <a:srgbClr val="404040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Tools</a:t>
            </a:r>
            <a:endParaRPr lang="en-US" sz="3171" b="1" dirty="0">
              <a:solidFill>
                <a:srgbClr val="404040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>
              <a:spcBef>
                <a:spcPts val="1554"/>
              </a:spcBef>
              <a:spcAft>
                <a:spcPts val="1165"/>
              </a:spcAft>
            </a:pPr>
            <a:endParaRPr lang="en-US" sz="1764" dirty="0">
              <a:solidFill>
                <a:srgbClr val="404040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>
              <a:spcBef>
                <a:spcPts val="1554"/>
              </a:spcBef>
              <a:spcAft>
                <a:spcPts val="1165"/>
              </a:spcAft>
            </a:pPr>
            <a:endParaRPr lang="en-US" sz="1764" dirty="0">
              <a:solidFill>
                <a:srgbClr val="404040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>
              <a:spcBef>
                <a:spcPts val="1554"/>
              </a:spcBef>
              <a:spcAft>
                <a:spcPts val="1165"/>
              </a:spcAft>
            </a:pPr>
            <a:endParaRPr lang="en-US" sz="1764" dirty="0">
              <a:solidFill>
                <a:srgbClr val="404040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>
              <a:spcBef>
                <a:spcPts val="1554"/>
              </a:spcBef>
              <a:spcAft>
                <a:spcPts val="1165"/>
              </a:spcAft>
            </a:pPr>
            <a:endParaRPr lang="en-US" sz="1764" dirty="0">
              <a:solidFill>
                <a:srgbClr val="404040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>
              <a:spcBef>
                <a:spcPts val="1554"/>
              </a:spcBef>
              <a:spcAft>
                <a:spcPts val="1165"/>
              </a:spcAft>
            </a:pPr>
            <a:endParaRPr lang="en-US" sz="1764" dirty="0">
              <a:solidFill>
                <a:srgbClr val="404040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>
              <a:spcBef>
                <a:spcPts val="1554"/>
              </a:spcBef>
              <a:spcAft>
                <a:spcPts val="1165"/>
              </a:spcAft>
            </a:pPr>
            <a:endParaRPr lang="en-US" sz="1764" dirty="0">
              <a:solidFill>
                <a:srgbClr val="404040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>
              <a:spcBef>
                <a:spcPts val="1554"/>
              </a:spcBef>
              <a:spcAft>
                <a:spcPts val="1165"/>
              </a:spcAft>
            </a:pPr>
            <a:endParaRPr lang="en-US" sz="1764" dirty="0">
              <a:solidFill>
                <a:srgbClr val="404040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>
              <a:spcBef>
                <a:spcPts val="1554"/>
              </a:spcBef>
              <a:spcAft>
                <a:spcPts val="1165"/>
              </a:spcAft>
            </a:pPr>
            <a:endParaRPr lang="en-US" sz="1984" b="1" dirty="0">
              <a:solidFill>
                <a:srgbClr val="404040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>
              <a:spcBef>
                <a:spcPts val="1554"/>
              </a:spcBef>
              <a:spcAft>
                <a:spcPts val="1165"/>
              </a:spcAft>
            </a:pPr>
            <a:endParaRPr lang="en-US" sz="1984" b="1" dirty="0">
              <a:solidFill>
                <a:srgbClr val="404040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>
              <a:spcBef>
                <a:spcPts val="1554"/>
              </a:spcBef>
              <a:spcAft>
                <a:spcPts val="1165"/>
              </a:spcAft>
            </a:pPr>
            <a:endParaRPr lang="en-US" sz="1984" b="1" dirty="0">
              <a:solidFill>
                <a:srgbClr val="404040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767475B4-AE08-57DF-5746-5757FDE6B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071586" y="6555278"/>
            <a:ext cx="624226" cy="391019"/>
          </a:xfrm>
        </p:spPr>
        <p:txBody>
          <a:bodyPr/>
          <a:lstStyle/>
          <a:p>
            <a:fld id="{4EA8831F-4034-4B5B-BD26-220F57055F6B}" type="slidenum">
              <a:rPr lang="en-US" sz="3200"/>
              <a:t>5</a:t>
            </a:fld>
            <a:endParaRPr lang="en-US" sz="3855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3A7DC0-03B2-85C8-BE9C-3236ADE11F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7492" y="1364993"/>
            <a:ext cx="2612861" cy="155690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87A7BF9-1443-16D8-0858-B6DC767D1A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6071" y="1270675"/>
            <a:ext cx="2612862" cy="161996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6F63B6C-88B0-4F75-BEB2-B40DFDB4A8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4483" y="3004557"/>
            <a:ext cx="2636038" cy="139722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93C053F-3A29-D382-25C3-4BF7530F98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9912" y="3101734"/>
            <a:ext cx="2636038" cy="1235438"/>
          </a:xfrm>
          <a:prstGeom prst="rect">
            <a:avLst/>
          </a:prstGeom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88E24857-0084-B8BC-8A37-78457E10E907}"/>
              </a:ext>
            </a:extLst>
          </p:cNvPr>
          <p:cNvSpPr/>
          <p:nvPr/>
        </p:nvSpPr>
        <p:spPr>
          <a:xfrm>
            <a:off x="1553974" y="1326718"/>
            <a:ext cx="2982331" cy="1436717"/>
          </a:xfrm>
          <a:prstGeom prst="rightArrow">
            <a:avLst/>
          </a:prstGeom>
          <a:solidFill>
            <a:srgbClr val="0070C0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13" dirty="0"/>
              <a:t>Chapter1:Data Preparation &amp;Transformation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044DEF-CADD-4364-F652-AAD59371F50F}"/>
              </a:ext>
            </a:extLst>
          </p:cNvPr>
          <p:cNvSpPr txBox="1"/>
          <p:nvPr/>
        </p:nvSpPr>
        <p:spPr>
          <a:xfrm>
            <a:off x="4536305" y="1538342"/>
            <a:ext cx="3484319" cy="2463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6010" indent="-306010">
              <a:buFont typeface="Arial" panose="020B0604020202020204" pitchFamily="34" charset="0"/>
              <a:buChar char="•"/>
            </a:pPr>
            <a:r>
              <a:rPr lang="en-US" sz="2070" dirty="0"/>
              <a:t>SQL</a:t>
            </a:r>
          </a:p>
          <a:p>
            <a:pPr marL="306010" indent="-306010">
              <a:buFont typeface="Arial" panose="020B0604020202020204" pitchFamily="34" charset="0"/>
              <a:buChar char="•"/>
            </a:pPr>
            <a:r>
              <a:rPr lang="en-US" sz="2070" dirty="0" err="1"/>
              <a:t>Jupyter</a:t>
            </a:r>
            <a:r>
              <a:rPr lang="en-US" sz="2070" dirty="0"/>
              <a:t> Notebook libraries</a:t>
            </a:r>
          </a:p>
          <a:p>
            <a:pPr indent="-342900">
              <a:buFontTx/>
              <a:buChar char="-"/>
            </a:pPr>
            <a:r>
              <a:rPr lang="en-US" sz="2000" b="1" dirty="0">
                <a:solidFill>
                  <a:srgbClr val="404040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Pandas</a:t>
            </a:r>
          </a:p>
          <a:p>
            <a:pPr indent="-342900">
              <a:buFontTx/>
              <a:buChar char="-"/>
            </a:pPr>
            <a:r>
              <a:rPr lang="en-US" b="1" dirty="0">
                <a:solidFill>
                  <a:srgbClr val="404040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NumPy</a:t>
            </a:r>
            <a:endParaRPr lang="en-US" sz="2000" b="1" dirty="0">
              <a:solidFill>
                <a:srgbClr val="404040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 indent="-342900">
              <a:buFontTx/>
              <a:buChar char="-"/>
            </a:pPr>
            <a:r>
              <a:rPr lang="en-US" b="1" dirty="0">
                <a:solidFill>
                  <a:srgbClr val="404040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Seaborn &amp; Matplotlib</a:t>
            </a:r>
          </a:p>
          <a:p>
            <a:pPr indent="-342900">
              <a:buFontTx/>
              <a:buChar char="-"/>
            </a:pPr>
            <a:r>
              <a:rPr lang="en-US" b="1" dirty="0" err="1">
                <a:solidFill>
                  <a:srgbClr val="404040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rapidfuzz</a:t>
            </a:r>
            <a:r>
              <a:rPr lang="en-US" b="1" dirty="0">
                <a:solidFill>
                  <a:srgbClr val="404040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 &amp;</a:t>
            </a:r>
            <a:r>
              <a:rPr lang="en-US" b="1" dirty="0" err="1">
                <a:solidFill>
                  <a:srgbClr val="404040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Plotly</a:t>
            </a:r>
            <a:endParaRPr lang="en-US" sz="2000" b="1" dirty="0">
              <a:solidFill>
                <a:srgbClr val="404040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 marL="342900" indent="-342900">
              <a:buFontTx/>
              <a:buChar char="-"/>
            </a:pPr>
            <a:r>
              <a:rPr lang="en-US" b="1" dirty="0" err="1">
                <a:solidFill>
                  <a:srgbClr val="404040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sklearn.preprocessing</a:t>
            </a:r>
            <a:endParaRPr lang="en-US" b="1" dirty="0">
              <a:solidFill>
                <a:srgbClr val="404040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 marL="342900" indent="-342900">
              <a:buFontTx/>
              <a:buChar char="-"/>
            </a:pPr>
            <a:endParaRPr lang="en-US" sz="2070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39575C7A-2D5E-C254-33D9-BC644E05D15F}"/>
              </a:ext>
            </a:extLst>
          </p:cNvPr>
          <p:cNvSpPr/>
          <p:nvPr/>
        </p:nvSpPr>
        <p:spPr>
          <a:xfrm>
            <a:off x="1551333" y="3959319"/>
            <a:ext cx="3066619" cy="1540531"/>
          </a:xfrm>
          <a:prstGeom prst="rightArrow">
            <a:avLst/>
          </a:prstGeom>
          <a:solidFill>
            <a:srgbClr val="0070C0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13" dirty="0"/>
              <a:t>Chapter2:</a:t>
            </a:r>
            <a:r>
              <a:rPr lang="en-US" sz="1713" b="1" dirty="0">
                <a:solidFill>
                  <a:schemeClr val="bg1"/>
                </a:solidFill>
              </a:rPr>
              <a:t> </a:t>
            </a:r>
            <a:r>
              <a:rPr lang="en-US" sz="1713" dirty="0"/>
              <a:t>Data Analysis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AF1A70D-E9C5-2E1F-5182-F7083F5AE192}"/>
              </a:ext>
            </a:extLst>
          </p:cNvPr>
          <p:cNvSpPr txBox="1"/>
          <p:nvPr/>
        </p:nvSpPr>
        <p:spPr>
          <a:xfrm>
            <a:off x="7786766" y="4935323"/>
            <a:ext cx="3282360" cy="72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6010" indent="-306010">
              <a:buFont typeface="Arial" panose="020B0604020202020204" pitchFamily="34" charset="0"/>
              <a:buChar char="•"/>
            </a:pPr>
            <a:r>
              <a:rPr lang="en-US" sz="2070" dirty="0" err="1"/>
              <a:t>Jupyter</a:t>
            </a:r>
            <a:r>
              <a:rPr lang="en-US" sz="2070" dirty="0"/>
              <a:t> Notebook</a:t>
            </a:r>
          </a:p>
          <a:p>
            <a:pPr marL="306010" indent="-306010">
              <a:buFont typeface="Arial" panose="020B0604020202020204" pitchFamily="34" charset="0"/>
              <a:buChar char="•"/>
            </a:pPr>
            <a:r>
              <a:rPr lang="en-US" sz="2070" dirty="0"/>
              <a:t>Tableau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43D60F0-D523-363B-4B4D-6A25D66121B2}"/>
              </a:ext>
            </a:extLst>
          </p:cNvPr>
          <p:cNvSpPr txBox="1"/>
          <p:nvPr/>
        </p:nvSpPr>
        <p:spPr>
          <a:xfrm>
            <a:off x="7907492" y="6372209"/>
            <a:ext cx="3282360" cy="72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6010" indent="-306010">
              <a:buFont typeface="Arial" panose="020B0604020202020204" pitchFamily="34" charset="0"/>
              <a:buChar char="•"/>
            </a:pPr>
            <a:r>
              <a:rPr lang="en-US" sz="2070" dirty="0"/>
              <a:t>Tableau for </a:t>
            </a:r>
          </a:p>
          <a:p>
            <a:r>
              <a:rPr lang="en-US" sz="2070" dirty="0"/>
              <a:t>       Visualization</a:t>
            </a:r>
          </a:p>
        </p:txBody>
      </p:sp>
      <p:sp>
        <p:nvSpPr>
          <p:cNvPr id="18" name="Arrow: Left 17">
            <a:extLst>
              <a:ext uri="{FF2B5EF4-FFF2-40B4-BE49-F238E27FC236}">
                <a16:creationId xmlns:a16="http://schemas.microsoft.com/office/drawing/2014/main" id="{0FD3D0FE-B380-9960-0F0A-4A2029B695FA}"/>
              </a:ext>
            </a:extLst>
          </p:cNvPr>
          <p:cNvSpPr/>
          <p:nvPr/>
        </p:nvSpPr>
        <p:spPr>
          <a:xfrm>
            <a:off x="10274728" y="4470154"/>
            <a:ext cx="3096264" cy="1371054"/>
          </a:xfrm>
          <a:prstGeom prst="leftArrow">
            <a:avLst/>
          </a:prstGeom>
          <a:solidFill>
            <a:srgbClr val="0070C0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Chapter3: Data prediction </a:t>
            </a:r>
            <a:br>
              <a:rPr lang="en-US" sz="1800" dirty="0"/>
            </a:br>
            <a:r>
              <a:rPr lang="en-US" sz="1800" dirty="0"/>
              <a:t>( Forecasting)</a:t>
            </a:r>
          </a:p>
        </p:txBody>
      </p:sp>
      <p:sp>
        <p:nvSpPr>
          <p:cNvPr id="19" name="Arrow: Left 18">
            <a:extLst>
              <a:ext uri="{FF2B5EF4-FFF2-40B4-BE49-F238E27FC236}">
                <a16:creationId xmlns:a16="http://schemas.microsoft.com/office/drawing/2014/main" id="{ABA1601F-E0FD-2BFF-E1C3-522ACB0D0EDE}"/>
              </a:ext>
            </a:extLst>
          </p:cNvPr>
          <p:cNvSpPr/>
          <p:nvPr/>
        </p:nvSpPr>
        <p:spPr>
          <a:xfrm>
            <a:off x="10278322" y="5888768"/>
            <a:ext cx="3014228" cy="1518507"/>
          </a:xfrm>
          <a:prstGeom prst="leftArrow">
            <a:avLst/>
          </a:prstGeom>
          <a:solidFill>
            <a:srgbClr val="0070C0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Chapter4:Data Prescription (Recommendation).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3AE303A-B2BE-1C48-51C0-D75859FA563E}"/>
              </a:ext>
            </a:extLst>
          </p:cNvPr>
          <p:cNvSpPr txBox="1"/>
          <p:nvPr/>
        </p:nvSpPr>
        <p:spPr>
          <a:xfrm>
            <a:off x="4570298" y="4268057"/>
            <a:ext cx="3484319" cy="2463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6010" indent="-306010">
              <a:buFont typeface="Arial" panose="020B0604020202020204" pitchFamily="34" charset="0"/>
              <a:buChar char="•"/>
            </a:pPr>
            <a:r>
              <a:rPr lang="en-US" sz="2070" dirty="0"/>
              <a:t>SQL</a:t>
            </a:r>
          </a:p>
          <a:p>
            <a:pPr marL="306010" indent="-306010">
              <a:buFont typeface="Arial" panose="020B0604020202020204" pitchFamily="34" charset="0"/>
              <a:buChar char="•"/>
            </a:pPr>
            <a:r>
              <a:rPr lang="en-US" sz="2070" dirty="0" err="1"/>
              <a:t>Jupyter</a:t>
            </a:r>
            <a:r>
              <a:rPr lang="en-US" sz="2070" dirty="0"/>
              <a:t> Notebook libraries</a:t>
            </a:r>
          </a:p>
          <a:p>
            <a:pPr indent="-342900">
              <a:buFontTx/>
              <a:buChar char="-"/>
            </a:pPr>
            <a:r>
              <a:rPr lang="en-US" sz="2000" b="1" dirty="0">
                <a:solidFill>
                  <a:srgbClr val="404040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Pandas</a:t>
            </a:r>
          </a:p>
          <a:p>
            <a:pPr indent="-342900">
              <a:buFontTx/>
              <a:buChar char="-"/>
            </a:pPr>
            <a:r>
              <a:rPr lang="en-US" b="1" dirty="0">
                <a:solidFill>
                  <a:srgbClr val="404040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NumPy</a:t>
            </a:r>
            <a:endParaRPr lang="en-US" sz="2000" b="1" dirty="0">
              <a:solidFill>
                <a:srgbClr val="404040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 indent="-342900">
              <a:buFontTx/>
              <a:buChar char="-"/>
            </a:pPr>
            <a:r>
              <a:rPr lang="en-US" b="1" dirty="0">
                <a:solidFill>
                  <a:srgbClr val="404040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Seaborn &amp; Matplotlib</a:t>
            </a:r>
          </a:p>
          <a:p>
            <a:pPr indent="-342900">
              <a:buFontTx/>
              <a:buChar char="-"/>
            </a:pPr>
            <a:r>
              <a:rPr lang="en-US" b="1" dirty="0" err="1">
                <a:solidFill>
                  <a:srgbClr val="404040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rapidfuzz</a:t>
            </a:r>
            <a:r>
              <a:rPr lang="en-US" b="1" dirty="0">
                <a:solidFill>
                  <a:srgbClr val="404040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 &amp; </a:t>
            </a:r>
            <a:r>
              <a:rPr lang="en-US" b="1" dirty="0" err="1">
                <a:solidFill>
                  <a:srgbClr val="404040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Plotly</a:t>
            </a:r>
            <a:endParaRPr lang="en-US" sz="2000" b="1" dirty="0">
              <a:solidFill>
                <a:srgbClr val="404040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 marL="342900" indent="-342900">
              <a:buFontTx/>
              <a:buChar char="-"/>
            </a:pPr>
            <a:r>
              <a:rPr lang="en-US" b="1" dirty="0" err="1">
                <a:solidFill>
                  <a:srgbClr val="404040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sklearn.preprocessing</a:t>
            </a:r>
            <a:endParaRPr lang="en-US" b="1" dirty="0">
              <a:solidFill>
                <a:srgbClr val="404040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70" dirty="0"/>
              <a:t>Tableau for Visualization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4A6C0C2-D538-D9E9-6E10-6889F09E2E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691854" y="199356"/>
            <a:ext cx="1846435" cy="92613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EEF8196-3AE8-6716-A9A1-258276827D9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280" y="100566"/>
            <a:ext cx="1987545" cy="1196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36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 isContent="1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 animBg="1"/>
      <p:bldP spid="18" grpId="0" animBg="1"/>
      <p:bldP spid="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FF92A88-F12C-E00F-0FF8-E94DACC72A3C}"/>
              </a:ext>
            </a:extLst>
          </p:cNvPr>
          <p:cNvSpPr txBox="1"/>
          <p:nvPr/>
        </p:nvSpPr>
        <p:spPr>
          <a:xfrm>
            <a:off x="314961" y="-121920"/>
            <a:ext cx="13493114" cy="688861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3171" b="1" dirty="0">
                <a:solidFill>
                  <a:srgbClr val="404040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              </a:t>
            </a:r>
            <a:r>
              <a:rPr lang="en-US" sz="3427" b="1" dirty="0"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Exploratory Data Analysis (EDA)</a:t>
            </a:r>
            <a:endParaRPr lang="en-US" sz="3171" b="1" dirty="0">
              <a:solidFill>
                <a:srgbClr val="404040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endParaRPr lang="en-US" sz="1764" dirty="0">
              <a:solidFill>
                <a:srgbClr val="404040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r>
              <a:rPr lang="en-US" sz="1764" dirty="0">
                <a:solidFill>
                  <a:srgbClr val="404040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                            </a:t>
            </a:r>
          </a:p>
          <a:p>
            <a:endParaRPr lang="en-US" sz="1764" dirty="0">
              <a:solidFill>
                <a:srgbClr val="404040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endParaRPr lang="en-US" sz="1764" dirty="0">
              <a:solidFill>
                <a:srgbClr val="404040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endParaRPr lang="en-US" sz="1764" dirty="0">
              <a:solidFill>
                <a:srgbClr val="404040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endParaRPr lang="en-US" sz="1764" dirty="0">
              <a:solidFill>
                <a:srgbClr val="404040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endParaRPr lang="en-US" sz="1764" dirty="0">
              <a:solidFill>
                <a:srgbClr val="404040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endParaRPr lang="en-US" sz="1764" dirty="0">
              <a:solidFill>
                <a:srgbClr val="404040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endParaRPr lang="en-US" sz="1764" dirty="0">
              <a:solidFill>
                <a:srgbClr val="404040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endParaRPr lang="en-US" sz="1764" dirty="0">
              <a:solidFill>
                <a:srgbClr val="404040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endParaRPr lang="en-US" sz="1764" dirty="0">
              <a:solidFill>
                <a:srgbClr val="404040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endParaRPr lang="en-US" sz="1764" dirty="0">
              <a:solidFill>
                <a:srgbClr val="404040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endParaRPr lang="en-US" sz="1764" dirty="0">
              <a:solidFill>
                <a:srgbClr val="404040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endParaRPr lang="en-US" sz="1764" dirty="0">
              <a:solidFill>
                <a:srgbClr val="404040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endParaRPr lang="en-US" sz="1764" dirty="0">
              <a:solidFill>
                <a:srgbClr val="404040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endParaRPr lang="en-US" sz="1764" dirty="0">
              <a:solidFill>
                <a:srgbClr val="404040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endParaRPr lang="en-US" sz="1764" dirty="0">
              <a:solidFill>
                <a:srgbClr val="404040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endParaRPr lang="en-US" sz="1984" b="1" dirty="0">
              <a:solidFill>
                <a:srgbClr val="404040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>
              <a:spcBef>
                <a:spcPts val="1554"/>
              </a:spcBef>
              <a:spcAft>
                <a:spcPts val="1165"/>
              </a:spcAft>
            </a:pPr>
            <a:endParaRPr lang="en-US" sz="1984" b="1" dirty="0">
              <a:solidFill>
                <a:srgbClr val="404040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>
              <a:spcBef>
                <a:spcPts val="1554"/>
              </a:spcBef>
              <a:spcAft>
                <a:spcPts val="1165"/>
              </a:spcAft>
            </a:pPr>
            <a:endParaRPr lang="en-US" sz="1984" b="1" dirty="0">
              <a:solidFill>
                <a:srgbClr val="404040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4AE5779F-C6D3-9844-8B7E-A7C7C87A3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854279" y="6555277"/>
            <a:ext cx="841535" cy="391019"/>
          </a:xfrm>
        </p:spPr>
        <p:txBody>
          <a:bodyPr/>
          <a:lstStyle/>
          <a:p>
            <a:fld id="{4EA8831F-4034-4B5B-BD26-220F57055F6B}" type="slidenum">
              <a:rPr lang="en-US" sz="3200"/>
              <a:t>6</a:t>
            </a:fld>
            <a:endParaRPr lang="en-US" sz="3855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53CA4A9-3838-320D-51A2-AB3348EA5464}"/>
              </a:ext>
            </a:extLst>
          </p:cNvPr>
          <p:cNvSpPr/>
          <p:nvPr/>
        </p:nvSpPr>
        <p:spPr>
          <a:xfrm>
            <a:off x="5166030" y="2499677"/>
            <a:ext cx="4178248" cy="2065849"/>
          </a:xfrm>
          <a:prstGeom prst="ellipse">
            <a:avLst/>
          </a:prstGeom>
          <a:solidFill>
            <a:srgbClr val="0070C0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Sales Store Data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(9800 Entries,18 columns)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2015 to 2018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CED7008-BD47-6704-AB41-C6DAFC587036}"/>
              </a:ext>
            </a:extLst>
          </p:cNvPr>
          <p:cNvSpPr/>
          <p:nvPr/>
        </p:nvSpPr>
        <p:spPr>
          <a:xfrm>
            <a:off x="1621108" y="1590206"/>
            <a:ext cx="3769360" cy="108229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800" dirty="0">
                <a:solidFill>
                  <a:srgbClr val="404040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Qualitative Data ( Descriptive data) Contains (</a:t>
            </a:r>
            <a:r>
              <a:rPr lang="en-US" sz="2400" dirty="0">
                <a:solidFill>
                  <a:schemeClr val="bg1"/>
                </a:solidFill>
              </a:rPr>
              <a:t>17</a:t>
            </a:r>
            <a:r>
              <a:rPr lang="en-US" dirty="0">
                <a:solidFill>
                  <a:schemeClr val="bg1"/>
                </a:solidFill>
              </a:rPr>
              <a:t>) columns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B4591E3-7898-834A-B0F6-366DE02D0FB9}"/>
              </a:ext>
            </a:extLst>
          </p:cNvPr>
          <p:cNvSpPr/>
          <p:nvPr/>
        </p:nvSpPr>
        <p:spPr>
          <a:xfrm>
            <a:off x="9451880" y="1249186"/>
            <a:ext cx="3642902" cy="583200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bg1"/>
                </a:solidFill>
              </a:rPr>
              <a:t>Data Validity: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1- Constraints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Primary Keys:</a:t>
            </a:r>
          </a:p>
          <a:p>
            <a:r>
              <a:rPr lang="en-US" dirty="0">
                <a:solidFill>
                  <a:schemeClr val="bg1"/>
                </a:solidFill>
              </a:rPr>
              <a:t>    -Customer _ id</a:t>
            </a:r>
          </a:p>
          <a:p>
            <a:r>
              <a:rPr lang="en-US" dirty="0">
                <a:solidFill>
                  <a:schemeClr val="bg1"/>
                </a:solidFill>
              </a:rPr>
              <a:t>    - Product _ id</a:t>
            </a:r>
          </a:p>
          <a:p>
            <a:r>
              <a:rPr lang="en-US" dirty="0">
                <a:solidFill>
                  <a:schemeClr val="bg1"/>
                </a:solidFill>
              </a:rPr>
              <a:t>    -order _ id</a:t>
            </a:r>
          </a:p>
          <a:p>
            <a:r>
              <a:rPr lang="en-US" dirty="0">
                <a:solidFill>
                  <a:schemeClr val="bg1"/>
                </a:solidFill>
              </a:rPr>
              <a:t>    -Loc _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Composite Primary Keys:</a:t>
            </a:r>
          </a:p>
          <a:p>
            <a:r>
              <a:rPr lang="en-US" dirty="0">
                <a:solidFill>
                  <a:schemeClr val="bg1"/>
                </a:solidFill>
              </a:rPr>
              <a:t>   - Product _ id</a:t>
            </a:r>
          </a:p>
          <a:p>
            <a:r>
              <a:rPr lang="en-US" dirty="0">
                <a:solidFill>
                  <a:schemeClr val="bg1"/>
                </a:solidFill>
              </a:rPr>
              <a:t>   - order _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Foreign Keys:</a:t>
            </a:r>
          </a:p>
          <a:p>
            <a:r>
              <a:rPr lang="en-US" dirty="0">
                <a:solidFill>
                  <a:schemeClr val="bg1"/>
                </a:solidFill>
              </a:rPr>
              <a:t>    -Loc _id</a:t>
            </a:r>
          </a:p>
          <a:p>
            <a:r>
              <a:rPr lang="en-US" dirty="0">
                <a:solidFill>
                  <a:schemeClr val="bg1"/>
                </a:solidFill>
              </a:rPr>
              <a:t>    -Customer _ id</a:t>
            </a:r>
          </a:p>
          <a:p>
            <a:r>
              <a:rPr lang="en-US" dirty="0">
                <a:solidFill>
                  <a:schemeClr val="bg1"/>
                </a:solidFill>
              </a:rPr>
              <a:t>    -order _ id</a:t>
            </a:r>
          </a:p>
          <a:p>
            <a:r>
              <a:rPr lang="en-US" dirty="0">
                <a:solidFill>
                  <a:schemeClr val="bg1"/>
                </a:solidFill>
              </a:rPr>
              <a:t>    -Product _ id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2- Data Type</a:t>
            </a:r>
          </a:p>
          <a:p>
            <a:r>
              <a:rPr lang="en-US" dirty="0">
                <a:solidFill>
                  <a:schemeClr val="bg1"/>
                </a:solidFill>
              </a:rPr>
              <a:t>  - Row id (int)</a:t>
            </a:r>
          </a:p>
          <a:p>
            <a:r>
              <a:rPr lang="en-US" dirty="0">
                <a:solidFill>
                  <a:schemeClr val="bg1"/>
                </a:solidFill>
              </a:rPr>
              <a:t>  - Order date &amp; Ship date(datetime)</a:t>
            </a:r>
          </a:p>
          <a:p>
            <a:r>
              <a:rPr lang="en-US" dirty="0">
                <a:solidFill>
                  <a:schemeClr val="bg1"/>
                </a:solidFill>
              </a:rPr>
              <a:t>  -sales (Float)</a:t>
            </a:r>
          </a:p>
          <a:p>
            <a:r>
              <a:rPr lang="en-US" dirty="0">
                <a:solidFill>
                  <a:schemeClr val="bg1"/>
                </a:solidFill>
              </a:rPr>
              <a:t>  -( 14 ) Rows ( Object)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8C976DB-5ACB-F11E-3268-7EBF3B2FB17C}"/>
              </a:ext>
            </a:extLst>
          </p:cNvPr>
          <p:cNvSpPr/>
          <p:nvPr/>
        </p:nvSpPr>
        <p:spPr>
          <a:xfrm>
            <a:off x="1621108" y="4165188"/>
            <a:ext cx="3769360" cy="108229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bg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Quantitative Data ( Numerical data) Contains (</a:t>
            </a:r>
            <a:r>
              <a:rPr lang="en-US" sz="2800" dirty="0">
                <a:solidFill>
                  <a:schemeClr val="bg1"/>
                </a:solidFill>
              </a:rPr>
              <a:t>1</a:t>
            </a:r>
            <a:r>
              <a:rPr lang="en-US" dirty="0">
                <a:solidFill>
                  <a:schemeClr val="bg1"/>
                </a:solidFill>
              </a:rPr>
              <a:t>) column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6E1FE5-7789-4275-C385-FC02F08181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691854" y="199356"/>
            <a:ext cx="1846435" cy="9261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0B83618-4637-6FF5-0C25-9244B5282FB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280" y="100566"/>
            <a:ext cx="1987545" cy="1196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587646"/>
      </p:ext>
    </p:extLst>
  </p:cSld>
  <p:clrMapOvr>
    <a:masterClrMapping/>
  </p:clrMapOvr>
  <p:transition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7" grpId="0" animBg="1"/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B08A95-7148-E8D2-ACC3-17A04A6E38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1BDE54F-7514-FFE2-E28F-F9C6BA874531}"/>
              </a:ext>
            </a:extLst>
          </p:cNvPr>
          <p:cNvSpPr txBox="1"/>
          <p:nvPr/>
        </p:nvSpPr>
        <p:spPr>
          <a:xfrm>
            <a:off x="1508991" y="17543"/>
            <a:ext cx="12186823" cy="709614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3171" b="1" dirty="0">
                <a:solidFill>
                  <a:srgbClr val="404040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  Chapter 1: Data Preparation &amp;Transformation:</a:t>
            </a:r>
          </a:p>
          <a:p>
            <a:pPr marL="1346380" lvl="2" indent="-367194">
              <a:spcBef>
                <a:spcPts val="1554"/>
              </a:spcBef>
              <a:spcAft>
                <a:spcPts val="1165"/>
              </a:spcAft>
              <a:buFont typeface="Wingdings" panose="05000000000000000000" pitchFamily="2" charset="2"/>
              <a:buChar char="Ø"/>
            </a:pPr>
            <a:r>
              <a:rPr lang="en-US" sz="2205" b="1" dirty="0">
                <a:solidFill>
                  <a:srgbClr val="404040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Data Cleaning of Dataset:</a:t>
            </a:r>
          </a:p>
          <a:p>
            <a:endParaRPr lang="en-US" sz="1764" dirty="0">
              <a:solidFill>
                <a:srgbClr val="404040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endParaRPr lang="en-US" sz="1764" dirty="0">
              <a:solidFill>
                <a:srgbClr val="404040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endParaRPr lang="en-US" sz="1764" dirty="0">
              <a:solidFill>
                <a:srgbClr val="404040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endParaRPr lang="en-US" sz="1764" dirty="0">
              <a:solidFill>
                <a:srgbClr val="404040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endParaRPr lang="en-US" sz="1764" dirty="0">
              <a:solidFill>
                <a:srgbClr val="404040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endParaRPr lang="en-US" sz="1764" dirty="0">
              <a:solidFill>
                <a:srgbClr val="404040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endParaRPr lang="en-US" sz="1764" dirty="0">
              <a:solidFill>
                <a:srgbClr val="404040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endParaRPr lang="en-US" sz="1764" dirty="0">
              <a:solidFill>
                <a:srgbClr val="404040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endParaRPr lang="en-US" sz="1764" dirty="0">
              <a:solidFill>
                <a:srgbClr val="404040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endParaRPr lang="en-US" sz="1764" dirty="0">
              <a:solidFill>
                <a:srgbClr val="404040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endParaRPr lang="en-US" sz="1764" dirty="0">
              <a:solidFill>
                <a:srgbClr val="404040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endParaRPr lang="en-US" sz="1764" dirty="0">
              <a:solidFill>
                <a:srgbClr val="404040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endParaRPr lang="en-US" sz="1764" dirty="0">
              <a:solidFill>
                <a:srgbClr val="404040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endParaRPr lang="en-US" sz="1764" dirty="0">
              <a:solidFill>
                <a:srgbClr val="404040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endParaRPr lang="en-US" sz="1764" dirty="0">
              <a:solidFill>
                <a:srgbClr val="404040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endParaRPr lang="en-US" sz="1764" dirty="0">
              <a:solidFill>
                <a:srgbClr val="404040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endParaRPr lang="en-US" sz="1764" dirty="0">
              <a:solidFill>
                <a:srgbClr val="404040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endParaRPr lang="en-US" sz="1764" dirty="0">
              <a:solidFill>
                <a:srgbClr val="404040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endParaRPr lang="en-US" sz="1984" b="1" dirty="0">
              <a:solidFill>
                <a:srgbClr val="404040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>
              <a:spcBef>
                <a:spcPts val="1554"/>
              </a:spcBef>
              <a:spcAft>
                <a:spcPts val="1165"/>
              </a:spcAft>
            </a:pPr>
            <a:endParaRPr lang="en-US" sz="1984" b="1" dirty="0">
              <a:solidFill>
                <a:srgbClr val="404040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99AFBC3D-2E10-72A6-AF98-C037F4EA4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854279" y="6555277"/>
            <a:ext cx="841535" cy="391019"/>
          </a:xfrm>
        </p:spPr>
        <p:txBody>
          <a:bodyPr/>
          <a:lstStyle/>
          <a:p>
            <a:fld id="{4EA8831F-4034-4B5B-BD26-220F57055F6B}" type="slidenum">
              <a:rPr lang="en-US" sz="3200"/>
              <a:t>7</a:t>
            </a:fld>
            <a:endParaRPr lang="en-US" sz="3855" dirty="0"/>
          </a:p>
        </p:txBody>
      </p:sp>
      <p:sp>
        <p:nvSpPr>
          <p:cNvPr id="10" name="Arrow: Chevron 9">
            <a:extLst>
              <a:ext uri="{FF2B5EF4-FFF2-40B4-BE49-F238E27FC236}">
                <a16:creationId xmlns:a16="http://schemas.microsoft.com/office/drawing/2014/main" id="{C843174C-9360-79D8-5BD1-13DD02DAEF5D}"/>
              </a:ext>
            </a:extLst>
          </p:cNvPr>
          <p:cNvSpPr/>
          <p:nvPr/>
        </p:nvSpPr>
        <p:spPr>
          <a:xfrm>
            <a:off x="1491902" y="1661670"/>
            <a:ext cx="3240868" cy="1168404"/>
          </a:xfrm>
          <a:prstGeom prst="chevron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  <a:reflection blurRad="12700" stA="26000" endPos="32000" dist="12700" dir="5400000" sy="-100000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70" b="1" dirty="0">
                <a:solidFill>
                  <a:schemeClr val="bg1"/>
                </a:solidFill>
              </a:rPr>
              <a:t>Duplications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8B908BC-FF6E-C01A-FC75-CBBEACF4540F}"/>
              </a:ext>
            </a:extLst>
          </p:cNvPr>
          <p:cNvSpPr/>
          <p:nvPr/>
        </p:nvSpPr>
        <p:spPr>
          <a:xfrm>
            <a:off x="4857476" y="1228270"/>
            <a:ext cx="8394857" cy="2035204"/>
          </a:xfrm>
          <a:prstGeom prst="roundRect">
            <a:avLst/>
          </a:prstGeom>
          <a:ln>
            <a:solidFill>
              <a:schemeClr val="tx1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70" b="1" dirty="0">
                <a:solidFill>
                  <a:schemeClr val="tx1"/>
                </a:solidFill>
              </a:rPr>
              <a:t>1- Handled by Aggregations &amp; Removed (1) Row Duplicated </a:t>
            </a:r>
          </a:p>
          <a:p>
            <a:endParaRPr lang="en-US" sz="2070" b="1" dirty="0">
              <a:solidFill>
                <a:schemeClr val="tx1"/>
              </a:solidFill>
            </a:endParaRPr>
          </a:p>
          <a:p>
            <a:r>
              <a:rPr lang="en-US" sz="2070" b="1" dirty="0">
                <a:solidFill>
                  <a:schemeClr val="tx1"/>
                </a:solidFill>
              </a:rPr>
              <a:t>2- Mapped product names to unique IDs</a:t>
            </a:r>
          </a:p>
          <a:p>
            <a:r>
              <a:rPr lang="en-US" sz="2070" b="1" dirty="0">
                <a:solidFill>
                  <a:schemeClr val="tx1"/>
                </a:solidFill>
              </a:rPr>
              <a:t>Handling Each Product Id has only (1) Product name</a:t>
            </a:r>
          </a:p>
          <a:p>
            <a:r>
              <a:rPr lang="en-US" sz="2070" b="1" dirty="0">
                <a:solidFill>
                  <a:schemeClr val="tx1"/>
                </a:solidFill>
              </a:rPr>
              <a:t>And Each product name related to only (1) product id.</a:t>
            </a:r>
          </a:p>
          <a:p>
            <a:r>
              <a:rPr lang="en-US" sz="2070" b="1" dirty="0">
                <a:solidFill>
                  <a:schemeClr val="tx1"/>
                </a:solidFill>
              </a:rPr>
              <a:t>To let The primary key unique &amp; Not null</a:t>
            </a:r>
          </a:p>
        </p:txBody>
      </p:sp>
      <p:sp>
        <p:nvSpPr>
          <p:cNvPr id="18" name="Arrow: Chevron 17">
            <a:extLst>
              <a:ext uri="{FF2B5EF4-FFF2-40B4-BE49-F238E27FC236}">
                <a16:creationId xmlns:a16="http://schemas.microsoft.com/office/drawing/2014/main" id="{0C2CB94D-15FF-E448-E800-78F93DF27BE6}"/>
              </a:ext>
            </a:extLst>
          </p:cNvPr>
          <p:cNvSpPr/>
          <p:nvPr/>
        </p:nvSpPr>
        <p:spPr>
          <a:xfrm>
            <a:off x="1515144" y="3495834"/>
            <a:ext cx="3240868" cy="1260725"/>
          </a:xfrm>
          <a:prstGeom prst="chevron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  <a:reflection blurRad="12700" stA="26000" endPos="32000" dist="12700" dir="5400000" sy="-100000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70" b="1" dirty="0">
                <a:solidFill>
                  <a:schemeClr val="bg1"/>
                </a:solidFill>
              </a:rPr>
              <a:t>Handling Missing Values 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11E6001-DB31-2643-8D98-DBEDFC03B2FA}"/>
              </a:ext>
            </a:extLst>
          </p:cNvPr>
          <p:cNvSpPr/>
          <p:nvPr/>
        </p:nvSpPr>
        <p:spPr>
          <a:xfrm>
            <a:off x="4772572" y="3495834"/>
            <a:ext cx="8502474" cy="1260725"/>
          </a:xfrm>
          <a:prstGeom prst="roundRect">
            <a:avLst/>
          </a:prstGeom>
          <a:ln>
            <a:solidFill>
              <a:schemeClr val="tx1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70" b="1" dirty="0">
                <a:solidFill>
                  <a:schemeClr val="tx1"/>
                </a:solidFill>
              </a:rPr>
              <a:t>(11) Rows are Null in (Postal Code) Column</a:t>
            </a:r>
          </a:p>
          <a:p>
            <a:endParaRPr lang="en-US" sz="2070" b="1" dirty="0">
              <a:solidFill>
                <a:schemeClr val="tx1"/>
              </a:solidFill>
            </a:endParaRPr>
          </a:p>
          <a:p>
            <a:endParaRPr lang="en-US" sz="2070" b="1" dirty="0">
              <a:solidFill>
                <a:schemeClr val="tx1"/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D3D0F20-5FEF-C56D-5253-21BFCF5F6F0A}"/>
              </a:ext>
            </a:extLst>
          </p:cNvPr>
          <p:cNvSpPr/>
          <p:nvPr/>
        </p:nvSpPr>
        <p:spPr>
          <a:xfrm>
            <a:off x="4694457" y="5073014"/>
            <a:ext cx="8557876" cy="1725445"/>
          </a:xfrm>
          <a:prstGeom prst="roundRect">
            <a:avLst/>
          </a:prstGeom>
          <a:ln>
            <a:solidFill>
              <a:schemeClr val="tx1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70" b="1" dirty="0">
                <a:solidFill>
                  <a:schemeClr val="tx1"/>
                </a:solidFill>
              </a:rPr>
              <a:t>Manage Inconsistent text formatting</a:t>
            </a:r>
          </a:p>
          <a:p>
            <a:r>
              <a:rPr lang="en-US" sz="2070" b="1" dirty="0">
                <a:solidFill>
                  <a:schemeClr val="tx1"/>
                </a:solidFill>
              </a:rPr>
              <a:t>Converted column names to lowercase and replaced spaces with underscores. Converted dates to datetime format</a:t>
            </a:r>
          </a:p>
          <a:p>
            <a:endParaRPr lang="en-US" sz="2070" b="1" dirty="0">
              <a:solidFill>
                <a:schemeClr val="tx1"/>
              </a:solidFill>
            </a:endParaRPr>
          </a:p>
          <a:p>
            <a:endParaRPr lang="en-US" sz="2070" b="1" dirty="0">
              <a:solidFill>
                <a:schemeClr val="tx1"/>
              </a:solidFill>
            </a:endParaRPr>
          </a:p>
        </p:txBody>
      </p:sp>
      <p:sp>
        <p:nvSpPr>
          <p:cNvPr id="23" name="Arrow: Chevron 22">
            <a:extLst>
              <a:ext uri="{FF2B5EF4-FFF2-40B4-BE49-F238E27FC236}">
                <a16:creationId xmlns:a16="http://schemas.microsoft.com/office/drawing/2014/main" id="{1455C7EA-7C6C-4E8A-7D63-EEFDB6302A29}"/>
              </a:ext>
            </a:extLst>
          </p:cNvPr>
          <p:cNvSpPr/>
          <p:nvPr/>
        </p:nvSpPr>
        <p:spPr>
          <a:xfrm>
            <a:off x="1491902" y="5294076"/>
            <a:ext cx="3174854" cy="1283320"/>
          </a:xfrm>
          <a:prstGeom prst="chevron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  <a:reflection blurRad="12700" stA="26000" endPos="32000" dist="12700" dir="5400000" sy="-100000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42" b="1" dirty="0">
                <a:solidFill>
                  <a:schemeClr val="bg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Standardizing Text</a:t>
            </a:r>
            <a:endParaRPr lang="en-US" sz="2142" b="1" dirty="0">
              <a:solidFill>
                <a:schemeClr val="bg1"/>
              </a:solidFill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E7BC0BE9-470F-0325-BF07-C1A3267C75FA}"/>
              </a:ext>
            </a:extLst>
          </p:cNvPr>
          <p:cNvSpPr/>
          <p:nvPr/>
        </p:nvSpPr>
        <p:spPr>
          <a:xfrm>
            <a:off x="4916169" y="4127904"/>
            <a:ext cx="6420020" cy="462849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 err="1">
                <a:solidFill>
                  <a:srgbClr val="1F1C1B"/>
                </a:solidFill>
                <a:latin typeface="DejaVu Sans Mono"/>
                <a:ea typeface="DejaVu Sans Mono"/>
                <a:cs typeface="Arial" panose="020B0604020202020204" pitchFamily="34" charset="0"/>
              </a:rPr>
              <a:t>df</a:t>
            </a:r>
            <a:r>
              <a:rPr lang="en-US" sz="2000" dirty="0">
                <a:solidFill>
                  <a:srgbClr val="1F1C1B"/>
                </a:solidFill>
                <a:latin typeface="DejaVu Sans Mono"/>
                <a:ea typeface="DejaVu Sans Mono"/>
                <a:cs typeface="Arial" panose="020B0604020202020204" pitchFamily="34" charset="0"/>
              </a:rPr>
              <a:t>[</a:t>
            </a:r>
            <a:r>
              <a:rPr lang="en-US" sz="2000" dirty="0">
                <a:solidFill>
                  <a:srgbClr val="007F00"/>
                </a:solidFill>
                <a:latin typeface="DejaVu Sans Mono"/>
                <a:ea typeface="DejaVu Sans Mono"/>
                <a:cs typeface="Arial" panose="020B0604020202020204" pitchFamily="34" charset="0"/>
              </a:rPr>
              <a:t>'Postal Code'</a:t>
            </a:r>
            <a:r>
              <a:rPr lang="en-US" sz="2000" dirty="0">
                <a:solidFill>
                  <a:srgbClr val="1F1C1B"/>
                </a:solidFill>
                <a:latin typeface="DejaVu Sans Mono"/>
                <a:ea typeface="DejaVu Sans Mono"/>
                <a:cs typeface="Arial" panose="020B0604020202020204" pitchFamily="34" charset="0"/>
              </a:rPr>
              <a:t>] = </a:t>
            </a:r>
            <a:r>
              <a:rPr lang="en-US" sz="2000" dirty="0" err="1">
                <a:solidFill>
                  <a:srgbClr val="1F1C1B"/>
                </a:solidFill>
                <a:latin typeface="DejaVu Sans Mono"/>
                <a:ea typeface="DejaVu Sans Mono"/>
                <a:cs typeface="Arial" panose="020B0604020202020204" pitchFamily="34" charset="0"/>
              </a:rPr>
              <a:t>df</a:t>
            </a:r>
            <a:r>
              <a:rPr lang="en-US" sz="2000" dirty="0">
                <a:solidFill>
                  <a:srgbClr val="1F1C1B"/>
                </a:solidFill>
                <a:latin typeface="DejaVu Sans Mono"/>
                <a:ea typeface="DejaVu Sans Mono"/>
                <a:cs typeface="Arial" panose="020B0604020202020204" pitchFamily="34" charset="0"/>
              </a:rPr>
              <a:t>[</a:t>
            </a:r>
            <a:r>
              <a:rPr lang="en-US" sz="2000" dirty="0">
                <a:solidFill>
                  <a:srgbClr val="007F00"/>
                </a:solidFill>
                <a:latin typeface="DejaVu Sans Mono"/>
                <a:ea typeface="DejaVu Sans Mono"/>
                <a:cs typeface="Arial" panose="020B0604020202020204" pitchFamily="34" charset="0"/>
              </a:rPr>
              <a:t>'Postal Code'</a:t>
            </a:r>
            <a:r>
              <a:rPr lang="en-US" sz="2000" dirty="0">
                <a:solidFill>
                  <a:srgbClr val="1F1C1B"/>
                </a:solidFill>
                <a:latin typeface="DejaVu Sans Mono"/>
                <a:ea typeface="DejaVu Sans Mono"/>
                <a:cs typeface="Arial" panose="020B0604020202020204" pitchFamily="34" charset="0"/>
              </a:rPr>
              <a:t>].</a:t>
            </a:r>
            <a:r>
              <a:rPr lang="en-US" sz="2000" dirty="0" err="1">
                <a:solidFill>
                  <a:srgbClr val="1F1C1B"/>
                </a:solidFill>
                <a:latin typeface="DejaVu Sans Mono"/>
                <a:ea typeface="DejaVu Sans Mono"/>
                <a:cs typeface="Arial" panose="020B0604020202020204" pitchFamily="34" charset="0"/>
              </a:rPr>
              <a:t>fillna</a:t>
            </a:r>
            <a:r>
              <a:rPr lang="en-US" sz="2000" dirty="0">
                <a:solidFill>
                  <a:srgbClr val="1F1C1B"/>
                </a:solidFill>
                <a:latin typeface="DejaVu Sans Mono"/>
                <a:ea typeface="DejaVu Sans Mono"/>
                <a:cs typeface="Arial" panose="020B0604020202020204" pitchFamily="34" charset="0"/>
              </a:rPr>
              <a:t>(</a:t>
            </a:r>
            <a:r>
              <a:rPr lang="en-US" sz="2000" dirty="0">
                <a:solidFill>
                  <a:srgbClr val="AA5D00"/>
                </a:solidFill>
                <a:latin typeface="DejaVu Sans Mono"/>
                <a:ea typeface="DejaVu Sans Mono"/>
                <a:cs typeface="Arial" panose="020B0604020202020204" pitchFamily="34" charset="0"/>
              </a:rPr>
              <a:t>5001</a:t>
            </a:r>
            <a:r>
              <a:rPr lang="en-US" sz="2000" dirty="0">
                <a:solidFill>
                  <a:srgbClr val="1F1C1B"/>
                </a:solidFill>
                <a:latin typeface="DejaVu Sans Mono"/>
                <a:ea typeface="DejaVu Sans Mono"/>
                <a:cs typeface="Arial" panose="020B0604020202020204" pitchFamily="34" charset="0"/>
              </a:rPr>
              <a:t>)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0C5DE428-0F3C-62B1-34E2-4D0DBD4EE3F3}"/>
              </a:ext>
            </a:extLst>
          </p:cNvPr>
          <p:cNvSpPr/>
          <p:nvPr/>
        </p:nvSpPr>
        <p:spPr>
          <a:xfrm>
            <a:off x="4857476" y="6148689"/>
            <a:ext cx="7738872" cy="478204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>
                <a:solidFill>
                  <a:srgbClr val="1F1C1B"/>
                </a:solidFill>
                <a:latin typeface="DejaVu Sans Mono"/>
                <a:ea typeface="DejaVu Sans Mono"/>
                <a:cs typeface="Arial" panose="020B0604020202020204" pitchFamily="34" charset="0"/>
              </a:rPr>
              <a:t>df.columns</a:t>
            </a:r>
            <a:r>
              <a:rPr lang="en-US" dirty="0">
                <a:solidFill>
                  <a:srgbClr val="1F1C1B"/>
                </a:solidFill>
                <a:latin typeface="DejaVu Sans Mono"/>
                <a:ea typeface="DejaVu Sans Mono"/>
                <a:cs typeface="Arial" panose="020B0604020202020204" pitchFamily="34" charset="0"/>
              </a:rPr>
              <a:t> = </a:t>
            </a:r>
            <a:r>
              <a:rPr lang="en-US" dirty="0" err="1">
                <a:solidFill>
                  <a:srgbClr val="1F1C1B"/>
                </a:solidFill>
                <a:latin typeface="DejaVu Sans Mono"/>
                <a:ea typeface="DejaVu Sans Mono"/>
                <a:cs typeface="Arial" panose="020B0604020202020204" pitchFamily="34" charset="0"/>
              </a:rPr>
              <a:t>df.columns.</a:t>
            </a:r>
            <a:r>
              <a:rPr lang="en-US" dirty="0" err="1">
                <a:solidFill>
                  <a:srgbClr val="AA5D00"/>
                </a:solidFill>
                <a:latin typeface="DejaVu Sans Mono"/>
                <a:ea typeface="DejaVu Sans Mono"/>
                <a:cs typeface="Arial" panose="020B0604020202020204" pitchFamily="34" charset="0"/>
              </a:rPr>
              <a:t>str</a:t>
            </a:r>
            <a:r>
              <a:rPr lang="en-US" dirty="0" err="1">
                <a:solidFill>
                  <a:srgbClr val="1F1C1B"/>
                </a:solidFill>
                <a:latin typeface="DejaVu Sans Mono"/>
                <a:ea typeface="DejaVu Sans Mono"/>
                <a:cs typeface="Arial" panose="020B0604020202020204" pitchFamily="34" charset="0"/>
              </a:rPr>
              <a:t>.strip</a:t>
            </a:r>
            <a:r>
              <a:rPr lang="en-US" dirty="0">
                <a:solidFill>
                  <a:srgbClr val="1F1C1B"/>
                </a:solidFill>
                <a:latin typeface="DejaVu Sans Mono"/>
                <a:ea typeface="DejaVu Sans Mono"/>
                <a:cs typeface="Arial" panose="020B0604020202020204" pitchFamily="34" charset="0"/>
              </a:rPr>
              <a:t>().</a:t>
            </a:r>
            <a:r>
              <a:rPr lang="en-US" dirty="0" err="1">
                <a:solidFill>
                  <a:srgbClr val="AA5D00"/>
                </a:solidFill>
                <a:latin typeface="DejaVu Sans Mono"/>
                <a:ea typeface="DejaVu Sans Mono"/>
                <a:cs typeface="Arial" panose="020B0604020202020204" pitchFamily="34" charset="0"/>
              </a:rPr>
              <a:t>str</a:t>
            </a:r>
            <a:r>
              <a:rPr lang="en-US" dirty="0" err="1">
                <a:solidFill>
                  <a:srgbClr val="1F1C1B"/>
                </a:solidFill>
                <a:latin typeface="DejaVu Sans Mono"/>
                <a:ea typeface="DejaVu Sans Mono"/>
                <a:cs typeface="Arial" panose="020B0604020202020204" pitchFamily="34" charset="0"/>
              </a:rPr>
              <a:t>.lower</a:t>
            </a:r>
            <a:r>
              <a:rPr lang="en-US" dirty="0">
                <a:solidFill>
                  <a:srgbClr val="1F1C1B"/>
                </a:solidFill>
                <a:latin typeface="DejaVu Sans Mono"/>
                <a:ea typeface="DejaVu Sans Mono"/>
                <a:cs typeface="Arial" panose="020B0604020202020204" pitchFamily="34" charset="0"/>
              </a:rPr>
              <a:t>().</a:t>
            </a:r>
            <a:r>
              <a:rPr lang="en-US" dirty="0" err="1">
                <a:solidFill>
                  <a:srgbClr val="AA5D00"/>
                </a:solidFill>
                <a:latin typeface="DejaVu Sans Mono"/>
                <a:ea typeface="DejaVu Sans Mono"/>
                <a:cs typeface="Arial" panose="020B0604020202020204" pitchFamily="34" charset="0"/>
              </a:rPr>
              <a:t>str</a:t>
            </a:r>
            <a:r>
              <a:rPr lang="en-US" dirty="0" err="1">
                <a:solidFill>
                  <a:srgbClr val="1F1C1B"/>
                </a:solidFill>
                <a:latin typeface="DejaVu Sans Mono"/>
                <a:ea typeface="DejaVu Sans Mono"/>
                <a:cs typeface="Arial" panose="020B0604020202020204" pitchFamily="34" charset="0"/>
              </a:rPr>
              <a:t>.replace</a:t>
            </a:r>
            <a:r>
              <a:rPr lang="en-US" dirty="0">
                <a:solidFill>
                  <a:srgbClr val="1F1C1B"/>
                </a:solidFill>
                <a:latin typeface="DejaVu Sans Mono"/>
                <a:ea typeface="DejaVu Sans Mono"/>
                <a:cs typeface="Arial" panose="020B0604020202020204" pitchFamily="34" charset="0"/>
              </a:rPr>
              <a:t>(</a:t>
            </a:r>
            <a:r>
              <a:rPr lang="en-US" dirty="0">
                <a:solidFill>
                  <a:srgbClr val="007F00"/>
                </a:solidFill>
                <a:latin typeface="DejaVu Sans Mono"/>
                <a:ea typeface="DejaVu Sans Mono"/>
                <a:cs typeface="Arial" panose="020B0604020202020204" pitchFamily="34" charset="0"/>
              </a:rPr>
              <a:t>' '</a:t>
            </a:r>
            <a:r>
              <a:rPr lang="en-US" dirty="0">
                <a:solidFill>
                  <a:srgbClr val="1F1C1B"/>
                </a:solidFill>
                <a:latin typeface="DejaVu Sans Mono"/>
                <a:ea typeface="DejaVu Sans Mono"/>
                <a:cs typeface="Arial" panose="020B0604020202020204" pitchFamily="34" charset="0"/>
              </a:rPr>
              <a:t>, </a:t>
            </a:r>
            <a:r>
              <a:rPr lang="en-US" dirty="0">
                <a:solidFill>
                  <a:srgbClr val="007F00"/>
                </a:solidFill>
                <a:latin typeface="DejaVu Sans Mono"/>
                <a:ea typeface="DejaVu Sans Mono"/>
                <a:cs typeface="Arial" panose="020B0604020202020204" pitchFamily="34" charset="0"/>
              </a:rPr>
              <a:t>'_'</a:t>
            </a:r>
            <a:r>
              <a:rPr lang="en-US" dirty="0">
                <a:solidFill>
                  <a:srgbClr val="1F1C1B"/>
                </a:solidFill>
                <a:latin typeface="DejaVu Sans Mono"/>
                <a:ea typeface="DejaVu Sans Mono"/>
                <a:cs typeface="Arial" panose="020B0604020202020204" pitchFamily="34" charset="0"/>
              </a:rPr>
              <a:t>)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9B23654C-6CC9-6FDF-DE61-264C7837A8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35" t="50000" r="40411" b="16333"/>
          <a:stretch/>
        </p:blipFill>
        <p:spPr bwMode="auto">
          <a:xfrm>
            <a:off x="8117386" y="1612374"/>
            <a:ext cx="3032940" cy="234525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AE52594-BCAE-F40B-2439-7A954181A3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59" t="46939" r="46970" b="25589"/>
          <a:stretch/>
        </p:blipFill>
        <p:spPr bwMode="auto">
          <a:xfrm>
            <a:off x="5362879" y="1612374"/>
            <a:ext cx="2434849" cy="275939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3A57903-F264-E428-E447-45A49FD52C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691854" y="199356"/>
            <a:ext cx="1846435" cy="92613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E04AD36-503E-E837-9265-4A4F55B1796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280" y="100566"/>
            <a:ext cx="1987545" cy="1196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859730"/>
      </p:ext>
    </p:extLst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8" grpId="0" animBg="1"/>
      <p:bldP spid="2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04811C-F18C-0F8B-7D4A-5F60446524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60927D6-4081-6CBD-340E-8EBBD0F487CC}"/>
              </a:ext>
            </a:extLst>
          </p:cNvPr>
          <p:cNvSpPr txBox="1"/>
          <p:nvPr/>
        </p:nvSpPr>
        <p:spPr>
          <a:xfrm>
            <a:off x="1508991" y="274319"/>
            <a:ext cx="12299084" cy="68393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3171" b="1" dirty="0">
                <a:solidFill>
                  <a:srgbClr val="404040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  Chapter 1: Data Preparation &amp;Transformation:</a:t>
            </a:r>
          </a:p>
          <a:p>
            <a:pPr marL="1346380" lvl="2" indent="-367194">
              <a:lnSpc>
                <a:spcPts val="1071"/>
              </a:lnSpc>
              <a:spcBef>
                <a:spcPts val="1554"/>
              </a:spcBef>
              <a:spcAft>
                <a:spcPts val="1165"/>
              </a:spcAft>
              <a:buFont typeface="Wingdings" panose="05000000000000000000" pitchFamily="2" charset="2"/>
              <a:buChar char="Ø"/>
            </a:pPr>
            <a:r>
              <a:rPr lang="en-US" sz="2205" b="1" dirty="0">
                <a:solidFill>
                  <a:srgbClr val="404040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Statistical Analysis of Dataset:</a:t>
            </a:r>
          </a:p>
          <a:p>
            <a:endParaRPr lang="en-US" sz="1764" dirty="0">
              <a:solidFill>
                <a:srgbClr val="404040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endParaRPr lang="en-US" sz="1764" dirty="0">
              <a:solidFill>
                <a:srgbClr val="404040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endParaRPr lang="en-US" sz="1764" dirty="0">
              <a:solidFill>
                <a:srgbClr val="404040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endParaRPr lang="en-US" sz="1764" dirty="0">
              <a:solidFill>
                <a:srgbClr val="404040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endParaRPr lang="en-US" sz="1764" dirty="0">
              <a:solidFill>
                <a:srgbClr val="404040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endParaRPr lang="en-US" sz="1764" dirty="0">
              <a:solidFill>
                <a:srgbClr val="404040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endParaRPr lang="en-US" sz="1764" dirty="0">
              <a:solidFill>
                <a:srgbClr val="404040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endParaRPr lang="en-US" sz="1764" dirty="0">
              <a:solidFill>
                <a:srgbClr val="404040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endParaRPr lang="en-US" sz="1764" dirty="0">
              <a:solidFill>
                <a:srgbClr val="404040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endParaRPr lang="en-US" sz="1764" dirty="0">
              <a:solidFill>
                <a:srgbClr val="404040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endParaRPr lang="en-US" sz="1764" dirty="0">
              <a:solidFill>
                <a:srgbClr val="404040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endParaRPr lang="en-US" sz="1764" dirty="0">
              <a:solidFill>
                <a:srgbClr val="404040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endParaRPr lang="en-US" sz="1764" dirty="0">
              <a:solidFill>
                <a:srgbClr val="404040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endParaRPr lang="en-US" sz="1764" dirty="0">
              <a:solidFill>
                <a:srgbClr val="404040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endParaRPr lang="en-US" sz="1764" dirty="0">
              <a:solidFill>
                <a:srgbClr val="404040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endParaRPr lang="en-US" sz="1764" dirty="0">
              <a:solidFill>
                <a:srgbClr val="404040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endParaRPr lang="en-US" sz="1764" dirty="0">
              <a:solidFill>
                <a:srgbClr val="404040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endParaRPr lang="en-US" sz="1764" dirty="0">
              <a:solidFill>
                <a:srgbClr val="404040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endParaRPr lang="en-US" sz="1984" b="1" dirty="0">
              <a:solidFill>
                <a:srgbClr val="404040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>
              <a:spcBef>
                <a:spcPts val="1554"/>
              </a:spcBef>
              <a:spcAft>
                <a:spcPts val="1165"/>
              </a:spcAft>
            </a:pPr>
            <a:endParaRPr lang="en-US" sz="1984" b="1" dirty="0">
              <a:solidFill>
                <a:srgbClr val="404040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F83EA13F-2FBF-F96F-A241-34E18B633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854279" y="6555277"/>
            <a:ext cx="841535" cy="391019"/>
          </a:xfrm>
        </p:spPr>
        <p:txBody>
          <a:bodyPr/>
          <a:lstStyle/>
          <a:p>
            <a:fld id="{4EA8831F-4034-4B5B-BD26-220F57055F6B}" type="slidenum">
              <a:rPr lang="en-US" sz="3200"/>
              <a:t>8</a:t>
            </a:fld>
            <a:endParaRPr lang="en-US" sz="3600" dirty="0"/>
          </a:p>
        </p:txBody>
      </p:sp>
      <p:sp>
        <p:nvSpPr>
          <p:cNvPr id="10" name="Arrow: Chevron 9">
            <a:extLst>
              <a:ext uri="{FF2B5EF4-FFF2-40B4-BE49-F238E27FC236}">
                <a16:creationId xmlns:a16="http://schemas.microsoft.com/office/drawing/2014/main" id="{7E570EB3-A981-9483-82E6-D69B91317F20}"/>
              </a:ext>
            </a:extLst>
          </p:cNvPr>
          <p:cNvSpPr/>
          <p:nvPr/>
        </p:nvSpPr>
        <p:spPr>
          <a:xfrm>
            <a:off x="1491902" y="1661670"/>
            <a:ext cx="3240868" cy="1168404"/>
          </a:xfrm>
          <a:prstGeom prst="chevron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  <a:reflection blurRad="12700" stA="26000" endPos="32000" dist="12700" dir="5400000" sy="-100000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70" b="1" dirty="0">
                <a:solidFill>
                  <a:schemeClr val="bg1"/>
                </a:solidFill>
              </a:rPr>
              <a:t>Outliers Detection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FFDF602-5E68-575A-2D39-B69A3FE340E9}"/>
              </a:ext>
            </a:extLst>
          </p:cNvPr>
          <p:cNvSpPr/>
          <p:nvPr/>
        </p:nvSpPr>
        <p:spPr>
          <a:xfrm>
            <a:off x="4857476" y="1228270"/>
            <a:ext cx="8394857" cy="2035204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</a:rPr>
              <a:t>After Using IQR to Check Outliers .</a:t>
            </a:r>
            <a:br>
              <a:rPr lang="en-US" sz="2400" b="1" dirty="0">
                <a:solidFill>
                  <a:schemeClr val="tx1"/>
                </a:solidFill>
              </a:rPr>
            </a:br>
            <a:r>
              <a:rPr lang="en-US" sz="2400" b="1" dirty="0">
                <a:solidFill>
                  <a:schemeClr val="tx1"/>
                </a:solidFill>
              </a:rPr>
              <a:t>Data is Logic &amp;There is no Outliers</a:t>
            </a:r>
          </a:p>
          <a:p>
            <a:r>
              <a:rPr lang="en-US" sz="2400" b="1" dirty="0">
                <a:solidFill>
                  <a:schemeClr val="tx1"/>
                </a:solidFill>
              </a:rPr>
              <a:t>IQR=Q3-Q1</a:t>
            </a:r>
          </a:p>
          <a:p>
            <a:r>
              <a:rPr lang="en-US" sz="2400" b="1" dirty="0">
                <a:solidFill>
                  <a:schemeClr val="tx1"/>
                </a:solidFill>
              </a:rPr>
              <a:t>Outliers= Q1-1.5*IQR(or)Q3+1.5*IQR</a:t>
            </a:r>
          </a:p>
        </p:txBody>
      </p:sp>
      <p:sp>
        <p:nvSpPr>
          <p:cNvPr id="18" name="Arrow: Chevron 17">
            <a:extLst>
              <a:ext uri="{FF2B5EF4-FFF2-40B4-BE49-F238E27FC236}">
                <a16:creationId xmlns:a16="http://schemas.microsoft.com/office/drawing/2014/main" id="{92C79FB9-BB7E-D935-7684-36A0375DB468}"/>
              </a:ext>
            </a:extLst>
          </p:cNvPr>
          <p:cNvSpPr/>
          <p:nvPr/>
        </p:nvSpPr>
        <p:spPr>
          <a:xfrm>
            <a:off x="1515144" y="3495834"/>
            <a:ext cx="3240868" cy="1260725"/>
          </a:xfrm>
          <a:prstGeom prst="chevron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  <a:reflection blurRad="12700" stA="26000" endPos="32000" dist="12700" dir="5400000" sy="-100000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70" b="1" dirty="0">
                <a:solidFill>
                  <a:schemeClr val="bg1"/>
                </a:solidFill>
              </a:rPr>
              <a:t>Trend Analysis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504C730-AF3E-2B44-E85A-2310D900299F}"/>
              </a:ext>
            </a:extLst>
          </p:cNvPr>
          <p:cNvSpPr/>
          <p:nvPr/>
        </p:nvSpPr>
        <p:spPr>
          <a:xfrm>
            <a:off x="4912878" y="5455183"/>
            <a:ext cx="8502474" cy="126072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2070" b="1" dirty="0">
              <a:solidFill>
                <a:schemeClr val="tx1"/>
              </a:solidFill>
            </a:endParaRPr>
          </a:p>
          <a:p>
            <a:r>
              <a:rPr lang="en-US" sz="2070" b="1" dirty="0">
                <a:solidFill>
                  <a:schemeClr val="tx1"/>
                </a:solidFill>
              </a:rPr>
              <a:t>Positive correlation between # orders &amp; Delayed Orders’ Rate</a:t>
            </a:r>
          </a:p>
          <a:p>
            <a:r>
              <a:rPr lang="en-US" sz="2070" b="1" dirty="0">
                <a:solidFill>
                  <a:schemeClr val="tx1"/>
                </a:solidFill>
              </a:rPr>
              <a:t>- The more # orders increased , The more The Duration of Receipt </a:t>
            </a:r>
            <a:br>
              <a:rPr lang="en-US" sz="2070" b="1" dirty="0">
                <a:solidFill>
                  <a:schemeClr val="tx1"/>
                </a:solidFill>
              </a:rPr>
            </a:br>
            <a:r>
              <a:rPr lang="en-US" sz="2070" b="1" dirty="0">
                <a:solidFill>
                  <a:schemeClr val="tx1"/>
                </a:solidFill>
              </a:rPr>
              <a:t>   delayed.</a:t>
            </a:r>
          </a:p>
          <a:p>
            <a:endParaRPr lang="en-US" sz="2070" b="1" dirty="0">
              <a:solidFill>
                <a:schemeClr val="tx1"/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B4884FB-E41D-96E4-688B-3383BBA43505}"/>
              </a:ext>
            </a:extLst>
          </p:cNvPr>
          <p:cNvSpPr/>
          <p:nvPr/>
        </p:nvSpPr>
        <p:spPr>
          <a:xfrm>
            <a:off x="4857476" y="3496606"/>
            <a:ext cx="8557876" cy="172544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ts val="1285"/>
              </a:lnSpc>
              <a:spcBef>
                <a:spcPts val="1165"/>
              </a:spcBef>
              <a:spcAft>
                <a:spcPts val="1165"/>
              </a:spcAft>
            </a:pPr>
            <a:r>
              <a:rPr lang="en-US" b="1" u="sng" dirty="0">
                <a:solidFill>
                  <a:schemeClr val="tx1"/>
                </a:solidFill>
              </a:rPr>
              <a:t>Monthly Sales Trends:</a:t>
            </a:r>
          </a:p>
          <a:p>
            <a:pPr>
              <a:lnSpc>
                <a:spcPts val="1713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Peaks in Q4 due to Black Friday’s offers in holiday </a:t>
            </a:r>
            <a:r>
              <a:rPr lang="en-US" b="1" dirty="0" err="1">
                <a:solidFill>
                  <a:schemeClr val="tx1"/>
                </a:solidFill>
              </a:rPr>
              <a:t>sales.Lowest</a:t>
            </a:r>
            <a:r>
              <a:rPr lang="en-US" b="1" dirty="0">
                <a:solidFill>
                  <a:schemeClr val="tx1"/>
                </a:solidFill>
              </a:rPr>
              <a:t> sales in Q1.</a:t>
            </a:r>
          </a:p>
          <a:p>
            <a:pPr>
              <a:lnSpc>
                <a:spcPts val="2426"/>
              </a:lnSpc>
            </a:pPr>
            <a:r>
              <a:rPr lang="en-US" b="1" u="sng" dirty="0">
                <a:solidFill>
                  <a:schemeClr val="tx1"/>
                </a:solidFill>
              </a:rPr>
              <a:t>Product Trends(Yearly Growth):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Technology sales grew from </a:t>
            </a:r>
            <a:r>
              <a:rPr lang="en-US" sz="2000" b="1" dirty="0">
                <a:solidFill>
                  <a:schemeClr val="tx1"/>
                </a:solidFill>
              </a:rPr>
              <a:t>173K$ </a:t>
            </a:r>
            <a:r>
              <a:rPr lang="en-US" b="1" dirty="0">
                <a:solidFill>
                  <a:schemeClr val="tx1"/>
                </a:solidFill>
              </a:rPr>
              <a:t>(2015) to </a:t>
            </a:r>
            <a:r>
              <a:rPr lang="en-US" sz="2000" b="1" dirty="0">
                <a:solidFill>
                  <a:schemeClr val="tx1"/>
                </a:solidFill>
              </a:rPr>
              <a:t>269K</a:t>
            </a:r>
            <a:r>
              <a:rPr lang="en-US" sz="2800" b="1" dirty="0">
                <a:solidFill>
                  <a:schemeClr val="tx1"/>
                </a:solidFill>
              </a:rPr>
              <a:t>$</a:t>
            </a:r>
            <a:r>
              <a:rPr lang="en-US" b="1" dirty="0">
                <a:solidFill>
                  <a:schemeClr val="tx1"/>
                </a:solidFill>
              </a:rPr>
              <a:t> (2018).</a:t>
            </a:r>
          </a:p>
          <a:p>
            <a:pPr>
              <a:lnSpc>
                <a:spcPts val="2426"/>
              </a:lnSpc>
              <a:spcBef>
                <a:spcPts val="339"/>
              </a:spcBef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Furniture sales peaked in 2018.</a:t>
            </a:r>
          </a:p>
        </p:txBody>
      </p:sp>
      <p:sp>
        <p:nvSpPr>
          <p:cNvPr id="23" name="Arrow: Chevron 22">
            <a:extLst>
              <a:ext uri="{FF2B5EF4-FFF2-40B4-BE49-F238E27FC236}">
                <a16:creationId xmlns:a16="http://schemas.microsoft.com/office/drawing/2014/main" id="{28E51B81-5295-FB79-9C4D-A9C70B846D99}"/>
              </a:ext>
            </a:extLst>
          </p:cNvPr>
          <p:cNvSpPr/>
          <p:nvPr/>
        </p:nvSpPr>
        <p:spPr>
          <a:xfrm>
            <a:off x="1491902" y="5422319"/>
            <a:ext cx="3174854" cy="1283320"/>
          </a:xfrm>
          <a:prstGeom prst="chevron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  <a:reflection blurRad="12700" stA="26000" endPos="32000" dist="12700" dir="5400000" sy="-100000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42" b="1" dirty="0">
                <a:solidFill>
                  <a:schemeClr val="bg1"/>
                </a:solidFill>
              </a:rPr>
              <a:t>Correlations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145AD5-A537-D7B6-4E0E-B2CBB3E50F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691854" y="199356"/>
            <a:ext cx="1846435" cy="9261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8F9273E-A3D8-D5B0-BF09-98F2FFA4445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280" y="100566"/>
            <a:ext cx="1987545" cy="1196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55857"/>
      </p:ext>
    </p:extLst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8" grpId="0" animBg="1"/>
      <p:bldP spid="19" grpId="0" animBg="1"/>
      <p:bldP spid="22" grpId="0" animBg="1"/>
      <p:bldP spid="2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03FC67-6402-39FC-5E80-E9CC9376FA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8962EEB-DE83-E79D-7C05-002B081037B0}"/>
              </a:ext>
            </a:extLst>
          </p:cNvPr>
          <p:cNvSpPr txBox="1"/>
          <p:nvPr/>
        </p:nvSpPr>
        <p:spPr>
          <a:xfrm>
            <a:off x="314961" y="132415"/>
            <a:ext cx="13493114" cy="675152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3171" b="1" dirty="0">
                <a:solidFill>
                  <a:srgbClr val="404040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              </a:t>
            </a:r>
            <a:r>
              <a:rPr lang="en-US" sz="3427" b="1" dirty="0"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Normalization Step: </a:t>
            </a:r>
            <a:endParaRPr lang="en-US" sz="1764" dirty="0">
              <a:solidFill>
                <a:srgbClr val="404040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r>
              <a:rPr lang="en-US" sz="1764" dirty="0">
                <a:solidFill>
                  <a:srgbClr val="404040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                            </a:t>
            </a:r>
          </a:p>
          <a:p>
            <a:endParaRPr lang="en-US" sz="1764" dirty="0">
              <a:solidFill>
                <a:srgbClr val="404040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       Normalization is the process of organizing data in a database to reduce redundancy and improve data integrity. </a:t>
            </a:r>
            <a:endParaRPr lang="en-US" b="1" dirty="0">
              <a:solidFill>
                <a:srgbClr val="404040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endParaRPr lang="en-US" sz="1764" dirty="0">
              <a:solidFill>
                <a:srgbClr val="404040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endParaRPr lang="en-US" sz="1764" dirty="0">
              <a:solidFill>
                <a:srgbClr val="404040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endParaRPr lang="en-US" sz="1764" dirty="0">
              <a:solidFill>
                <a:srgbClr val="404040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endParaRPr lang="en-US" sz="1764" dirty="0">
              <a:solidFill>
                <a:srgbClr val="404040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endParaRPr lang="en-US" sz="1764" dirty="0">
              <a:solidFill>
                <a:srgbClr val="404040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endParaRPr lang="en-US" sz="1764" dirty="0">
              <a:solidFill>
                <a:srgbClr val="404040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endParaRPr lang="en-US" sz="1764" dirty="0">
              <a:solidFill>
                <a:srgbClr val="404040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endParaRPr lang="en-US" sz="1764" dirty="0">
              <a:solidFill>
                <a:srgbClr val="404040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endParaRPr lang="en-US" sz="1764" dirty="0">
              <a:solidFill>
                <a:srgbClr val="404040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endParaRPr lang="en-US" sz="1764" dirty="0">
              <a:solidFill>
                <a:srgbClr val="404040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endParaRPr lang="en-US" sz="1764" dirty="0">
              <a:solidFill>
                <a:srgbClr val="404040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endParaRPr lang="en-US" sz="1764" dirty="0">
              <a:solidFill>
                <a:srgbClr val="404040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endParaRPr lang="en-US" sz="1764" dirty="0">
              <a:solidFill>
                <a:srgbClr val="404040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endParaRPr lang="en-US" sz="1764" dirty="0">
              <a:solidFill>
                <a:srgbClr val="404040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endParaRPr lang="en-US" sz="1984" b="1" dirty="0">
              <a:solidFill>
                <a:srgbClr val="404040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>
              <a:spcBef>
                <a:spcPts val="1554"/>
              </a:spcBef>
              <a:spcAft>
                <a:spcPts val="1165"/>
              </a:spcAft>
            </a:pPr>
            <a:endParaRPr lang="en-US" sz="1984" b="1" dirty="0">
              <a:solidFill>
                <a:srgbClr val="404040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>
              <a:spcBef>
                <a:spcPts val="1554"/>
              </a:spcBef>
              <a:spcAft>
                <a:spcPts val="1165"/>
              </a:spcAft>
            </a:pPr>
            <a:endParaRPr lang="en-US" sz="1984" b="1" dirty="0">
              <a:solidFill>
                <a:srgbClr val="404040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737CB245-C002-3D91-E400-7B96BA691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651579" y="6607479"/>
            <a:ext cx="841535" cy="391019"/>
          </a:xfrm>
        </p:spPr>
        <p:txBody>
          <a:bodyPr/>
          <a:lstStyle/>
          <a:p>
            <a:fld id="{4EA8831F-4034-4B5B-BD26-220F57055F6B}" type="slidenum">
              <a:rPr lang="en-US" sz="3200"/>
              <a:t>9</a:t>
            </a:fld>
            <a:endParaRPr lang="en-US" sz="3855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DEABF9-558B-2EF7-48C1-BCA2A48B3DA4}"/>
              </a:ext>
            </a:extLst>
          </p:cNvPr>
          <p:cNvSpPr txBox="1"/>
          <p:nvPr/>
        </p:nvSpPr>
        <p:spPr>
          <a:xfrm>
            <a:off x="1621108" y="1820691"/>
            <a:ext cx="6207761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After Normalization Main Table divided into (5) Areas :</a:t>
            </a:r>
          </a:p>
          <a:p>
            <a:r>
              <a:rPr lang="en-US" sz="2000" b="1" dirty="0"/>
              <a:t>1- Customers </a:t>
            </a:r>
          </a:p>
          <a:p>
            <a:r>
              <a:rPr lang="en-US" sz="2000" b="1" dirty="0"/>
              <a:t>2- Products </a:t>
            </a:r>
          </a:p>
          <a:p>
            <a:r>
              <a:rPr lang="en-US" sz="2000" b="1" dirty="0"/>
              <a:t>3- Orders</a:t>
            </a:r>
          </a:p>
          <a:p>
            <a:r>
              <a:rPr lang="en-US" sz="2000" b="1" dirty="0"/>
              <a:t>4- Order Details</a:t>
            </a:r>
          </a:p>
          <a:p>
            <a:r>
              <a:rPr lang="en-US" sz="2000" b="1" dirty="0"/>
              <a:t>5-Locations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14303C-B4E4-0C7F-4599-6FE1F0507E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86"/>
          <a:stretch/>
        </p:blipFill>
        <p:spPr bwMode="auto">
          <a:xfrm>
            <a:off x="5938108" y="2436381"/>
            <a:ext cx="6393815" cy="1525587"/>
          </a:xfrm>
          <a:prstGeom prst="rect">
            <a:avLst/>
          </a:prstGeom>
          <a:noFill/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8A76CC6-0834-B198-B57E-0B4FFB9AA5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2397" y="4066394"/>
            <a:ext cx="8666480" cy="3040380"/>
          </a:xfrm>
          <a:prstGeom prst="rect">
            <a:avLst/>
          </a:prstGeom>
          <a:noFill/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9A7966F-90D4-6F8A-A30C-B223764D83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691854" y="199356"/>
            <a:ext cx="1846435" cy="92613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619323A-DBA4-365B-E7AB-5758E3BAC86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280" y="100566"/>
            <a:ext cx="1987545" cy="1196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54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switch dir="r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25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25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Office 2007 - 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E6A31F6F85D2C448FE47739B0FBB155" ma:contentTypeVersion="6" ma:contentTypeDescription="Create a new document." ma:contentTypeScope="" ma:versionID="d04a0601153a68f6caa1cd0eb2185f45">
  <xsd:schema xmlns:xsd="http://www.w3.org/2001/XMLSchema" xmlns:xs="http://www.w3.org/2001/XMLSchema" xmlns:p="http://schemas.microsoft.com/office/2006/metadata/properties" xmlns:ns3="93147b83-650b-4b45-90db-81fc2feb2fb2" targetNamespace="http://schemas.microsoft.com/office/2006/metadata/properties" ma:root="true" ma:fieldsID="ddefd73aa487964c299539ca8da31b2e" ns3:_="">
    <xsd:import namespace="93147b83-650b-4b45-90db-81fc2feb2fb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_activity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147b83-650b-4b45-90db-81fc2feb2fb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2" nillable="true" ma:displayName="_activity" ma:hidden="true" ma:internalName="_activity">
      <xsd:simpleType>
        <xsd:restriction base="dms:Note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3147b83-650b-4b45-90db-81fc2feb2fb2" xsi:nil="true"/>
  </documentManagement>
</p:properties>
</file>

<file path=customXml/itemProps1.xml><?xml version="1.0" encoding="utf-8"?>
<ds:datastoreItem xmlns:ds="http://schemas.openxmlformats.org/officeDocument/2006/customXml" ds:itemID="{0F4EEC17-DA6E-4B48-B8E1-798DA0BACF9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3147b83-650b-4b45-90db-81fc2feb2fb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73A3B33-9D7D-4ECA-8EE4-2959104BB08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10741EC-D745-4754-8E55-328CE36BB991}">
  <ds:schemaRefs>
    <ds:schemaRef ds:uri="http://purl.org/dc/elements/1.1/"/>
    <ds:schemaRef ds:uri="93147b83-650b-4b45-90db-81fc2feb2fb2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2607</TotalTime>
  <Words>1336</Words>
  <Application>Microsoft Office PowerPoint</Application>
  <PresentationFormat>Custom</PresentationFormat>
  <Paragraphs>464</Paragraphs>
  <Slides>27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DejaVu Sans Mono</vt:lpstr>
      <vt:lpstr>Andalus</vt:lpstr>
      <vt:lpstr>Aptos</vt:lpstr>
      <vt:lpstr>Arial</vt:lpstr>
      <vt:lpstr>Britannic Bold</vt:lpstr>
      <vt:lpstr>Calibri</vt:lpstr>
      <vt:lpstr>Corbel</vt:lpstr>
      <vt:lpstr>Wingdings</vt:lpstr>
      <vt:lpstr>Parallax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365VIP</dc:creator>
  <cp:lastModifiedBy>Dina Anwar</cp:lastModifiedBy>
  <cp:revision>183</cp:revision>
  <dcterms:created xsi:type="dcterms:W3CDTF">2025-04-12T14:52:56Z</dcterms:created>
  <dcterms:modified xsi:type="dcterms:W3CDTF">2025-04-29T13:51:00Z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0x0101005E6A31F6F85D2C448FE47739B0FBB155</vt:lpwstr>
  </property>
</Properties>
</file>