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Montserrat SemiBold"/>
      <p:regular r:id="rId33"/>
      <p:bold r:id="rId34"/>
      <p:italic r:id="rId35"/>
      <p:boldItalic r:id="rId36"/>
    </p:embeddedFont>
    <p:embeddedFont>
      <p:font typeface="Roboto"/>
      <p:regular r:id="rId37"/>
      <p:bold r:id="rId38"/>
      <p:italic r:id="rId39"/>
      <p:boldItalic r:id="rId40"/>
    </p:embeddedFont>
    <p:embeddedFont>
      <p:font typeface="Montserrat"/>
      <p:regular r:id="rId41"/>
      <p:bold r:id="rId42"/>
      <p:italic r:id="rId43"/>
      <p:boldItalic r:id="rId44"/>
    </p:embeddedFont>
    <p:embeddedFont>
      <p:font typeface="Lato"/>
      <p:regular r:id="rId45"/>
      <p:bold r:id="rId46"/>
      <p:italic r:id="rId47"/>
      <p:boldItalic r:id="rId48"/>
    </p:embeddedFont>
    <p:embeddedFont>
      <p:font typeface="Montserrat Medium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F9EE2FC-EF62-46D5-B0AD-A338604A5A44}">
  <a:tblStyle styleId="{EF9EE2FC-EF62-46D5-B0AD-A338604A5A4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42" Type="http://schemas.openxmlformats.org/officeDocument/2006/relationships/font" Target="fonts/Montserrat-bold.fntdata"/><Relationship Id="rId41" Type="http://schemas.openxmlformats.org/officeDocument/2006/relationships/font" Target="fonts/Montserrat-regular.fntdata"/><Relationship Id="rId44" Type="http://schemas.openxmlformats.org/officeDocument/2006/relationships/font" Target="fonts/Montserrat-boldItalic.fntdata"/><Relationship Id="rId43" Type="http://schemas.openxmlformats.org/officeDocument/2006/relationships/font" Target="fonts/Montserrat-italic.fntdata"/><Relationship Id="rId46" Type="http://schemas.openxmlformats.org/officeDocument/2006/relationships/font" Target="fonts/Lato-bold.fntdata"/><Relationship Id="rId45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Lato-boldItalic.fntdata"/><Relationship Id="rId47" Type="http://schemas.openxmlformats.org/officeDocument/2006/relationships/font" Target="fonts/Lato-italic.fntdata"/><Relationship Id="rId49" Type="http://schemas.openxmlformats.org/officeDocument/2006/relationships/font" Target="fonts/MontserratMedium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font" Target="fonts/MontserratSemiBold-regular.fntdata"/><Relationship Id="rId32" Type="http://schemas.openxmlformats.org/officeDocument/2006/relationships/slide" Target="slides/slide26.xml"/><Relationship Id="rId35" Type="http://schemas.openxmlformats.org/officeDocument/2006/relationships/font" Target="fonts/MontserratSemiBold-italic.fntdata"/><Relationship Id="rId34" Type="http://schemas.openxmlformats.org/officeDocument/2006/relationships/font" Target="fonts/MontserratSemiBold-bold.fntdata"/><Relationship Id="rId37" Type="http://schemas.openxmlformats.org/officeDocument/2006/relationships/font" Target="fonts/Roboto-regular.fntdata"/><Relationship Id="rId36" Type="http://schemas.openxmlformats.org/officeDocument/2006/relationships/font" Target="fonts/MontserratSemiBold-boldItalic.fntdata"/><Relationship Id="rId39" Type="http://schemas.openxmlformats.org/officeDocument/2006/relationships/font" Target="fonts/Roboto-italic.fntdata"/><Relationship Id="rId38" Type="http://schemas.openxmlformats.org/officeDocument/2006/relationships/font" Target="fonts/Roboto-bold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MontserratMedium-italic.fntdata"/><Relationship Id="rId50" Type="http://schemas.openxmlformats.org/officeDocument/2006/relationships/font" Target="fonts/MontserratMedium-bold.fntdata"/><Relationship Id="rId52" Type="http://schemas.openxmlformats.org/officeDocument/2006/relationships/font" Target="fonts/MontserratMedium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7d3628e8db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7d3628e8db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9" name="Google Shape;42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7d3628e8d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7d3628e8d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7d3628e8d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7d3628e8d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7d3628e8db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7d3628e8db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35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4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8" name="Google Shape;28;p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rive.google.com/file/d/1scEKdeyjbVbCQU2VtiMYKZXrt2bzcf7s/view?usp=drive_link" TargetMode="External"/><Relationship Id="rId4" Type="http://schemas.openxmlformats.org/officeDocument/2006/relationships/hyperlink" Target="https://drive.google.com/file/d/1lJmeDRRLy0VlGF6_rZZ1mO9lPVBXJJn_/view?usp=drive_link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rive.google.com/file/d/1pXUqYOhvQ6C1ip4mzgITkAk81Kv5wtOX/view?usp=sharing" TargetMode="External"/><Relationship Id="rId4" Type="http://schemas.openxmlformats.org/officeDocument/2006/relationships/hyperlink" Target="http://drive.google.com/file/d/1pXUqYOhvQ6C1ip4mzgITkAk81Kv5wtOX/view" TargetMode="External"/><Relationship Id="rId5" Type="http://schemas.openxmlformats.org/officeDocument/2006/relationships/image" Target="../media/image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tore.arduino.cc/products/arduino-uno-rev3" TargetMode="External"/><Relationship Id="rId4" Type="http://schemas.openxmlformats.org/officeDocument/2006/relationships/hyperlink" Target="https://5.imimg.com/data5/PX/UK/MY-1833510/l293d-based-arduino-motor-shield.pdf" TargetMode="External"/><Relationship Id="rId5" Type="http://schemas.openxmlformats.org/officeDocument/2006/relationships/hyperlink" Target="https://joy-it.net/en/products/Robot03" TargetMode="External"/><Relationship Id="rId6" Type="http://schemas.openxmlformats.org/officeDocument/2006/relationships/hyperlink" Target="https://www.gotronic.fr/pj2-com-motor01-datasheet-2079.pdf" TargetMode="External"/><Relationship Id="rId7" Type="http://schemas.openxmlformats.org/officeDocument/2006/relationships/hyperlink" Target="https://datasheetspdf.com/pdf/791970/TowerPro/SG90/1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rajguruelectronics.com/Product/756/HM-10%20BLE%204.0%20Bluetooth%20Module.pdf" TargetMode="External"/><Relationship Id="rId4" Type="http://schemas.openxmlformats.org/officeDocument/2006/relationships/hyperlink" Target="https://cdn.sparkfun.com/datasheets/Sensors/Proximity/HCSR04.pdf" TargetMode="External"/><Relationship Id="rId5" Type="http://schemas.openxmlformats.org/officeDocument/2006/relationships/hyperlink" Target="https://www.ancoo-battery.com/en/product/NCR18650BD.html" TargetMode="External"/><Relationship Id="rId6" Type="http://schemas.openxmlformats.org/officeDocument/2006/relationships/hyperlink" Target="https://adajusa.fr/en/switches/18722-on-off-switch-black-16a-250v-5997374138239.html" TargetMode="External"/><Relationship Id="rId7" Type="http://schemas.openxmlformats.org/officeDocument/2006/relationships/hyperlink" Target="https://www.tubesandmore.com/sites/default/files/associated_files/s-w604_spec.pdf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en.wikipedia.org/wiki/Multimeter" TargetMode="External"/><Relationship Id="rId4" Type="http://schemas.openxmlformats.org/officeDocument/2006/relationships/hyperlink" Target="https://en.wikipedia.org/wiki/Soldering_iron" TargetMode="External"/><Relationship Id="rId10" Type="http://schemas.openxmlformats.org/officeDocument/2006/relationships/hyperlink" Target="https://en.wikipedia.org/wiki/Adhesive_tape" TargetMode="External"/><Relationship Id="rId9" Type="http://schemas.openxmlformats.org/officeDocument/2006/relationships/hyperlink" Target="https://en.wikipedia.org/wiki/Pliers" TargetMode="External"/><Relationship Id="rId5" Type="http://schemas.openxmlformats.org/officeDocument/2006/relationships/hyperlink" Target="https://en.wikipedia.org/wiki/Hot-melt_adhesive" TargetMode="External"/><Relationship Id="rId6" Type="http://schemas.openxmlformats.org/officeDocument/2006/relationships/hyperlink" Target="https://en.wikipedia.org/wiki/Nut_(hardware)" TargetMode="External"/><Relationship Id="rId7" Type="http://schemas.openxmlformats.org/officeDocument/2006/relationships/hyperlink" Target="https://en.wikipedia.org/wiki/Bolt_(fastener)" TargetMode="External"/><Relationship Id="rId8" Type="http://schemas.openxmlformats.org/officeDocument/2006/relationships/hyperlink" Target="https://en.wikipedia.org/wiki/Screwdriver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Relationship Id="rId4" Type="http://schemas.openxmlformats.org/officeDocument/2006/relationships/image" Target="../media/image4.jpg"/><Relationship Id="rId5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12.jpg"/><Relationship Id="rId5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Relationship Id="rId4" Type="http://schemas.openxmlformats.org/officeDocument/2006/relationships/image" Target="../media/image8.jpg"/><Relationship Id="rId5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/>
          <p:nvPr/>
        </p:nvSpPr>
        <p:spPr>
          <a:xfrm>
            <a:off x="8755400" y="183075"/>
            <a:ext cx="228600" cy="228600"/>
          </a:xfrm>
          <a:prstGeom prst="ellipse">
            <a:avLst/>
          </a:prstGeom>
          <a:solidFill>
            <a:srgbClr val="0097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3"/>
          <p:cNvSpPr txBox="1"/>
          <p:nvPr>
            <p:ph idx="12" type="sldNum"/>
          </p:nvPr>
        </p:nvSpPr>
        <p:spPr>
          <a:xfrm>
            <a:off x="8595360" y="10058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b="1" lang="en"/>
              <a:t>‹#›</a:t>
            </a:fld>
            <a:endParaRPr b="1"/>
          </a:p>
        </p:txBody>
      </p:sp>
      <p:sp>
        <p:nvSpPr>
          <p:cNvPr id="136" name="Google Shape;136;p13"/>
          <p:cNvSpPr txBox="1"/>
          <p:nvPr>
            <p:ph type="ctrTitle"/>
          </p:nvPr>
        </p:nvSpPr>
        <p:spPr>
          <a:xfrm>
            <a:off x="2929025" y="1755200"/>
            <a:ext cx="6215100" cy="11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500"/>
              <a:t>RoverBot </a:t>
            </a:r>
            <a:endParaRPr sz="6500"/>
          </a:p>
        </p:txBody>
      </p:sp>
      <p:pic>
        <p:nvPicPr>
          <p:cNvPr id="137" name="Google Shape;13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27">
            <a:off x="116375" y="4192380"/>
            <a:ext cx="1227674" cy="83536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3"/>
          <p:cNvSpPr/>
          <p:nvPr/>
        </p:nvSpPr>
        <p:spPr>
          <a:xfrm rot="2700000">
            <a:off x="468203" y="1040041"/>
            <a:ext cx="3247317" cy="809920"/>
          </a:xfrm>
          <a:prstGeom prst="trapezoid">
            <a:avLst>
              <a:gd fmla="val 100641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3"/>
          <p:cNvSpPr/>
          <p:nvPr/>
        </p:nvSpPr>
        <p:spPr>
          <a:xfrm rot="-8100000">
            <a:off x="-768133" y="1028272"/>
            <a:ext cx="3262166" cy="817557"/>
          </a:xfrm>
          <a:prstGeom prst="trapezoid">
            <a:avLst>
              <a:gd fmla="val 100641" name="adj"/>
            </a:avLst>
          </a:prstGeom>
          <a:solidFill>
            <a:srgbClr val="00979D"/>
          </a:solidFill>
          <a:ln cap="flat" cmpd="sng" w="9525">
            <a:solidFill>
              <a:srgbClr val="0097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3"/>
          <p:cNvSpPr txBox="1"/>
          <p:nvPr>
            <p:ph idx="1" type="subTitle"/>
          </p:nvPr>
        </p:nvSpPr>
        <p:spPr>
          <a:xfrm rot="2700000">
            <a:off x="455084" y="1113036"/>
            <a:ext cx="3256227" cy="646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500">
                <a:solidFill>
                  <a:srgbClr val="00979D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Prepared by </a:t>
            </a:r>
            <a:endParaRPr sz="1500">
              <a:solidFill>
                <a:srgbClr val="00979D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500">
                <a:solidFill>
                  <a:srgbClr val="00979D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Mohamed Adam Jemal</a:t>
            </a:r>
            <a:endParaRPr sz="1500">
              <a:solidFill>
                <a:srgbClr val="00979D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1" name="Google Shape;141;p13"/>
          <p:cNvSpPr txBox="1"/>
          <p:nvPr/>
        </p:nvSpPr>
        <p:spPr>
          <a:xfrm rot="2700000">
            <a:off x="47519" y="1022530"/>
            <a:ext cx="1630023" cy="82689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2023 - 2024</a:t>
            </a:r>
            <a:endParaRPr b="0" i="0" sz="15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2"/>
          <p:cNvSpPr txBox="1"/>
          <p:nvPr>
            <p:ph type="title"/>
          </p:nvPr>
        </p:nvSpPr>
        <p:spPr>
          <a:xfrm>
            <a:off x="0" y="0"/>
            <a:ext cx="9144000" cy="594300"/>
          </a:xfrm>
          <a:prstGeom prst="rect">
            <a:avLst/>
          </a:prstGeom>
          <a:solidFill>
            <a:srgbClr val="0097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500">
                <a:latin typeface="Montserrat Medium"/>
                <a:ea typeface="Montserrat Medium"/>
                <a:cs typeface="Montserrat Medium"/>
                <a:sym typeface="Montserrat Medium"/>
              </a:rPr>
              <a:t>HARDWARE</a:t>
            </a:r>
            <a:endParaRPr sz="3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49" name="Google Shape;249;p22"/>
          <p:cNvSpPr txBox="1"/>
          <p:nvPr/>
        </p:nvSpPr>
        <p:spPr>
          <a:xfrm>
            <a:off x="1041250" y="991075"/>
            <a:ext cx="48147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" sz="2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Final Appearance</a:t>
            </a:r>
            <a:endParaRPr b="0" i="0" sz="2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" name="Google Shape;250;p22"/>
          <p:cNvSpPr/>
          <p:nvPr/>
        </p:nvSpPr>
        <p:spPr>
          <a:xfrm rot="2700000">
            <a:off x="159139" y="756450"/>
            <a:ext cx="1154423" cy="288500"/>
          </a:xfrm>
          <a:prstGeom prst="trapezoid">
            <a:avLst>
              <a:gd fmla="val 101048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2"/>
          <p:cNvSpPr/>
          <p:nvPr/>
        </p:nvSpPr>
        <p:spPr>
          <a:xfrm rot="-8100000">
            <a:off x="-273985" y="739282"/>
            <a:ext cx="1157392" cy="296136"/>
          </a:xfrm>
          <a:prstGeom prst="trapezoid">
            <a:avLst>
              <a:gd fmla="val 99448" name="adj"/>
            </a:avLst>
          </a:prstGeom>
          <a:solidFill>
            <a:srgbClr val="0097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2"/>
          <p:cNvSpPr/>
          <p:nvPr/>
        </p:nvSpPr>
        <p:spPr>
          <a:xfrm>
            <a:off x="8755400" y="183075"/>
            <a:ext cx="228600" cy="228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2"/>
          <p:cNvSpPr txBox="1"/>
          <p:nvPr>
            <p:ph idx="12" type="sldNum"/>
          </p:nvPr>
        </p:nvSpPr>
        <p:spPr>
          <a:xfrm>
            <a:off x="8595308" y="1003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b="1" lang="en">
                <a:solidFill>
                  <a:srgbClr val="00979D"/>
                </a:solidFill>
              </a:rPr>
              <a:t>‹#›</a:t>
            </a:fld>
            <a:endParaRPr b="1">
              <a:solidFill>
                <a:srgbClr val="00979D"/>
              </a:solidFill>
            </a:endParaRPr>
          </a:p>
        </p:txBody>
      </p:sp>
      <p:sp>
        <p:nvSpPr>
          <p:cNvPr id="254" name="Google Shape;254;p22"/>
          <p:cNvSpPr txBox="1"/>
          <p:nvPr/>
        </p:nvSpPr>
        <p:spPr>
          <a:xfrm>
            <a:off x="2456100" y="4634325"/>
            <a:ext cx="4231800" cy="375900"/>
          </a:xfrm>
          <a:prstGeom prst="rect">
            <a:avLst/>
          </a:prstGeom>
          <a:noFill/>
          <a:ln cap="flat" cmpd="sng" w="19050">
            <a:solidFill>
              <a:srgbClr val="0097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Hi I’m “RoverBot”</a:t>
            </a:r>
            <a:endParaRPr sz="2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5" name="Google Shape;2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6100" y="1629200"/>
            <a:ext cx="4231700" cy="2820445"/>
          </a:xfrm>
          <a:prstGeom prst="rect">
            <a:avLst/>
          </a:prstGeom>
          <a:noFill/>
          <a:ln cap="flat" cmpd="sng" w="19050">
            <a:solidFill>
              <a:srgbClr val="00979D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3"/>
          <p:cNvSpPr txBox="1"/>
          <p:nvPr>
            <p:ph type="title"/>
          </p:nvPr>
        </p:nvSpPr>
        <p:spPr>
          <a:xfrm>
            <a:off x="0" y="1726650"/>
            <a:ext cx="9144000" cy="1690200"/>
          </a:xfrm>
          <a:prstGeom prst="rect">
            <a:avLst/>
          </a:prstGeom>
          <a:solidFill>
            <a:srgbClr val="0097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5000">
                <a:latin typeface="Montserrat Medium"/>
                <a:ea typeface="Montserrat Medium"/>
                <a:cs typeface="Montserrat Medium"/>
                <a:sym typeface="Montserrat Medium"/>
              </a:rPr>
              <a:t>SOFTWARE</a:t>
            </a:r>
            <a:endParaRPr sz="5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61" name="Google Shape;261;p23"/>
          <p:cNvSpPr/>
          <p:nvPr/>
        </p:nvSpPr>
        <p:spPr>
          <a:xfrm>
            <a:off x="8755400" y="183075"/>
            <a:ext cx="228600" cy="228600"/>
          </a:xfrm>
          <a:prstGeom prst="ellipse">
            <a:avLst/>
          </a:prstGeom>
          <a:solidFill>
            <a:srgbClr val="0097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3"/>
          <p:cNvSpPr/>
          <p:nvPr/>
        </p:nvSpPr>
        <p:spPr>
          <a:xfrm rot="2700000">
            <a:off x="159139" y="756450"/>
            <a:ext cx="1154423" cy="288500"/>
          </a:xfrm>
          <a:prstGeom prst="trapezoid">
            <a:avLst>
              <a:gd fmla="val 101048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3"/>
          <p:cNvSpPr txBox="1"/>
          <p:nvPr>
            <p:ph idx="12" type="sldNum"/>
          </p:nvPr>
        </p:nvSpPr>
        <p:spPr>
          <a:xfrm>
            <a:off x="8595358" y="1005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b="1" lang="en"/>
              <a:t>‹#›</a:t>
            </a:fld>
            <a:endParaRPr b="1"/>
          </a:p>
        </p:txBody>
      </p:sp>
      <p:sp>
        <p:nvSpPr>
          <p:cNvPr id="264" name="Google Shape;264;p23"/>
          <p:cNvSpPr/>
          <p:nvPr/>
        </p:nvSpPr>
        <p:spPr>
          <a:xfrm rot="-8100000">
            <a:off x="-273985" y="739282"/>
            <a:ext cx="1157392" cy="296136"/>
          </a:xfrm>
          <a:prstGeom prst="trapezoid">
            <a:avLst>
              <a:gd fmla="val 99448" name="adj"/>
            </a:avLst>
          </a:prstGeom>
          <a:solidFill>
            <a:srgbClr val="0097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4"/>
          <p:cNvSpPr txBox="1"/>
          <p:nvPr>
            <p:ph type="title"/>
          </p:nvPr>
        </p:nvSpPr>
        <p:spPr>
          <a:xfrm>
            <a:off x="0" y="0"/>
            <a:ext cx="9144000" cy="594300"/>
          </a:xfrm>
          <a:prstGeom prst="rect">
            <a:avLst/>
          </a:prstGeom>
          <a:solidFill>
            <a:srgbClr val="0097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500">
                <a:latin typeface="Montserrat Medium"/>
                <a:ea typeface="Montserrat Medium"/>
                <a:cs typeface="Montserrat Medium"/>
                <a:sym typeface="Montserrat Medium"/>
              </a:rPr>
              <a:t>SOFTWARE</a:t>
            </a:r>
            <a:endParaRPr sz="3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70" name="Google Shape;270;p24"/>
          <p:cNvSpPr txBox="1"/>
          <p:nvPr/>
        </p:nvSpPr>
        <p:spPr>
          <a:xfrm>
            <a:off x="1041250" y="991075"/>
            <a:ext cx="36288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" sz="2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Code explanation</a:t>
            </a:r>
            <a:endParaRPr b="0" i="0" sz="2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1" name="Google Shape;271;p24"/>
          <p:cNvSpPr/>
          <p:nvPr/>
        </p:nvSpPr>
        <p:spPr>
          <a:xfrm rot="2700000">
            <a:off x="159139" y="756450"/>
            <a:ext cx="1154423" cy="288500"/>
          </a:xfrm>
          <a:prstGeom prst="trapezoid">
            <a:avLst>
              <a:gd fmla="val 101048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4"/>
          <p:cNvSpPr/>
          <p:nvPr/>
        </p:nvSpPr>
        <p:spPr>
          <a:xfrm rot="-8100000">
            <a:off x="-273985" y="739282"/>
            <a:ext cx="1157392" cy="296136"/>
          </a:xfrm>
          <a:prstGeom prst="trapezoid">
            <a:avLst>
              <a:gd fmla="val 99448" name="adj"/>
            </a:avLst>
          </a:prstGeom>
          <a:solidFill>
            <a:srgbClr val="0097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4"/>
          <p:cNvSpPr txBox="1"/>
          <p:nvPr/>
        </p:nvSpPr>
        <p:spPr>
          <a:xfrm>
            <a:off x="1036700" y="1798250"/>
            <a:ext cx="7951800" cy="3186600"/>
          </a:xfrm>
          <a:prstGeom prst="rect">
            <a:avLst/>
          </a:prstGeom>
          <a:solidFill>
            <a:srgbClr val="1F272A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C586C0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0" i="0" lang="en" sz="14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400" u="none" cap="none" strike="noStrike">
                <a:solidFill>
                  <a:srgbClr val="7FCBCD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&lt;AFMotor.h&gt;   </a:t>
            </a:r>
            <a:r>
              <a:rPr b="0" i="0" lang="en" sz="1400" u="none" cap="none" strike="noStrike">
                <a:solidFill>
                  <a:srgbClr val="7F8C8D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// Include the AFMotor library for motor control</a:t>
            </a:r>
            <a:endParaRPr b="0" i="0" sz="1400" u="none" cap="none" strike="noStrike">
              <a:solidFill>
                <a:srgbClr val="7F8C8D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C586C0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#define</a:t>
            </a:r>
            <a:r>
              <a:rPr b="0" i="0" lang="en" sz="14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4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CUSTOM_SETTINGS</a:t>
            </a:r>
            <a:endParaRPr b="0" i="0" sz="1400" u="none" cap="none" strike="noStrike">
              <a:solidFill>
                <a:srgbClr val="F39C12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C586C0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#define</a:t>
            </a:r>
            <a:r>
              <a:rPr b="0" i="0" lang="en" sz="14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4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INCLUDE_GAMEPAD_MODULE</a:t>
            </a:r>
            <a:endParaRPr b="0" i="0" sz="1400" u="none" cap="none" strike="noStrike">
              <a:solidFill>
                <a:srgbClr val="F39C12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C586C0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0" i="0" lang="en" sz="14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400" u="none" cap="none" strike="noStrike">
                <a:solidFill>
                  <a:srgbClr val="7FCBCD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&lt;Dabble.h&gt;</a:t>
            </a:r>
            <a:r>
              <a:rPr b="0" i="0" lang="en" sz="14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" sz="1400" u="none" cap="none" strike="noStrike">
                <a:solidFill>
                  <a:srgbClr val="7F8C8D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/* Include the Dabble library for Bluetooth</a:t>
            </a:r>
            <a:endParaRPr b="0" i="0" sz="1400" u="none" cap="none" strike="noStrike">
              <a:solidFill>
                <a:srgbClr val="7F8C8D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F8C8D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Communication */</a:t>
            </a:r>
            <a:endParaRPr b="0" i="0" sz="1400" u="none" cap="none" strike="noStrike">
              <a:solidFill>
                <a:srgbClr val="7F8C8D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C586C0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0" i="0" lang="en" sz="14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400" u="none" cap="none" strike="noStrike">
                <a:solidFill>
                  <a:srgbClr val="7FCBCD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&lt;Servo.h&gt;</a:t>
            </a:r>
            <a:r>
              <a:rPr b="0" i="0" lang="en" sz="14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" sz="1400" u="none" cap="none" strike="noStrike">
                <a:solidFill>
                  <a:srgbClr val="7F8C8D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/* Include the Servo library for servo motor control */</a:t>
            </a:r>
            <a:endParaRPr b="0" i="0" sz="1400" u="none" cap="none" strike="noStrike">
              <a:solidFill>
                <a:srgbClr val="7F8C8D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C586C0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0" i="0" lang="en" sz="14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400" u="none" cap="none" strike="noStrike">
                <a:solidFill>
                  <a:srgbClr val="7FCBCD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&lt;NewPing.h&gt;</a:t>
            </a:r>
            <a:r>
              <a:rPr b="0" i="0" lang="en" sz="14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400" u="none" cap="none" strike="noStrike">
                <a:solidFill>
                  <a:srgbClr val="7F8C8D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/* Include the NewPing library for the ultrasonic sensor */</a:t>
            </a:r>
            <a:endParaRPr b="0" i="0" sz="1400" u="none" cap="none" strike="noStrike">
              <a:solidFill>
                <a:srgbClr val="7F8C8D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DAE3E3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4" name="Google Shape;274;p24"/>
          <p:cNvSpPr txBox="1"/>
          <p:nvPr/>
        </p:nvSpPr>
        <p:spPr>
          <a:xfrm rot="-5400000">
            <a:off x="-1241650" y="2706125"/>
            <a:ext cx="3583200" cy="9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Inclusion of libraries</a:t>
            </a:r>
            <a:endParaRPr b="1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5" name="Google Shape;275;p24"/>
          <p:cNvSpPr/>
          <p:nvPr/>
        </p:nvSpPr>
        <p:spPr>
          <a:xfrm>
            <a:off x="8755400" y="183075"/>
            <a:ext cx="228600" cy="228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4"/>
          <p:cNvSpPr txBox="1"/>
          <p:nvPr>
            <p:ph idx="12" type="sldNum"/>
          </p:nvPr>
        </p:nvSpPr>
        <p:spPr>
          <a:xfrm>
            <a:off x="8595308" y="1003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b="1" lang="en">
                <a:solidFill>
                  <a:srgbClr val="00979D"/>
                </a:solidFill>
              </a:rPr>
              <a:t>‹#›</a:t>
            </a:fld>
            <a:endParaRPr b="1">
              <a:solidFill>
                <a:srgbClr val="00979D"/>
              </a:solidFill>
            </a:endParaRPr>
          </a:p>
        </p:txBody>
      </p:sp>
      <p:sp>
        <p:nvSpPr>
          <p:cNvPr id="277" name="Google Shape;277;p24"/>
          <p:cNvSpPr txBox="1"/>
          <p:nvPr/>
        </p:nvSpPr>
        <p:spPr>
          <a:xfrm>
            <a:off x="1143100" y="649925"/>
            <a:ext cx="7908600" cy="286500"/>
          </a:xfrm>
          <a:prstGeom prst="rect">
            <a:avLst/>
          </a:prstGeom>
          <a:noFill/>
          <a:ln cap="flat" cmpd="sng" w="9525">
            <a:solidFill>
              <a:srgbClr val="00979D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Code Link :  Arduino IDE ( </a:t>
            </a:r>
            <a:r>
              <a:rPr lang="en" sz="11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INO FILE</a:t>
            </a: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) Or  </a:t>
            </a:r>
            <a:r>
              <a:rPr lang="en" sz="11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TXT FILE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5"/>
          <p:cNvSpPr txBox="1"/>
          <p:nvPr>
            <p:ph type="title"/>
          </p:nvPr>
        </p:nvSpPr>
        <p:spPr>
          <a:xfrm>
            <a:off x="0" y="0"/>
            <a:ext cx="9144000" cy="594300"/>
          </a:xfrm>
          <a:prstGeom prst="rect">
            <a:avLst/>
          </a:prstGeom>
          <a:solidFill>
            <a:srgbClr val="0097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500">
                <a:latin typeface="Montserrat Medium"/>
                <a:ea typeface="Montserrat Medium"/>
                <a:cs typeface="Montserrat Medium"/>
                <a:sym typeface="Montserrat Medium"/>
              </a:rPr>
              <a:t>SOFTWARE</a:t>
            </a:r>
            <a:endParaRPr sz="3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83" name="Google Shape;283;p25"/>
          <p:cNvSpPr/>
          <p:nvPr/>
        </p:nvSpPr>
        <p:spPr>
          <a:xfrm rot="2700000">
            <a:off x="159139" y="756450"/>
            <a:ext cx="1154423" cy="288500"/>
          </a:xfrm>
          <a:prstGeom prst="trapezoid">
            <a:avLst>
              <a:gd fmla="val 101048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5"/>
          <p:cNvSpPr/>
          <p:nvPr/>
        </p:nvSpPr>
        <p:spPr>
          <a:xfrm rot="-8100000">
            <a:off x="-273985" y="739282"/>
            <a:ext cx="1157392" cy="296136"/>
          </a:xfrm>
          <a:prstGeom prst="trapezoid">
            <a:avLst>
              <a:gd fmla="val 99448" name="adj"/>
            </a:avLst>
          </a:prstGeom>
          <a:solidFill>
            <a:srgbClr val="0097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5"/>
          <p:cNvSpPr txBox="1"/>
          <p:nvPr/>
        </p:nvSpPr>
        <p:spPr>
          <a:xfrm>
            <a:off x="1246500" y="745175"/>
            <a:ext cx="7732200" cy="4239300"/>
          </a:xfrm>
          <a:prstGeom prst="rect">
            <a:avLst/>
          </a:prstGeom>
          <a:solidFill>
            <a:srgbClr val="1F27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DAE3E3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NewPing </a:t>
            </a:r>
            <a:r>
              <a:rPr b="0" i="0" lang="en" sz="15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uls_sensor1</a:t>
            </a:r>
            <a:r>
              <a:rPr b="0" i="0" lang="en" sz="15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(A0, A1, </a:t>
            </a:r>
            <a:r>
              <a:rPr b="0" i="0" lang="en" sz="1500" u="none" cap="none" strike="noStrike">
                <a:solidFill>
                  <a:srgbClr val="7FCBCD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400</a:t>
            </a:r>
            <a:r>
              <a:rPr b="0" i="0" lang="en" sz="15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b="0" i="0" lang="en" sz="1500" u="none" cap="none" strike="noStrike">
                <a:solidFill>
                  <a:srgbClr val="7F8C8D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	/* Create an object of the NewPing class for ultrasonic sensor with the AnalogPin 0 as Trig pin and the AnalogPin1 as an EchoPin and a max distance of 400cm*/</a:t>
            </a:r>
            <a:endParaRPr b="0" i="0" sz="1500" u="none" cap="none" strike="noStrike">
              <a:solidFill>
                <a:srgbClr val="7F8C8D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7F8C8D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Servo servo1;</a:t>
            </a:r>
            <a:r>
              <a:rPr b="0" i="0" lang="en" sz="1500" u="none" cap="none" strike="noStrike">
                <a:solidFill>
                  <a:srgbClr val="7F8C8D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 // Create a Servo object for the servo motor</a:t>
            </a:r>
            <a:endParaRPr b="0" i="0" sz="1500" u="none" cap="none" strike="noStrike">
              <a:solidFill>
                <a:srgbClr val="7F8C8D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DAE3E3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AF_DCMotor </a:t>
            </a:r>
            <a:r>
              <a:rPr b="0" i="0" lang="en" sz="15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motor1</a:t>
            </a:r>
            <a:r>
              <a:rPr b="0" i="0" lang="en" sz="15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500" u="none" cap="none" strike="noStrike">
                <a:solidFill>
                  <a:srgbClr val="7FCBCD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" sz="15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b="0" i="0" lang="en" sz="1500" u="none" cap="none" strike="noStrike">
                <a:solidFill>
                  <a:srgbClr val="7F8C8D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	// Create AF_DCMotor objects for motor1</a:t>
            </a:r>
            <a:endParaRPr b="0" i="0" sz="1500" u="none" cap="none" strike="noStrike">
              <a:solidFill>
                <a:srgbClr val="7F8C8D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AF_DCMotor </a:t>
            </a:r>
            <a:r>
              <a:rPr b="0" i="0" lang="en" sz="15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motor2</a:t>
            </a:r>
            <a:r>
              <a:rPr b="0" i="0" lang="en" sz="15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500" u="none" cap="none" strike="noStrike">
                <a:solidFill>
                  <a:srgbClr val="7FCBCD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" sz="15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);	</a:t>
            </a:r>
            <a:r>
              <a:rPr b="0" i="0" lang="en" sz="1500" u="none" cap="none" strike="noStrike">
                <a:solidFill>
                  <a:srgbClr val="7F8C8D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// Create AF_DCMotor objects for motor2</a:t>
            </a:r>
            <a:endParaRPr b="0" i="0" sz="1500" u="none" cap="none" strike="noStrike">
              <a:solidFill>
                <a:srgbClr val="DAE3E3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AF_DCMotor </a:t>
            </a:r>
            <a:r>
              <a:rPr b="0" i="0" lang="en" sz="15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motor3</a:t>
            </a:r>
            <a:r>
              <a:rPr b="0" i="0" lang="en" sz="15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500" u="none" cap="none" strike="noStrike">
                <a:solidFill>
                  <a:srgbClr val="7FCBCD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" sz="15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);	</a:t>
            </a:r>
            <a:r>
              <a:rPr b="0" i="0" lang="en" sz="1500" u="none" cap="none" strike="noStrike">
                <a:solidFill>
                  <a:srgbClr val="7F8C8D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// Create AF_DCMotor objects for motor3</a:t>
            </a:r>
            <a:endParaRPr b="0" i="0" sz="1500" u="none" cap="none" strike="noStrike">
              <a:solidFill>
                <a:srgbClr val="DAE3E3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AF_DCMotor </a:t>
            </a:r>
            <a:r>
              <a:rPr b="0" i="0" lang="en" sz="15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motor4</a:t>
            </a:r>
            <a:r>
              <a:rPr b="0" i="0" lang="en" sz="15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500" u="none" cap="none" strike="noStrike">
                <a:solidFill>
                  <a:srgbClr val="7FCBCD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0" i="0" lang="en" sz="15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);	</a:t>
            </a:r>
            <a:r>
              <a:rPr b="0" i="0" lang="en" sz="1500" u="none" cap="none" strike="noStrike">
                <a:solidFill>
                  <a:srgbClr val="7F8C8D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// Create AF_DCMotor objects for motor4</a:t>
            </a:r>
            <a:endParaRPr b="0" i="0" sz="1500" u="none" cap="none" strike="noStrike">
              <a:solidFill>
                <a:srgbClr val="DAE3E3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6" name="Google Shape;286;p25"/>
          <p:cNvSpPr txBox="1"/>
          <p:nvPr/>
        </p:nvSpPr>
        <p:spPr>
          <a:xfrm rot="-5400000">
            <a:off x="-1241650" y="2706125"/>
            <a:ext cx="3583200" cy="9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Creating  Objects </a:t>
            </a:r>
            <a:endParaRPr b="1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7" name="Google Shape;287;p25"/>
          <p:cNvSpPr/>
          <p:nvPr/>
        </p:nvSpPr>
        <p:spPr>
          <a:xfrm>
            <a:off x="8755400" y="183075"/>
            <a:ext cx="228600" cy="228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5"/>
          <p:cNvSpPr txBox="1"/>
          <p:nvPr>
            <p:ph idx="12" type="sldNum"/>
          </p:nvPr>
        </p:nvSpPr>
        <p:spPr>
          <a:xfrm>
            <a:off x="8595308" y="1003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b="1" lang="en">
                <a:solidFill>
                  <a:srgbClr val="00979D"/>
                </a:solidFill>
              </a:rPr>
              <a:t>‹#›</a:t>
            </a:fld>
            <a:endParaRPr b="1">
              <a:solidFill>
                <a:srgbClr val="00979D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6"/>
          <p:cNvSpPr txBox="1"/>
          <p:nvPr>
            <p:ph type="title"/>
          </p:nvPr>
        </p:nvSpPr>
        <p:spPr>
          <a:xfrm>
            <a:off x="0" y="0"/>
            <a:ext cx="9144000" cy="594300"/>
          </a:xfrm>
          <a:prstGeom prst="rect">
            <a:avLst/>
          </a:prstGeom>
          <a:solidFill>
            <a:srgbClr val="0097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500">
                <a:latin typeface="Montserrat Medium"/>
                <a:ea typeface="Montserrat Medium"/>
                <a:cs typeface="Montserrat Medium"/>
                <a:sym typeface="Montserrat Medium"/>
              </a:rPr>
              <a:t>SOFTWARE</a:t>
            </a:r>
            <a:endParaRPr sz="3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4" name="Google Shape;294;p26"/>
          <p:cNvSpPr/>
          <p:nvPr/>
        </p:nvSpPr>
        <p:spPr>
          <a:xfrm rot="2700000">
            <a:off x="159139" y="756450"/>
            <a:ext cx="1154423" cy="288500"/>
          </a:xfrm>
          <a:prstGeom prst="trapezoid">
            <a:avLst>
              <a:gd fmla="val 101048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6"/>
          <p:cNvSpPr/>
          <p:nvPr/>
        </p:nvSpPr>
        <p:spPr>
          <a:xfrm rot="-8100000">
            <a:off x="-273985" y="739282"/>
            <a:ext cx="1157392" cy="296136"/>
          </a:xfrm>
          <a:prstGeom prst="trapezoid">
            <a:avLst>
              <a:gd fmla="val 99448" name="adj"/>
            </a:avLst>
          </a:prstGeom>
          <a:solidFill>
            <a:srgbClr val="0097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6"/>
          <p:cNvSpPr txBox="1"/>
          <p:nvPr/>
        </p:nvSpPr>
        <p:spPr>
          <a:xfrm rot="-5400000">
            <a:off x="-1241650" y="2706125"/>
            <a:ext cx="3583200" cy="9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Movement  functions </a:t>
            </a:r>
            <a:endParaRPr b="1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7" name="Google Shape;297;p26"/>
          <p:cNvSpPr txBox="1"/>
          <p:nvPr/>
        </p:nvSpPr>
        <p:spPr>
          <a:xfrm>
            <a:off x="1170850" y="725050"/>
            <a:ext cx="3877200" cy="2104500"/>
          </a:xfrm>
          <a:prstGeom prst="rect">
            <a:avLst/>
          </a:prstGeom>
          <a:solidFill>
            <a:srgbClr val="1F272A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7F8C8D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/* Function to make RoverBot move forward */</a:t>
            </a:r>
            <a:endParaRPr b="0" i="0" sz="1200" u="none" cap="none" strike="noStrike">
              <a:solidFill>
                <a:srgbClr val="7F8C8D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CA1A6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2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forward</a:t>
            </a: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0" i="0" sz="1200" u="none" cap="none" strike="noStrike">
              <a:solidFill>
                <a:srgbClr val="DAE3E3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" sz="12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motor1</a:t>
            </a: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2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(FORWARD);      </a:t>
            </a:r>
            <a:endParaRPr b="0" i="0" sz="1200" u="none" cap="none" strike="noStrike">
              <a:solidFill>
                <a:srgbClr val="DAE3E3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" sz="12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motor2</a:t>
            </a: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2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(FORWARD);</a:t>
            </a:r>
            <a:endParaRPr b="0" i="0" sz="1200" u="none" cap="none" strike="noStrike">
              <a:solidFill>
                <a:srgbClr val="DAE3E3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" sz="12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motor3</a:t>
            </a: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2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(FORWARD);</a:t>
            </a:r>
            <a:endParaRPr b="0" i="0" sz="1200" u="none" cap="none" strike="noStrike">
              <a:solidFill>
                <a:srgbClr val="DAE3E3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" sz="12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motor4</a:t>
            </a: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2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(FORWARD);    </a:t>
            </a:r>
            <a:endParaRPr b="0" i="0" sz="1200" u="none" cap="none" strike="noStrike">
              <a:solidFill>
                <a:srgbClr val="DAE3E3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200" u="none" cap="none" strike="noStrike">
              <a:solidFill>
                <a:srgbClr val="7F8C8D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DAE3E3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8" name="Google Shape;298;p26"/>
          <p:cNvSpPr txBox="1"/>
          <p:nvPr/>
        </p:nvSpPr>
        <p:spPr>
          <a:xfrm>
            <a:off x="5155225" y="725050"/>
            <a:ext cx="3877200" cy="2104500"/>
          </a:xfrm>
          <a:prstGeom prst="rect">
            <a:avLst/>
          </a:prstGeom>
          <a:solidFill>
            <a:srgbClr val="1F272A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7F8C8D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/* Function to make RoverBot move backward */</a:t>
            </a:r>
            <a:endParaRPr b="0" i="0" sz="1200" u="none" cap="none" strike="noStrike">
              <a:solidFill>
                <a:srgbClr val="7F8C8D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CA1A6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2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backward</a:t>
            </a: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0" i="0" sz="1200" u="none" cap="none" strike="noStrike">
              <a:solidFill>
                <a:srgbClr val="DAE3E3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" sz="12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motor1</a:t>
            </a: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2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(BACKWARD);</a:t>
            </a:r>
            <a:endParaRPr b="0" i="0" sz="1200" u="none" cap="none" strike="noStrike">
              <a:solidFill>
                <a:srgbClr val="DAE3E3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" sz="12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motor2</a:t>
            </a: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2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(BACKWARD);</a:t>
            </a:r>
            <a:endParaRPr b="0" i="0" sz="1200" u="none" cap="none" strike="noStrike">
              <a:solidFill>
                <a:srgbClr val="DAE3E3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" sz="12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motor3</a:t>
            </a: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2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(BACKWARD);</a:t>
            </a:r>
            <a:endParaRPr b="0" i="0" sz="1200" u="none" cap="none" strike="noStrike">
              <a:solidFill>
                <a:srgbClr val="DAE3E3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" sz="12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motor4</a:t>
            </a: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2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(BACKWARD);</a:t>
            </a:r>
            <a:endParaRPr b="0" i="0" sz="1200" u="none" cap="none" strike="noStrike">
              <a:solidFill>
                <a:srgbClr val="DAE3E3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200" u="none" cap="none" strike="noStrike">
              <a:solidFill>
                <a:srgbClr val="7F8C8D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7F8C8D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9" name="Google Shape;299;p26"/>
          <p:cNvSpPr txBox="1"/>
          <p:nvPr/>
        </p:nvSpPr>
        <p:spPr>
          <a:xfrm>
            <a:off x="1170850" y="2960300"/>
            <a:ext cx="3877200" cy="2024100"/>
          </a:xfrm>
          <a:prstGeom prst="rect">
            <a:avLst/>
          </a:prstGeom>
          <a:solidFill>
            <a:srgbClr val="1F272A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7F8C8D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// Function to make RoverBot turn right</a:t>
            </a:r>
            <a:endParaRPr b="0" i="0" sz="1200" u="none" cap="none" strike="noStrike">
              <a:solidFill>
                <a:srgbClr val="7F8C8D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CA1A6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2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right</a:t>
            </a: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0" i="0" sz="1200" u="none" cap="none" strike="noStrike">
              <a:solidFill>
                <a:srgbClr val="DAE3E3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" sz="12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motor1</a:t>
            </a: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2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(FORWARD);</a:t>
            </a:r>
            <a:endParaRPr b="0" i="0" sz="1200" u="none" cap="none" strike="noStrike">
              <a:solidFill>
                <a:srgbClr val="DAE3E3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" sz="12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motor2</a:t>
            </a: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2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(FORWARD);</a:t>
            </a:r>
            <a:endParaRPr b="0" i="0" sz="1200" u="none" cap="none" strike="noStrike">
              <a:solidFill>
                <a:srgbClr val="DAE3E3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" sz="12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motor3</a:t>
            </a: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2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(BACKWARD);</a:t>
            </a:r>
            <a:endParaRPr b="0" i="0" sz="1200" u="none" cap="none" strike="noStrike">
              <a:solidFill>
                <a:srgbClr val="DAE3E3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" sz="12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motor4</a:t>
            </a: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2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(BACKWARD);</a:t>
            </a:r>
            <a:endParaRPr b="0" i="0" sz="1200" u="none" cap="none" strike="noStrike">
              <a:solidFill>
                <a:srgbClr val="DAE3E3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200" u="none" cap="none" strike="noStrike">
              <a:solidFill>
                <a:srgbClr val="DAE3E3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DAE3E3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0" name="Google Shape;300;p26"/>
          <p:cNvSpPr txBox="1"/>
          <p:nvPr/>
        </p:nvSpPr>
        <p:spPr>
          <a:xfrm>
            <a:off x="5155225" y="2960375"/>
            <a:ext cx="3877200" cy="2024100"/>
          </a:xfrm>
          <a:prstGeom prst="rect">
            <a:avLst/>
          </a:prstGeom>
          <a:solidFill>
            <a:srgbClr val="1F272A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F8C8D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0" i="0" lang="en" sz="1200" u="none" cap="none" strike="noStrike">
                <a:solidFill>
                  <a:srgbClr val="7F8C8D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/ Function to make RoverBot turn left</a:t>
            </a:r>
            <a:endParaRPr b="0" i="0" sz="1200" u="none" cap="none" strike="noStrike">
              <a:solidFill>
                <a:srgbClr val="7F8C8D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CA1A6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2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0" i="0" sz="1200" u="none" cap="none" strike="noStrike">
              <a:solidFill>
                <a:srgbClr val="DAE3E3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" sz="12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motor1</a:t>
            </a: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2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(BACKWARD);</a:t>
            </a:r>
            <a:endParaRPr b="0" i="0" sz="1200" u="none" cap="none" strike="noStrike">
              <a:solidFill>
                <a:srgbClr val="DAE3E3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" sz="12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motor2</a:t>
            </a: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2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(BACKWARD);</a:t>
            </a:r>
            <a:endParaRPr b="0" i="0" sz="1200" u="none" cap="none" strike="noStrike">
              <a:solidFill>
                <a:srgbClr val="DAE3E3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" sz="12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motor3</a:t>
            </a: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2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(FORWARD);</a:t>
            </a:r>
            <a:endParaRPr b="0" i="0" sz="1200" u="none" cap="none" strike="noStrike">
              <a:solidFill>
                <a:srgbClr val="DAE3E3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" sz="12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motor4</a:t>
            </a: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2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(FORWARD);</a:t>
            </a:r>
            <a:endParaRPr b="0" i="0" sz="1200" u="none" cap="none" strike="noStrike">
              <a:solidFill>
                <a:srgbClr val="DAE3E3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500" u="none" cap="none" strike="noStrike">
              <a:solidFill>
                <a:srgbClr val="DAE3E3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7F8C8D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1" name="Google Shape;301;p26"/>
          <p:cNvSpPr/>
          <p:nvPr/>
        </p:nvSpPr>
        <p:spPr>
          <a:xfrm>
            <a:off x="8755400" y="183075"/>
            <a:ext cx="228600" cy="228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6"/>
          <p:cNvSpPr txBox="1"/>
          <p:nvPr>
            <p:ph idx="12" type="sldNum"/>
          </p:nvPr>
        </p:nvSpPr>
        <p:spPr>
          <a:xfrm>
            <a:off x="8595308" y="1003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b="1" lang="en">
                <a:solidFill>
                  <a:srgbClr val="00979D"/>
                </a:solidFill>
              </a:rPr>
              <a:t>‹#›</a:t>
            </a:fld>
            <a:endParaRPr b="1">
              <a:solidFill>
                <a:srgbClr val="00979D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7"/>
          <p:cNvSpPr txBox="1"/>
          <p:nvPr>
            <p:ph type="title"/>
          </p:nvPr>
        </p:nvSpPr>
        <p:spPr>
          <a:xfrm>
            <a:off x="0" y="0"/>
            <a:ext cx="9144000" cy="594300"/>
          </a:xfrm>
          <a:prstGeom prst="rect">
            <a:avLst/>
          </a:prstGeom>
          <a:solidFill>
            <a:srgbClr val="0097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500">
                <a:latin typeface="Montserrat Medium"/>
                <a:ea typeface="Montserrat Medium"/>
                <a:cs typeface="Montserrat Medium"/>
                <a:sym typeface="Montserrat Medium"/>
              </a:rPr>
              <a:t>SOFTWARE</a:t>
            </a:r>
            <a:endParaRPr sz="3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08" name="Google Shape;308;p27"/>
          <p:cNvSpPr/>
          <p:nvPr/>
        </p:nvSpPr>
        <p:spPr>
          <a:xfrm rot="2700000">
            <a:off x="159139" y="756450"/>
            <a:ext cx="1154423" cy="288500"/>
          </a:xfrm>
          <a:prstGeom prst="trapezoid">
            <a:avLst>
              <a:gd fmla="val 101048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7"/>
          <p:cNvSpPr/>
          <p:nvPr/>
        </p:nvSpPr>
        <p:spPr>
          <a:xfrm rot="-8100000">
            <a:off x="-273985" y="739282"/>
            <a:ext cx="1157392" cy="296136"/>
          </a:xfrm>
          <a:prstGeom prst="trapezoid">
            <a:avLst>
              <a:gd fmla="val 99448" name="adj"/>
            </a:avLst>
          </a:prstGeom>
          <a:solidFill>
            <a:srgbClr val="0097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7"/>
          <p:cNvSpPr txBox="1"/>
          <p:nvPr/>
        </p:nvSpPr>
        <p:spPr>
          <a:xfrm>
            <a:off x="1246500" y="1845575"/>
            <a:ext cx="7435500" cy="2694600"/>
          </a:xfrm>
          <a:prstGeom prst="rect">
            <a:avLst/>
          </a:prstGeom>
          <a:solidFill>
            <a:srgbClr val="1F272A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7F8C8D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// Function to stop all RoverBot motors</a:t>
            </a:r>
            <a:endParaRPr b="0" i="0" sz="1500" u="none" cap="none" strike="noStrike">
              <a:solidFill>
                <a:srgbClr val="7F8C8D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CA1A6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CA1A6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0" i="0" lang="en" sz="15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5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stop</a:t>
            </a:r>
            <a:r>
              <a:rPr b="0" i="0" lang="en" sz="15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0" i="0" sz="1500" u="none" cap="none" strike="noStrike">
              <a:solidFill>
                <a:srgbClr val="DAE3E3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" sz="15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motor1</a:t>
            </a:r>
            <a:r>
              <a:rPr b="0" i="0" lang="en" sz="15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5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b="0" i="0" lang="en" sz="15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(RELEASE);</a:t>
            </a:r>
            <a:endParaRPr b="0" i="0" sz="1500" u="none" cap="none" strike="noStrike">
              <a:solidFill>
                <a:srgbClr val="DAE3E3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" sz="15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motor2</a:t>
            </a:r>
            <a:r>
              <a:rPr b="0" i="0" lang="en" sz="15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5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b="0" i="0" lang="en" sz="15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(RELEASE);</a:t>
            </a:r>
            <a:endParaRPr b="0" i="0" sz="1500" u="none" cap="none" strike="noStrike">
              <a:solidFill>
                <a:srgbClr val="DAE3E3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" sz="15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motor3</a:t>
            </a:r>
            <a:r>
              <a:rPr b="0" i="0" lang="en" sz="15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5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b="0" i="0" lang="en" sz="15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(RELEASE);</a:t>
            </a:r>
            <a:endParaRPr b="0" i="0" sz="1500" u="none" cap="none" strike="noStrike">
              <a:solidFill>
                <a:srgbClr val="DAE3E3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" sz="15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motor4</a:t>
            </a:r>
            <a:r>
              <a:rPr b="0" i="0" lang="en" sz="15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5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b="0" i="0" lang="en" sz="15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(RELEASE);</a:t>
            </a:r>
            <a:endParaRPr b="0" i="0" sz="1500" u="none" cap="none" strike="noStrike">
              <a:solidFill>
                <a:srgbClr val="DAE3E3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500" u="none" cap="none" strike="noStrike">
              <a:solidFill>
                <a:srgbClr val="DAE3E3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DAE3E3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1" name="Google Shape;311;p27"/>
          <p:cNvSpPr txBox="1"/>
          <p:nvPr/>
        </p:nvSpPr>
        <p:spPr>
          <a:xfrm rot="-5400000">
            <a:off x="-1241650" y="2706125"/>
            <a:ext cx="3583200" cy="9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Movement  functions </a:t>
            </a:r>
            <a:endParaRPr b="1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2" name="Google Shape;312;p27"/>
          <p:cNvSpPr/>
          <p:nvPr/>
        </p:nvSpPr>
        <p:spPr>
          <a:xfrm>
            <a:off x="8755400" y="183075"/>
            <a:ext cx="228600" cy="228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7"/>
          <p:cNvSpPr txBox="1"/>
          <p:nvPr>
            <p:ph idx="12" type="sldNum"/>
          </p:nvPr>
        </p:nvSpPr>
        <p:spPr>
          <a:xfrm>
            <a:off x="8595308" y="1003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b="1" lang="en">
                <a:solidFill>
                  <a:srgbClr val="00979D"/>
                </a:solidFill>
              </a:rPr>
              <a:t>‹#›</a:t>
            </a:fld>
            <a:endParaRPr b="1">
              <a:solidFill>
                <a:srgbClr val="00979D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8"/>
          <p:cNvSpPr txBox="1"/>
          <p:nvPr>
            <p:ph type="title"/>
          </p:nvPr>
        </p:nvSpPr>
        <p:spPr>
          <a:xfrm>
            <a:off x="0" y="0"/>
            <a:ext cx="9144000" cy="594300"/>
          </a:xfrm>
          <a:prstGeom prst="rect">
            <a:avLst/>
          </a:prstGeom>
          <a:solidFill>
            <a:srgbClr val="0097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500">
                <a:latin typeface="Montserrat Medium"/>
                <a:ea typeface="Montserrat Medium"/>
                <a:cs typeface="Montserrat Medium"/>
                <a:sym typeface="Montserrat Medium"/>
              </a:rPr>
              <a:t>SOFTWARE</a:t>
            </a:r>
            <a:endParaRPr sz="3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19" name="Google Shape;319;p28"/>
          <p:cNvSpPr/>
          <p:nvPr/>
        </p:nvSpPr>
        <p:spPr>
          <a:xfrm rot="2700000">
            <a:off x="159139" y="756450"/>
            <a:ext cx="1154423" cy="288500"/>
          </a:xfrm>
          <a:prstGeom prst="trapezoid">
            <a:avLst>
              <a:gd fmla="val 101048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8"/>
          <p:cNvSpPr/>
          <p:nvPr/>
        </p:nvSpPr>
        <p:spPr>
          <a:xfrm rot="-8100000">
            <a:off x="-273985" y="739282"/>
            <a:ext cx="1157392" cy="296136"/>
          </a:xfrm>
          <a:prstGeom prst="trapezoid">
            <a:avLst>
              <a:gd fmla="val 99448" name="adj"/>
            </a:avLst>
          </a:prstGeom>
          <a:solidFill>
            <a:srgbClr val="0097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8"/>
          <p:cNvSpPr txBox="1"/>
          <p:nvPr/>
        </p:nvSpPr>
        <p:spPr>
          <a:xfrm rot="-5400000">
            <a:off x="-1241650" y="2706125"/>
            <a:ext cx="3583200" cy="9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Distance</a:t>
            </a:r>
            <a:r>
              <a:rPr b="1"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0" lang="en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measurement functions</a:t>
            </a:r>
            <a:endParaRPr b="1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2" name="Google Shape;322;p28"/>
          <p:cNvSpPr txBox="1"/>
          <p:nvPr/>
        </p:nvSpPr>
        <p:spPr>
          <a:xfrm>
            <a:off x="1197675" y="770775"/>
            <a:ext cx="7791000" cy="1299000"/>
          </a:xfrm>
          <a:prstGeom prst="rect">
            <a:avLst/>
          </a:prstGeom>
          <a:solidFill>
            <a:srgbClr val="1F272A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7F8C8D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// Function to measure the forward distance using the ultrasonic sensor</a:t>
            </a:r>
            <a:endParaRPr b="0" i="0" sz="1200" u="none" cap="none" strike="noStrike">
              <a:solidFill>
                <a:srgbClr val="7F8C8D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CA1A6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200" u="none" cap="none" strike="noStrike">
                <a:solidFill>
                  <a:srgbClr val="0CA1A6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2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mes_dist_forward</a:t>
            </a: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0" i="0" sz="1200" u="none" cap="none" strike="noStrike">
              <a:solidFill>
                <a:srgbClr val="DAE3E3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" sz="1200" u="none" cap="none" strike="noStrike">
                <a:solidFill>
                  <a:srgbClr val="0CA1A6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200" u="none" cap="none" strike="noStrike">
                <a:solidFill>
                  <a:srgbClr val="0CA1A6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distance = </a:t>
            </a:r>
            <a:r>
              <a:rPr b="0" i="0" lang="en" sz="12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uls_sensor1</a:t>
            </a: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2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ping_cm</a:t>
            </a: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0" i="0" sz="1200" u="none" cap="none" strike="noStrike">
              <a:solidFill>
                <a:srgbClr val="DAE3E3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" sz="1200" u="none" cap="none" strike="noStrike">
                <a:solidFill>
                  <a:srgbClr val="C586C0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distance;  </a:t>
            </a:r>
            <a:endParaRPr b="0" i="0" sz="1200" u="none" cap="none" strike="noStrike">
              <a:solidFill>
                <a:srgbClr val="DAE3E3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200" u="none" cap="none" strike="noStrike">
              <a:solidFill>
                <a:srgbClr val="DAE3E3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7F8C8D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DAE3E3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3" name="Google Shape;323;p28"/>
          <p:cNvSpPr txBox="1"/>
          <p:nvPr/>
        </p:nvSpPr>
        <p:spPr>
          <a:xfrm>
            <a:off x="1197525" y="2246250"/>
            <a:ext cx="3877200" cy="2805300"/>
          </a:xfrm>
          <a:prstGeom prst="rect">
            <a:avLst/>
          </a:prstGeom>
          <a:solidFill>
            <a:srgbClr val="1F272A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7F8C8D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/* Function to measure the distance to the right using the servo and ultrasonic sensor */</a:t>
            </a:r>
            <a:endParaRPr b="0" i="0" sz="1200" u="none" cap="none" strike="noStrike">
              <a:solidFill>
                <a:srgbClr val="7F8C8D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CA1A6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2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mes_dist_right</a:t>
            </a: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0" i="0" sz="1200" u="none" cap="none" strike="noStrike">
              <a:solidFill>
                <a:srgbClr val="DAE3E3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" sz="12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servo1</a:t>
            </a: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2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200" u="none" cap="none" strike="noStrike">
                <a:solidFill>
                  <a:srgbClr val="7FCBCD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200" u="none" cap="none" strike="noStrike">
              <a:solidFill>
                <a:srgbClr val="DAE3E3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" sz="12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200" u="none" cap="none" strike="noStrike">
                <a:solidFill>
                  <a:srgbClr val="7FCBCD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200" u="none" cap="none" strike="noStrike">
              <a:solidFill>
                <a:srgbClr val="DAE3E3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" sz="1200" u="none" cap="none" strike="noStrike">
                <a:solidFill>
                  <a:srgbClr val="0CA1A6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200" u="none" cap="none" strike="noStrike">
                <a:solidFill>
                  <a:srgbClr val="0CA1A6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dist_right = </a:t>
            </a:r>
            <a:r>
              <a:rPr b="0" i="0" lang="en" sz="12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uls_sensor1</a:t>
            </a: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2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ping_cm</a:t>
            </a: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0" i="0" sz="1200" u="none" cap="none" strike="noStrike">
              <a:solidFill>
                <a:srgbClr val="DAE3E3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" sz="12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200" u="none" cap="none" strike="noStrike">
                <a:solidFill>
                  <a:srgbClr val="7FCBCD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300</a:t>
            </a: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200" u="none" cap="none" strike="noStrike">
              <a:solidFill>
                <a:srgbClr val="DAE3E3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" sz="12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servo1</a:t>
            </a: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2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200" u="none" cap="none" strike="noStrike">
                <a:solidFill>
                  <a:srgbClr val="7FCBCD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90</a:t>
            </a: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200" u="none" cap="none" strike="noStrike">
              <a:solidFill>
                <a:srgbClr val="DAE3E3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" sz="1200" u="none" cap="none" strike="noStrike">
                <a:solidFill>
                  <a:srgbClr val="C586C0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dist_right; }</a:t>
            </a:r>
            <a:endParaRPr b="0" i="0" sz="1200" u="none" cap="none" strike="noStrike">
              <a:solidFill>
                <a:srgbClr val="DAE3E3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4" name="Google Shape;324;p28"/>
          <p:cNvSpPr txBox="1"/>
          <p:nvPr/>
        </p:nvSpPr>
        <p:spPr>
          <a:xfrm>
            <a:off x="5182050" y="2246400"/>
            <a:ext cx="3806700" cy="2805300"/>
          </a:xfrm>
          <a:prstGeom prst="rect">
            <a:avLst/>
          </a:prstGeom>
          <a:solidFill>
            <a:srgbClr val="1F272A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7F8C8D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/* Function to measure the distance to the left using the servo and ultrasonic sensor */</a:t>
            </a:r>
            <a:endParaRPr b="0" i="0" sz="1200" u="none" cap="none" strike="noStrike">
              <a:solidFill>
                <a:srgbClr val="7F8C8D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CA1A6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2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mes_dist_left</a:t>
            </a: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0" i="0" sz="1200" u="none" cap="none" strike="noStrike">
              <a:solidFill>
                <a:srgbClr val="DAE3E3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" sz="12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servo1</a:t>
            </a: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2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200" u="none" cap="none" strike="noStrike">
                <a:solidFill>
                  <a:srgbClr val="7FCBCD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170</a:t>
            </a: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200" u="none" cap="none" strike="noStrike">
              <a:solidFill>
                <a:srgbClr val="DAE3E3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" sz="12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200" u="none" cap="none" strike="noStrike">
                <a:solidFill>
                  <a:srgbClr val="7FCBCD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200" u="none" cap="none" strike="noStrike">
              <a:solidFill>
                <a:srgbClr val="DAE3E3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" sz="1200" u="none" cap="none" strike="noStrike">
                <a:solidFill>
                  <a:srgbClr val="0CA1A6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200" u="none" cap="none" strike="noStrike">
                <a:solidFill>
                  <a:srgbClr val="0CA1A6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dist_left = </a:t>
            </a:r>
            <a:r>
              <a:rPr b="0" i="0" lang="en" sz="12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uls_sensor1</a:t>
            </a: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2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ping_cm</a:t>
            </a: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0" i="0" sz="1200" u="none" cap="none" strike="noStrike">
              <a:solidFill>
                <a:srgbClr val="DAE3E3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" sz="12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200" u="none" cap="none" strike="noStrike">
                <a:solidFill>
                  <a:srgbClr val="7FCBCD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300</a:t>
            </a: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200" u="none" cap="none" strike="noStrike">
              <a:solidFill>
                <a:srgbClr val="DAE3E3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" sz="12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servo1</a:t>
            </a: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2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200" u="none" cap="none" strike="noStrike">
                <a:solidFill>
                  <a:srgbClr val="7FCBCD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90</a:t>
            </a: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200" u="none" cap="none" strike="noStrike">
              <a:solidFill>
                <a:srgbClr val="DAE3E3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" sz="1200" u="none" cap="none" strike="noStrike">
                <a:solidFill>
                  <a:srgbClr val="C586C0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" sz="12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dist_left; }</a:t>
            </a:r>
            <a:endParaRPr b="0" i="0" sz="1200" u="none" cap="none" strike="noStrike">
              <a:solidFill>
                <a:srgbClr val="DAE3E3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7F8C8D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5" name="Google Shape;325;p28"/>
          <p:cNvSpPr/>
          <p:nvPr/>
        </p:nvSpPr>
        <p:spPr>
          <a:xfrm>
            <a:off x="8755400" y="183075"/>
            <a:ext cx="228600" cy="228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8"/>
          <p:cNvSpPr txBox="1"/>
          <p:nvPr>
            <p:ph idx="12" type="sldNum"/>
          </p:nvPr>
        </p:nvSpPr>
        <p:spPr>
          <a:xfrm>
            <a:off x="8595308" y="1003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b="1" lang="en">
                <a:solidFill>
                  <a:srgbClr val="00979D"/>
                </a:solidFill>
              </a:rPr>
              <a:t>‹#›</a:t>
            </a:fld>
            <a:endParaRPr b="1">
              <a:solidFill>
                <a:srgbClr val="00979D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2" name="Google Shape;332;p29"/>
          <p:cNvSpPr txBox="1"/>
          <p:nvPr>
            <p:ph type="title"/>
          </p:nvPr>
        </p:nvSpPr>
        <p:spPr>
          <a:xfrm>
            <a:off x="0" y="0"/>
            <a:ext cx="9144000" cy="594300"/>
          </a:xfrm>
          <a:prstGeom prst="rect">
            <a:avLst/>
          </a:prstGeom>
          <a:solidFill>
            <a:srgbClr val="0097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500">
                <a:latin typeface="Montserrat Medium"/>
                <a:ea typeface="Montserrat Medium"/>
                <a:cs typeface="Montserrat Medium"/>
                <a:sym typeface="Montserrat Medium"/>
              </a:rPr>
              <a:t>SOFTWARE</a:t>
            </a:r>
            <a:endParaRPr sz="3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33" name="Google Shape;333;p29"/>
          <p:cNvSpPr/>
          <p:nvPr/>
        </p:nvSpPr>
        <p:spPr>
          <a:xfrm rot="2700000">
            <a:off x="159139" y="756450"/>
            <a:ext cx="1154423" cy="288500"/>
          </a:xfrm>
          <a:prstGeom prst="trapezoid">
            <a:avLst>
              <a:gd fmla="val 101048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9"/>
          <p:cNvSpPr/>
          <p:nvPr/>
        </p:nvSpPr>
        <p:spPr>
          <a:xfrm rot="-8100000">
            <a:off x="-273985" y="739282"/>
            <a:ext cx="1157392" cy="296136"/>
          </a:xfrm>
          <a:prstGeom prst="trapezoid">
            <a:avLst>
              <a:gd fmla="val 99448" name="adj"/>
            </a:avLst>
          </a:prstGeom>
          <a:solidFill>
            <a:srgbClr val="0097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9"/>
          <p:cNvSpPr txBox="1"/>
          <p:nvPr/>
        </p:nvSpPr>
        <p:spPr>
          <a:xfrm>
            <a:off x="1246500" y="758575"/>
            <a:ext cx="7732200" cy="4226100"/>
          </a:xfrm>
          <a:prstGeom prst="rect">
            <a:avLst/>
          </a:prstGeom>
          <a:solidFill>
            <a:srgbClr val="1F272A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7F8C8D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/* Function to choose between turning to the right or the left based on the longest distance captured by the ultrasonic </a:t>
            </a:r>
            <a:endParaRPr b="0" i="0" sz="1600" u="none" cap="none" strike="noStrike">
              <a:solidFill>
                <a:srgbClr val="7F8C8D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7F8C8D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Sensor */</a:t>
            </a:r>
            <a:endParaRPr b="0" i="0" sz="1600" u="none" cap="none" strike="noStrike">
              <a:solidFill>
                <a:srgbClr val="7F8C8D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CA1A6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0" i="0" lang="en" sz="14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4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search</a:t>
            </a:r>
            <a:r>
              <a:rPr b="0" i="0" lang="en" sz="14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0" i="0" sz="1400" u="none" cap="none" strike="noStrike">
              <a:solidFill>
                <a:srgbClr val="DAE3E3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" sz="1400" u="none" cap="none" strike="noStrike">
                <a:solidFill>
                  <a:srgbClr val="C586C0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" sz="14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i="0" lang="en" sz="14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mes_dist_right</a:t>
            </a:r>
            <a:r>
              <a:rPr b="0" i="0" lang="en" sz="14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() &gt;= </a:t>
            </a:r>
            <a:r>
              <a:rPr b="0" i="0" lang="en" sz="14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mes_dist_left</a:t>
            </a:r>
            <a:r>
              <a:rPr b="0" i="0" lang="en" sz="14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()) {</a:t>
            </a:r>
            <a:endParaRPr b="0" i="0" sz="1400" u="none" cap="none" strike="noStrike">
              <a:solidFill>
                <a:srgbClr val="DAE3E3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" sz="14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right</a:t>
            </a:r>
            <a:r>
              <a:rPr b="0" i="0" lang="en" sz="14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0" i="0" sz="1400" u="none" cap="none" strike="noStrike">
              <a:solidFill>
                <a:srgbClr val="DAE3E3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" sz="14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b="0" i="0" lang="en" sz="14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400" u="none" cap="none" strike="noStrike">
                <a:solidFill>
                  <a:srgbClr val="7FCBCD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350</a:t>
            </a:r>
            <a:r>
              <a:rPr b="0" i="0" lang="en" sz="14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400" u="none" cap="none" strike="noStrike">
              <a:solidFill>
                <a:srgbClr val="DAE3E3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" sz="14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forward</a:t>
            </a:r>
            <a:r>
              <a:rPr b="0" i="0" lang="en" sz="14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0" i="0" sz="1400" u="none" cap="none" strike="noStrike">
              <a:solidFill>
                <a:srgbClr val="DAE3E3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 } </a:t>
            </a:r>
            <a:r>
              <a:rPr b="0" i="0" lang="en" sz="1400" u="none" cap="none" strike="noStrike">
                <a:solidFill>
                  <a:srgbClr val="C586C0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0" i="0" lang="en" sz="14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1400" u="none" cap="none" strike="noStrike">
              <a:solidFill>
                <a:srgbClr val="DAE3E3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" sz="14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b="0" i="0" lang="en" sz="14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0" i="0" sz="1400" u="none" cap="none" strike="noStrike">
              <a:solidFill>
                <a:srgbClr val="DAE3E3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" sz="14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b="0" i="0" lang="en" sz="14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400" u="none" cap="none" strike="noStrike">
                <a:solidFill>
                  <a:srgbClr val="7FCBCD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350</a:t>
            </a:r>
            <a:r>
              <a:rPr b="0" i="0" lang="en" sz="14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400" u="none" cap="none" strike="noStrike">
              <a:solidFill>
                <a:srgbClr val="DAE3E3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" sz="14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forward</a:t>
            </a:r>
            <a:r>
              <a:rPr b="0" i="0" lang="en" sz="14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0" i="0" sz="1400" u="none" cap="none" strike="noStrike">
              <a:solidFill>
                <a:srgbClr val="DAE3E3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0" i="0" sz="1400" u="none" cap="none" strike="noStrike">
              <a:solidFill>
                <a:srgbClr val="DAE3E3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DAE3E3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AE3E3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DAE3E3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6" name="Google Shape;336;p29"/>
          <p:cNvSpPr txBox="1"/>
          <p:nvPr/>
        </p:nvSpPr>
        <p:spPr>
          <a:xfrm rot="-5400000">
            <a:off x="-1241650" y="2706125"/>
            <a:ext cx="3583200" cy="9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Distanc</a:t>
            </a:r>
            <a:r>
              <a:rPr b="1"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 </a:t>
            </a:r>
            <a:r>
              <a:rPr b="1" i="0" lang="en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measurement functions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9"/>
          <p:cNvSpPr/>
          <p:nvPr/>
        </p:nvSpPr>
        <p:spPr>
          <a:xfrm>
            <a:off x="8755400" y="183075"/>
            <a:ext cx="228600" cy="228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9"/>
          <p:cNvSpPr txBox="1"/>
          <p:nvPr>
            <p:ph idx="12" type="sldNum"/>
          </p:nvPr>
        </p:nvSpPr>
        <p:spPr>
          <a:xfrm>
            <a:off x="8595308" y="1003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b="1" lang="en">
                <a:solidFill>
                  <a:srgbClr val="00979D"/>
                </a:solidFill>
              </a:rPr>
              <a:t>‹#›</a:t>
            </a:fld>
            <a:endParaRPr b="1">
              <a:solidFill>
                <a:srgbClr val="00979D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0"/>
          <p:cNvSpPr txBox="1"/>
          <p:nvPr>
            <p:ph type="title"/>
          </p:nvPr>
        </p:nvSpPr>
        <p:spPr>
          <a:xfrm>
            <a:off x="0" y="0"/>
            <a:ext cx="9144000" cy="594300"/>
          </a:xfrm>
          <a:prstGeom prst="rect">
            <a:avLst/>
          </a:prstGeom>
          <a:solidFill>
            <a:srgbClr val="0097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500">
                <a:latin typeface="Montserrat Medium"/>
                <a:ea typeface="Montserrat Medium"/>
                <a:cs typeface="Montserrat Medium"/>
                <a:sym typeface="Montserrat Medium"/>
              </a:rPr>
              <a:t>SOFTWARE</a:t>
            </a:r>
            <a:endParaRPr sz="3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44" name="Google Shape;344;p30"/>
          <p:cNvSpPr/>
          <p:nvPr/>
        </p:nvSpPr>
        <p:spPr>
          <a:xfrm rot="2700000">
            <a:off x="159139" y="756450"/>
            <a:ext cx="1154423" cy="288500"/>
          </a:xfrm>
          <a:prstGeom prst="trapezoid">
            <a:avLst>
              <a:gd fmla="val 101048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0"/>
          <p:cNvSpPr/>
          <p:nvPr/>
        </p:nvSpPr>
        <p:spPr>
          <a:xfrm rot="-8100000">
            <a:off x="-273985" y="739282"/>
            <a:ext cx="1157392" cy="296136"/>
          </a:xfrm>
          <a:prstGeom prst="trapezoid">
            <a:avLst>
              <a:gd fmla="val 99448" name="adj"/>
            </a:avLst>
          </a:prstGeom>
          <a:solidFill>
            <a:srgbClr val="0097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30"/>
          <p:cNvSpPr txBox="1"/>
          <p:nvPr/>
        </p:nvSpPr>
        <p:spPr>
          <a:xfrm>
            <a:off x="175650" y="2140350"/>
            <a:ext cx="8792700" cy="2160000"/>
          </a:xfrm>
          <a:prstGeom prst="rect">
            <a:avLst/>
          </a:prstGeom>
          <a:solidFill>
            <a:srgbClr val="1F272A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CA1A6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0" i="0" lang="en" sz="11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1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setup</a:t>
            </a:r>
            <a:r>
              <a:rPr b="0" i="0" lang="en" sz="11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0" i="0" sz="1100" u="none" cap="none" strike="noStrike">
              <a:solidFill>
                <a:srgbClr val="DAE3E3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" sz="11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Dabble</a:t>
            </a:r>
            <a:r>
              <a:rPr b="0" i="0" lang="en" sz="11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1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b="0" i="0" lang="en" sz="11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100" u="none" cap="none" strike="noStrike">
                <a:solidFill>
                  <a:srgbClr val="7FCBCD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9600</a:t>
            </a:r>
            <a:r>
              <a:rPr b="0" i="0" lang="en" sz="11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100" u="none" cap="none" strike="noStrike">
                <a:solidFill>
                  <a:srgbClr val="7FCBCD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" sz="11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100" u="none" cap="none" strike="noStrike">
                <a:solidFill>
                  <a:srgbClr val="7FCBCD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" sz="11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b="0" i="0" lang="en" sz="1100" u="none" cap="none" strike="noStrike">
                <a:solidFill>
                  <a:srgbClr val="7F8C8D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 // Initialize Dabble for Bluetooth communication</a:t>
            </a:r>
            <a:endParaRPr b="0" i="0" sz="1100" u="none" cap="none" strike="noStrike">
              <a:solidFill>
                <a:srgbClr val="7F8C8D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" sz="11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motor1</a:t>
            </a:r>
            <a:r>
              <a:rPr b="0" i="0" lang="en" sz="11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1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setSpeed</a:t>
            </a:r>
            <a:r>
              <a:rPr b="0" i="0" lang="en" sz="11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100" u="none" cap="none" strike="noStrike">
                <a:solidFill>
                  <a:srgbClr val="7FCBCD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255</a:t>
            </a:r>
            <a:r>
              <a:rPr b="0" i="0" lang="en" sz="11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b="0" i="0" lang="en" sz="1100" u="none" cap="none" strike="noStrike">
                <a:solidFill>
                  <a:srgbClr val="7F8C8D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 // Set motor speeds</a:t>
            </a:r>
            <a:endParaRPr b="0" i="0" sz="1100" u="none" cap="none" strike="noStrike">
              <a:solidFill>
                <a:srgbClr val="7F8C8D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" sz="11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motor2</a:t>
            </a:r>
            <a:r>
              <a:rPr b="0" i="0" lang="en" sz="11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1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setSpeed</a:t>
            </a:r>
            <a:r>
              <a:rPr b="0" i="0" lang="en" sz="11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100" u="none" cap="none" strike="noStrike">
                <a:solidFill>
                  <a:srgbClr val="7FCBCD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255</a:t>
            </a:r>
            <a:r>
              <a:rPr b="0" i="0" lang="en" sz="11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100" u="none" cap="none" strike="noStrike">
              <a:solidFill>
                <a:srgbClr val="DAE3E3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" sz="11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motor3</a:t>
            </a:r>
            <a:r>
              <a:rPr b="0" i="0" lang="en" sz="11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1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setSpeed</a:t>
            </a:r>
            <a:r>
              <a:rPr b="0" i="0" lang="en" sz="11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100" u="none" cap="none" strike="noStrike">
                <a:solidFill>
                  <a:srgbClr val="7FCBCD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255</a:t>
            </a:r>
            <a:r>
              <a:rPr b="0" i="0" lang="en" sz="11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100" u="none" cap="none" strike="noStrike">
              <a:solidFill>
                <a:srgbClr val="DAE3E3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" sz="11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motor4</a:t>
            </a:r>
            <a:r>
              <a:rPr b="0" i="0" lang="en" sz="11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1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setSpeed</a:t>
            </a:r>
            <a:r>
              <a:rPr b="0" i="0" lang="en" sz="11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100" u="none" cap="none" strike="noStrike">
                <a:solidFill>
                  <a:srgbClr val="7FCBCD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255</a:t>
            </a:r>
            <a:r>
              <a:rPr b="0" i="0" lang="en" sz="11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100" u="none" cap="none" strike="noStrike">
              <a:solidFill>
                <a:srgbClr val="DAE3E3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" sz="11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servo1</a:t>
            </a:r>
            <a:r>
              <a:rPr b="0" i="0" lang="en" sz="11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1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attach</a:t>
            </a:r>
            <a:r>
              <a:rPr b="0" i="0" lang="en" sz="11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100" u="none" cap="none" strike="noStrike">
                <a:solidFill>
                  <a:srgbClr val="7FCBCD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0" i="0" lang="en" sz="11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b="0" i="0" lang="en" sz="1100" u="none" cap="none" strike="noStrike">
                <a:solidFill>
                  <a:srgbClr val="7F8C8D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 // Attach the servo to pin 10</a:t>
            </a:r>
            <a:endParaRPr b="0" i="0" sz="1100" u="none" cap="none" strike="noStrike">
              <a:solidFill>
                <a:srgbClr val="7F8C8D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" sz="11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servo1</a:t>
            </a:r>
            <a:r>
              <a:rPr b="0" i="0" lang="en" sz="11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11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b="0" i="0" lang="en" sz="11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100" u="none" cap="none" strike="noStrike">
                <a:solidFill>
                  <a:srgbClr val="7FCBCD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90</a:t>
            </a:r>
            <a:r>
              <a:rPr b="0" i="0" lang="en" sz="11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b="0" i="0" lang="en" sz="1100" u="none" cap="none" strike="noStrike">
                <a:solidFill>
                  <a:srgbClr val="7F8C8D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  // Set the initial position of the servo (rotation degree)</a:t>
            </a:r>
            <a:endParaRPr b="0" i="0" sz="1100" u="none" cap="none" strike="noStrike">
              <a:solidFill>
                <a:srgbClr val="7F8C8D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100" u="none" cap="none" strike="noStrike">
              <a:solidFill>
                <a:srgbClr val="DAE3E3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DAE3E3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7F8C8D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7" name="Google Shape;347;p30"/>
          <p:cNvSpPr txBox="1"/>
          <p:nvPr/>
        </p:nvSpPr>
        <p:spPr>
          <a:xfrm>
            <a:off x="1908450" y="736825"/>
            <a:ext cx="53271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Setup function</a:t>
            </a:r>
            <a:endParaRPr b="0" i="0" sz="25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8" name="Google Shape;348;p30"/>
          <p:cNvSpPr/>
          <p:nvPr/>
        </p:nvSpPr>
        <p:spPr>
          <a:xfrm>
            <a:off x="8755400" y="183075"/>
            <a:ext cx="228600" cy="228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30"/>
          <p:cNvSpPr txBox="1"/>
          <p:nvPr>
            <p:ph idx="12" type="sldNum"/>
          </p:nvPr>
        </p:nvSpPr>
        <p:spPr>
          <a:xfrm>
            <a:off x="8595308" y="1003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b="1" lang="en">
                <a:solidFill>
                  <a:srgbClr val="00979D"/>
                </a:solidFill>
              </a:rPr>
              <a:t>‹#›</a:t>
            </a:fld>
            <a:endParaRPr b="1">
              <a:solidFill>
                <a:srgbClr val="00979D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1"/>
          <p:cNvSpPr txBox="1"/>
          <p:nvPr>
            <p:ph type="title"/>
          </p:nvPr>
        </p:nvSpPr>
        <p:spPr>
          <a:xfrm>
            <a:off x="0" y="0"/>
            <a:ext cx="9144000" cy="594300"/>
          </a:xfrm>
          <a:prstGeom prst="rect">
            <a:avLst/>
          </a:prstGeom>
          <a:solidFill>
            <a:srgbClr val="0097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500">
                <a:latin typeface="Montserrat Medium"/>
                <a:ea typeface="Montserrat Medium"/>
                <a:cs typeface="Montserrat Medium"/>
                <a:sym typeface="Montserrat Medium"/>
              </a:rPr>
              <a:t>SOFTWARE</a:t>
            </a:r>
            <a:endParaRPr sz="3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55" name="Google Shape;355;p31"/>
          <p:cNvSpPr/>
          <p:nvPr/>
        </p:nvSpPr>
        <p:spPr>
          <a:xfrm rot="2700000">
            <a:off x="159139" y="756450"/>
            <a:ext cx="1154423" cy="288500"/>
          </a:xfrm>
          <a:prstGeom prst="trapezoid">
            <a:avLst>
              <a:gd fmla="val 101048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31"/>
          <p:cNvSpPr/>
          <p:nvPr/>
        </p:nvSpPr>
        <p:spPr>
          <a:xfrm rot="-8100000">
            <a:off x="-273985" y="739282"/>
            <a:ext cx="1157392" cy="296136"/>
          </a:xfrm>
          <a:prstGeom prst="trapezoid">
            <a:avLst>
              <a:gd fmla="val 99448" name="adj"/>
            </a:avLst>
          </a:prstGeom>
          <a:solidFill>
            <a:srgbClr val="0097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31"/>
          <p:cNvSpPr txBox="1"/>
          <p:nvPr/>
        </p:nvSpPr>
        <p:spPr>
          <a:xfrm>
            <a:off x="1908450" y="736825"/>
            <a:ext cx="53271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Loop function</a:t>
            </a:r>
            <a:endParaRPr b="0" i="0" sz="25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8" name="Google Shape;358;p31"/>
          <p:cNvSpPr txBox="1"/>
          <p:nvPr/>
        </p:nvSpPr>
        <p:spPr>
          <a:xfrm>
            <a:off x="123625" y="1612250"/>
            <a:ext cx="4329000" cy="3340500"/>
          </a:xfrm>
          <a:prstGeom prst="rect">
            <a:avLst/>
          </a:prstGeom>
          <a:solidFill>
            <a:srgbClr val="1F272A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CA1A6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b="0" i="0" lang="en" sz="9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obs_mode = </a:t>
            </a:r>
            <a:r>
              <a:rPr b="0" i="0" lang="en" sz="900" u="none" cap="none" strike="noStrike">
                <a:solidFill>
                  <a:srgbClr val="7FCBCD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en" sz="9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0" lang="en" sz="900" u="none" cap="none" strike="noStrike">
                <a:solidFill>
                  <a:srgbClr val="7F8C8D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/* Initialize RoverBot to the Autonomous Mode (Obstacles avoiding Mode) */</a:t>
            </a:r>
            <a:endParaRPr b="0" i="0" sz="900" u="none" cap="none" strike="noStrike">
              <a:solidFill>
                <a:srgbClr val="7F8C8D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DAE3E3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CA1A6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0" i="0" lang="en" sz="9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9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b="0" i="0" lang="en" sz="9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0" i="0" sz="900" u="none" cap="none" strike="noStrike">
              <a:solidFill>
                <a:srgbClr val="DAE3E3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" sz="9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Dabble</a:t>
            </a:r>
            <a:r>
              <a:rPr b="0" i="0" lang="en" sz="9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9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processInput</a:t>
            </a:r>
            <a:r>
              <a:rPr b="0" i="0" lang="en" sz="9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r>
              <a:rPr b="0" i="0" lang="en" sz="900" u="none" cap="none" strike="noStrike">
                <a:solidFill>
                  <a:srgbClr val="7F8C8D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 // Process Bluetooth input from Dabble app</a:t>
            </a:r>
            <a:endParaRPr b="0" i="0" sz="900" u="none" cap="none" strike="noStrike">
              <a:solidFill>
                <a:srgbClr val="7F8C8D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" sz="900" u="none" cap="none" strike="noStrike">
                <a:solidFill>
                  <a:srgbClr val="C586C0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" sz="9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i="0" lang="en" sz="9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GamePad</a:t>
            </a:r>
            <a:r>
              <a:rPr b="0" i="0" lang="en" sz="9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9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isCrossPressed</a:t>
            </a:r>
            <a:r>
              <a:rPr b="0" i="0" lang="en" sz="9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()) {</a:t>
            </a:r>
            <a:endParaRPr b="0" i="0" sz="900" u="none" cap="none" strike="noStrike">
              <a:solidFill>
                <a:srgbClr val="DAE3E3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   obs_mode = </a:t>
            </a:r>
            <a:r>
              <a:rPr b="0" i="0" lang="en" sz="900" u="none" cap="none" strike="noStrike">
                <a:solidFill>
                  <a:srgbClr val="7FCBCD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0" i="0" lang="en" sz="9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0" lang="en" sz="900" u="none" cap="none" strike="noStrike">
                <a:solidFill>
                  <a:srgbClr val="7F8C8D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// deactivate the Autonomous Mode</a:t>
            </a:r>
            <a:endParaRPr b="0" i="0" sz="900" u="none" cap="none" strike="noStrike">
              <a:solidFill>
                <a:srgbClr val="7F8C8D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 } </a:t>
            </a:r>
            <a:r>
              <a:rPr b="0" i="0" lang="en" sz="900" u="none" cap="none" strike="noStrike">
                <a:solidFill>
                  <a:srgbClr val="C586C0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0" i="0" lang="en" sz="9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900" u="none" cap="none" strike="noStrike">
                <a:solidFill>
                  <a:srgbClr val="C586C0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" sz="9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i="0" lang="en" sz="9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GamePad</a:t>
            </a:r>
            <a:r>
              <a:rPr b="0" i="0" lang="en" sz="9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9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isTrianglePressed</a:t>
            </a:r>
            <a:r>
              <a:rPr b="0" i="0" lang="en" sz="9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() || (obs_mode)) {</a:t>
            </a:r>
            <a:endParaRPr b="0" i="0" sz="900" u="none" cap="none" strike="noStrike">
              <a:solidFill>
                <a:srgbClr val="DAE3E3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   obs_mode = </a:t>
            </a:r>
            <a:r>
              <a:rPr b="0" i="0" lang="en" sz="900" u="none" cap="none" strike="noStrike">
                <a:solidFill>
                  <a:srgbClr val="7FCBCD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en" sz="9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0" lang="en" sz="900" u="none" cap="none" strike="noStrike">
                <a:solidFill>
                  <a:srgbClr val="7F8C8D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// activate the Autonomous Mode</a:t>
            </a:r>
            <a:endParaRPr b="0" i="0" sz="900" u="none" cap="none" strike="noStrike">
              <a:solidFill>
                <a:srgbClr val="DAE3E3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" sz="900" u="none" cap="none" strike="noStrike">
                <a:solidFill>
                  <a:srgbClr val="C586C0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" sz="9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i="0" lang="en" sz="9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mes_dist_forward</a:t>
            </a:r>
            <a:r>
              <a:rPr b="0" i="0" lang="en" sz="9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() &gt;= </a:t>
            </a:r>
            <a:r>
              <a:rPr b="0" i="0" lang="en" sz="900" u="none" cap="none" strike="noStrike">
                <a:solidFill>
                  <a:srgbClr val="7FCBCD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33</a:t>
            </a:r>
            <a:r>
              <a:rPr b="0" i="0" lang="en" sz="9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0" i="0" sz="900" u="none" cap="none" strike="noStrike">
              <a:solidFill>
                <a:srgbClr val="DAE3E3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0" i="0" lang="en" sz="9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forward</a:t>
            </a:r>
            <a:r>
              <a:rPr b="0" i="0" lang="en" sz="9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0" i="0" sz="900" u="none" cap="none" strike="noStrike">
              <a:solidFill>
                <a:srgbClr val="DAE3E3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r>
              <a:rPr b="0" i="0" lang="en" sz="900" u="none" cap="none" strike="noStrike">
                <a:solidFill>
                  <a:srgbClr val="C586C0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0" i="0" lang="en" sz="9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900" u="none" cap="none" strike="noStrike">
              <a:solidFill>
                <a:srgbClr val="DAE3E3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0" i="0" lang="en" sz="9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stop</a:t>
            </a:r>
            <a:r>
              <a:rPr b="0" i="0" lang="en" sz="9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0" i="0" sz="900" u="none" cap="none" strike="noStrike">
              <a:solidFill>
                <a:srgbClr val="DAE3E3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0" i="0" lang="en" sz="9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b="0" i="0" lang="en" sz="9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900" u="none" cap="none" strike="noStrike">
                <a:solidFill>
                  <a:srgbClr val="7FCBCD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500</a:t>
            </a:r>
            <a:r>
              <a:rPr b="0" i="0" lang="en" sz="9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900" u="none" cap="none" strike="noStrike">
              <a:solidFill>
                <a:srgbClr val="DAE3E3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0" i="0" lang="en" sz="9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search</a:t>
            </a:r>
            <a:r>
              <a:rPr b="0" i="0" lang="en" sz="9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0" i="0" sz="900" u="none" cap="none" strike="noStrike">
              <a:solidFill>
                <a:srgbClr val="DAE3E3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0" i="0" lang="en" sz="9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forward</a:t>
            </a:r>
            <a:r>
              <a:rPr b="0" i="0" lang="en" sz="9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0" i="0" sz="900" u="none" cap="none" strike="noStrike">
              <a:solidFill>
                <a:srgbClr val="DAE3E3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0" i="0" sz="900" u="none" cap="none" strike="noStrike">
              <a:solidFill>
                <a:srgbClr val="DAE3E3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9" name="Google Shape;359;p31"/>
          <p:cNvSpPr txBox="1"/>
          <p:nvPr/>
        </p:nvSpPr>
        <p:spPr>
          <a:xfrm>
            <a:off x="4572000" y="1612250"/>
            <a:ext cx="4443900" cy="3340500"/>
          </a:xfrm>
          <a:prstGeom prst="rect">
            <a:avLst/>
          </a:prstGeom>
          <a:solidFill>
            <a:srgbClr val="1F272A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0" i="0" lang="en" sz="900" u="none" cap="none" strike="noStrike">
                <a:solidFill>
                  <a:srgbClr val="C586C0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0" i="0" lang="en" sz="9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900" u="none" cap="none" strike="noStrike">
              <a:solidFill>
                <a:srgbClr val="DAE3E3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" sz="900" u="none" cap="none" strike="noStrike">
                <a:solidFill>
                  <a:srgbClr val="C586C0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" sz="9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((</a:t>
            </a:r>
            <a:r>
              <a:rPr b="0" i="0" lang="en" sz="9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GamePad</a:t>
            </a:r>
            <a:r>
              <a:rPr b="0" i="0" lang="en" sz="9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9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isUpPressed</a:t>
            </a:r>
            <a:r>
              <a:rPr b="0" i="0" lang="en" sz="9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()) &amp;&amp; (</a:t>
            </a:r>
            <a:r>
              <a:rPr b="0" i="0" lang="en" sz="9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mes_dist_forward</a:t>
            </a:r>
            <a:r>
              <a:rPr b="0" i="0" lang="en" sz="9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() &gt;= </a:t>
            </a:r>
            <a:r>
              <a:rPr b="0" i="0" lang="en" sz="900" u="none" cap="none" strike="noStrike">
                <a:solidFill>
                  <a:srgbClr val="7FCBCD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33</a:t>
            </a:r>
            <a:r>
              <a:rPr b="0" i="0" lang="en" sz="9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)) {</a:t>
            </a:r>
            <a:endParaRPr b="0" i="0" sz="900" u="none" cap="none" strike="noStrike">
              <a:solidFill>
                <a:srgbClr val="DAE3E3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0" i="0" lang="en" sz="9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forward</a:t>
            </a:r>
            <a:r>
              <a:rPr b="0" i="0" lang="en" sz="9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0" i="0" sz="900" u="none" cap="none" strike="noStrike">
              <a:solidFill>
                <a:srgbClr val="DAE3E3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r>
              <a:rPr b="0" i="0" lang="en" sz="900" u="none" cap="none" strike="noStrike">
                <a:solidFill>
                  <a:srgbClr val="C586C0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0" i="0" lang="en" sz="9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900" u="none" cap="none" strike="noStrike">
                <a:solidFill>
                  <a:srgbClr val="C586C0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" sz="9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i="0" lang="en" sz="9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GamePad</a:t>
            </a:r>
            <a:r>
              <a:rPr b="0" i="0" lang="en" sz="9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9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isDownPressed</a:t>
            </a:r>
            <a:r>
              <a:rPr b="0" i="0" lang="en" sz="9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()) {</a:t>
            </a:r>
            <a:endParaRPr b="0" i="0" sz="900" u="none" cap="none" strike="noStrike">
              <a:solidFill>
                <a:srgbClr val="DAE3E3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0" i="0" lang="en" sz="9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backward</a:t>
            </a:r>
            <a:r>
              <a:rPr b="0" i="0" lang="en" sz="9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0" i="0" sz="900" u="none" cap="none" strike="noStrike">
              <a:solidFill>
                <a:srgbClr val="DAE3E3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r>
              <a:rPr b="0" i="0" lang="en" sz="900" u="none" cap="none" strike="noStrike">
                <a:solidFill>
                  <a:srgbClr val="C586C0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0" i="0" lang="en" sz="9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900" u="none" cap="none" strike="noStrike">
                <a:solidFill>
                  <a:srgbClr val="C586C0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" sz="9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i="0" lang="en" sz="9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GamePad</a:t>
            </a:r>
            <a:r>
              <a:rPr b="0" i="0" lang="en" sz="9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9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isRightPressed</a:t>
            </a:r>
            <a:r>
              <a:rPr b="0" i="0" lang="en" sz="9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()) {</a:t>
            </a:r>
            <a:endParaRPr b="0" i="0" sz="900" u="none" cap="none" strike="noStrike">
              <a:solidFill>
                <a:srgbClr val="DAE3E3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0" i="0" lang="en" sz="9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right</a:t>
            </a:r>
            <a:r>
              <a:rPr b="0" i="0" lang="en" sz="9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0" i="0" sz="900" u="none" cap="none" strike="noStrike">
              <a:solidFill>
                <a:srgbClr val="DAE3E3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r>
              <a:rPr b="0" i="0" lang="en" sz="900" u="none" cap="none" strike="noStrike">
                <a:solidFill>
                  <a:srgbClr val="C586C0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0" i="0" lang="en" sz="9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900" u="none" cap="none" strike="noStrike">
                <a:solidFill>
                  <a:srgbClr val="C586C0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" sz="9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i="0" lang="en" sz="9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GamePad</a:t>
            </a:r>
            <a:r>
              <a:rPr b="0" i="0" lang="en" sz="9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9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isLeftPressed</a:t>
            </a:r>
            <a:r>
              <a:rPr b="0" i="0" lang="en" sz="9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()) {</a:t>
            </a:r>
            <a:endParaRPr b="0" i="0" sz="900" u="none" cap="none" strike="noStrike">
              <a:solidFill>
                <a:srgbClr val="DAE3E3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0" i="0" lang="en" sz="9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b="0" i="0" lang="en" sz="9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0" i="0" sz="900" u="none" cap="none" strike="noStrike">
              <a:solidFill>
                <a:srgbClr val="DAE3E3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r>
              <a:rPr b="0" i="0" lang="en" sz="900" u="none" cap="none" strike="noStrike">
                <a:solidFill>
                  <a:srgbClr val="C586C0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0" i="0" lang="en" sz="9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900" u="none" cap="none" strike="noStrike">
              <a:solidFill>
                <a:srgbClr val="DAE3E3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0" i="0" lang="en" sz="900" u="none" cap="none" strike="noStrike">
                <a:solidFill>
                  <a:srgbClr val="F39C12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stop</a:t>
            </a:r>
            <a:r>
              <a:rPr b="0" i="0" lang="en" sz="9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0" i="0" sz="900" u="none" cap="none" strike="noStrike">
              <a:solidFill>
                <a:srgbClr val="DAE3E3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0" i="0" sz="900" u="none" cap="none" strike="noStrike">
              <a:solidFill>
                <a:srgbClr val="DAE3E3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0" i="0" sz="900" u="none" cap="none" strike="noStrike">
              <a:solidFill>
                <a:srgbClr val="DAE3E3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DAE3E3"/>
                </a:solidFill>
                <a:highlight>
                  <a:srgbClr val="1F272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900" u="none" cap="none" strike="noStrike">
              <a:solidFill>
                <a:srgbClr val="DAE3E3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7F8C8D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7F8C8D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7F8C8D"/>
              </a:solidFill>
              <a:highlight>
                <a:srgbClr val="1F272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0" name="Google Shape;360;p31"/>
          <p:cNvSpPr/>
          <p:nvPr/>
        </p:nvSpPr>
        <p:spPr>
          <a:xfrm>
            <a:off x="8755400" y="183075"/>
            <a:ext cx="228600" cy="228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31"/>
          <p:cNvSpPr txBox="1"/>
          <p:nvPr>
            <p:ph idx="12" type="sldNum"/>
          </p:nvPr>
        </p:nvSpPr>
        <p:spPr>
          <a:xfrm>
            <a:off x="8595308" y="1003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b="1" lang="en">
                <a:solidFill>
                  <a:srgbClr val="00979D"/>
                </a:solidFill>
              </a:rPr>
              <a:t>‹#›</a:t>
            </a:fld>
            <a:endParaRPr b="1">
              <a:solidFill>
                <a:srgbClr val="00979D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>
            <p:ph type="title"/>
          </p:nvPr>
        </p:nvSpPr>
        <p:spPr>
          <a:xfrm>
            <a:off x="0" y="0"/>
            <a:ext cx="9144000" cy="59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500">
                <a:solidFill>
                  <a:srgbClr val="00979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INTRODUCTION</a:t>
            </a:r>
            <a:endParaRPr sz="3500">
              <a:solidFill>
                <a:srgbClr val="00979D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7" name="Google Shape;147;p14"/>
          <p:cNvSpPr/>
          <p:nvPr/>
        </p:nvSpPr>
        <p:spPr>
          <a:xfrm>
            <a:off x="8755400" y="183075"/>
            <a:ext cx="228600" cy="228600"/>
          </a:xfrm>
          <a:prstGeom prst="ellipse">
            <a:avLst/>
          </a:prstGeom>
          <a:solidFill>
            <a:srgbClr val="0097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4"/>
          <p:cNvSpPr txBox="1"/>
          <p:nvPr>
            <p:ph idx="12" type="sldNum"/>
          </p:nvPr>
        </p:nvSpPr>
        <p:spPr>
          <a:xfrm>
            <a:off x="8595308" y="1003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b="1" lang="en"/>
              <a:t>‹#›</a:t>
            </a:fld>
            <a:endParaRPr b="1"/>
          </a:p>
        </p:txBody>
      </p:sp>
      <p:sp>
        <p:nvSpPr>
          <p:cNvPr id="149" name="Google Shape;149;p14"/>
          <p:cNvSpPr txBox="1"/>
          <p:nvPr>
            <p:ph idx="1" type="body"/>
          </p:nvPr>
        </p:nvSpPr>
        <p:spPr>
          <a:xfrm>
            <a:off x="954975" y="1017200"/>
            <a:ext cx="8188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n" sz="2500">
                <a:latin typeface="Montserrat Medium"/>
                <a:ea typeface="Montserrat Medium"/>
                <a:cs typeface="Montserrat Medium"/>
                <a:sym typeface="Montserrat Medium"/>
              </a:rPr>
              <a:t>WELCOME TO “RoverBot” PRESENTATION</a:t>
            </a:r>
            <a:endParaRPr sz="2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0" name="Google Shape;150;p14"/>
          <p:cNvSpPr/>
          <p:nvPr/>
        </p:nvSpPr>
        <p:spPr>
          <a:xfrm rot="2700000">
            <a:off x="159139" y="756450"/>
            <a:ext cx="1154423" cy="288500"/>
          </a:xfrm>
          <a:prstGeom prst="trapezoid">
            <a:avLst>
              <a:gd fmla="val 101048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4"/>
          <p:cNvSpPr/>
          <p:nvPr/>
        </p:nvSpPr>
        <p:spPr>
          <a:xfrm rot="-8100000">
            <a:off x="-273985" y="739282"/>
            <a:ext cx="1157392" cy="296136"/>
          </a:xfrm>
          <a:prstGeom prst="trapezoid">
            <a:avLst>
              <a:gd fmla="val 99448" name="adj"/>
            </a:avLst>
          </a:prstGeom>
          <a:solidFill>
            <a:srgbClr val="0097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4"/>
          <p:cNvSpPr txBox="1"/>
          <p:nvPr/>
        </p:nvSpPr>
        <p:spPr>
          <a:xfrm>
            <a:off x="99950" y="2143125"/>
            <a:ext cx="4119300" cy="27258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I. HARDWARE</a:t>
            </a:r>
            <a:endParaRPr b="1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  1. PIECES USED</a:t>
            </a:r>
            <a:endParaRPr b="1" i="0" sz="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  2. TOOLS USED</a:t>
            </a:r>
            <a:endParaRPr b="1" i="0" sz="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  3. </a:t>
            </a:r>
            <a:r>
              <a:rPr b="1"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HARDWARE</a:t>
            </a:r>
            <a:r>
              <a:rPr b="1"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ASSEMBLY PROCESS</a:t>
            </a:r>
            <a:endParaRPr b="1"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  4. FINAL APPEARANCE</a:t>
            </a:r>
            <a:endParaRPr b="1"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II. SOFTWARE</a:t>
            </a:r>
            <a:endParaRPr b="0" i="0" sz="1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III. ACQUIRED SKILLS</a:t>
            </a:r>
            <a:endParaRPr b="1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  1. </a:t>
            </a:r>
            <a:r>
              <a:rPr b="1" i="0" lang="en" sz="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HARD SKILLS </a:t>
            </a:r>
            <a:endParaRPr b="1" i="0" sz="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  2. SOFT   SKILLS</a:t>
            </a:r>
            <a:endParaRPr b="0" i="0" sz="1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IV. PRESENTATION VIDEO OF “RoverBot”</a:t>
            </a:r>
            <a:endParaRPr b="1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V.</a:t>
            </a:r>
            <a:r>
              <a:rPr b="1" i="0" lang="en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ACKNOWLEDGEMENT </a:t>
            </a:r>
            <a:endParaRPr b="1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14"/>
          <p:cNvSpPr txBox="1"/>
          <p:nvPr/>
        </p:nvSpPr>
        <p:spPr>
          <a:xfrm>
            <a:off x="99800" y="1749575"/>
            <a:ext cx="4119300" cy="393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00979D"/>
                </a:solidFill>
                <a:latin typeface="Lato"/>
                <a:ea typeface="Lato"/>
                <a:cs typeface="Lato"/>
                <a:sym typeface="Lato"/>
              </a:rPr>
              <a:t>PLAN</a:t>
            </a:r>
            <a:r>
              <a:rPr b="0" i="0" lang="en" sz="2800" u="none" cap="none" strike="noStrike">
                <a:solidFill>
                  <a:srgbClr val="00979D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0" i="0" sz="1400" u="none" cap="none" strike="noStrike">
              <a:solidFill>
                <a:srgbClr val="00979D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4" name="Google Shape;15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6575" y="1737360"/>
            <a:ext cx="4680151" cy="3119349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2"/>
          <p:cNvSpPr txBox="1"/>
          <p:nvPr>
            <p:ph type="title"/>
          </p:nvPr>
        </p:nvSpPr>
        <p:spPr>
          <a:xfrm>
            <a:off x="0" y="1726650"/>
            <a:ext cx="9144000" cy="1690200"/>
          </a:xfrm>
          <a:prstGeom prst="rect">
            <a:avLst/>
          </a:prstGeom>
          <a:solidFill>
            <a:srgbClr val="0097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4500">
                <a:latin typeface="Montserrat Medium"/>
                <a:ea typeface="Montserrat Medium"/>
                <a:cs typeface="Montserrat Medium"/>
                <a:sym typeface="Montserrat Medium"/>
              </a:rPr>
              <a:t>ACQUIRED SKILLS </a:t>
            </a:r>
            <a:endParaRPr sz="4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67" name="Google Shape;367;p32"/>
          <p:cNvSpPr/>
          <p:nvPr/>
        </p:nvSpPr>
        <p:spPr>
          <a:xfrm>
            <a:off x="8755400" y="183075"/>
            <a:ext cx="228600" cy="228600"/>
          </a:xfrm>
          <a:prstGeom prst="ellipse">
            <a:avLst/>
          </a:prstGeom>
          <a:solidFill>
            <a:srgbClr val="0097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32"/>
          <p:cNvSpPr/>
          <p:nvPr/>
        </p:nvSpPr>
        <p:spPr>
          <a:xfrm rot="2700000">
            <a:off x="159139" y="756450"/>
            <a:ext cx="1154423" cy="288500"/>
          </a:xfrm>
          <a:prstGeom prst="trapezoid">
            <a:avLst>
              <a:gd fmla="val 101048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32"/>
          <p:cNvSpPr txBox="1"/>
          <p:nvPr>
            <p:ph idx="12" type="sldNum"/>
          </p:nvPr>
        </p:nvSpPr>
        <p:spPr>
          <a:xfrm>
            <a:off x="8595358" y="1005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b="1" lang="en"/>
              <a:t>‹#›</a:t>
            </a:fld>
            <a:endParaRPr b="1"/>
          </a:p>
        </p:txBody>
      </p:sp>
      <p:sp>
        <p:nvSpPr>
          <p:cNvPr id="370" name="Google Shape;370;p32"/>
          <p:cNvSpPr/>
          <p:nvPr/>
        </p:nvSpPr>
        <p:spPr>
          <a:xfrm rot="-8100000">
            <a:off x="-273985" y="739282"/>
            <a:ext cx="1157392" cy="296136"/>
          </a:xfrm>
          <a:prstGeom prst="trapezoid">
            <a:avLst>
              <a:gd fmla="val 99448" name="adj"/>
            </a:avLst>
          </a:prstGeom>
          <a:solidFill>
            <a:srgbClr val="0097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3"/>
          <p:cNvSpPr txBox="1"/>
          <p:nvPr>
            <p:ph type="title"/>
          </p:nvPr>
        </p:nvSpPr>
        <p:spPr>
          <a:xfrm>
            <a:off x="0" y="0"/>
            <a:ext cx="9144000" cy="594300"/>
          </a:xfrm>
          <a:prstGeom prst="rect">
            <a:avLst/>
          </a:prstGeom>
          <a:solidFill>
            <a:srgbClr val="0097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900">
                <a:latin typeface="Montserrat Medium"/>
                <a:ea typeface="Montserrat Medium"/>
                <a:cs typeface="Montserrat Medium"/>
                <a:sym typeface="Montserrat Medium"/>
              </a:rPr>
              <a:t>ACQUIRED SKILLS</a:t>
            </a:r>
            <a:endParaRPr sz="29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76" name="Google Shape;376;p33"/>
          <p:cNvSpPr/>
          <p:nvPr/>
        </p:nvSpPr>
        <p:spPr>
          <a:xfrm rot="2700000">
            <a:off x="159139" y="756450"/>
            <a:ext cx="1154423" cy="288500"/>
          </a:xfrm>
          <a:prstGeom prst="trapezoid">
            <a:avLst>
              <a:gd fmla="val 101048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33"/>
          <p:cNvSpPr/>
          <p:nvPr/>
        </p:nvSpPr>
        <p:spPr>
          <a:xfrm rot="-8100000">
            <a:off x="-273985" y="739282"/>
            <a:ext cx="1157392" cy="296136"/>
          </a:xfrm>
          <a:prstGeom prst="trapezoid">
            <a:avLst>
              <a:gd fmla="val 99448" name="adj"/>
            </a:avLst>
          </a:prstGeom>
          <a:solidFill>
            <a:srgbClr val="0097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33"/>
          <p:cNvSpPr/>
          <p:nvPr/>
        </p:nvSpPr>
        <p:spPr>
          <a:xfrm>
            <a:off x="8755400" y="183075"/>
            <a:ext cx="228600" cy="228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3"/>
          <p:cNvSpPr txBox="1"/>
          <p:nvPr/>
        </p:nvSpPr>
        <p:spPr>
          <a:xfrm>
            <a:off x="226200" y="1524850"/>
            <a:ext cx="4358100" cy="3482700"/>
          </a:xfrm>
          <a:prstGeom prst="rect">
            <a:avLst/>
          </a:prstGeom>
          <a:noFill/>
          <a:ln cap="flat" cmpd="sng" w="19050">
            <a:solidFill>
              <a:srgbClr val="0097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979D"/>
              </a:buClr>
              <a:buSzPts val="1400"/>
              <a:buFont typeface="Lato"/>
              <a:buAutoNum type="arabicPeriod"/>
            </a:pPr>
            <a:r>
              <a:rPr b="1" i="0" lang="en" sz="1400" u="none" cap="none" strike="noStrike">
                <a:solidFill>
                  <a:srgbClr val="00979D"/>
                </a:solidFill>
                <a:latin typeface="Lato"/>
                <a:ea typeface="Lato"/>
                <a:cs typeface="Lato"/>
                <a:sym typeface="Lato"/>
              </a:rPr>
              <a:t>Programming  :</a:t>
            </a:r>
            <a:endParaRPr b="1" i="0" sz="1400" u="none" cap="none" strike="noStrike">
              <a:solidFill>
                <a:srgbClr val="00979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Writing code for “Roverbot” enhances my coding skills, particularly in C++, which includes several libraries and Object-Oriented Programming.</a:t>
            </a:r>
            <a:endParaRPr b="0" i="0" sz="11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979D"/>
              </a:buClr>
              <a:buSzPts val="1400"/>
              <a:buFont typeface="Lato"/>
              <a:buAutoNum type="arabicPeriod"/>
            </a:pPr>
            <a:r>
              <a:rPr b="1" i="0" lang="en" sz="1400" u="none" cap="none" strike="noStrike">
                <a:solidFill>
                  <a:srgbClr val="00979D"/>
                </a:solidFill>
                <a:latin typeface="Lato"/>
                <a:ea typeface="Lato"/>
                <a:cs typeface="Lato"/>
                <a:sym typeface="Lato"/>
              </a:rPr>
              <a:t>Electronics Knowledge :</a:t>
            </a:r>
            <a:endParaRPr b="1" i="0" sz="1400" u="none" cap="none" strike="noStrike">
              <a:solidFill>
                <a:srgbClr val="00979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Building and assembling “RoverBot” requires an understanding of electronic components, circuits, and wiring. I learned how to use Arduino, L293 motor driver shield, Bluetooth module, sensors, and motors, and how to connect and control them.</a:t>
            </a:r>
            <a:endParaRPr b="0" i="0" sz="11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979D"/>
              </a:buClr>
              <a:buSzPts val="1400"/>
              <a:buFont typeface="Lato"/>
              <a:buAutoNum type="arabicPeriod"/>
            </a:pPr>
            <a:r>
              <a:rPr b="1" i="0" lang="en" sz="1400" u="none" cap="none" strike="noStrike">
                <a:solidFill>
                  <a:srgbClr val="00979D"/>
                </a:solidFill>
                <a:latin typeface="Lato"/>
                <a:ea typeface="Lato"/>
                <a:cs typeface="Lato"/>
                <a:sym typeface="Lato"/>
              </a:rPr>
              <a:t>Soldering :</a:t>
            </a:r>
            <a:endParaRPr b="1" i="0" sz="1400" u="none" cap="none" strike="noStrike">
              <a:solidFill>
                <a:srgbClr val="00979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There is no doubt that soldering is necessary in the electronics field. That’s offered me the opportunity to acquire basic soldering skills.</a:t>
            </a:r>
            <a:endParaRPr b="0" i="0" sz="11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0" name="Google Shape;380;p33"/>
          <p:cNvSpPr txBox="1"/>
          <p:nvPr>
            <p:ph idx="12" type="sldNum"/>
          </p:nvPr>
        </p:nvSpPr>
        <p:spPr>
          <a:xfrm>
            <a:off x="8595358" y="1005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b="1" lang="en">
                <a:solidFill>
                  <a:srgbClr val="00979D"/>
                </a:solidFill>
              </a:rPr>
              <a:t>‹#›</a:t>
            </a:fld>
            <a:endParaRPr b="1">
              <a:solidFill>
                <a:srgbClr val="00979D"/>
              </a:solidFill>
            </a:endParaRPr>
          </a:p>
        </p:txBody>
      </p:sp>
      <p:sp>
        <p:nvSpPr>
          <p:cNvPr id="381" name="Google Shape;381;p33"/>
          <p:cNvSpPr txBox="1"/>
          <p:nvPr/>
        </p:nvSpPr>
        <p:spPr>
          <a:xfrm>
            <a:off x="4705050" y="1525025"/>
            <a:ext cx="4278900" cy="3482700"/>
          </a:xfrm>
          <a:prstGeom prst="rect">
            <a:avLst/>
          </a:prstGeom>
          <a:noFill/>
          <a:ln cap="flat" cmpd="sng" w="19050">
            <a:solidFill>
              <a:srgbClr val="0097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979D"/>
                </a:solidFill>
                <a:latin typeface="Lato"/>
                <a:ea typeface="Lato"/>
                <a:cs typeface="Lato"/>
                <a:sym typeface="Lato"/>
              </a:rPr>
              <a:t>4.	Troubleshooting : </a:t>
            </a:r>
            <a:endParaRPr b="1" i="0" sz="1400" u="none" cap="none" strike="noStrike">
              <a:solidFill>
                <a:srgbClr val="00979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While I was  working on the Robot Car , I encountered several issues and bugs. Troubleshooting and debugging RoverBot behavior helped me develop my precise observation and fixing skills.</a:t>
            </a:r>
            <a:endParaRPr b="0" i="0" sz="1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979D"/>
                </a:solidFill>
                <a:latin typeface="Lato"/>
                <a:ea typeface="Lato"/>
                <a:cs typeface="Lato"/>
                <a:sym typeface="Lato"/>
              </a:rPr>
              <a:t>5.	Data Analysis:</a:t>
            </a:r>
            <a:endParaRPr b="1" i="0" sz="1400" u="none" cap="none" strike="noStrike">
              <a:solidFill>
                <a:srgbClr val="00979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Since Roverbot uses sensors to collect data (e.g., distance measurements), it is necessary to analyze this data to make decisions. This improved my data analysis skills.</a:t>
            </a:r>
            <a:endParaRPr b="0" i="0" sz="1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2" name="Google Shape;382;p33"/>
          <p:cNvSpPr txBox="1"/>
          <p:nvPr/>
        </p:nvSpPr>
        <p:spPr>
          <a:xfrm>
            <a:off x="226200" y="693125"/>
            <a:ext cx="87579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Hard Skills</a:t>
            </a:r>
            <a:endParaRPr b="0" i="0" sz="25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4"/>
          <p:cNvSpPr/>
          <p:nvPr/>
        </p:nvSpPr>
        <p:spPr>
          <a:xfrm rot="2700000">
            <a:off x="159139" y="756450"/>
            <a:ext cx="1154423" cy="288500"/>
          </a:xfrm>
          <a:prstGeom prst="trapezoid">
            <a:avLst>
              <a:gd fmla="val 101048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34"/>
          <p:cNvSpPr/>
          <p:nvPr/>
        </p:nvSpPr>
        <p:spPr>
          <a:xfrm rot="-8100000">
            <a:off x="-273985" y="739282"/>
            <a:ext cx="1157392" cy="296136"/>
          </a:xfrm>
          <a:prstGeom prst="trapezoid">
            <a:avLst>
              <a:gd fmla="val 99448" name="adj"/>
            </a:avLst>
          </a:prstGeom>
          <a:solidFill>
            <a:srgbClr val="0097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34"/>
          <p:cNvSpPr/>
          <p:nvPr/>
        </p:nvSpPr>
        <p:spPr>
          <a:xfrm>
            <a:off x="8755400" y="183075"/>
            <a:ext cx="228600" cy="228600"/>
          </a:xfrm>
          <a:prstGeom prst="ellipse">
            <a:avLst/>
          </a:prstGeom>
          <a:solidFill>
            <a:srgbClr val="0097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34"/>
          <p:cNvSpPr txBox="1"/>
          <p:nvPr/>
        </p:nvSpPr>
        <p:spPr>
          <a:xfrm>
            <a:off x="111400" y="1524850"/>
            <a:ext cx="4473300" cy="3482700"/>
          </a:xfrm>
          <a:prstGeom prst="rect">
            <a:avLst/>
          </a:prstGeom>
          <a:noFill/>
          <a:ln cap="flat" cmpd="sng" w="19050">
            <a:solidFill>
              <a:srgbClr val="0097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979D"/>
              </a:buClr>
              <a:buSzPts val="1400"/>
              <a:buFont typeface="Lato"/>
              <a:buAutoNum type="arabicPeriod"/>
            </a:pPr>
            <a:r>
              <a:rPr b="1" i="0" lang="en" sz="1400" u="none" cap="none" strike="noStrike">
                <a:solidFill>
                  <a:srgbClr val="00979D"/>
                </a:solidFill>
                <a:latin typeface="Lato"/>
                <a:ea typeface="Lato"/>
                <a:cs typeface="Lato"/>
                <a:sym typeface="Lato"/>
              </a:rPr>
              <a:t>Stress management : </a:t>
            </a:r>
            <a:endParaRPr b="1" i="0" sz="1400" u="none" cap="none" strike="noStrike">
              <a:solidFill>
                <a:srgbClr val="00979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Managing stress and pressure correctly can bring out the best in individuals, leading to heightened performance and the ability to excel under challenging conditions. </a:t>
            </a:r>
            <a:endParaRPr b="0" i="0" sz="1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979D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979D"/>
              </a:buClr>
              <a:buSzPts val="1400"/>
              <a:buFont typeface="Lato"/>
              <a:buAutoNum type="arabicPeriod"/>
            </a:pPr>
            <a:r>
              <a:rPr b="1" i="0" lang="en" sz="1400" u="none" cap="none" strike="noStrike">
                <a:solidFill>
                  <a:srgbClr val="00979D"/>
                </a:solidFill>
                <a:latin typeface="Lato"/>
                <a:ea typeface="Lato"/>
                <a:cs typeface="Lato"/>
                <a:sym typeface="Lato"/>
              </a:rPr>
              <a:t>Problem Solving : </a:t>
            </a:r>
            <a:endParaRPr b="1" i="0" sz="1400" u="none" cap="none" strike="noStrike">
              <a:solidFill>
                <a:srgbClr val="00979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Building and programming a Robot involves solving various technical problems and challenges, enhancing your problem-solving and persistence abilities. As well as my focusing ability because dealing with electronics components is extremely sensitive in terms of voltage, amperage and more.</a:t>
            </a:r>
            <a:endParaRPr b="0" i="0" sz="1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979D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979D"/>
              </a:buClr>
              <a:buSzPts val="1400"/>
              <a:buFont typeface="Lato"/>
              <a:buAutoNum type="arabicPeriod"/>
            </a:pPr>
            <a:r>
              <a:rPr b="1" i="0" lang="en" sz="1400" u="none" cap="none" strike="noStrike">
                <a:solidFill>
                  <a:srgbClr val="00979D"/>
                </a:solidFill>
                <a:latin typeface="Lato"/>
                <a:ea typeface="Lato"/>
                <a:cs typeface="Lato"/>
                <a:sym typeface="Lato"/>
              </a:rPr>
              <a:t>Creativity :</a:t>
            </a:r>
            <a:endParaRPr b="1" i="0" sz="1400" u="none" cap="none" strike="noStrike">
              <a:solidFill>
                <a:srgbClr val="00979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Designing my Roverbot's functionality and appearance allows me to exercise my creativity in engineering and design choices.</a:t>
            </a:r>
            <a:endParaRPr b="0" i="0" sz="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1" name="Google Shape;391;p34"/>
          <p:cNvSpPr txBox="1"/>
          <p:nvPr/>
        </p:nvSpPr>
        <p:spPr>
          <a:xfrm>
            <a:off x="4705050" y="1525025"/>
            <a:ext cx="4317900" cy="3482700"/>
          </a:xfrm>
          <a:prstGeom prst="rect">
            <a:avLst/>
          </a:prstGeom>
          <a:noFill/>
          <a:ln cap="flat" cmpd="sng" w="19050">
            <a:solidFill>
              <a:srgbClr val="0097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979D"/>
              </a:buClr>
              <a:buSzPts val="1400"/>
              <a:buFont typeface="Lato"/>
              <a:buAutoNum type="arabicPeriod"/>
            </a:pPr>
            <a:r>
              <a:rPr b="1" i="0" lang="en" sz="1400" u="none" cap="none" strike="noStrike">
                <a:solidFill>
                  <a:srgbClr val="00979D"/>
                </a:solidFill>
                <a:latin typeface="Lato"/>
                <a:ea typeface="Lato"/>
                <a:cs typeface="Lato"/>
                <a:sym typeface="Lato"/>
              </a:rPr>
              <a:t>Project Management : </a:t>
            </a:r>
            <a:endParaRPr b="1" i="0" sz="1400" u="none" cap="none" strike="noStrike">
              <a:solidFill>
                <a:srgbClr val="00979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Planning and executing a robotics project teaches project management skills such as time management, task prioritization, and goal setting.</a:t>
            </a:r>
            <a:endParaRPr b="0" i="0" sz="1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979D"/>
              </a:buClr>
              <a:buSzPts val="1400"/>
              <a:buFont typeface="Lato"/>
              <a:buAutoNum type="arabicPeriod"/>
            </a:pPr>
            <a:r>
              <a:rPr b="1" i="0" lang="en" sz="1400" u="none" cap="none" strike="noStrike">
                <a:solidFill>
                  <a:srgbClr val="00979D"/>
                </a:solidFill>
                <a:latin typeface="Lato"/>
                <a:ea typeface="Lato"/>
                <a:cs typeface="Lato"/>
                <a:sym typeface="Lato"/>
              </a:rPr>
              <a:t>Presentation Skills:  </a:t>
            </a:r>
            <a:endParaRPr b="1" i="0" sz="1400" u="none" cap="none" strike="noStrike">
              <a:solidFill>
                <a:srgbClr val="00979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Sharing my project with others, whether in a presentation, report or video, improves my ability to convey complex technical information to a general audience. </a:t>
            </a:r>
            <a:endParaRPr b="0" i="0" sz="1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979D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979D"/>
              </a:buClr>
              <a:buSzPts val="1400"/>
              <a:buFont typeface="Lato"/>
              <a:buAutoNum type="arabicPeriod"/>
            </a:pPr>
            <a:r>
              <a:rPr b="1" i="0" lang="en" sz="1400" u="none" cap="none" strike="noStrike">
                <a:solidFill>
                  <a:srgbClr val="00979D"/>
                </a:solidFill>
                <a:latin typeface="Lato"/>
                <a:ea typeface="Lato"/>
                <a:cs typeface="Lato"/>
                <a:sym typeface="Lato"/>
              </a:rPr>
              <a:t>Resourcefulness :</a:t>
            </a:r>
            <a:endParaRPr b="1" i="0" sz="1400" u="none" cap="none" strike="noStrike">
              <a:solidFill>
                <a:srgbClr val="00979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Limited resources or unexpected challenges may require being resourceful in finding creative solutions and workarounds.</a:t>
            </a:r>
            <a:endParaRPr b="0" i="0" sz="1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34"/>
          <p:cNvSpPr txBox="1"/>
          <p:nvPr/>
        </p:nvSpPr>
        <p:spPr>
          <a:xfrm>
            <a:off x="226200" y="693125"/>
            <a:ext cx="87579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Soft Skills</a:t>
            </a:r>
            <a:endParaRPr b="0" i="0" sz="25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3" name="Google Shape;393;p34"/>
          <p:cNvSpPr txBox="1"/>
          <p:nvPr>
            <p:ph type="title"/>
          </p:nvPr>
        </p:nvSpPr>
        <p:spPr>
          <a:xfrm>
            <a:off x="0" y="0"/>
            <a:ext cx="9144000" cy="594300"/>
          </a:xfrm>
          <a:prstGeom prst="rect">
            <a:avLst/>
          </a:prstGeom>
          <a:solidFill>
            <a:srgbClr val="0097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900">
                <a:latin typeface="Montserrat Medium"/>
                <a:ea typeface="Montserrat Medium"/>
                <a:cs typeface="Montserrat Medium"/>
                <a:sym typeface="Montserrat Medium"/>
              </a:rPr>
              <a:t>ACQUIRED SKILLS</a:t>
            </a:r>
            <a:endParaRPr sz="29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94" name="Google Shape;394;p34"/>
          <p:cNvSpPr/>
          <p:nvPr/>
        </p:nvSpPr>
        <p:spPr>
          <a:xfrm>
            <a:off x="8755400" y="183075"/>
            <a:ext cx="228600" cy="228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34"/>
          <p:cNvSpPr txBox="1"/>
          <p:nvPr>
            <p:ph idx="12" type="sldNum"/>
          </p:nvPr>
        </p:nvSpPr>
        <p:spPr>
          <a:xfrm>
            <a:off x="8595358" y="1005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b="1" lang="en">
                <a:solidFill>
                  <a:srgbClr val="00979D"/>
                </a:solidFill>
              </a:rPr>
              <a:t>‹#›</a:t>
            </a:fld>
            <a:endParaRPr b="1">
              <a:solidFill>
                <a:srgbClr val="00979D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5"/>
          <p:cNvSpPr txBox="1"/>
          <p:nvPr>
            <p:ph type="title"/>
          </p:nvPr>
        </p:nvSpPr>
        <p:spPr>
          <a:xfrm>
            <a:off x="0" y="1726650"/>
            <a:ext cx="9144000" cy="1690200"/>
          </a:xfrm>
          <a:prstGeom prst="rect">
            <a:avLst/>
          </a:prstGeom>
          <a:solidFill>
            <a:srgbClr val="0097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4100">
                <a:latin typeface="Montserrat Medium"/>
                <a:ea typeface="Montserrat Medium"/>
                <a:cs typeface="Montserrat Medium"/>
                <a:sym typeface="Montserrat Medium"/>
              </a:rPr>
              <a:t>PRESENTATION VIDEO OF</a:t>
            </a:r>
            <a:endParaRPr sz="41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4100">
                <a:latin typeface="Montserrat Medium"/>
                <a:ea typeface="Montserrat Medium"/>
                <a:cs typeface="Montserrat Medium"/>
                <a:sym typeface="Montserrat Medium"/>
              </a:rPr>
              <a:t>“RoverBot”</a:t>
            </a:r>
            <a:endParaRPr sz="4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01" name="Google Shape;401;p35"/>
          <p:cNvSpPr/>
          <p:nvPr/>
        </p:nvSpPr>
        <p:spPr>
          <a:xfrm>
            <a:off x="8755400" y="183075"/>
            <a:ext cx="228600" cy="228600"/>
          </a:xfrm>
          <a:prstGeom prst="ellipse">
            <a:avLst/>
          </a:prstGeom>
          <a:solidFill>
            <a:srgbClr val="0097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35"/>
          <p:cNvSpPr/>
          <p:nvPr/>
        </p:nvSpPr>
        <p:spPr>
          <a:xfrm rot="2700000">
            <a:off x="159139" y="756450"/>
            <a:ext cx="1154423" cy="288500"/>
          </a:xfrm>
          <a:prstGeom prst="trapezoid">
            <a:avLst>
              <a:gd fmla="val 101048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35"/>
          <p:cNvSpPr txBox="1"/>
          <p:nvPr>
            <p:ph idx="12" type="sldNum"/>
          </p:nvPr>
        </p:nvSpPr>
        <p:spPr>
          <a:xfrm>
            <a:off x="8595358" y="1005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b="1" lang="en"/>
              <a:t>‹#›</a:t>
            </a:fld>
            <a:endParaRPr b="1"/>
          </a:p>
        </p:txBody>
      </p:sp>
      <p:sp>
        <p:nvSpPr>
          <p:cNvPr id="404" name="Google Shape;404;p35"/>
          <p:cNvSpPr/>
          <p:nvPr/>
        </p:nvSpPr>
        <p:spPr>
          <a:xfrm rot="-8100000">
            <a:off x="-273985" y="739282"/>
            <a:ext cx="1157392" cy="296136"/>
          </a:xfrm>
          <a:prstGeom prst="trapezoid">
            <a:avLst>
              <a:gd fmla="val 99448" name="adj"/>
            </a:avLst>
          </a:prstGeom>
          <a:solidFill>
            <a:srgbClr val="0097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6"/>
          <p:cNvSpPr/>
          <p:nvPr/>
        </p:nvSpPr>
        <p:spPr>
          <a:xfrm rot="2700000">
            <a:off x="159139" y="756450"/>
            <a:ext cx="1154423" cy="288500"/>
          </a:xfrm>
          <a:prstGeom prst="trapezoid">
            <a:avLst>
              <a:gd fmla="val 101048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36"/>
          <p:cNvSpPr/>
          <p:nvPr/>
        </p:nvSpPr>
        <p:spPr>
          <a:xfrm rot="-8100000">
            <a:off x="-273985" y="739282"/>
            <a:ext cx="1157392" cy="296136"/>
          </a:xfrm>
          <a:prstGeom prst="trapezoid">
            <a:avLst>
              <a:gd fmla="val 99448" name="adj"/>
            </a:avLst>
          </a:prstGeom>
          <a:solidFill>
            <a:srgbClr val="0097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6"/>
          <p:cNvSpPr txBox="1"/>
          <p:nvPr/>
        </p:nvSpPr>
        <p:spPr>
          <a:xfrm>
            <a:off x="226200" y="1546925"/>
            <a:ext cx="4056600" cy="3042300"/>
          </a:xfrm>
          <a:prstGeom prst="rect">
            <a:avLst/>
          </a:prstGeom>
          <a:noFill/>
          <a:ln cap="flat" cmpd="sng" w="19050">
            <a:solidFill>
              <a:srgbClr val="0097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video was created to explain how “RoverBot” actually acts in real world. </a:t>
            </a:r>
            <a:endParaRPr b="0" i="0" sz="21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capabilities and control of “RoverBot” are thoroughly explained in the video.</a:t>
            </a:r>
            <a:endParaRPr b="0" i="0" sz="21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2" name="Google Shape;412;p36"/>
          <p:cNvSpPr txBox="1"/>
          <p:nvPr/>
        </p:nvSpPr>
        <p:spPr>
          <a:xfrm>
            <a:off x="1041250" y="991075"/>
            <a:ext cx="31794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" sz="2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Video Purpose :</a:t>
            </a:r>
            <a:endParaRPr b="0" i="0" sz="2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3" name="Google Shape;413;p36"/>
          <p:cNvSpPr txBox="1"/>
          <p:nvPr/>
        </p:nvSpPr>
        <p:spPr>
          <a:xfrm>
            <a:off x="249650" y="4589225"/>
            <a:ext cx="87345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Video Link (For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PDF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Version) :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https://drive.google.com/file/d/1pXUqYOhvQ6C1ip4mzgITkAk81Kv5wtOX/view?usp=sharing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14" name="Google Shape;414;p36" title="RoverBot-official-vd.mo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7600" y="1786588"/>
            <a:ext cx="4556400" cy="2562975"/>
          </a:xfrm>
          <a:prstGeom prst="rect">
            <a:avLst/>
          </a:prstGeom>
          <a:noFill/>
          <a:ln cap="flat" cmpd="sng" w="19050">
            <a:solidFill>
              <a:srgbClr val="00979D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15" name="Google Shape;415;p36"/>
          <p:cNvSpPr txBox="1"/>
          <p:nvPr>
            <p:ph type="title"/>
          </p:nvPr>
        </p:nvSpPr>
        <p:spPr>
          <a:xfrm>
            <a:off x="0" y="0"/>
            <a:ext cx="9144000" cy="594300"/>
          </a:xfrm>
          <a:prstGeom prst="rect">
            <a:avLst/>
          </a:prstGeom>
          <a:solidFill>
            <a:srgbClr val="0097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500">
                <a:latin typeface="Montserrat SemiBold"/>
                <a:ea typeface="Montserrat SemiBold"/>
                <a:cs typeface="Montserrat SemiBold"/>
                <a:sym typeface="Montserrat SemiBold"/>
              </a:rPr>
              <a:t>PRESENTATION VIDEO OF “RoverBot”</a:t>
            </a:r>
            <a:endParaRPr sz="3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16" name="Google Shape;416;p36"/>
          <p:cNvSpPr/>
          <p:nvPr/>
        </p:nvSpPr>
        <p:spPr>
          <a:xfrm>
            <a:off x="8755400" y="183075"/>
            <a:ext cx="228600" cy="228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36"/>
          <p:cNvSpPr txBox="1"/>
          <p:nvPr>
            <p:ph idx="12" type="sldNum"/>
          </p:nvPr>
        </p:nvSpPr>
        <p:spPr>
          <a:xfrm>
            <a:off x="8595358" y="1005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b="1" lang="en">
                <a:solidFill>
                  <a:srgbClr val="00979D"/>
                </a:solidFill>
              </a:rPr>
              <a:t>‹#›</a:t>
            </a:fld>
            <a:endParaRPr b="1">
              <a:solidFill>
                <a:srgbClr val="00979D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7"/>
          <p:cNvSpPr txBox="1"/>
          <p:nvPr>
            <p:ph type="title"/>
          </p:nvPr>
        </p:nvSpPr>
        <p:spPr>
          <a:xfrm>
            <a:off x="0" y="1726650"/>
            <a:ext cx="9144000" cy="169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4500">
                <a:solidFill>
                  <a:srgbClr val="00979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ACKNOWLEDGEMENT </a:t>
            </a:r>
            <a:endParaRPr sz="4500">
              <a:solidFill>
                <a:srgbClr val="00979D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23" name="Google Shape;423;p37"/>
          <p:cNvSpPr/>
          <p:nvPr/>
        </p:nvSpPr>
        <p:spPr>
          <a:xfrm>
            <a:off x="8755400" y="183075"/>
            <a:ext cx="228600" cy="228600"/>
          </a:xfrm>
          <a:prstGeom prst="ellipse">
            <a:avLst/>
          </a:prstGeom>
          <a:solidFill>
            <a:srgbClr val="0097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37"/>
          <p:cNvSpPr/>
          <p:nvPr/>
        </p:nvSpPr>
        <p:spPr>
          <a:xfrm rot="2700000">
            <a:off x="159139" y="756450"/>
            <a:ext cx="1154423" cy="288500"/>
          </a:xfrm>
          <a:prstGeom prst="trapezoid">
            <a:avLst>
              <a:gd fmla="val 101048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37"/>
          <p:cNvSpPr txBox="1"/>
          <p:nvPr>
            <p:ph idx="12" type="sldNum"/>
          </p:nvPr>
        </p:nvSpPr>
        <p:spPr>
          <a:xfrm>
            <a:off x="8595358" y="1005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b="1" lang="en"/>
              <a:t>‹#›</a:t>
            </a:fld>
            <a:endParaRPr b="1"/>
          </a:p>
        </p:txBody>
      </p:sp>
      <p:sp>
        <p:nvSpPr>
          <p:cNvPr id="426" name="Google Shape;426;p37"/>
          <p:cNvSpPr/>
          <p:nvPr/>
        </p:nvSpPr>
        <p:spPr>
          <a:xfrm rot="-8100000">
            <a:off x="-273985" y="739282"/>
            <a:ext cx="1157392" cy="296136"/>
          </a:xfrm>
          <a:prstGeom prst="trapezoid">
            <a:avLst>
              <a:gd fmla="val 99448" name="adj"/>
            </a:avLst>
          </a:prstGeom>
          <a:solidFill>
            <a:srgbClr val="0097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8"/>
          <p:cNvSpPr txBox="1"/>
          <p:nvPr/>
        </p:nvSpPr>
        <p:spPr>
          <a:xfrm>
            <a:off x="0" y="594300"/>
            <a:ext cx="9144000" cy="45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100"/>
              <a:buFont typeface="Arial"/>
              <a:buNone/>
            </a:pPr>
            <a:r>
              <a:rPr b="0" i="0" lang="en" sz="22100" u="none" cap="none" strike="noStrike">
                <a:solidFill>
                  <a:srgbClr val="00979D"/>
                </a:solidFill>
                <a:latin typeface="Arial"/>
                <a:ea typeface="Arial"/>
                <a:cs typeface="Arial"/>
                <a:sym typeface="Arial"/>
              </a:rPr>
              <a:t>{         }</a:t>
            </a:r>
            <a:endParaRPr b="0" i="0" sz="22100" u="none" cap="none" strike="noStrike">
              <a:solidFill>
                <a:srgbClr val="00979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38"/>
          <p:cNvSpPr txBox="1"/>
          <p:nvPr>
            <p:ph type="title"/>
          </p:nvPr>
        </p:nvSpPr>
        <p:spPr>
          <a:xfrm>
            <a:off x="0" y="0"/>
            <a:ext cx="9144000" cy="59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500">
                <a:solidFill>
                  <a:srgbClr val="00979D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ACKNOWLEDGEMENTS</a:t>
            </a:r>
            <a:endParaRPr sz="2500">
              <a:solidFill>
                <a:srgbClr val="00979D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33" name="Google Shape;433;p38"/>
          <p:cNvSpPr txBox="1"/>
          <p:nvPr>
            <p:ph idx="1" type="body"/>
          </p:nvPr>
        </p:nvSpPr>
        <p:spPr>
          <a:xfrm>
            <a:off x="1247250" y="1953050"/>
            <a:ext cx="66480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902"/>
              <a:t>Thank you for your Attention. It’s an honor to share this project with you. I hope that you enjoy it. </a:t>
            </a:r>
            <a:endParaRPr sz="1902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202"/>
          </a:p>
        </p:txBody>
      </p:sp>
      <p:sp>
        <p:nvSpPr>
          <p:cNvPr id="434" name="Google Shape;434;p38"/>
          <p:cNvSpPr/>
          <p:nvPr/>
        </p:nvSpPr>
        <p:spPr>
          <a:xfrm rot="2700000">
            <a:off x="159139" y="756450"/>
            <a:ext cx="1154423" cy="288500"/>
          </a:xfrm>
          <a:prstGeom prst="trapezoid">
            <a:avLst>
              <a:gd fmla="val 101048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38"/>
          <p:cNvSpPr/>
          <p:nvPr/>
        </p:nvSpPr>
        <p:spPr>
          <a:xfrm rot="-8100000">
            <a:off x="-273985" y="739282"/>
            <a:ext cx="1157392" cy="296136"/>
          </a:xfrm>
          <a:prstGeom prst="trapezoid">
            <a:avLst>
              <a:gd fmla="val 99448" name="adj"/>
            </a:avLst>
          </a:prstGeom>
          <a:solidFill>
            <a:srgbClr val="0097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38"/>
          <p:cNvSpPr/>
          <p:nvPr/>
        </p:nvSpPr>
        <p:spPr>
          <a:xfrm>
            <a:off x="8755400" y="183075"/>
            <a:ext cx="228600" cy="228600"/>
          </a:xfrm>
          <a:prstGeom prst="ellipse">
            <a:avLst/>
          </a:prstGeom>
          <a:solidFill>
            <a:srgbClr val="0097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38"/>
          <p:cNvSpPr txBox="1"/>
          <p:nvPr>
            <p:ph idx="12" type="sldNum"/>
          </p:nvPr>
        </p:nvSpPr>
        <p:spPr>
          <a:xfrm>
            <a:off x="8595308" y="1003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b="1" lang="en"/>
              <a:t>‹#›</a:t>
            </a:fld>
            <a:endParaRPr b="1"/>
          </a:p>
        </p:txBody>
      </p:sp>
      <p:sp>
        <p:nvSpPr>
          <p:cNvPr id="438" name="Google Shape;438;p38"/>
          <p:cNvSpPr txBox="1"/>
          <p:nvPr/>
        </p:nvSpPr>
        <p:spPr>
          <a:xfrm>
            <a:off x="1246500" y="2837650"/>
            <a:ext cx="6648000" cy="394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rgbClr val="00979D"/>
                </a:solidFill>
                <a:latin typeface="Lato"/>
                <a:ea typeface="Lato"/>
                <a:cs typeface="Lato"/>
                <a:sym typeface="Lato"/>
              </a:rPr>
              <a:t>Special Thanks to</a:t>
            </a:r>
            <a:endParaRPr b="1" i="0" sz="2500" u="none" cap="none" strike="noStrike">
              <a:solidFill>
                <a:srgbClr val="00979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9" name="Google Shape;439;p38"/>
          <p:cNvSpPr txBox="1"/>
          <p:nvPr/>
        </p:nvSpPr>
        <p:spPr>
          <a:xfrm>
            <a:off x="1248000" y="3207100"/>
            <a:ext cx="6648000" cy="11247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My parents</a:t>
            </a:r>
            <a:endParaRPr b="0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Dear aunt, Dr. Sana Belguith </a:t>
            </a:r>
            <a:endParaRPr b="0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Dear brothers, Youcef Barraj and Yacine Barraj</a:t>
            </a:r>
            <a:endParaRPr b="0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"/>
          <p:cNvSpPr txBox="1"/>
          <p:nvPr>
            <p:ph type="title"/>
          </p:nvPr>
        </p:nvSpPr>
        <p:spPr>
          <a:xfrm>
            <a:off x="0" y="1726650"/>
            <a:ext cx="9144000" cy="1690200"/>
          </a:xfrm>
          <a:prstGeom prst="rect">
            <a:avLst/>
          </a:prstGeom>
          <a:solidFill>
            <a:srgbClr val="0097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5000">
                <a:latin typeface="Montserrat Medium"/>
                <a:ea typeface="Montserrat Medium"/>
                <a:cs typeface="Montserrat Medium"/>
                <a:sym typeface="Montserrat Medium"/>
              </a:rPr>
              <a:t>HARDWARE</a:t>
            </a:r>
            <a:endParaRPr sz="5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0" name="Google Shape;160;p15"/>
          <p:cNvSpPr/>
          <p:nvPr/>
        </p:nvSpPr>
        <p:spPr>
          <a:xfrm>
            <a:off x="8755400" y="183075"/>
            <a:ext cx="228600" cy="228600"/>
          </a:xfrm>
          <a:prstGeom prst="ellipse">
            <a:avLst/>
          </a:prstGeom>
          <a:solidFill>
            <a:srgbClr val="0097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5"/>
          <p:cNvSpPr/>
          <p:nvPr/>
        </p:nvSpPr>
        <p:spPr>
          <a:xfrm rot="2700000">
            <a:off x="159139" y="756450"/>
            <a:ext cx="1154423" cy="288500"/>
          </a:xfrm>
          <a:prstGeom prst="trapezoid">
            <a:avLst>
              <a:gd fmla="val 101048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5"/>
          <p:cNvSpPr txBox="1"/>
          <p:nvPr>
            <p:ph idx="12" type="sldNum"/>
          </p:nvPr>
        </p:nvSpPr>
        <p:spPr>
          <a:xfrm>
            <a:off x="8595358" y="1005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b="1" lang="en"/>
              <a:t>‹#›</a:t>
            </a:fld>
            <a:endParaRPr b="1"/>
          </a:p>
        </p:txBody>
      </p:sp>
      <p:sp>
        <p:nvSpPr>
          <p:cNvPr id="163" name="Google Shape;163;p15"/>
          <p:cNvSpPr/>
          <p:nvPr/>
        </p:nvSpPr>
        <p:spPr>
          <a:xfrm rot="-8100000">
            <a:off x="-273985" y="739282"/>
            <a:ext cx="1157392" cy="296136"/>
          </a:xfrm>
          <a:prstGeom prst="trapezoid">
            <a:avLst>
              <a:gd fmla="val 99448" name="adj"/>
            </a:avLst>
          </a:prstGeom>
          <a:solidFill>
            <a:srgbClr val="0097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"/>
          <p:cNvSpPr txBox="1"/>
          <p:nvPr>
            <p:ph type="title"/>
          </p:nvPr>
        </p:nvSpPr>
        <p:spPr>
          <a:xfrm>
            <a:off x="0" y="0"/>
            <a:ext cx="9144000" cy="594300"/>
          </a:xfrm>
          <a:prstGeom prst="rect">
            <a:avLst/>
          </a:prstGeom>
          <a:solidFill>
            <a:srgbClr val="0097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500">
                <a:latin typeface="Montserrat Medium"/>
                <a:ea typeface="Montserrat Medium"/>
                <a:cs typeface="Montserrat Medium"/>
                <a:sym typeface="Montserrat Medium"/>
              </a:rPr>
              <a:t>HARDWARE</a:t>
            </a:r>
            <a:endParaRPr sz="3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9" name="Google Shape;169;p16"/>
          <p:cNvSpPr/>
          <p:nvPr/>
        </p:nvSpPr>
        <p:spPr>
          <a:xfrm>
            <a:off x="8755400" y="183075"/>
            <a:ext cx="228600" cy="228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6"/>
          <p:cNvSpPr txBox="1"/>
          <p:nvPr/>
        </p:nvSpPr>
        <p:spPr>
          <a:xfrm>
            <a:off x="1041250" y="991075"/>
            <a:ext cx="21060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" sz="2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Pieces used</a:t>
            </a:r>
            <a:endParaRPr b="0" i="0" sz="2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71" name="Google Shape;171;p16"/>
          <p:cNvGraphicFramePr/>
          <p:nvPr/>
        </p:nvGraphicFramePr>
        <p:xfrm>
          <a:off x="222175" y="153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{EF9EE2FC-EF62-46D5-B0AD-A338604A5A44}</a:tableStyleId>
              </a:tblPr>
              <a:tblGrid>
                <a:gridCol w="4349825"/>
                <a:gridCol w="4349825"/>
              </a:tblGrid>
              <a:tr h="594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" sz="1900" u="none" cap="none" strike="noStrike">
                          <a:solidFill>
                            <a:srgbClr val="00979D"/>
                          </a:solidFill>
                        </a:rPr>
                        <a:t>Piece(s)</a:t>
                      </a:r>
                      <a:endParaRPr sz="1900" u="none" cap="none" strike="noStrike">
                        <a:solidFill>
                          <a:srgbClr val="00979D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" sz="1900" u="none" cap="none" strike="noStrike">
                          <a:solidFill>
                            <a:srgbClr val="00979D"/>
                          </a:solidFill>
                        </a:rPr>
                        <a:t>Datasheets Links</a:t>
                      </a:r>
                      <a:endParaRPr sz="1900" u="none" cap="none" strike="noStrike">
                        <a:solidFill>
                          <a:srgbClr val="00979D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Arduino Uno Rev3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sng" cap="none" strike="noStrike">
                          <a:solidFill>
                            <a:schemeClr val="hlink"/>
                          </a:solidFill>
                          <a:hlinkClick r:id="rId3"/>
                        </a:rPr>
                        <a:t>Arduino Uno Rev3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3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L293D motor driver shield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sng" cap="none" strike="noStrike">
                          <a:solidFill>
                            <a:schemeClr val="hlink"/>
                          </a:solidFill>
                          <a:hlinkClick r:id="rId4"/>
                        </a:rPr>
                        <a:t>L293D Based Arduino Motor Shield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3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Robot Car Kit 4WD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sng" cap="none" strike="noStrike">
                          <a:solidFill>
                            <a:schemeClr val="hlink"/>
                          </a:solidFill>
                          <a:hlinkClick r:id="rId5"/>
                        </a:rPr>
                        <a:t>Robot Car Kit 4WD | Joy-IT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3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 4X gear motors and 4 Wheels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sng" cap="none" strike="noStrike">
                          <a:solidFill>
                            <a:schemeClr val="hlink"/>
                          </a:solidFill>
                          <a:hlinkClick r:id="rId6"/>
                        </a:rPr>
                        <a:t>Gear Motor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3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Servo Motor (Tower Pro SG90)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sng" cap="none" strike="noStrike">
                          <a:solidFill>
                            <a:schemeClr val="hlink"/>
                          </a:solidFill>
                          <a:hlinkClick r:id="rId7"/>
                        </a:rPr>
                        <a:t>SG90 Servo Datasheet pdf - Micro Servo. Equivalent, Catalog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2" name="Google Shape;172;p16"/>
          <p:cNvSpPr/>
          <p:nvPr/>
        </p:nvSpPr>
        <p:spPr>
          <a:xfrm rot="2700000">
            <a:off x="159139" y="756450"/>
            <a:ext cx="1154423" cy="288500"/>
          </a:xfrm>
          <a:prstGeom prst="trapezoid">
            <a:avLst>
              <a:gd fmla="val 101048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6"/>
          <p:cNvSpPr txBox="1"/>
          <p:nvPr>
            <p:ph idx="12" type="sldNum"/>
          </p:nvPr>
        </p:nvSpPr>
        <p:spPr>
          <a:xfrm>
            <a:off x="8595308" y="1003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b="1" lang="en">
                <a:solidFill>
                  <a:srgbClr val="00979D"/>
                </a:solidFill>
              </a:rPr>
              <a:t>‹#›</a:t>
            </a:fld>
            <a:endParaRPr b="1">
              <a:solidFill>
                <a:srgbClr val="00979D"/>
              </a:solidFill>
            </a:endParaRPr>
          </a:p>
        </p:txBody>
      </p:sp>
      <p:sp>
        <p:nvSpPr>
          <p:cNvPr id="174" name="Google Shape;174;p16"/>
          <p:cNvSpPr/>
          <p:nvPr/>
        </p:nvSpPr>
        <p:spPr>
          <a:xfrm rot="-8100000">
            <a:off x="-273985" y="739282"/>
            <a:ext cx="1157392" cy="296136"/>
          </a:xfrm>
          <a:prstGeom prst="trapezoid">
            <a:avLst>
              <a:gd fmla="val 99448" name="adj"/>
            </a:avLst>
          </a:prstGeom>
          <a:solidFill>
            <a:srgbClr val="0097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9" name="Google Shape;179;p17"/>
          <p:cNvGraphicFramePr/>
          <p:nvPr/>
        </p:nvGraphicFramePr>
        <p:xfrm>
          <a:off x="219456" y="15361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{EF9EE2FC-EF62-46D5-B0AD-A338604A5A44}</a:tableStyleId>
              </a:tblPr>
              <a:tblGrid>
                <a:gridCol w="4349825"/>
                <a:gridCol w="4349825"/>
              </a:tblGrid>
              <a:tr h="703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Bluetooth Module (HM-10 BLE 4.0)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sng" cap="none" strike="noStrike">
                          <a:solidFill>
                            <a:schemeClr val="hlink"/>
                          </a:solidFill>
                          <a:hlinkClick r:id="rId3"/>
                        </a:rPr>
                        <a:t>HM-10 BLE 4.0 Bluetooth Module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3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Ultrasonic sensor (HC-SR04)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sng" cap="none" strike="noStrike">
                          <a:solidFill>
                            <a:schemeClr val="hlink"/>
                          </a:solidFill>
                          <a:hlinkClick r:id="rId4"/>
                        </a:rPr>
                        <a:t>Ultrasonic Ranging Module HC - SR04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3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2X 18650 Battery (3200mAh) with holder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sng" cap="none" strike="noStrike">
                          <a:solidFill>
                            <a:schemeClr val="hlink"/>
                          </a:solidFill>
                          <a:hlinkClick r:id="rId5"/>
                        </a:rPr>
                        <a:t>Panasonic NCR18650BD 3200mAh 3C Battery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3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ON/OFF Switch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sng" cap="none" strike="noStrike">
                          <a:solidFill>
                            <a:schemeClr val="hlink"/>
                          </a:solidFill>
                          <a:hlinkClick r:id="rId6"/>
                        </a:rPr>
                        <a:t>ON-OFF switch black 16A-250V TES-13 ADAJUSA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3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Jumper wires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sng" cap="none" strike="noStrike">
                          <a:solidFill>
                            <a:schemeClr val="hlink"/>
                          </a:solidFill>
                          <a:hlinkClick r:id="rId7"/>
                        </a:rPr>
                        <a:t>PRODUCT DATASHEET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0" name="Google Shape;180;p17"/>
          <p:cNvSpPr txBox="1"/>
          <p:nvPr>
            <p:ph type="title"/>
          </p:nvPr>
        </p:nvSpPr>
        <p:spPr>
          <a:xfrm>
            <a:off x="0" y="0"/>
            <a:ext cx="9144000" cy="594300"/>
          </a:xfrm>
          <a:prstGeom prst="rect">
            <a:avLst/>
          </a:prstGeom>
          <a:solidFill>
            <a:srgbClr val="0097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500">
                <a:latin typeface="Montserrat Medium"/>
                <a:ea typeface="Montserrat Medium"/>
                <a:cs typeface="Montserrat Medium"/>
                <a:sym typeface="Montserrat Medium"/>
              </a:rPr>
              <a:t>HARDWARE</a:t>
            </a:r>
            <a:endParaRPr sz="3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1" name="Google Shape;181;p17"/>
          <p:cNvSpPr/>
          <p:nvPr/>
        </p:nvSpPr>
        <p:spPr>
          <a:xfrm rot="2700000">
            <a:off x="159139" y="756450"/>
            <a:ext cx="1154423" cy="288500"/>
          </a:xfrm>
          <a:prstGeom prst="trapezoid">
            <a:avLst>
              <a:gd fmla="val 101048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7"/>
          <p:cNvSpPr/>
          <p:nvPr/>
        </p:nvSpPr>
        <p:spPr>
          <a:xfrm rot="-8100000">
            <a:off x="-273985" y="739282"/>
            <a:ext cx="1157392" cy="296136"/>
          </a:xfrm>
          <a:prstGeom prst="trapezoid">
            <a:avLst>
              <a:gd fmla="val 99448" name="adj"/>
            </a:avLst>
          </a:prstGeom>
          <a:solidFill>
            <a:srgbClr val="0097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7"/>
          <p:cNvSpPr/>
          <p:nvPr/>
        </p:nvSpPr>
        <p:spPr>
          <a:xfrm>
            <a:off x="8755400" y="183075"/>
            <a:ext cx="228600" cy="228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7"/>
          <p:cNvSpPr txBox="1"/>
          <p:nvPr>
            <p:ph idx="12" type="sldNum"/>
          </p:nvPr>
        </p:nvSpPr>
        <p:spPr>
          <a:xfrm>
            <a:off x="8595308" y="1003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b="1" lang="en">
                <a:solidFill>
                  <a:srgbClr val="00979D"/>
                </a:solidFill>
              </a:rPr>
              <a:t>‹#›</a:t>
            </a:fld>
            <a:endParaRPr b="1">
              <a:solidFill>
                <a:srgbClr val="00979D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"/>
          <p:cNvSpPr txBox="1"/>
          <p:nvPr>
            <p:ph type="title"/>
          </p:nvPr>
        </p:nvSpPr>
        <p:spPr>
          <a:xfrm>
            <a:off x="0" y="0"/>
            <a:ext cx="9144000" cy="594300"/>
          </a:xfrm>
          <a:prstGeom prst="rect">
            <a:avLst/>
          </a:prstGeom>
          <a:solidFill>
            <a:srgbClr val="0097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500">
                <a:latin typeface="Montserrat Medium"/>
                <a:ea typeface="Montserrat Medium"/>
                <a:cs typeface="Montserrat Medium"/>
                <a:sym typeface="Montserrat Medium"/>
              </a:rPr>
              <a:t>HARDWARE</a:t>
            </a:r>
            <a:endParaRPr sz="3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90" name="Google Shape;190;p18"/>
          <p:cNvSpPr txBox="1"/>
          <p:nvPr/>
        </p:nvSpPr>
        <p:spPr>
          <a:xfrm>
            <a:off x="1041250" y="991075"/>
            <a:ext cx="21060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" sz="2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Tools used</a:t>
            </a:r>
            <a:endParaRPr b="0" i="0" sz="2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91" name="Google Shape;191;p18"/>
          <p:cNvGraphicFramePr/>
          <p:nvPr/>
        </p:nvGraphicFramePr>
        <p:xfrm>
          <a:off x="219456" y="15361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{EF9EE2FC-EF62-46D5-B0AD-A338604A5A44}</a:tableStyleId>
              </a:tblPr>
              <a:tblGrid>
                <a:gridCol w="4347975"/>
                <a:gridCol w="4347975"/>
              </a:tblGrid>
              <a:tr h="36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" sz="1900" u="none" cap="none" strike="noStrike">
                          <a:solidFill>
                            <a:srgbClr val="00979D"/>
                          </a:solidFill>
                        </a:rPr>
                        <a:t>Tools</a:t>
                      </a:r>
                      <a:endParaRPr sz="1900" u="none" cap="none" strike="noStrike">
                        <a:solidFill>
                          <a:srgbClr val="00979D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" sz="1900" u="none" cap="none" strike="noStrike">
                          <a:solidFill>
                            <a:srgbClr val="00979D"/>
                          </a:solidFill>
                        </a:rPr>
                        <a:t>Links</a:t>
                      </a:r>
                      <a:endParaRPr sz="1900" u="none" cap="none" strike="noStrike">
                        <a:solidFill>
                          <a:srgbClr val="00979D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2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Multimeter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sng" cap="none" strike="noStrike">
                          <a:solidFill>
                            <a:schemeClr val="hlink"/>
                          </a:solidFill>
                          <a:hlinkClick r:id="rId3"/>
                        </a:rPr>
                        <a:t>Multimeter - Wikipedia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2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Soldering Iron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sng" cap="none" strike="noStrike">
                          <a:solidFill>
                            <a:schemeClr val="hlink"/>
                          </a:solidFill>
                          <a:hlinkClick r:id="rId4"/>
                        </a:rPr>
                        <a:t>Soldering iron - Wikipedia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2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Glue Gun 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sng" cap="none" strike="noStrike">
                          <a:solidFill>
                            <a:schemeClr val="hlink"/>
                          </a:solidFill>
                          <a:hlinkClick r:id="rId5"/>
                        </a:rPr>
                        <a:t>Hot-melt adhesive - Wikipedia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Nut and bolts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sng" cap="none" strike="noStrike">
                          <a:solidFill>
                            <a:schemeClr val="hlink"/>
                          </a:solidFill>
                          <a:hlinkClick r:id="rId6"/>
                        </a:rPr>
                        <a:t>Nut (hardware) - Wikipedia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sng" cap="none" strike="noStrike">
                          <a:solidFill>
                            <a:schemeClr val="hlink"/>
                          </a:solidFill>
                          <a:hlinkClick r:id="rId7"/>
                        </a:rPr>
                        <a:t>Bolt (fastener) - Wikipedia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2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Screwdriver</a:t>
                      </a:r>
                      <a:endParaRPr sz="1300" u="none" cap="none" strike="noStrike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sng" cap="none" strike="noStrike">
                          <a:solidFill>
                            <a:schemeClr val="hlink"/>
                          </a:solidFill>
                          <a:hlinkClick r:id="rId8"/>
                        </a:rPr>
                        <a:t>Screwdriver - Wikipedia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2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Pliers</a:t>
                      </a:r>
                      <a:endParaRPr sz="1300" u="none" cap="none" strike="noStrike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sng" cap="none" strike="noStrike">
                          <a:solidFill>
                            <a:schemeClr val="hlink"/>
                          </a:solidFill>
                          <a:hlinkClick r:id="rId9"/>
                        </a:rPr>
                        <a:t>Pliers - Wikipedia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2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Adhesive tape</a:t>
                      </a:r>
                      <a:endParaRPr sz="1300" u="none" cap="none" strike="noStrike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sng" cap="none" strike="noStrike">
                          <a:solidFill>
                            <a:schemeClr val="hlink"/>
                          </a:solidFill>
                          <a:hlinkClick r:id="rId10"/>
                        </a:rPr>
                        <a:t>Adhesive tape - Wikipedia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2" name="Google Shape;192;p18"/>
          <p:cNvSpPr/>
          <p:nvPr/>
        </p:nvSpPr>
        <p:spPr>
          <a:xfrm rot="2700000">
            <a:off x="159139" y="756450"/>
            <a:ext cx="1154423" cy="288500"/>
          </a:xfrm>
          <a:prstGeom prst="trapezoid">
            <a:avLst>
              <a:gd fmla="val 101048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8"/>
          <p:cNvSpPr/>
          <p:nvPr/>
        </p:nvSpPr>
        <p:spPr>
          <a:xfrm rot="-8100000">
            <a:off x="-273985" y="739282"/>
            <a:ext cx="1157392" cy="296136"/>
          </a:xfrm>
          <a:prstGeom prst="trapezoid">
            <a:avLst>
              <a:gd fmla="val 99448" name="adj"/>
            </a:avLst>
          </a:prstGeom>
          <a:solidFill>
            <a:srgbClr val="0097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8"/>
          <p:cNvSpPr/>
          <p:nvPr/>
        </p:nvSpPr>
        <p:spPr>
          <a:xfrm>
            <a:off x="8755400" y="183075"/>
            <a:ext cx="228600" cy="228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8"/>
          <p:cNvSpPr txBox="1"/>
          <p:nvPr>
            <p:ph idx="12" type="sldNum"/>
          </p:nvPr>
        </p:nvSpPr>
        <p:spPr>
          <a:xfrm>
            <a:off x="8595308" y="1003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b="1" lang="en">
                <a:solidFill>
                  <a:srgbClr val="00979D"/>
                </a:solidFill>
              </a:rPr>
              <a:t>‹#›</a:t>
            </a:fld>
            <a:endParaRPr b="1">
              <a:solidFill>
                <a:srgbClr val="00979D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 txBox="1"/>
          <p:nvPr>
            <p:ph type="title"/>
          </p:nvPr>
        </p:nvSpPr>
        <p:spPr>
          <a:xfrm>
            <a:off x="0" y="0"/>
            <a:ext cx="9144000" cy="594300"/>
          </a:xfrm>
          <a:prstGeom prst="rect">
            <a:avLst/>
          </a:prstGeom>
          <a:solidFill>
            <a:srgbClr val="0097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500">
                <a:latin typeface="Montserrat Medium"/>
                <a:ea typeface="Montserrat Medium"/>
                <a:cs typeface="Montserrat Medium"/>
                <a:sym typeface="Montserrat Medium"/>
              </a:rPr>
              <a:t>HARDWARE</a:t>
            </a:r>
            <a:endParaRPr sz="3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01" name="Google Shape;201;p19"/>
          <p:cNvSpPr txBox="1"/>
          <p:nvPr/>
        </p:nvSpPr>
        <p:spPr>
          <a:xfrm>
            <a:off x="1041250" y="991075"/>
            <a:ext cx="48147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" sz="2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Hardware Assembly Process</a:t>
            </a:r>
            <a:endParaRPr b="0" i="0" sz="2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19"/>
          <p:cNvSpPr/>
          <p:nvPr/>
        </p:nvSpPr>
        <p:spPr>
          <a:xfrm rot="2700000">
            <a:off x="159139" y="756450"/>
            <a:ext cx="1154423" cy="288500"/>
          </a:xfrm>
          <a:prstGeom prst="trapezoid">
            <a:avLst>
              <a:gd fmla="val 101048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9"/>
          <p:cNvSpPr/>
          <p:nvPr/>
        </p:nvSpPr>
        <p:spPr>
          <a:xfrm rot="-8100000">
            <a:off x="-273985" y="739282"/>
            <a:ext cx="1157392" cy="296136"/>
          </a:xfrm>
          <a:prstGeom prst="trapezoid">
            <a:avLst>
              <a:gd fmla="val 99448" name="adj"/>
            </a:avLst>
          </a:prstGeom>
          <a:solidFill>
            <a:srgbClr val="0097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9"/>
          <p:cNvSpPr/>
          <p:nvPr/>
        </p:nvSpPr>
        <p:spPr>
          <a:xfrm>
            <a:off x="8755400" y="183075"/>
            <a:ext cx="228600" cy="228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9"/>
          <p:cNvSpPr txBox="1"/>
          <p:nvPr>
            <p:ph idx="12" type="sldNum"/>
          </p:nvPr>
        </p:nvSpPr>
        <p:spPr>
          <a:xfrm>
            <a:off x="8595308" y="1003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b="1" lang="en">
                <a:solidFill>
                  <a:srgbClr val="00979D"/>
                </a:solidFill>
              </a:rPr>
              <a:t>‹#›</a:t>
            </a:fld>
            <a:endParaRPr b="1">
              <a:solidFill>
                <a:srgbClr val="00979D"/>
              </a:solidFill>
            </a:endParaRPr>
          </a:p>
        </p:txBody>
      </p:sp>
      <p:pic>
        <p:nvPicPr>
          <p:cNvPr id="206" name="Google Shape;2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033" y="1884327"/>
            <a:ext cx="3101558" cy="2067917"/>
          </a:xfrm>
          <a:prstGeom prst="rect">
            <a:avLst/>
          </a:prstGeom>
          <a:noFill/>
          <a:ln cap="flat" cmpd="sng" w="19050">
            <a:solidFill>
              <a:srgbClr val="00979D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7" name="Google Shape;207;p19"/>
          <p:cNvSpPr txBox="1"/>
          <p:nvPr/>
        </p:nvSpPr>
        <p:spPr>
          <a:xfrm>
            <a:off x="292550" y="4059826"/>
            <a:ext cx="3138000" cy="410400"/>
          </a:xfrm>
          <a:prstGeom prst="rect">
            <a:avLst/>
          </a:prstGeom>
          <a:noFill/>
          <a:ln cap="flat" cmpd="sng" w="19050">
            <a:solidFill>
              <a:srgbClr val="0097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Mounting of the motors on the chassis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Google Shape;208;p19"/>
          <p:cNvSpPr txBox="1"/>
          <p:nvPr/>
        </p:nvSpPr>
        <p:spPr>
          <a:xfrm>
            <a:off x="5713452" y="4059839"/>
            <a:ext cx="3138000" cy="410400"/>
          </a:xfrm>
          <a:prstGeom prst="rect">
            <a:avLst/>
          </a:prstGeom>
          <a:noFill/>
          <a:ln cap="flat" cmpd="sng" w="19050">
            <a:solidFill>
              <a:srgbClr val="0097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Mounting of the Arduino Uno board (with L293D motor driver shield) on the chassis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9" name="Google Shape;209;p19"/>
          <p:cNvPicPr preferRelativeResize="0"/>
          <p:nvPr/>
        </p:nvPicPr>
        <p:blipFill rotWithShape="1">
          <a:blip r:embed="rId4">
            <a:alphaModFix/>
          </a:blip>
          <a:srcRect b="26457" l="35086" r="0" t="25880"/>
          <a:stretch/>
        </p:blipFill>
        <p:spPr>
          <a:xfrm>
            <a:off x="3640254" y="1884327"/>
            <a:ext cx="1876510" cy="2067922"/>
          </a:xfrm>
          <a:prstGeom prst="rect">
            <a:avLst/>
          </a:prstGeom>
          <a:noFill/>
          <a:ln cap="flat" cmpd="sng" w="19050">
            <a:solidFill>
              <a:srgbClr val="00979D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0" name="Google Shape;210;p19"/>
          <p:cNvSpPr txBox="1"/>
          <p:nvPr/>
        </p:nvSpPr>
        <p:spPr>
          <a:xfrm>
            <a:off x="3617807" y="4059839"/>
            <a:ext cx="1919100" cy="410400"/>
          </a:xfrm>
          <a:prstGeom prst="rect">
            <a:avLst/>
          </a:prstGeom>
          <a:noFill/>
          <a:ln cap="flat" cmpd="sng" w="19050">
            <a:solidFill>
              <a:srgbClr val="0097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Soldering the wires to the motors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1" name="Google Shape;21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29919" y="1884318"/>
            <a:ext cx="3101594" cy="2067934"/>
          </a:xfrm>
          <a:prstGeom prst="rect">
            <a:avLst/>
          </a:prstGeom>
          <a:noFill/>
          <a:ln cap="flat" cmpd="sng" w="19050">
            <a:solidFill>
              <a:srgbClr val="00979D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"/>
          <p:cNvSpPr txBox="1"/>
          <p:nvPr>
            <p:ph type="title"/>
          </p:nvPr>
        </p:nvSpPr>
        <p:spPr>
          <a:xfrm>
            <a:off x="0" y="0"/>
            <a:ext cx="9144000" cy="594300"/>
          </a:xfrm>
          <a:prstGeom prst="rect">
            <a:avLst/>
          </a:prstGeom>
          <a:solidFill>
            <a:srgbClr val="0097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500">
                <a:latin typeface="Montserrat Medium"/>
                <a:ea typeface="Montserrat Medium"/>
                <a:cs typeface="Montserrat Medium"/>
                <a:sym typeface="Montserrat Medium"/>
              </a:rPr>
              <a:t>HARDWARE</a:t>
            </a:r>
            <a:endParaRPr sz="3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7" name="Google Shape;217;p20"/>
          <p:cNvSpPr txBox="1"/>
          <p:nvPr/>
        </p:nvSpPr>
        <p:spPr>
          <a:xfrm>
            <a:off x="1041250" y="991075"/>
            <a:ext cx="48147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" sz="2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Hardware Assembly Process</a:t>
            </a:r>
            <a:endParaRPr b="0" i="0" sz="2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20"/>
          <p:cNvSpPr/>
          <p:nvPr/>
        </p:nvSpPr>
        <p:spPr>
          <a:xfrm rot="2700000">
            <a:off x="159139" y="756450"/>
            <a:ext cx="1154423" cy="288500"/>
          </a:xfrm>
          <a:prstGeom prst="trapezoid">
            <a:avLst>
              <a:gd fmla="val 101048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0"/>
          <p:cNvSpPr/>
          <p:nvPr/>
        </p:nvSpPr>
        <p:spPr>
          <a:xfrm rot="-8100000">
            <a:off x="-273985" y="739282"/>
            <a:ext cx="1157392" cy="296136"/>
          </a:xfrm>
          <a:prstGeom prst="trapezoid">
            <a:avLst>
              <a:gd fmla="val 99448" name="adj"/>
            </a:avLst>
          </a:prstGeom>
          <a:solidFill>
            <a:srgbClr val="0097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0"/>
          <p:cNvSpPr/>
          <p:nvPr/>
        </p:nvSpPr>
        <p:spPr>
          <a:xfrm>
            <a:off x="8755400" y="183075"/>
            <a:ext cx="228600" cy="228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0"/>
          <p:cNvSpPr txBox="1"/>
          <p:nvPr>
            <p:ph idx="12" type="sldNum"/>
          </p:nvPr>
        </p:nvSpPr>
        <p:spPr>
          <a:xfrm>
            <a:off x="8595308" y="1003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b="1" lang="en">
                <a:solidFill>
                  <a:srgbClr val="00979D"/>
                </a:solidFill>
              </a:rPr>
              <a:t>‹#›</a:t>
            </a:fld>
            <a:endParaRPr b="1">
              <a:solidFill>
                <a:srgbClr val="00979D"/>
              </a:solidFill>
            </a:endParaRPr>
          </a:p>
        </p:txBody>
      </p:sp>
      <p:sp>
        <p:nvSpPr>
          <p:cNvPr id="222" name="Google Shape;222;p20"/>
          <p:cNvSpPr txBox="1"/>
          <p:nvPr/>
        </p:nvSpPr>
        <p:spPr>
          <a:xfrm>
            <a:off x="117050" y="3996518"/>
            <a:ext cx="2886900" cy="375900"/>
          </a:xfrm>
          <a:prstGeom prst="rect">
            <a:avLst/>
          </a:prstGeom>
          <a:noFill/>
          <a:ln cap="flat" cmpd="sng" w="19050">
            <a:solidFill>
              <a:srgbClr val="0097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Soldering the battery </a:t>
            </a: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holder </a:t>
            </a: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wires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20"/>
          <p:cNvSpPr txBox="1"/>
          <p:nvPr/>
        </p:nvSpPr>
        <p:spPr>
          <a:xfrm>
            <a:off x="3141386" y="3996520"/>
            <a:ext cx="2861400" cy="375900"/>
          </a:xfrm>
          <a:prstGeom prst="rect">
            <a:avLst/>
          </a:prstGeom>
          <a:noFill/>
          <a:ln cap="flat" cmpd="sng" w="19050">
            <a:solidFill>
              <a:srgbClr val="0097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Soldering the wires to the switcher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4" name="Google Shape;2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88" y="1992672"/>
            <a:ext cx="2861455" cy="1898589"/>
          </a:xfrm>
          <a:prstGeom prst="rect">
            <a:avLst/>
          </a:prstGeom>
          <a:noFill/>
          <a:ln cap="flat" cmpd="sng" w="19050">
            <a:solidFill>
              <a:srgbClr val="00979D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5" name="Google Shape;2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1403" y="1992672"/>
            <a:ext cx="2861363" cy="1898585"/>
          </a:xfrm>
          <a:prstGeom prst="rect">
            <a:avLst/>
          </a:prstGeom>
          <a:noFill/>
          <a:ln cap="flat" cmpd="sng" w="19050">
            <a:solidFill>
              <a:srgbClr val="00979D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6" name="Google Shape;226;p20"/>
          <p:cNvSpPr txBox="1"/>
          <p:nvPr/>
        </p:nvSpPr>
        <p:spPr>
          <a:xfrm>
            <a:off x="6140227" y="3996519"/>
            <a:ext cx="2886900" cy="375900"/>
          </a:xfrm>
          <a:prstGeom prst="rect">
            <a:avLst/>
          </a:prstGeom>
          <a:noFill/>
          <a:ln cap="flat" cmpd="sng" w="19050">
            <a:solidFill>
              <a:srgbClr val="0097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Mounting of the Arduino Uno board (with L293D motor driver shield) on the chassis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7" name="Google Shape;227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52814" y="1984293"/>
            <a:ext cx="2861583" cy="1915351"/>
          </a:xfrm>
          <a:prstGeom prst="rect">
            <a:avLst/>
          </a:prstGeom>
          <a:noFill/>
          <a:ln cap="flat" cmpd="sng" w="19050">
            <a:solidFill>
              <a:srgbClr val="00979D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"/>
          <p:cNvSpPr txBox="1"/>
          <p:nvPr>
            <p:ph type="title"/>
          </p:nvPr>
        </p:nvSpPr>
        <p:spPr>
          <a:xfrm>
            <a:off x="0" y="0"/>
            <a:ext cx="9144000" cy="594300"/>
          </a:xfrm>
          <a:prstGeom prst="rect">
            <a:avLst/>
          </a:prstGeom>
          <a:solidFill>
            <a:srgbClr val="0097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500">
                <a:latin typeface="Montserrat Medium"/>
                <a:ea typeface="Montserrat Medium"/>
                <a:cs typeface="Montserrat Medium"/>
                <a:sym typeface="Montserrat Medium"/>
              </a:rPr>
              <a:t>HARDWARE</a:t>
            </a:r>
            <a:endParaRPr sz="3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3" name="Google Shape;233;p21"/>
          <p:cNvSpPr txBox="1"/>
          <p:nvPr/>
        </p:nvSpPr>
        <p:spPr>
          <a:xfrm>
            <a:off x="1041250" y="991075"/>
            <a:ext cx="48147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" sz="2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Hardware Assembly Process</a:t>
            </a:r>
            <a:endParaRPr b="0" i="0" sz="2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4" name="Google Shape;234;p21"/>
          <p:cNvSpPr/>
          <p:nvPr/>
        </p:nvSpPr>
        <p:spPr>
          <a:xfrm rot="2700000">
            <a:off x="159139" y="756450"/>
            <a:ext cx="1154423" cy="288500"/>
          </a:xfrm>
          <a:prstGeom prst="trapezoid">
            <a:avLst>
              <a:gd fmla="val 101048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1"/>
          <p:cNvSpPr/>
          <p:nvPr/>
        </p:nvSpPr>
        <p:spPr>
          <a:xfrm rot="-8100000">
            <a:off x="-273985" y="739282"/>
            <a:ext cx="1157392" cy="296136"/>
          </a:xfrm>
          <a:prstGeom prst="trapezoid">
            <a:avLst>
              <a:gd fmla="val 99448" name="adj"/>
            </a:avLst>
          </a:prstGeom>
          <a:solidFill>
            <a:srgbClr val="0097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1"/>
          <p:cNvSpPr/>
          <p:nvPr/>
        </p:nvSpPr>
        <p:spPr>
          <a:xfrm>
            <a:off x="8755400" y="183075"/>
            <a:ext cx="228600" cy="228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1"/>
          <p:cNvSpPr txBox="1"/>
          <p:nvPr>
            <p:ph idx="12" type="sldNum"/>
          </p:nvPr>
        </p:nvSpPr>
        <p:spPr>
          <a:xfrm>
            <a:off x="8595308" y="1003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b="1" lang="en">
                <a:solidFill>
                  <a:srgbClr val="00979D"/>
                </a:solidFill>
              </a:rPr>
              <a:t>‹#›</a:t>
            </a:fld>
            <a:endParaRPr b="1">
              <a:solidFill>
                <a:srgbClr val="00979D"/>
              </a:solidFill>
            </a:endParaRPr>
          </a:p>
        </p:txBody>
      </p:sp>
      <p:sp>
        <p:nvSpPr>
          <p:cNvPr id="238" name="Google Shape;238;p21"/>
          <p:cNvSpPr txBox="1"/>
          <p:nvPr/>
        </p:nvSpPr>
        <p:spPr>
          <a:xfrm>
            <a:off x="158750" y="3988718"/>
            <a:ext cx="2886900" cy="375900"/>
          </a:xfrm>
          <a:prstGeom prst="rect">
            <a:avLst/>
          </a:prstGeom>
          <a:noFill/>
          <a:ln cap="flat" cmpd="sng" w="19050">
            <a:solidFill>
              <a:srgbClr val="0097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Connecting all wires to the L293D shield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p21"/>
          <p:cNvSpPr txBox="1"/>
          <p:nvPr/>
        </p:nvSpPr>
        <p:spPr>
          <a:xfrm>
            <a:off x="6123861" y="3988720"/>
            <a:ext cx="2861400" cy="375900"/>
          </a:xfrm>
          <a:prstGeom prst="rect">
            <a:avLst/>
          </a:prstGeom>
          <a:noFill/>
          <a:ln cap="flat" cmpd="sng" w="19050">
            <a:solidFill>
              <a:srgbClr val="0097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Setting up the HM-10 Bluetooth module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0" name="Google Shape;240;p21"/>
          <p:cNvPicPr preferRelativeResize="0"/>
          <p:nvPr/>
        </p:nvPicPr>
        <p:blipFill rotWithShape="1">
          <a:blip r:embed="rId3">
            <a:alphaModFix/>
          </a:blip>
          <a:srcRect b="219" l="0" r="0" t="228"/>
          <a:stretch/>
        </p:blipFill>
        <p:spPr>
          <a:xfrm>
            <a:off x="171625" y="1974122"/>
            <a:ext cx="2861455" cy="1898589"/>
          </a:xfrm>
          <a:prstGeom prst="rect">
            <a:avLst/>
          </a:prstGeom>
          <a:noFill/>
          <a:ln cap="flat" cmpd="sng" w="19050">
            <a:solidFill>
              <a:srgbClr val="00979D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1" name="Google Shape;241;p21"/>
          <p:cNvPicPr preferRelativeResize="0"/>
          <p:nvPr/>
        </p:nvPicPr>
        <p:blipFill rotWithShape="1">
          <a:blip r:embed="rId4">
            <a:alphaModFix/>
          </a:blip>
          <a:srcRect b="27887" l="0" r="0" t="27887"/>
          <a:stretch/>
        </p:blipFill>
        <p:spPr>
          <a:xfrm>
            <a:off x="6123915" y="1974122"/>
            <a:ext cx="2861364" cy="1898583"/>
          </a:xfrm>
          <a:prstGeom prst="rect">
            <a:avLst/>
          </a:prstGeom>
          <a:noFill/>
          <a:ln cap="flat" cmpd="sng" w="19050">
            <a:solidFill>
              <a:srgbClr val="00979D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2" name="Google Shape;242;p21"/>
          <p:cNvSpPr txBox="1"/>
          <p:nvPr/>
        </p:nvSpPr>
        <p:spPr>
          <a:xfrm>
            <a:off x="3135102" y="3988719"/>
            <a:ext cx="2886900" cy="375900"/>
          </a:xfrm>
          <a:prstGeom prst="rect">
            <a:avLst/>
          </a:prstGeom>
          <a:noFill/>
          <a:ln cap="flat" cmpd="sng" w="19050">
            <a:solidFill>
              <a:srgbClr val="0097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Assembling the ultrasonic sensor and the servo motor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3" name="Google Shape;243;p21"/>
          <p:cNvPicPr preferRelativeResize="0"/>
          <p:nvPr/>
        </p:nvPicPr>
        <p:blipFill rotWithShape="1">
          <a:blip r:embed="rId5">
            <a:alphaModFix/>
          </a:blip>
          <a:srcRect b="5060" l="44175" r="3773" t="0"/>
          <a:stretch/>
        </p:blipFill>
        <p:spPr>
          <a:xfrm>
            <a:off x="3830650" y="2014188"/>
            <a:ext cx="1495726" cy="1818450"/>
          </a:xfrm>
          <a:prstGeom prst="rect">
            <a:avLst/>
          </a:prstGeom>
          <a:noFill/>
          <a:ln cap="flat" cmpd="sng" w="19050">
            <a:solidFill>
              <a:srgbClr val="00979D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