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484" r:id="rId6"/>
    <p:sldId id="485" r:id="rId7"/>
    <p:sldId id="496" r:id="rId8"/>
    <p:sldId id="497" r:id="rId9"/>
    <p:sldId id="486" r:id="rId10"/>
    <p:sldId id="487" r:id="rId11"/>
    <p:sldId id="488" r:id="rId12"/>
    <p:sldId id="489" r:id="rId13"/>
    <p:sldId id="490" r:id="rId14"/>
    <p:sldId id="491" r:id="rId15"/>
    <p:sldId id="492" r:id="rId16"/>
    <p:sldId id="494" r:id="rId17"/>
    <p:sldId id="493" r:id="rId18"/>
    <p:sldId id="498" r:id="rId19"/>
    <p:sldId id="4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8" autoAdjust="0"/>
    <p:restoredTop sz="94660"/>
  </p:normalViewPr>
  <p:slideViewPr>
    <p:cSldViewPr snapToGrid="0">
      <p:cViewPr varScale="1">
        <p:scale>
          <a:sx n="62" d="100"/>
          <a:sy n="62" d="100"/>
        </p:scale>
        <p:origin x="2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FB0F3-4199-459A-B06F-0F11DE68A643}"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E83E9822-3BCD-4937-992D-A580796DD1A3}">
      <dgm:prSet/>
      <dgm:spPr/>
      <dgm:t>
        <a:bodyPr/>
        <a:lstStyle/>
        <a:p>
          <a:r>
            <a:rPr lang="en-US"/>
            <a:t>PT being the static analysis engine can only read mapped designs. This performs the basis of design entry to PT.</a:t>
          </a:r>
        </a:p>
      </dgm:t>
    </dgm:pt>
    <dgm:pt modelId="{CCE2C308-A674-4E4E-973D-E35AD5B5B665}" type="parTrans" cxnId="{BDD9D924-46DC-4DA0-9617-9C300D99BFE7}">
      <dgm:prSet/>
      <dgm:spPr/>
      <dgm:t>
        <a:bodyPr/>
        <a:lstStyle/>
        <a:p>
          <a:endParaRPr lang="en-US"/>
        </a:p>
      </dgm:t>
    </dgm:pt>
    <dgm:pt modelId="{5B7578A5-537A-473E-AD6A-FFB776AD56C5}" type="sibTrans" cxnId="{BDD9D924-46DC-4DA0-9617-9C300D99BFE7}">
      <dgm:prSet/>
      <dgm:spPr/>
      <dgm:t>
        <a:bodyPr/>
        <a:lstStyle/>
        <a:p>
          <a:endParaRPr lang="en-US"/>
        </a:p>
      </dgm:t>
    </dgm:pt>
    <dgm:pt modelId="{06089587-18F2-4411-AB65-864F5A3D7243}">
      <dgm:prSet/>
      <dgm:spPr/>
      <dgm:t>
        <a:bodyPr/>
        <a:lstStyle/>
        <a:p>
          <a:r>
            <a:rPr lang="en-US"/>
            <a:t>input to PT can be a file in db, Verilog, VHDL or EDIF format.</a:t>
          </a:r>
        </a:p>
      </dgm:t>
    </dgm:pt>
    <dgm:pt modelId="{939C4147-05CA-4CA5-9672-42EFB5A8E1BA}" type="parTrans" cxnId="{C62079AF-B08D-4A67-964B-F89080880213}">
      <dgm:prSet/>
      <dgm:spPr/>
      <dgm:t>
        <a:bodyPr/>
        <a:lstStyle/>
        <a:p>
          <a:endParaRPr lang="en-US"/>
        </a:p>
      </dgm:t>
    </dgm:pt>
    <dgm:pt modelId="{09EB799E-4E6C-4B07-ACA0-306BC0C01B1D}" type="sibTrans" cxnId="{C62079AF-B08D-4A67-964B-F89080880213}">
      <dgm:prSet/>
      <dgm:spPr/>
      <dgm:t>
        <a:bodyPr/>
        <a:lstStyle/>
        <a:p>
          <a:endParaRPr lang="en-US"/>
        </a:p>
      </dgm:t>
    </dgm:pt>
    <dgm:pt modelId="{E9769481-642A-4031-AF94-9B48E67DF8EE}">
      <dgm:prSet/>
      <dgm:spPr/>
      <dgm:t>
        <a:bodyPr/>
        <a:lstStyle/>
        <a:p>
          <a:r>
            <a:rPr lang="en-US"/>
            <a:t>read_db –netlist_only .db #db format</a:t>
          </a:r>
        </a:p>
      </dgm:t>
    </dgm:pt>
    <dgm:pt modelId="{71154337-3641-465A-85C3-067D51B58361}" type="parTrans" cxnId="{81C3CFC7-5E5F-4860-A751-C70CA8F3B45F}">
      <dgm:prSet/>
      <dgm:spPr/>
      <dgm:t>
        <a:bodyPr/>
        <a:lstStyle/>
        <a:p>
          <a:endParaRPr lang="en-US"/>
        </a:p>
      </dgm:t>
    </dgm:pt>
    <dgm:pt modelId="{241CB590-5699-42AD-B88D-74A8E8F502BD}" type="sibTrans" cxnId="{81C3CFC7-5E5F-4860-A751-C70CA8F3B45F}">
      <dgm:prSet/>
      <dgm:spPr/>
      <dgm:t>
        <a:bodyPr/>
        <a:lstStyle/>
        <a:p>
          <a:endParaRPr lang="en-US"/>
        </a:p>
      </dgm:t>
    </dgm:pt>
    <dgm:pt modelId="{487426F2-C21D-42CB-8DA8-90CF843AAA23}">
      <dgm:prSet/>
      <dgm:spPr/>
      <dgm:t>
        <a:bodyPr/>
        <a:lstStyle/>
        <a:p>
          <a:r>
            <a:rPr lang="en-US"/>
            <a:t>read_verilog .sv #verilog format </a:t>
          </a:r>
        </a:p>
      </dgm:t>
    </dgm:pt>
    <dgm:pt modelId="{A5EF4FE9-FE30-4EED-B588-D1BB8DFA2B63}" type="parTrans" cxnId="{7864CC13-4265-47F9-96CE-41275E6423E3}">
      <dgm:prSet/>
      <dgm:spPr/>
      <dgm:t>
        <a:bodyPr/>
        <a:lstStyle/>
        <a:p>
          <a:endParaRPr lang="en-US"/>
        </a:p>
      </dgm:t>
    </dgm:pt>
    <dgm:pt modelId="{BFF9395A-7850-41E0-995E-3E4E8A392404}" type="sibTrans" cxnId="{7864CC13-4265-47F9-96CE-41275E6423E3}">
      <dgm:prSet/>
      <dgm:spPr/>
      <dgm:t>
        <a:bodyPr/>
        <a:lstStyle/>
        <a:p>
          <a:endParaRPr lang="en-US"/>
        </a:p>
      </dgm:t>
    </dgm:pt>
    <dgm:pt modelId="{282D4546-2D49-4F10-BC2E-1AE164DF44EB}">
      <dgm:prSet/>
      <dgm:spPr/>
      <dgm:t>
        <a:bodyPr/>
        <a:lstStyle/>
        <a:p>
          <a:r>
            <a:rPr lang="en-US"/>
            <a:t>read_vhdl .svhd #vhdl format </a:t>
          </a:r>
        </a:p>
      </dgm:t>
    </dgm:pt>
    <dgm:pt modelId="{372B7BC2-A035-4302-AAC6-B9BF675E8BAF}" type="parTrans" cxnId="{2065DEB7-30EF-4D03-A789-E79F2701529A}">
      <dgm:prSet/>
      <dgm:spPr/>
      <dgm:t>
        <a:bodyPr/>
        <a:lstStyle/>
        <a:p>
          <a:endParaRPr lang="en-US"/>
        </a:p>
      </dgm:t>
    </dgm:pt>
    <dgm:pt modelId="{C4FF785B-8012-4D19-85F3-A727036A0DB4}" type="sibTrans" cxnId="{2065DEB7-30EF-4D03-A789-E79F2701529A}">
      <dgm:prSet/>
      <dgm:spPr/>
      <dgm:t>
        <a:bodyPr/>
        <a:lstStyle/>
        <a:p>
          <a:endParaRPr lang="en-US"/>
        </a:p>
      </dgm:t>
    </dgm:pt>
    <dgm:pt modelId="{E959ADFF-E7F4-4A5C-9ADE-EEE4428BA907}">
      <dgm:prSet/>
      <dgm:spPr/>
      <dgm:t>
        <a:bodyPr/>
        <a:lstStyle/>
        <a:p>
          <a:r>
            <a:rPr lang="en-US"/>
            <a:t>read_edif .edf #EDIF format</a:t>
          </a:r>
        </a:p>
      </dgm:t>
    </dgm:pt>
    <dgm:pt modelId="{8058D42A-F0D4-4D8E-B12D-2C8B4337CC95}" type="parTrans" cxnId="{46EB497F-B3C0-4ACD-8814-FD32A0022B71}">
      <dgm:prSet/>
      <dgm:spPr/>
      <dgm:t>
        <a:bodyPr/>
        <a:lstStyle/>
        <a:p>
          <a:endParaRPr lang="en-US"/>
        </a:p>
      </dgm:t>
    </dgm:pt>
    <dgm:pt modelId="{A1611DBC-F4F3-48FC-8F39-036DE66DF0F1}" type="sibTrans" cxnId="{46EB497F-B3C0-4ACD-8814-FD32A0022B71}">
      <dgm:prSet/>
      <dgm:spPr/>
      <dgm:t>
        <a:bodyPr/>
        <a:lstStyle/>
        <a:p>
          <a:endParaRPr lang="en-US"/>
        </a:p>
      </dgm:t>
    </dgm:pt>
    <dgm:pt modelId="{AA696246-17D1-4794-AB5B-42FE3595D32A}">
      <dgm:prSet/>
      <dgm:spPr/>
      <dgm:t>
        <a:bodyPr/>
        <a:lstStyle/>
        <a:p>
          <a:r>
            <a:rPr lang="en-US"/>
            <a:t>–netlist_only option &gt;&gt;This prevents PT from reading the constraints and/or other attributes associated with the design only structutal netlist.</a:t>
          </a:r>
        </a:p>
      </dgm:t>
    </dgm:pt>
    <dgm:pt modelId="{FB9394D3-4CC8-4894-BCD2-6A3FFCDEAD46}" type="parTrans" cxnId="{447ED60A-779C-42F4-BBA9-1F783682F39A}">
      <dgm:prSet/>
      <dgm:spPr/>
      <dgm:t>
        <a:bodyPr/>
        <a:lstStyle/>
        <a:p>
          <a:endParaRPr lang="en-US"/>
        </a:p>
      </dgm:t>
    </dgm:pt>
    <dgm:pt modelId="{13849410-E266-461A-ACFA-E329F120C914}" type="sibTrans" cxnId="{447ED60A-779C-42F4-BBA9-1F783682F39A}">
      <dgm:prSet/>
      <dgm:spPr/>
      <dgm:t>
        <a:bodyPr/>
        <a:lstStyle/>
        <a:p>
          <a:endParaRPr lang="en-US"/>
        </a:p>
      </dgm:t>
    </dgm:pt>
    <dgm:pt modelId="{F6A88102-61A1-4956-B670-2B57E983B360}" type="pres">
      <dgm:prSet presAssocID="{BD2FB0F3-4199-459A-B06F-0F11DE68A643}" presName="diagram" presStyleCnt="0">
        <dgm:presLayoutVars>
          <dgm:chPref val="1"/>
          <dgm:dir/>
          <dgm:animOne val="branch"/>
          <dgm:animLvl val="lvl"/>
          <dgm:resizeHandles val="exact"/>
        </dgm:presLayoutVars>
      </dgm:prSet>
      <dgm:spPr/>
    </dgm:pt>
    <dgm:pt modelId="{BDCD0B01-087D-4E0E-8A91-D313D72F17F5}" type="pres">
      <dgm:prSet presAssocID="{E83E9822-3BCD-4937-992D-A580796DD1A3}" presName="root1" presStyleCnt="0"/>
      <dgm:spPr/>
    </dgm:pt>
    <dgm:pt modelId="{88E09872-2E26-4925-8E70-D92954343A6F}" type="pres">
      <dgm:prSet presAssocID="{E83E9822-3BCD-4937-992D-A580796DD1A3}" presName="LevelOneTextNode" presStyleLbl="node0" presStyleIdx="0" presStyleCnt="3">
        <dgm:presLayoutVars>
          <dgm:chPref val="3"/>
        </dgm:presLayoutVars>
      </dgm:prSet>
      <dgm:spPr/>
    </dgm:pt>
    <dgm:pt modelId="{66DFDAD5-D4BA-42A0-93B4-FCC568FB5B12}" type="pres">
      <dgm:prSet presAssocID="{E83E9822-3BCD-4937-992D-A580796DD1A3}" presName="level2hierChild" presStyleCnt="0"/>
      <dgm:spPr/>
    </dgm:pt>
    <dgm:pt modelId="{71EA2D4D-7843-4B0C-A352-AEC7FAE0E4FF}" type="pres">
      <dgm:prSet presAssocID="{06089587-18F2-4411-AB65-864F5A3D7243}" presName="root1" presStyleCnt="0"/>
      <dgm:spPr/>
    </dgm:pt>
    <dgm:pt modelId="{4ADAF6A2-86B7-460B-A985-3D1575860509}" type="pres">
      <dgm:prSet presAssocID="{06089587-18F2-4411-AB65-864F5A3D7243}" presName="LevelOneTextNode" presStyleLbl="node0" presStyleIdx="1" presStyleCnt="3">
        <dgm:presLayoutVars>
          <dgm:chPref val="3"/>
        </dgm:presLayoutVars>
      </dgm:prSet>
      <dgm:spPr/>
    </dgm:pt>
    <dgm:pt modelId="{D2D24F5E-820F-4CF9-A47B-59B25F2A205E}" type="pres">
      <dgm:prSet presAssocID="{06089587-18F2-4411-AB65-864F5A3D7243}" presName="level2hierChild" presStyleCnt="0"/>
      <dgm:spPr/>
    </dgm:pt>
    <dgm:pt modelId="{D6C10762-E5ED-4B86-A461-DCB9D0892602}" type="pres">
      <dgm:prSet presAssocID="{71154337-3641-465A-85C3-067D51B58361}" presName="conn2-1" presStyleLbl="parChTrans1D2" presStyleIdx="0" presStyleCnt="4"/>
      <dgm:spPr/>
    </dgm:pt>
    <dgm:pt modelId="{6031283A-47A7-4966-9CF5-AC778D0213FD}" type="pres">
      <dgm:prSet presAssocID="{71154337-3641-465A-85C3-067D51B58361}" presName="connTx" presStyleLbl="parChTrans1D2" presStyleIdx="0" presStyleCnt="4"/>
      <dgm:spPr/>
    </dgm:pt>
    <dgm:pt modelId="{F25C7E49-26C1-434E-865A-BFF3B9523A33}" type="pres">
      <dgm:prSet presAssocID="{E9769481-642A-4031-AF94-9B48E67DF8EE}" presName="root2" presStyleCnt="0"/>
      <dgm:spPr/>
    </dgm:pt>
    <dgm:pt modelId="{293EE8F3-40BA-4B83-B236-1EED74A3A066}" type="pres">
      <dgm:prSet presAssocID="{E9769481-642A-4031-AF94-9B48E67DF8EE}" presName="LevelTwoTextNode" presStyleLbl="node2" presStyleIdx="0" presStyleCnt="4">
        <dgm:presLayoutVars>
          <dgm:chPref val="3"/>
        </dgm:presLayoutVars>
      </dgm:prSet>
      <dgm:spPr/>
    </dgm:pt>
    <dgm:pt modelId="{D6E0DF3E-7F43-42C1-B47B-FBB796563152}" type="pres">
      <dgm:prSet presAssocID="{E9769481-642A-4031-AF94-9B48E67DF8EE}" presName="level3hierChild" presStyleCnt="0"/>
      <dgm:spPr/>
    </dgm:pt>
    <dgm:pt modelId="{F723D43C-B3C2-49FC-9496-B87EDD2C3A26}" type="pres">
      <dgm:prSet presAssocID="{A5EF4FE9-FE30-4EED-B588-D1BB8DFA2B63}" presName="conn2-1" presStyleLbl="parChTrans1D2" presStyleIdx="1" presStyleCnt="4"/>
      <dgm:spPr/>
    </dgm:pt>
    <dgm:pt modelId="{92478852-6EAB-4804-AD03-F105A1C28FD2}" type="pres">
      <dgm:prSet presAssocID="{A5EF4FE9-FE30-4EED-B588-D1BB8DFA2B63}" presName="connTx" presStyleLbl="parChTrans1D2" presStyleIdx="1" presStyleCnt="4"/>
      <dgm:spPr/>
    </dgm:pt>
    <dgm:pt modelId="{DF88A5AF-6C19-40C4-AE69-ECD37BD959A0}" type="pres">
      <dgm:prSet presAssocID="{487426F2-C21D-42CB-8DA8-90CF843AAA23}" presName="root2" presStyleCnt="0"/>
      <dgm:spPr/>
    </dgm:pt>
    <dgm:pt modelId="{23AC729F-FB66-4F4B-AB0D-C10D56DF3982}" type="pres">
      <dgm:prSet presAssocID="{487426F2-C21D-42CB-8DA8-90CF843AAA23}" presName="LevelTwoTextNode" presStyleLbl="node2" presStyleIdx="1" presStyleCnt="4">
        <dgm:presLayoutVars>
          <dgm:chPref val="3"/>
        </dgm:presLayoutVars>
      </dgm:prSet>
      <dgm:spPr/>
    </dgm:pt>
    <dgm:pt modelId="{9C935C53-F376-4EB4-B17F-DC387804C022}" type="pres">
      <dgm:prSet presAssocID="{487426F2-C21D-42CB-8DA8-90CF843AAA23}" presName="level3hierChild" presStyleCnt="0"/>
      <dgm:spPr/>
    </dgm:pt>
    <dgm:pt modelId="{F0C618BE-E31D-487E-989F-3C0E326AE130}" type="pres">
      <dgm:prSet presAssocID="{372B7BC2-A035-4302-AAC6-B9BF675E8BAF}" presName="conn2-1" presStyleLbl="parChTrans1D2" presStyleIdx="2" presStyleCnt="4"/>
      <dgm:spPr/>
    </dgm:pt>
    <dgm:pt modelId="{2F2ADB59-971C-49E5-A8D5-0732C882E68B}" type="pres">
      <dgm:prSet presAssocID="{372B7BC2-A035-4302-AAC6-B9BF675E8BAF}" presName="connTx" presStyleLbl="parChTrans1D2" presStyleIdx="2" presStyleCnt="4"/>
      <dgm:spPr/>
    </dgm:pt>
    <dgm:pt modelId="{E8F3DBA0-79ED-400F-8894-1CF72C470F88}" type="pres">
      <dgm:prSet presAssocID="{282D4546-2D49-4F10-BC2E-1AE164DF44EB}" presName="root2" presStyleCnt="0"/>
      <dgm:spPr/>
    </dgm:pt>
    <dgm:pt modelId="{86D9A608-177B-4DDF-BA49-5CB4B5177CE8}" type="pres">
      <dgm:prSet presAssocID="{282D4546-2D49-4F10-BC2E-1AE164DF44EB}" presName="LevelTwoTextNode" presStyleLbl="node2" presStyleIdx="2" presStyleCnt="4">
        <dgm:presLayoutVars>
          <dgm:chPref val="3"/>
        </dgm:presLayoutVars>
      </dgm:prSet>
      <dgm:spPr/>
    </dgm:pt>
    <dgm:pt modelId="{14427F31-3F1B-4162-ADBF-A39B3D0A5844}" type="pres">
      <dgm:prSet presAssocID="{282D4546-2D49-4F10-BC2E-1AE164DF44EB}" presName="level3hierChild" presStyleCnt="0"/>
      <dgm:spPr/>
    </dgm:pt>
    <dgm:pt modelId="{759438BA-EB2A-4095-BE5D-A2A1286C382D}" type="pres">
      <dgm:prSet presAssocID="{8058D42A-F0D4-4D8E-B12D-2C8B4337CC95}" presName="conn2-1" presStyleLbl="parChTrans1D2" presStyleIdx="3" presStyleCnt="4"/>
      <dgm:spPr/>
    </dgm:pt>
    <dgm:pt modelId="{6FBEF0FD-E470-492E-830D-573703B6471D}" type="pres">
      <dgm:prSet presAssocID="{8058D42A-F0D4-4D8E-B12D-2C8B4337CC95}" presName="connTx" presStyleLbl="parChTrans1D2" presStyleIdx="3" presStyleCnt="4"/>
      <dgm:spPr/>
    </dgm:pt>
    <dgm:pt modelId="{28639228-06B0-4C28-845D-D4A5F8C6F64D}" type="pres">
      <dgm:prSet presAssocID="{E959ADFF-E7F4-4A5C-9ADE-EEE4428BA907}" presName="root2" presStyleCnt="0"/>
      <dgm:spPr/>
    </dgm:pt>
    <dgm:pt modelId="{F5A086D6-F707-4404-B5D4-E448382D6405}" type="pres">
      <dgm:prSet presAssocID="{E959ADFF-E7F4-4A5C-9ADE-EEE4428BA907}" presName="LevelTwoTextNode" presStyleLbl="node2" presStyleIdx="3" presStyleCnt="4">
        <dgm:presLayoutVars>
          <dgm:chPref val="3"/>
        </dgm:presLayoutVars>
      </dgm:prSet>
      <dgm:spPr/>
    </dgm:pt>
    <dgm:pt modelId="{767B5945-4F60-4EC2-B729-787CC1A69503}" type="pres">
      <dgm:prSet presAssocID="{E959ADFF-E7F4-4A5C-9ADE-EEE4428BA907}" presName="level3hierChild" presStyleCnt="0"/>
      <dgm:spPr/>
    </dgm:pt>
    <dgm:pt modelId="{87C4E7EF-5D16-4102-AA70-60015E1470D4}" type="pres">
      <dgm:prSet presAssocID="{AA696246-17D1-4794-AB5B-42FE3595D32A}" presName="root1" presStyleCnt="0"/>
      <dgm:spPr/>
    </dgm:pt>
    <dgm:pt modelId="{9D9C2BBB-AD56-4612-A6EE-0DF149DC1D66}" type="pres">
      <dgm:prSet presAssocID="{AA696246-17D1-4794-AB5B-42FE3595D32A}" presName="LevelOneTextNode" presStyleLbl="node0" presStyleIdx="2" presStyleCnt="3">
        <dgm:presLayoutVars>
          <dgm:chPref val="3"/>
        </dgm:presLayoutVars>
      </dgm:prSet>
      <dgm:spPr/>
    </dgm:pt>
    <dgm:pt modelId="{11C44B5E-62FA-45EE-8B45-10AE42CB201A}" type="pres">
      <dgm:prSet presAssocID="{AA696246-17D1-4794-AB5B-42FE3595D32A}" presName="level2hierChild" presStyleCnt="0"/>
      <dgm:spPr/>
    </dgm:pt>
  </dgm:ptLst>
  <dgm:cxnLst>
    <dgm:cxn modelId="{6640A902-A2CB-4600-82EE-0C6DB6630983}" type="presOf" srcId="{06089587-18F2-4411-AB65-864F5A3D7243}" destId="{4ADAF6A2-86B7-460B-A985-3D1575860509}" srcOrd="0" destOrd="0" presId="urn:microsoft.com/office/officeart/2005/8/layout/hierarchy2"/>
    <dgm:cxn modelId="{60ACE502-1C88-45FA-87A7-E1C28B1758FE}" type="presOf" srcId="{372B7BC2-A035-4302-AAC6-B9BF675E8BAF}" destId="{2F2ADB59-971C-49E5-A8D5-0732C882E68B}" srcOrd="1" destOrd="0" presId="urn:microsoft.com/office/officeart/2005/8/layout/hierarchy2"/>
    <dgm:cxn modelId="{447ED60A-779C-42F4-BBA9-1F783682F39A}" srcId="{BD2FB0F3-4199-459A-B06F-0F11DE68A643}" destId="{AA696246-17D1-4794-AB5B-42FE3595D32A}" srcOrd="2" destOrd="0" parTransId="{FB9394D3-4CC8-4894-BCD2-6A3FFCDEAD46}" sibTransId="{13849410-E266-461A-ACFA-E329F120C914}"/>
    <dgm:cxn modelId="{7864CC13-4265-47F9-96CE-41275E6423E3}" srcId="{06089587-18F2-4411-AB65-864F5A3D7243}" destId="{487426F2-C21D-42CB-8DA8-90CF843AAA23}" srcOrd="1" destOrd="0" parTransId="{A5EF4FE9-FE30-4EED-B588-D1BB8DFA2B63}" sibTransId="{BFF9395A-7850-41E0-995E-3E4E8A392404}"/>
    <dgm:cxn modelId="{4C4B7022-A5F3-4E4C-BB6B-07B206A9331D}" type="presOf" srcId="{8058D42A-F0D4-4D8E-B12D-2C8B4337CC95}" destId="{759438BA-EB2A-4095-BE5D-A2A1286C382D}" srcOrd="0" destOrd="0" presId="urn:microsoft.com/office/officeart/2005/8/layout/hierarchy2"/>
    <dgm:cxn modelId="{BDD9D924-46DC-4DA0-9617-9C300D99BFE7}" srcId="{BD2FB0F3-4199-459A-B06F-0F11DE68A643}" destId="{E83E9822-3BCD-4937-992D-A580796DD1A3}" srcOrd="0" destOrd="0" parTransId="{CCE2C308-A674-4E4E-973D-E35AD5B5B665}" sibTransId="{5B7578A5-537A-473E-AD6A-FFB776AD56C5}"/>
    <dgm:cxn modelId="{E6A61235-B4C6-4FF9-B015-5773792E6D2A}" type="presOf" srcId="{A5EF4FE9-FE30-4EED-B588-D1BB8DFA2B63}" destId="{F723D43C-B3C2-49FC-9496-B87EDD2C3A26}" srcOrd="0" destOrd="0" presId="urn:microsoft.com/office/officeart/2005/8/layout/hierarchy2"/>
    <dgm:cxn modelId="{0B303A3E-F169-41E3-9B3D-39A62A1F0CFC}" type="presOf" srcId="{282D4546-2D49-4F10-BC2E-1AE164DF44EB}" destId="{86D9A608-177B-4DDF-BA49-5CB4B5177CE8}" srcOrd="0" destOrd="0" presId="urn:microsoft.com/office/officeart/2005/8/layout/hierarchy2"/>
    <dgm:cxn modelId="{06DBF73F-10A9-476D-817C-A698314C4EC2}" type="presOf" srcId="{372B7BC2-A035-4302-AAC6-B9BF675E8BAF}" destId="{F0C618BE-E31D-487E-989F-3C0E326AE130}" srcOrd="0" destOrd="0" presId="urn:microsoft.com/office/officeart/2005/8/layout/hierarchy2"/>
    <dgm:cxn modelId="{3A933F5E-1C6F-4830-BFD0-4A849A3DFBDA}" type="presOf" srcId="{BD2FB0F3-4199-459A-B06F-0F11DE68A643}" destId="{F6A88102-61A1-4956-B670-2B57E983B360}" srcOrd="0" destOrd="0" presId="urn:microsoft.com/office/officeart/2005/8/layout/hierarchy2"/>
    <dgm:cxn modelId="{FE322F57-F236-43C8-9A30-BF715E39FE1D}" type="presOf" srcId="{E83E9822-3BCD-4937-992D-A580796DD1A3}" destId="{88E09872-2E26-4925-8E70-D92954343A6F}" srcOrd="0" destOrd="0" presId="urn:microsoft.com/office/officeart/2005/8/layout/hierarchy2"/>
    <dgm:cxn modelId="{46EB497F-B3C0-4ACD-8814-FD32A0022B71}" srcId="{06089587-18F2-4411-AB65-864F5A3D7243}" destId="{E959ADFF-E7F4-4A5C-9ADE-EEE4428BA907}" srcOrd="3" destOrd="0" parTransId="{8058D42A-F0D4-4D8E-B12D-2C8B4337CC95}" sibTransId="{A1611DBC-F4F3-48FC-8F39-036DE66DF0F1}"/>
    <dgm:cxn modelId="{53D91690-6A13-40EA-9386-0D740812C19E}" type="presOf" srcId="{A5EF4FE9-FE30-4EED-B588-D1BB8DFA2B63}" destId="{92478852-6EAB-4804-AD03-F105A1C28FD2}" srcOrd="1" destOrd="0" presId="urn:microsoft.com/office/officeart/2005/8/layout/hierarchy2"/>
    <dgm:cxn modelId="{001F1F91-8168-4114-A69C-98CCA25CFE57}" type="presOf" srcId="{71154337-3641-465A-85C3-067D51B58361}" destId="{D6C10762-E5ED-4B86-A461-DCB9D0892602}" srcOrd="0" destOrd="0" presId="urn:microsoft.com/office/officeart/2005/8/layout/hierarchy2"/>
    <dgm:cxn modelId="{C62079AF-B08D-4A67-964B-F89080880213}" srcId="{BD2FB0F3-4199-459A-B06F-0F11DE68A643}" destId="{06089587-18F2-4411-AB65-864F5A3D7243}" srcOrd="1" destOrd="0" parTransId="{939C4147-05CA-4CA5-9672-42EFB5A8E1BA}" sibTransId="{09EB799E-4E6C-4B07-ACA0-306BC0C01B1D}"/>
    <dgm:cxn modelId="{BF1C5EB3-BD98-4860-8EC4-769869A1231F}" type="presOf" srcId="{E959ADFF-E7F4-4A5C-9ADE-EEE4428BA907}" destId="{F5A086D6-F707-4404-B5D4-E448382D6405}" srcOrd="0" destOrd="0" presId="urn:microsoft.com/office/officeart/2005/8/layout/hierarchy2"/>
    <dgm:cxn modelId="{2065DEB7-30EF-4D03-A789-E79F2701529A}" srcId="{06089587-18F2-4411-AB65-864F5A3D7243}" destId="{282D4546-2D49-4F10-BC2E-1AE164DF44EB}" srcOrd="2" destOrd="0" parTransId="{372B7BC2-A035-4302-AAC6-B9BF675E8BAF}" sibTransId="{C4FF785B-8012-4D19-85F3-A727036A0DB4}"/>
    <dgm:cxn modelId="{2900C4C0-6D6E-47CC-9766-59BA1A53A05C}" type="presOf" srcId="{487426F2-C21D-42CB-8DA8-90CF843AAA23}" destId="{23AC729F-FB66-4F4B-AB0D-C10D56DF3982}" srcOrd="0" destOrd="0" presId="urn:microsoft.com/office/officeart/2005/8/layout/hierarchy2"/>
    <dgm:cxn modelId="{81C3CFC7-5E5F-4860-A751-C70CA8F3B45F}" srcId="{06089587-18F2-4411-AB65-864F5A3D7243}" destId="{E9769481-642A-4031-AF94-9B48E67DF8EE}" srcOrd="0" destOrd="0" parTransId="{71154337-3641-465A-85C3-067D51B58361}" sibTransId="{241CB590-5699-42AD-B88D-74A8E8F502BD}"/>
    <dgm:cxn modelId="{97A850D0-B070-40C8-B15F-C8738CFF21DA}" type="presOf" srcId="{E9769481-642A-4031-AF94-9B48E67DF8EE}" destId="{293EE8F3-40BA-4B83-B236-1EED74A3A066}" srcOrd="0" destOrd="0" presId="urn:microsoft.com/office/officeart/2005/8/layout/hierarchy2"/>
    <dgm:cxn modelId="{9A4D30E3-76DB-42E2-B027-E0FB4D9E9811}" type="presOf" srcId="{AA696246-17D1-4794-AB5B-42FE3595D32A}" destId="{9D9C2BBB-AD56-4612-A6EE-0DF149DC1D66}" srcOrd="0" destOrd="0" presId="urn:microsoft.com/office/officeart/2005/8/layout/hierarchy2"/>
    <dgm:cxn modelId="{43622CF3-D735-4384-9534-8384F565B53B}" type="presOf" srcId="{71154337-3641-465A-85C3-067D51B58361}" destId="{6031283A-47A7-4966-9CF5-AC778D0213FD}" srcOrd="1" destOrd="0" presId="urn:microsoft.com/office/officeart/2005/8/layout/hierarchy2"/>
    <dgm:cxn modelId="{56AA21F8-5E18-485F-9210-828825CDDDF9}" type="presOf" srcId="{8058D42A-F0D4-4D8E-B12D-2C8B4337CC95}" destId="{6FBEF0FD-E470-492E-830D-573703B6471D}" srcOrd="1" destOrd="0" presId="urn:microsoft.com/office/officeart/2005/8/layout/hierarchy2"/>
    <dgm:cxn modelId="{C18EE610-E188-4324-ADC9-E0C01D18917D}" type="presParOf" srcId="{F6A88102-61A1-4956-B670-2B57E983B360}" destId="{BDCD0B01-087D-4E0E-8A91-D313D72F17F5}" srcOrd="0" destOrd="0" presId="urn:microsoft.com/office/officeart/2005/8/layout/hierarchy2"/>
    <dgm:cxn modelId="{E7D8150B-8914-4A2A-8077-AEBA195D0B19}" type="presParOf" srcId="{BDCD0B01-087D-4E0E-8A91-D313D72F17F5}" destId="{88E09872-2E26-4925-8E70-D92954343A6F}" srcOrd="0" destOrd="0" presId="urn:microsoft.com/office/officeart/2005/8/layout/hierarchy2"/>
    <dgm:cxn modelId="{D2E3519F-2FA2-4622-9DDB-F5F5850977AF}" type="presParOf" srcId="{BDCD0B01-087D-4E0E-8A91-D313D72F17F5}" destId="{66DFDAD5-D4BA-42A0-93B4-FCC568FB5B12}" srcOrd="1" destOrd="0" presId="urn:microsoft.com/office/officeart/2005/8/layout/hierarchy2"/>
    <dgm:cxn modelId="{EF4EBA27-8331-451E-8F3E-5F373C39F0C2}" type="presParOf" srcId="{F6A88102-61A1-4956-B670-2B57E983B360}" destId="{71EA2D4D-7843-4B0C-A352-AEC7FAE0E4FF}" srcOrd="1" destOrd="0" presId="urn:microsoft.com/office/officeart/2005/8/layout/hierarchy2"/>
    <dgm:cxn modelId="{81B18041-E8E2-45BA-BB72-ED85F35614C6}" type="presParOf" srcId="{71EA2D4D-7843-4B0C-A352-AEC7FAE0E4FF}" destId="{4ADAF6A2-86B7-460B-A985-3D1575860509}" srcOrd="0" destOrd="0" presId="urn:microsoft.com/office/officeart/2005/8/layout/hierarchy2"/>
    <dgm:cxn modelId="{0F8C941F-C5F0-4709-B2EA-31D99FBA1A1E}" type="presParOf" srcId="{71EA2D4D-7843-4B0C-A352-AEC7FAE0E4FF}" destId="{D2D24F5E-820F-4CF9-A47B-59B25F2A205E}" srcOrd="1" destOrd="0" presId="urn:microsoft.com/office/officeart/2005/8/layout/hierarchy2"/>
    <dgm:cxn modelId="{F9837A6F-4EB7-4E56-864B-5A384D67FBC0}" type="presParOf" srcId="{D2D24F5E-820F-4CF9-A47B-59B25F2A205E}" destId="{D6C10762-E5ED-4B86-A461-DCB9D0892602}" srcOrd="0" destOrd="0" presId="urn:microsoft.com/office/officeart/2005/8/layout/hierarchy2"/>
    <dgm:cxn modelId="{80379513-8FC1-4AAA-A425-6BE443A7B7E1}" type="presParOf" srcId="{D6C10762-E5ED-4B86-A461-DCB9D0892602}" destId="{6031283A-47A7-4966-9CF5-AC778D0213FD}" srcOrd="0" destOrd="0" presId="urn:microsoft.com/office/officeart/2005/8/layout/hierarchy2"/>
    <dgm:cxn modelId="{36534750-AA69-4344-891D-C48FC7021420}" type="presParOf" srcId="{D2D24F5E-820F-4CF9-A47B-59B25F2A205E}" destId="{F25C7E49-26C1-434E-865A-BFF3B9523A33}" srcOrd="1" destOrd="0" presId="urn:microsoft.com/office/officeart/2005/8/layout/hierarchy2"/>
    <dgm:cxn modelId="{90F4E89C-7584-46CA-9097-36F6A8F4CAA4}" type="presParOf" srcId="{F25C7E49-26C1-434E-865A-BFF3B9523A33}" destId="{293EE8F3-40BA-4B83-B236-1EED74A3A066}" srcOrd="0" destOrd="0" presId="urn:microsoft.com/office/officeart/2005/8/layout/hierarchy2"/>
    <dgm:cxn modelId="{F016CDF4-AC3F-481B-9BEA-1C357AF94D9D}" type="presParOf" srcId="{F25C7E49-26C1-434E-865A-BFF3B9523A33}" destId="{D6E0DF3E-7F43-42C1-B47B-FBB796563152}" srcOrd="1" destOrd="0" presId="urn:microsoft.com/office/officeart/2005/8/layout/hierarchy2"/>
    <dgm:cxn modelId="{49F445C4-E7C5-4AA3-8A6F-0142F09BDFD6}" type="presParOf" srcId="{D2D24F5E-820F-4CF9-A47B-59B25F2A205E}" destId="{F723D43C-B3C2-49FC-9496-B87EDD2C3A26}" srcOrd="2" destOrd="0" presId="urn:microsoft.com/office/officeart/2005/8/layout/hierarchy2"/>
    <dgm:cxn modelId="{0AC7309F-F71A-45A6-A94A-E31D1BCC9E46}" type="presParOf" srcId="{F723D43C-B3C2-49FC-9496-B87EDD2C3A26}" destId="{92478852-6EAB-4804-AD03-F105A1C28FD2}" srcOrd="0" destOrd="0" presId="urn:microsoft.com/office/officeart/2005/8/layout/hierarchy2"/>
    <dgm:cxn modelId="{965C643C-99EC-4125-A49D-76D8EB2EF358}" type="presParOf" srcId="{D2D24F5E-820F-4CF9-A47B-59B25F2A205E}" destId="{DF88A5AF-6C19-40C4-AE69-ECD37BD959A0}" srcOrd="3" destOrd="0" presId="urn:microsoft.com/office/officeart/2005/8/layout/hierarchy2"/>
    <dgm:cxn modelId="{357313CC-0E39-4EC2-86FB-76AC4856A855}" type="presParOf" srcId="{DF88A5AF-6C19-40C4-AE69-ECD37BD959A0}" destId="{23AC729F-FB66-4F4B-AB0D-C10D56DF3982}" srcOrd="0" destOrd="0" presId="urn:microsoft.com/office/officeart/2005/8/layout/hierarchy2"/>
    <dgm:cxn modelId="{B27A5D75-D8EC-401D-A19C-4D9AF09481C0}" type="presParOf" srcId="{DF88A5AF-6C19-40C4-AE69-ECD37BD959A0}" destId="{9C935C53-F376-4EB4-B17F-DC387804C022}" srcOrd="1" destOrd="0" presId="urn:microsoft.com/office/officeart/2005/8/layout/hierarchy2"/>
    <dgm:cxn modelId="{8385C8A2-6856-4C95-ADD3-D63A4A184F56}" type="presParOf" srcId="{D2D24F5E-820F-4CF9-A47B-59B25F2A205E}" destId="{F0C618BE-E31D-487E-989F-3C0E326AE130}" srcOrd="4" destOrd="0" presId="urn:microsoft.com/office/officeart/2005/8/layout/hierarchy2"/>
    <dgm:cxn modelId="{77A4B037-9240-4543-8898-32A0F2F2CD04}" type="presParOf" srcId="{F0C618BE-E31D-487E-989F-3C0E326AE130}" destId="{2F2ADB59-971C-49E5-A8D5-0732C882E68B}" srcOrd="0" destOrd="0" presId="urn:microsoft.com/office/officeart/2005/8/layout/hierarchy2"/>
    <dgm:cxn modelId="{D0761F6B-DA11-451C-B76F-36CD993832CD}" type="presParOf" srcId="{D2D24F5E-820F-4CF9-A47B-59B25F2A205E}" destId="{E8F3DBA0-79ED-400F-8894-1CF72C470F88}" srcOrd="5" destOrd="0" presId="urn:microsoft.com/office/officeart/2005/8/layout/hierarchy2"/>
    <dgm:cxn modelId="{3AD6F7A4-5520-43BE-ADE9-D2F575975343}" type="presParOf" srcId="{E8F3DBA0-79ED-400F-8894-1CF72C470F88}" destId="{86D9A608-177B-4DDF-BA49-5CB4B5177CE8}" srcOrd="0" destOrd="0" presId="urn:microsoft.com/office/officeart/2005/8/layout/hierarchy2"/>
    <dgm:cxn modelId="{EC1B35A8-F523-4D37-862E-90A1C1F08822}" type="presParOf" srcId="{E8F3DBA0-79ED-400F-8894-1CF72C470F88}" destId="{14427F31-3F1B-4162-ADBF-A39B3D0A5844}" srcOrd="1" destOrd="0" presId="urn:microsoft.com/office/officeart/2005/8/layout/hierarchy2"/>
    <dgm:cxn modelId="{81DCA700-59CB-4718-8604-D693EDB199F3}" type="presParOf" srcId="{D2D24F5E-820F-4CF9-A47B-59B25F2A205E}" destId="{759438BA-EB2A-4095-BE5D-A2A1286C382D}" srcOrd="6" destOrd="0" presId="urn:microsoft.com/office/officeart/2005/8/layout/hierarchy2"/>
    <dgm:cxn modelId="{2B0D62BD-7EAC-4765-8E98-978FC9EA7674}" type="presParOf" srcId="{759438BA-EB2A-4095-BE5D-A2A1286C382D}" destId="{6FBEF0FD-E470-492E-830D-573703B6471D}" srcOrd="0" destOrd="0" presId="urn:microsoft.com/office/officeart/2005/8/layout/hierarchy2"/>
    <dgm:cxn modelId="{91B7ADD0-A0FE-46D7-892F-1CD4ADD7D302}" type="presParOf" srcId="{D2D24F5E-820F-4CF9-A47B-59B25F2A205E}" destId="{28639228-06B0-4C28-845D-D4A5F8C6F64D}" srcOrd="7" destOrd="0" presId="urn:microsoft.com/office/officeart/2005/8/layout/hierarchy2"/>
    <dgm:cxn modelId="{B5AF2736-883F-4DC9-96A1-795865282970}" type="presParOf" srcId="{28639228-06B0-4C28-845D-D4A5F8C6F64D}" destId="{F5A086D6-F707-4404-B5D4-E448382D6405}" srcOrd="0" destOrd="0" presId="urn:microsoft.com/office/officeart/2005/8/layout/hierarchy2"/>
    <dgm:cxn modelId="{1B98BAE5-EA87-4669-8C63-4B48C7BD447E}" type="presParOf" srcId="{28639228-06B0-4C28-845D-D4A5F8C6F64D}" destId="{767B5945-4F60-4EC2-B729-787CC1A69503}" srcOrd="1" destOrd="0" presId="urn:microsoft.com/office/officeart/2005/8/layout/hierarchy2"/>
    <dgm:cxn modelId="{BD1671E9-B7BA-4EC3-A5DE-81BE55C6D9BE}" type="presParOf" srcId="{F6A88102-61A1-4956-B670-2B57E983B360}" destId="{87C4E7EF-5D16-4102-AA70-60015E1470D4}" srcOrd="2" destOrd="0" presId="urn:microsoft.com/office/officeart/2005/8/layout/hierarchy2"/>
    <dgm:cxn modelId="{17E62AAA-4C5A-479B-9494-E0EF2E5C6294}" type="presParOf" srcId="{87C4E7EF-5D16-4102-AA70-60015E1470D4}" destId="{9D9C2BBB-AD56-4612-A6EE-0DF149DC1D66}" srcOrd="0" destOrd="0" presId="urn:microsoft.com/office/officeart/2005/8/layout/hierarchy2"/>
    <dgm:cxn modelId="{2874B50C-299E-44DB-BB7D-74976711D00A}" type="presParOf" srcId="{87C4E7EF-5D16-4102-AA70-60015E1470D4}" destId="{11C44B5E-62FA-45EE-8B45-10AE42CB20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4CCD8-DCDF-45AA-BA9F-EA166C7F85F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8559920-3ADD-4864-AFF5-A460830B569E}">
      <dgm:prSet/>
      <dgm:spPr/>
      <dgm:t>
        <a:bodyPr/>
        <a:lstStyle/>
        <a:p>
          <a:r>
            <a:rPr lang="en-US"/>
            <a:t>Propagating the clock is usually done after the layout tool inserts the clock tree in the design, and the netlist is brought back to PT for STA. </a:t>
          </a:r>
        </a:p>
      </dgm:t>
    </dgm:pt>
    <dgm:pt modelId="{983B1BFF-8148-49FE-A565-CAD2E1ABBF68}" type="parTrans" cxnId="{BB1C60D1-495D-4854-A58E-03E3C4795FD0}">
      <dgm:prSet/>
      <dgm:spPr/>
      <dgm:t>
        <a:bodyPr/>
        <a:lstStyle/>
        <a:p>
          <a:endParaRPr lang="en-US"/>
        </a:p>
      </dgm:t>
    </dgm:pt>
    <dgm:pt modelId="{F798495A-5B3C-4EC1-8941-F7CFA91539AC}" type="sibTrans" cxnId="{BB1C60D1-495D-4854-A58E-03E3C4795FD0}">
      <dgm:prSet/>
      <dgm:spPr/>
      <dgm:t>
        <a:bodyPr/>
        <a:lstStyle/>
        <a:p>
          <a:endParaRPr lang="en-US"/>
        </a:p>
      </dgm:t>
    </dgm:pt>
    <dgm:pt modelId="{3B2EBA8A-727E-445F-B97C-273DCFB023FB}">
      <dgm:prSet/>
      <dgm:spPr/>
      <dgm:t>
        <a:bodyPr/>
        <a:lstStyle/>
        <a:p>
          <a:r>
            <a:rPr lang="en-US"/>
            <a:t>The clock is propagated through the entire clock tree network </a:t>
          </a:r>
        </a:p>
      </dgm:t>
    </dgm:pt>
    <dgm:pt modelId="{F80B3582-0880-4EF9-8CDD-6A4973294FC0}" type="parTrans" cxnId="{46B171AF-21B2-4518-91A7-CCB80B4D60FF}">
      <dgm:prSet/>
      <dgm:spPr/>
      <dgm:t>
        <a:bodyPr/>
        <a:lstStyle/>
        <a:p>
          <a:endParaRPr lang="en-US"/>
        </a:p>
      </dgm:t>
    </dgm:pt>
    <dgm:pt modelId="{6D949026-5449-411B-8E1C-8ED05A50236D}" type="sibTrans" cxnId="{46B171AF-21B2-4518-91A7-CCB80B4D60FF}">
      <dgm:prSet/>
      <dgm:spPr/>
      <dgm:t>
        <a:bodyPr/>
        <a:lstStyle/>
        <a:p>
          <a:endParaRPr lang="en-US"/>
        </a:p>
      </dgm:t>
    </dgm:pt>
    <dgm:pt modelId="{70495AFC-9B9A-4177-A0FD-2A7F19F49176}">
      <dgm:prSet/>
      <dgm:spPr/>
      <dgm:t>
        <a:bodyPr/>
        <a:lstStyle/>
        <a:p>
          <a:r>
            <a:rPr lang="en-US"/>
            <a:t>the delay across each cell in the clock tree and the interconnect wiring delay between the cells is taken into account</a:t>
          </a:r>
        </a:p>
      </dgm:t>
    </dgm:pt>
    <dgm:pt modelId="{C2F5BD81-E82F-4F3B-832F-DCE6D5B14CD8}" type="parTrans" cxnId="{4AAF0FDB-5F1F-4CE5-8B96-99DA1932CF67}">
      <dgm:prSet/>
      <dgm:spPr/>
      <dgm:t>
        <a:bodyPr/>
        <a:lstStyle/>
        <a:p>
          <a:endParaRPr lang="en-US"/>
        </a:p>
      </dgm:t>
    </dgm:pt>
    <dgm:pt modelId="{C348F1B6-41E4-4E08-BBD5-A9A02951592D}" type="sibTrans" cxnId="{4AAF0FDB-5F1F-4CE5-8B96-99DA1932CF67}">
      <dgm:prSet/>
      <dgm:spPr/>
      <dgm:t>
        <a:bodyPr/>
        <a:lstStyle/>
        <a:p>
          <a:endParaRPr lang="en-US"/>
        </a:p>
      </dgm:t>
    </dgm:pt>
    <dgm:pt modelId="{BCC6DEC4-4820-4860-BC54-C899D15AE0CC}">
      <dgm:prSet/>
      <dgm:spPr/>
      <dgm:t>
        <a:bodyPr/>
        <a:lstStyle/>
        <a:p>
          <a:r>
            <a:rPr lang="en-US"/>
            <a:t>set_propagated_clock &lt;clock list&gt;</a:t>
          </a:r>
        </a:p>
      </dgm:t>
    </dgm:pt>
    <dgm:pt modelId="{6966CB89-12E8-454B-A334-32E95E94DB0A}" type="parTrans" cxnId="{E08A3D8E-2A0C-4C09-91EC-FE608EEDEF09}">
      <dgm:prSet/>
      <dgm:spPr/>
      <dgm:t>
        <a:bodyPr/>
        <a:lstStyle/>
        <a:p>
          <a:endParaRPr lang="en-US"/>
        </a:p>
      </dgm:t>
    </dgm:pt>
    <dgm:pt modelId="{5B86C5C0-871E-4974-8139-B66188248699}" type="sibTrans" cxnId="{E08A3D8E-2A0C-4C09-91EC-FE608EEDEF09}">
      <dgm:prSet/>
      <dgm:spPr/>
      <dgm:t>
        <a:bodyPr/>
        <a:lstStyle/>
        <a:p>
          <a:endParaRPr lang="en-US"/>
        </a:p>
      </dgm:t>
    </dgm:pt>
    <dgm:pt modelId="{58D14258-6B32-429D-9DD1-36F8420D734E}" type="pres">
      <dgm:prSet presAssocID="{A9E4CCD8-DCDF-45AA-BA9F-EA166C7F85F2}" presName="linear" presStyleCnt="0">
        <dgm:presLayoutVars>
          <dgm:animLvl val="lvl"/>
          <dgm:resizeHandles val="exact"/>
        </dgm:presLayoutVars>
      </dgm:prSet>
      <dgm:spPr/>
    </dgm:pt>
    <dgm:pt modelId="{396DFE9A-5CF3-4EE9-B1D5-32902616FC68}" type="pres">
      <dgm:prSet presAssocID="{E8559920-3ADD-4864-AFF5-A460830B569E}" presName="parentText" presStyleLbl="node1" presStyleIdx="0" presStyleCnt="4">
        <dgm:presLayoutVars>
          <dgm:chMax val="0"/>
          <dgm:bulletEnabled val="1"/>
        </dgm:presLayoutVars>
      </dgm:prSet>
      <dgm:spPr/>
    </dgm:pt>
    <dgm:pt modelId="{E7765265-A0A7-43EA-A90F-65BFCB8F1EA0}" type="pres">
      <dgm:prSet presAssocID="{F798495A-5B3C-4EC1-8941-F7CFA91539AC}" presName="spacer" presStyleCnt="0"/>
      <dgm:spPr/>
    </dgm:pt>
    <dgm:pt modelId="{F69F19D8-C2DD-4DC6-94CB-603D68328DC5}" type="pres">
      <dgm:prSet presAssocID="{3B2EBA8A-727E-445F-B97C-273DCFB023FB}" presName="parentText" presStyleLbl="node1" presStyleIdx="1" presStyleCnt="4">
        <dgm:presLayoutVars>
          <dgm:chMax val="0"/>
          <dgm:bulletEnabled val="1"/>
        </dgm:presLayoutVars>
      </dgm:prSet>
      <dgm:spPr/>
    </dgm:pt>
    <dgm:pt modelId="{A29FFAAB-E8B7-4A72-BFD4-FC0825E766C4}" type="pres">
      <dgm:prSet presAssocID="{6D949026-5449-411B-8E1C-8ED05A50236D}" presName="spacer" presStyleCnt="0"/>
      <dgm:spPr/>
    </dgm:pt>
    <dgm:pt modelId="{EFBB8608-948F-4B5F-83E0-B2EF1C70C75A}" type="pres">
      <dgm:prSet presAssocID="{70495AFC-9B9A-4177-A0FD-2A7F19F49176}" presName="parentText" presStyleLbl="node1" presStyleIdx="2" presStyleCnt="4">
        <dgm:presLayoutVars>
          <dgm:chMax val="0"/>
          <dgm:bulletEnabled val="1"/>
        </dgm:presLayoutVars>
      </dgm:prSet>
      <dgm:spPr/>
    </dgm:pt>
    <dgm:pt modelId="{A09AEDB3-3E76-4F03-9EC0-0CF1D975C691}" type="pres">
      <dgm:prSet presAssocID="{C348F1B6-41E4-4E08-BBD5-A9A02951592D}" presName="spacer" presStyleCnt="0"/>
      <dgm:spPr/>
    </dgm:pt>
    <dgm:pt modelId="{DB37E585-90D1-4A97-8E65-21BE73267E3B}" type="pres">
      <dgm:prSet presAssocID="{BCC6DEC4-4820-4860-BC54-C899D15AE0CC}" presName="parentText" presStyleLbl="node1" presStyleIdx="3" presStyleCnt="4">
        <dgm:presLayoutVars>
          <dgm:chMax val="0"/>
          <dgm:bulletEnabled val="1"/>
        </dgm:presLayoutVars>
      </dgm:prSet>
      <dgm:spPr/>
    </dgm:pt>
  </dgm:ptLst>
  <dgm:cxnLst>
    <dgm:cxn modelId="{CA577F12-57FE-4A2B-9FE5-D5E568076271}" type="presOf" srcId="{A9E4CCD8-DCDF-45AA-BA9F-EA166C7F85F2}" destId="{58D14258-6B32-429D-9DD1-36F8420D734E}" srcOrd="0" destOrd="0" presId="urn:microsoft.com/office/officeart/2005/8/layout/vList2"/>
    <dgm:cxn modelId="{F8C0A519-0E94-4B05-BCC8-72A9F871A303}" type="presOf" srcId="{3B2EBA8A-727E-445F-B97C-273DCFB023FB}" destId="{F69F19D8-C2DD-4DC6-94CB-603D68328DC5}" srcOrd="0" destOrd="0" presId="urn:microsoft.com/office/officeart/2005/8/layout/vList2"/>
    <dgm:cxn modelId="{47C4116C-2AFF-47E8-81E0-5A781F2BD61E}" type="presOf" srcId="{70495AFC-9B9A-4177-A0FD-2A7F19F49176}" destId="{EFBB8608-948F-4B5F-83E0-B2EF1C70C75A}" srcOrd="0" destOrd="0" presId="urn:microsoft.com/office/officeart/2005/8/layout/vList2"/>
    <dgm:cxn modelId="{55C57856-D29A-4E69-B368-E5972E3C529B}" type="presOf" srcId="{BCC6DEC4-4820-4860-BC54-C899D15AE0CC}" destId="{DB37E585-90D1-4A97-8E65-21BE73267E3B}" srcOrd="0" destOrd="0" presId="urn:microsoft.com/office/officeart/2005/8/layout/vList2"/>
    <dgm:cxn modelId="{E08A3D8E-2A0C-4C09-91EC-FE608EEDEF09}" srcId="{A9E4CCD8-DCDF-45AA-BA9F-EA166C7F85F2}" destId="{BCC6DEC4-4820-4860-BC54-C899D15AE0CC}" srcOrd="3" destOrd="0" parTransId="{6966CB89-12E8-454B-A334-32E95E94DB0A}" sibTransId="{5B86C5C0-871E-4974-8139-B66188248699}"/>
    <dgm:cxn modelId="{46B171AF-21B2-4518-91A7-CCB80B4D60FF}" srcId="{A9E4CCD8-DCDF-45AA-BA9F-EA166C7F85F2}" destId="{3B2EBA8A-727E-445F-B97C-273DCFB023FB}" srcOrd="1" destOrd="0" parTransId="{F80B3582-0880-4EF9-8CDD-6A4973294FC0}" sibTransId="{6D949026-5449-411B-8E1C-8ED05A50236D}"/>
    <dgm:cxn modelId="{BB1C60D1-495D-4854-A58E-03E3C4795FD0}" srcId="{A9E4CCD8-DCDF-45AA-BA9F-EA166C7F85F2}" destId="{E8559920-3ADD-4864-AFF5-A460830B569E}" srcOrd="0" destOrd="0" parTransId="{983B1BFF-8148-49FE-A565-CAD2E1ABBF68}" sibTransId="{F798495A-5B3C-4EC1-8941-F7CFA91539AC}"/>
    <dgm:cxn modelId="{D480A0D9-4B51-4A41-8C31-C1E5790F8796}" type="presOf" srcId="{E8559920-3ADD-4864-AFF5-A460830B569E}" destId="{396DFE9A-5CF3-4EE9-B1D5-32902616FC68}" srcOrd="0" destOrd="0" presId="urn:microsoft.com/office/officeart/2005/8/layout/vList2"/>
    <dgm:cxn modelId="{4AAF0FDB-5F1F-4CE5-8B96-99DA1932CF67}" srcId="{A9E4CCD8-DCDF-45AA-BA9F-EA166C7F85F2}" destId="{70495AFC-9B9A-4177-A0FD-2A7F19F49176}" srcOrd="2" destOrd="0" parTransId="{C2F5BD81-E82F-4F3B-832F-DCE6D5B14CD8}" sibTransId="{C348F1B6-41E4-4E08-BBD5-A9A02951592D}"/>
    <dgm:cxn modelId="{F42187D7-DFAD-47D4-9F99-0E1636386CAA}" type="presParOf" srcId="{58D14258-6B32-429D-9DD1-36F8420D734E}" destId="{396DFE9A-5CF3-4EE9-B1D5-32902616FC68}" srcOrd="0" destOrd="0" presId="urn:microsoft.com/office/officeart/2005/8/layout/vList2"/>
    <dgm:cxn modelId="{E7BB3624-5BC8-4D05-807D-65DB0DFBF6AC}" type="presParOf" srcId="{58D14258-6B32-429D-9DD1-36F8420D734E}" destId="{E7765265-A0A7-43EA-A90F-65BFCB8F1EA0}" srcOrd="1" destOrd="0" presId="urn:microsoft.com/office/officeart/2005/8/layout/vList2"/>
    <dgm:cxn modelId="{237ECF89-C7BF-495D-B0C9-EF9F80A9FEE0}" type="presParOf" srcId="{58D14258-6B32-429D-9DD1-36F8420D734E}" destId="{F69F19D8-C2DD-4DC6-94CB-603D68328DC5}" srcOrd="2" destOrd="0" presId="urn:microsoft.com/office/officeart/2005/8/layout/vList2"/>
    <dgm:cxn modelId="{B25BCF0A-CEE8-4A6B-AA33-8F4CDBF4105C}" type="presParOf" srcId="{58D14258-6B32-429D-9DD1-36F8420D734E}" destId="{A29FFAAB-E8B7-4A72-BFD4-FC0825E766C4}" srcOrd="3" destOrd="0" presId="urn:microsoft.com/office/officeart/2005/8/layout/vList2"/>
    <dgm:cxn modelId="{3DD83496-DEFD-4845-B6E8-A64D3424B9C0}" type="presParOf" srcId="{58D14258-6B32-429D-9DD1-36F8420D734E}" destId="{EFBB8608-948F-4B5F-83E0-B2EF1C70C75A}" srcOrd="4" destOrd="0" presId="urn:microsoft.com/office/officeart/2005/8/layout/vList2"/>
    <dgm:cxn modelId="{DE651388-1199-4D05-84E3-F6F388DA28A1}" type="presParOf" srcId="{58D14258-6B32-429D-9DD1-36F8420D734E}" destId="{A09AEDB3-3E76-4F03-9EC0-0CF1D975C691}" srcOrd="5" destOrd="0" presId="urn:microsoft.com/office/officeart/2005/8/layout/vList2"/>
    <dgm:cxn modelId="{D36A44DC-7543-4366-9B0A-00408CB43A37}" type="presParOf" srcId="{58D14258-6B32-429D-9DD1-36F8420D734E}" destId="{DB37E585-90D1-4A97-8E65-21BE73267E3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795D26-21E4-46D5-A442-A519B12B54D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1C180117-D0CC-44E4-9455-8526C602E8DD}">
      <dgm:prSet/>
      <dgm:spPr/>
      <dgm:t>
        <a:bodyPr/>
        <a:lstStyle/>
        <a:p>
          <a:r>
            <a:rPr lang="en-US"/>
            <a:t>In general, four types of analysis is performed on the design, as follows:</a:t>
          </a:r>
        </a:p>
      </dgm:t>
    </dgm:pt>
    <dgm:pt modelId="{09459607-66B5-4B45-82C7-84E02DAFC86A}" type="parTrans" cxnId="{CD8508C5-F498-41CB-9E31-693877036F6F}">
      <dgm:prSet/>
      <dgm:spPr/>
      <dgm:t>
        <a:bodyPr/>
        <a:lstStyle/>
        <a:p>
          <a:endParaRPr lang="en-US"/>
        </a:p>
      </dgm:t>
    </dgm:pt>
    <dgm:pt modelId="{5535154C-58E1-4CA5-849D-8CF0729C1F85}" type="sibTrans" cxnId="{CD8508C5-F498-41CB-9E31-693877036F6F}">
      <dgm:prSet/>
      <dgm:spPr/>
      <dgm:t>
        <a:bodyPr/>
        <a:lstStyle/>
        <a:p>
          <a:endParaRPr lang="en-US"/>
        </a:p>
      </dgm:t>
    </dgm:pt>
    <dgm:pt modelId="{4F82C61E-DCCD-48C9-A3A0-9E9E04B27816}">
      <dgm:prSet/>
      <dgm:spPr/>
      <dgm:t>
        <a:bodyPr/>
        <a:lstStyle/>
        <a:p>
          <a:r>
            <a:rPr lang="en-US" b="1" dirty="0"/>
            <a:t>From primary inputs to all flops in the design</a:t>
          </a:r>
          <a:r>
            <a:rPr lang="en-US" dirty="0"/>
            <a:t>.</a:t>
          </a:r>
        </a:p>
      </dgm:t>
    </dgm:pt>
    <dgm:pt modelId="{5F98B1BA-F618-41FC-A5DE-A4D53B122DC8}" type="parTrans" cxnId="{1A3A7B2C-EA92-4F4D-87A1-86446A226718}">
      <dgm:prSet/>
      <dgm:spPr/>
      <dgm:t>
        <a:bodyPr/>
        <a:lstStyle/>
        <a:p>
          <a:endParaRPr lang="en-US"/>
        </a:p>
      </dgm:t>
    </dgm:pt>
    <dgm:pt modelId="{668D0646-4ECD-409F-8E76-17D1B776980B}" type="sibTrans" cxnId="{1A3A7B2C-EA92-4F4D-87A1-86446A226718}">
      <dgm:prSet/>
      <dgm:spPr/>
      <dgm:t>
        <a:bodyPr/>
        <a:lstStyle/>
        <a:p>
          <a:endParaRPr lang="en-US"/>
        </a:p>
      </dgm:t>
    </dgm:pt>
    <dgm:pt modelId="{CC2FEE57-0D76-44A6-9D79-86F63A4E934B}">
      <dgm:prSet/>
      <dgm:spPr/>
      <dgm:t>
        <a:bodyPr/>
        <a:lstStyle/>
        <a:p>
          <a:r>
            <a:rPr lang="en-US"/>
            <a:t>report_timing –from [all_inputs] –to [all_registers –data_pins]</a:t>
          </a:r>
        </a:p>
      </dgm:t>
    </dgm:pt>
    <dgm:pt modelId="{63E9E218-5361-4982-A3D7-88250AE11EF6}" type="parTrans" cxnId="{22D3D4A8-9D84-4433-903A-AD2E2CBA4EB2}">
      <dgm:prSet/>
      <dgm:spPr/>
      <dgm:t>
        <a:bodyPr/>
        <a:lstStyle/>
        <a:p>
          <a:endParaRPr lang="en-US"/>
        </a:p>
      </dgm:t>
    </dgm:pt>
    <dgm:pt modelId="{B2011145-EA40-4A4A-AC75-62754C5CC130}" type="sibTrans" cxnId="{22D3D4A8-9D84-4433-903A-AD2E2CBA4EB2}">
      <dgm:prSet/>
      <dgm:spPr/>
      <dgm:t>
        <a:bodyPr/>
        <a:lstStyle/>
        <a:p>
          <a:endParaRPr lang="en-US"/>
        </a:p>
      </dgm:t>
    </dgm:pt>
    <dgm:pt modelId="{E9D03750-AD61-40B0-95D6-59AA5139E8AE}">
      <dgm:prSet/>
      <dgm:spPr/>
      <dgm:t>
        <a:bodyPr/>
        <a:lstStyle/>
        <a:p>
          <a:r>
            <a:rPr lang="en-US"/>
            <a:t>b)</a:t>
          </a:r>
          <a:r>
            <a:rPr lang="en-US" b="0" i="0" baseline="0"/>
            <a:t> From flop to flop.</a:t>
          </a:r>
          <a:endParaRPr lang="en-US"/>
        </a:p>
      </dgm:t>
    </dgm:pt>
    <dgm:pt modelId="{3B18203C-F73E-4671-86E3-B0B9FF68C04C}" type="parTrans" cxnId="{126F8289-7513-4D46-A552-E9C50AE13E01}">
      <dgm:prSet/>
      <dgm:spPr/>
      <dgm:t>
        <a:bodyPr/>
        <a:lstStyle/>
        <a:p>
          <a:endParaRPr lang="en-US"/>
        </a:p>
      </dgm:t>
    </dgm:pt>
    <dgm:pt modelId="{B49F1BBC-1C05-4B1F-B301-8442CA0B4F95}" type="sibTrans" cxnId="{126F8289-7513-4D46-A552-E9C50AE13E01}">
      <dgm:prSet/>
      <dgm:spPr/>
      <dgm:t>
        <a:bodyPr/>
        <a:lstStyle/>
        <a:p>
          <a:endParaRPr lang="en-US"/>
        </a:p>
      </dgm:t>
    </dgm:pt>
    <dgm:pt modelId="{458E97F7-0275-4F92-A0AC-E813577A33B5}">
      <dgm:prSet/>
      <dgm:spPr/>
      <dgm:t>
        <a:bodyPr/>
        <a:lstStyle/>
        <a:p>
          <a:r>
            <a:rPr lang="en-US"/>
            <a:t>report_timing –from [all_registers –clock_pins]  –to [all_registers –data_pins] </a:t>
          </a:r>
        </a:p>
      </dgm:t>
    </dgm:pt>
    <dgm:pt modelId="{8B352C53-41AF-4FC5-A190-B2A1F2EA930F}" type="parTrans" cxnId="{6789C472-E2ED-4916-9F50-9AE2726562D7}">
      <dgm:prSet/>
      <dgm:spPr/>
      <dgm:t>
        <a:bodyPr/>
        <a:lstStyle/>
        <a:p>
          <a:endParaRPr lang="en-US"/>
        </a:p>
      </dgm:t>
    </dgm:pt>
    <dgm:pt modelId="{C235A05D-7B50-4155-B86B-FAA75FC95964}" type="sibTrans" cxnId="{6789C472-E2ED-4916-9F50-9AE2726562D7}">
      <dgm:prSet/>
      <dgm:spPr/>
      <dgm:t>
        <a:bodyPr/>
        <a:lstStyle/>
        <a:p>
          <a:endParaRPr lang="en-US"/>
        </a:p>
      </dgm:t>
    </dgm:pt>
    <dgm:pt modelId="{B191C01F-C62A-4806-A9E4-AD435CF8FDA1}">
      <dgm:prSet/>
      <dgm:spPr/>
      <dgm:t>
        <a:bodyPr/>
        <a:lstStyle/>
        <a:p>
          <a:r>
            <a:rPr lang="en-US"/>
            <a:t>c) From flop to primary output of the design.</a:t>
          </a:r>
        </a:p>
      </dgm:t>
    </dgm:pt>
    <dgm:pt modelId="{567BFD86-33AA-4B14-A067-0EC07EAAA7B9}" type="parTrans" cxnId="{5A1B7A5F-0DBE-4C2E-A068-AD1E3625F65E}">
      <dgm:prSet/>
      <dgm:spPr/>
      <dgm:t>
        <a:bodyPr/>
        <a:lstStyle/>
        <a:p>
          <a:endParaRPr lang="en-US"/>
        </a:p>
      </dgm:t>
    </dgm:pt>
    <dgm:pt modelId="{F1C03D8C-F4C8-4519-9A89-0F588A070983}" type="sibTrans" cxnId="{5A1B7A5F-0DBE-4C2E-A068-AD1E3625F65E}">
      <dgm:prSet/>
      <dgm:spPr/>
      <dgm:t>
        <a:bodyPr/>
        <a:lstStyle/>
        <a:p>
          <a:endParaRPr lang="en-US"/>
        </a:p>
      </dgm:t>
    </dgm:pt>
    <dgm:pt modelId="{52744BAF-B50D-4AF4-AE38-4ACAAC2CEFA4}">
      <dgm:prSet/>
      <dgm:spPr/>
      <dgm:t>
        <a:bodyPr/>
        <a:lstStyle/>
        <a:p>
          <a:r>
            <a:rPr lang="en-US"/>
            <a:t>report_timing –from [all_registers -clock_pins] –to [all_outputs]</a:t>
          </a:r>
        </a:p>
      </dgm:t>
    </dgm:pt>
    <dgm:pt modelId="{10AB2AE3-D2FA-4DBF-8DFD-8C28CB44DFDC}" type="parTrans" cxnId="{4A5CAD00-E6AB-4428-8297-DD0DEC08FBB2}">
      <dgm:prSet/>
      <dgm:spPr/>
      <dgm:t>
        <a:bodyPr/>
        <a:lstStyle/>
        <a:p>
          <a:endParaRPr lang="en-US"/>
        </a:p>
      </dgm:t>
    </dgm:pt>
    <dgm:pt modelId="{375500E3-BAF2-4A9E-908F-3DA65CC22F14}" type="sibTrans" cxnId="{4A5CAD00-E6AB-4428-8297-DD0DEC08FBB2}">
      <dgm:prSet/>
      <dgm:spPr/>
      <dgm:t>
        <a:bodyPr/>
        <a:lstStyle/>
        <a:p>
          <a:endParaRPr lang="en-US"/>
        </a:p>
      </dgm:t>
    </dgm:pt>
    <dgm:pt modelId="{0917B0A6-F9B4-4C8B-8CEA-2FC45E0CE06D}">
      <dgm:prSet/>
      <dgm:spPr/>
      <dgm:t>
        <a:bodyPr/>
        <a:lstStyle/>
        <a:p>
          <a:r>
            <a:rPr lang="en-US"/>
            <a:t>d) From primary inputs to primary outputs of the design.</a:t>
          </a:r>
        </a:p>
      </dgm:t>
    </dgm:pt>
    <dgm:pt modelId="{E3EE45A5-33E9-4358-9AB1-CD39A169EC99}" type="parTrans" cxnId="{69885B7A-293D-423B-9A87-0EBC12B60BBF}">
      <dgm:prSet/>
      <dgm:spPr/>
      <dgm:t>
        <a:bodyPr/>
        <a:lstStyle/>
        <a:p>
          <a:endParaRPr lang="en-US"/>
        </a:p>
      </dgm:t>
    </dgm:pt>
    <dgm:pt modelId="{9498777F-8C16-4919-9CBD-26DD338D16B1}" type="sibTrans" cxnId="{69885B7A-293D-423B-9A87-0EBC12B60BBF}">
      <dgm:prSet/>
      <dgm:spPr/>
      <dgm:t>
        <a:bodyPr/>
        <a:lstStyle/>
        <a:p>
          <a:endParaRPr lang="en-US"/>
        </a:p>
      </dgm:t>
    </dgm:pt>
    <dgm:pt modelId="{49DD3480-C4C7-46CB-A3F6-BE2BF7698542}">
      <dgm:prSet/>
      <dgm:spPr/>
      <dgm:t>
        <a:bodyPr/>
        <a:lstStyle/>
        <a:p>
          <a:r>
            <a:rPr lang="en-US"/>
            <a:t>report_timing –from [all_inputs] –to [all_outputs]</a:t>
          </a:r>
        </a:p>
      </dgm:t>
    </dgm:pt>
    <dgm:pt modelId="{2188A839-931D-4E20-B976-122A8B39B2C9}" type="parTrans" cxnId="{42660DBF-C7CD-494B-81F5-8A8DA192D4B9}">
      <dgm:prSet/>
      <dgm:spPr/>
      <dgm:t>
        <a:bodyPr/>
        <a:lstStyle/>
        <a:p>
          <a:endParaRPr lang="en-US"/>
        </a:p>
      </dgm:t>
    </dgm:pt>
    <dgm:pt modelId="{A0B56539-B639-4DDC-A1F9-8665592A2ECA}" type="sibTrans" cxnId="{42660DBF-C7CD-494B-81F5-8A8DA192D4B9}">
      <dgm:prSet/>
      <dgm:spPr/>
      <dgm:t>
        <a:bodyPr/>
        <a:lstStyle/>
        <a:p>
          <a:endParaRPr lang="en-US"/>
        </a:p>
      </dgm:t>
    </dgm:pt>
    <dgm:pt modelId="{0308A38B-2BFF-4151-A525-E3A8F3204436}" type="pres">
      <dgm:prSet presAssocID="{12795D26-21E4-46D5-A442-A519B12B54D8}" presName="diagram" presStyleCnt="0">
        <dgm:presLayoutVars>
          <dgm:dir/>
          <dgm:resizeHandles val="exact"/>
        </dgm:presLayoutVars>
      </dgm:prSet>
      <dgm:spPr/>
    </dgm:pt>
    <dgm:pt modelId="{EA35B7F4-53E8-41AD-BD16-3E336834CD51}" type="pres">
      <dgm:prSet presAssocID="{1C180117-D0CC-44E4-9455-8526C602E8DD}" presName="node" presStyleLbl="node1" presStyleIdx="0" presStyleCnt="8">
        <dgm:presLayoutVars>
          <dgm:bulletEnabled val="1"/>
        </dgm:presLayoutVars>
      </dgm:prSet>
      <dgm:spPr/>
    </dgm:pt>
    <dgm:pt modelId="{1565107C-CBE5-4F84-A8D4-657FF4CCC340}" type="pres">
      <dgm:prSet presAssocID="{5535154C-58E1-4CA5-849D-8CF0729C1F85}" presName="sibTrans" presStyleCnt="0"/>
      <dgm:spPr/>
    </dgm:pt>
    <dgm:pt modelId="{BC7AE339-47CE-4535-B26B-781BCED8A501}" type="pres">
      <dgm:prSet presAssocID="{CC2FEE57-0D76-44A6-9D79-86F63A4E934B}" presName="node" presStyleLbl="node1" presStyleIdx="1" presStyleCnt="8">
        <dgm:presLayoutVars>
          <dgm:bulletEnabled val="1"/>
        </dgm:presLayoutVars>
      </dgm:prSet>
      <dgm:spPr/>
    </dgm:pt>
    <dgm:pt modelId="{A9E3D927-93B2-4184-8678-B1C17AD928B2}" type="pres">
      <dgm:prSet presAssocID="{B2011145-EA40-4A4A-AC75-62754C5CC130}" presName="sibTrans" presStyleCnt="0"/>
      <dgm:spPr/>
    </dgm:pt>
    <dgm:pt modelId="{7F543283-912A-42AA-B5FB-1E3F9A195082}" type="pres">
      <dgm:prSet presAssocID="{E9D03750-AD61-40B0-95D6-59AA5139E8AE}" presName="node" presStyleLbl="node1" presStyleIdx="2" presStyleCnt="8">
        <dgm:presLayoutVars>
          <dgm:bulletEnabled val="1"/>
        </dgm:presLayoutVars>
      </dgm:prSet>
      <dgm:spPr/>
    </dgm:pt>
    <dgm:pt modelId="{0320F7E2-C831-42F8-84F4-A4C7F6427F7C}" type="pres">
      <dgm:prSet presAssocID="{B49F1BBC-1C05-4B1F-B301-8442CA0B4F95}" presName="sibTrans" presStyleCnt="0"/>
      <dgm:spPr/>
    </dgm:pt>
    <dgm:pt modelId="{48A9D6D1-915E-4D73-8174-A9DC5F508498}" type="pres">
      <dgm:prSet presAssocID="{458E97F7-0275-4F92-A0AC-E813577A33B5}" presName="node" presStyleLbl="node1" presStyleIdx="3" presStyleCnt="8">
        <dgm:presLayoutVars>
          <dgm:bulletEnabled val="1"/>
        </dgm:presLayoutVars>
      </dgm:prSet>
      <dgm:spPr/>
    </dgm:pt>
    <dgm:pt modelId="{B82BDF4A-627E-464B-B043-64CC7DF30A21}" type="pres">
      <dgm:prSet presAssocID="{C235A05D-7B50-4155-B86B-FAA75FC95964}" presName="sibTrans" presStyleCnt="0"/>
      <dgm:spPr/>
    </dgm:pt>
    <dgm:pt modelId="{2EF7D26B-A9DB-4ED0-A611-D56B71943817}" type="pres">
      <dgm:prSet presAssocID="{B191C01F-C62A-4806-A9E4-AD435CF8FDA1}" presName="node" presStyleLbl="node1" presStyleIdx="4" presStyleCnt="8">
        <dgm:presLayoutVars>
          <dgm:bulletEnabled val="1"/>
        </dgm:presLayoutVars>
      </dgm:prSet>
      <dgm:spPr/>
    </dgm:pt>
    <dgm:pt modelId="{E96751FD-CBAB-4D85-9174-743D7FA0AA34}" type="pres">
      <dgm:prSet presAssocID="{F1C03D8C-F4C8-4519-9A89-0F588A070983}" presName="sibTrans" presStyleCnt="0"/>
      <dgm:spPr/>
    </dgm:pt>
    <dgm:pt modelId="{2795B527-45E9-48C5-999C-17FFE2FF6360}" type="pres">
      <dgm:prSet presAssocID="{52744BAF-B50D-4AF4-AE38-4ACAAC2CEFA4}" presName="node" presStyleLbl="node1" presStyleIdx="5" presStyleCnt="8">
        <dgm:presLayoutVars>
          <dgm:bulletEnabled val="1"/>
        </dgm:presLayoutVars>
      </dgm:prSet>
      <dgm:spPr/>
    </dgm:pt>
    <dgm:pt modelId="{873BD596-0388-441E-ABB3-273D23B888B1}" type="pres">
      <dgm:prSet presAssocID="{375500E3-BAF2-4A9E-908F-3DA65CC22F14}" presName="sibTrans" presStyleCnt="0"/>
      <dgm:spPr/>
    </dgm:pt>
    <dgm:pt modelId="{4D13260C-7AFD-4F0B-87A2-6D610BD2E965}" type="pres">
      <dgm:prSet presAssocID="{0917B0A6-F9B4-4C8B-8CEA-2FC45E0CE06D}" presName="node" presStyleLbl="node1" presStyleIdx="6" presStyleCnt="8">
        <dgm:presLayoutVars>
          <dgm:bulletEnabled val="1"/>
        </dgm:presLayoutVars>
      </dgm:prSet>
      <dgm:spPr/>
    </dgm:pt>
    <dgm:pt modelId="{419BF891-F582-4FEB-96FB-A7A86A0B9386}" type="pres">
      <dgm:prSet presAssocID="{9498777F-8C16-4919-9CBD-26DD338D16B1}" presName="sibTrans" presStyleCnt="0"/>
      <dgm:spPr/>
    </dgm:pt>
    <dgm:pt modelId="{C7BC4741-5DFF-4AD5-8890-6794869EDE20}" type="pres">
      <dgm:prSet presAssocID="{49DD3480-C4C7-46CB-A3F6-BE2BF7698542}" presName="node" presStyleLbl="node1" presStyleIdx="7" presStyleCnt="8">
        <dgm:presLayoutVars>
          <dgm:bulletEnabled val="1"/>
        </dgm:presLayoutVars>
      </dgm:prSet>
      <dgm:spPr/>
    </dgm:pt>
  </dgm:ptLst>
  <dgm:cxnLst>
    <dgm:cxn modelId="{4A5CAD00-E6AB-4428-8297-DD0DEC08FBB2}" srcId="{12795D26-21E4-46D5-A442-A519B12B54D8}" destId="{52744BAF-B50D-4AF4-AE38-4ACAAC2CEFA4}" srcOrd="5" destOrd="0" parTransId="{10AB2AE3-D2FA-4DBF-8DFD-8C28CB44DFDC}" sibTransId="{375500E3-BAF2-4A9E-908F-3DA65CC22F14}"/>
    <dgm:cxn modelId="{0DD9D407-D5BE-4690-B7C9-F6712C30E869}" type="presOf" srcId="{12795D26-21E4-46D5-A442-A519B12B54D8}" destId="{0308A38B-2BFF-4151-A525-E3A8F3204436}" srcOrd="0" destOrd="0" presId="urn:microsoft.com/office/officeart/2005/8/layout/default"/>
    <dgm:cxn modelId="{1A3A7B2C-EA92-4F4D-87A1-86446A226718}" srcId="{1C180117-D0CC-44E4-9455-8526C602E8DD}" destId="{4F82C61E-DCCD-48C9-A3A0-9E9E04B27816}" srcOrd="0" destOrd="0" parTransId="{5F98B1BA-F618-41FC-A5DE-A4D53B122DC8}" sibTransId="{668D0646-4ECD-409F-8E76-17D1B776980B}"/>
    <dgm:cxn modelId="{E3FB982E-55EA-4B71-B9D6-51D8D155FC72}" type="presOf" srcId="{0917B0A6-F9B4-4C8B-8CEA-2FC45E0CE06D}" destId="{4D13260C-7AFD-4F0B-87A2-6D610BD2E965}" srcOrd="0" destOrd="0" presId="urn:microsoft.com/office/officeart/2005/8/layout/default"/>
    <dgm:cxn modelId="{5A1B7A5F-0DBE-4C2E-A068-AD1E3625F65E}" srcId="{12795D26-21E4-46D5-A442-A519B12B54D8}" destId="{B191C01F-C62A-4806-A9E4-AD435CF8FDA1}" srcOrd="4" destOrd="0" parTransId="{567BFD86-33AA-4B14-A067-0EC07EAAA7B9}" sibTransId="{F1C03D8C-F4C8-4519-9A89-0F588A070983}"/>
    <dgm:cxn modelId="{F17CF544-1B46-4C9D-964E-607D7F52F71F}" type="presOf" srcId="{CC2FEE57-0D76-44A6-9D79-86F63A4E934B}" destId="{BC7AE339-47CE-4535-B26B-781BCED8A501}" srcOrd="0" destOrd="0" presId="urn:microsoft.com/office/officeart/2005/8/layout/default"/>
    <dgm:cxn modelId="{6789C472-E2ED-4916-9F50-9AE2726562D7}" srcId="{12795D26-21E4-46D5-A442-A519B12B54D8}" destId="{458E97F7-0275-4F92-A0AC-E813577A33B5}" srcOrd="3" destOrd="0" parTransId="{8B352C53-41AF-4FC5-A190-B2A1F2EA930F}" sibTransId="{C235A05D-7B50-4155-B86B-FAA75FC95964}"/>
    <dgm:cxn modelId="{8281F774-AF07-4194-9412-2FBD685AE81F}" type="presOf" srcId="{4F82C61E-DCCD-48C9-A3A0-9E9E04B27816}" destId="{EA35B7F4-53E8-41AD-BD16-3E336834CD51}" srcOrd="0" destOrd="1" presId="urn:microsoft.com/office/officeart/2005/8/layout/default"/>
    <dgm:cxn modelId="{69885B7A-293D-423B-9A87-0EBC12B60BBF}" srcId="{12795D26-21E4-46D5-A442-A519B12B54D8}" destId="{0917B0A6-F9B4-4C8B-8CEA-2FC45E0CE06D}" srcOrd="6" destOrd="0" parTransId="{E3EE45A5-33E9-4358-9AB1-CD39A169EC99}" sibTransId="{9498777F-8C16-4919-9CBD-26DD338D16B1}"/>
    <dgm:cxn modelId="{126F8289-7513-4D46-A552-E9C50AE13E01}" srcId="{12795D26-21E4-46D5-A442-A519B12B54D8}" destId="{E9D03750-AD61-40B0-95D6-59AA5139E8AE}" srcOrd="2" destOrd="0" parTransId="{3B18203C-F73E-4671-86E3-B0B9FF68C04C}" sibTransId="{B49F1BBC-1C05-4B1F-B301-8442CA0B4F95}"/>
    <dgm:cxn modelId="{326B118D-48E0-414C-9281-2CD0103F0FCB}" type="presOf" srcId="{E9D03750-AD61-40B0-95D6-59AA5139E8AE}" destId="{7F543283-912A-42AA-B5FB-1E3F9A195082}" srcOrd="0" destOrd="0" presId="urn:microsoft.com/office/officeart/2005/8/layout/default"/>
    <dgm:cxn modelId="{90DC748F-8B04-492E-8993-889362B7CBF3}" type="presOf" srcId="{1C180117-D0CC-44E4-9455-8526C602E8DD}" destId="{EA35B7F4-53E8-41AD-BD16-3E336834CD51}" srcOrd="0" destOrd="0" presId="urn:microsoft.com/office/officeart/2005/8/layout/default"/>
    <dgm:cxn modelId="{37906BA0-97CC-4A00-901E-DBBC65113FF3}" type="presOf" srcId="{52744BAF-B50D-4AF4-AE38-4ACAAC2CEFA4}" destId="{2795B527-45E9-48C5-999C-17FFE2FF6360}" srcOrd="0" destOrd="0" presId="urn:microsoft.com/office/officeart/2005/8/layout/default"/>
    <dgm:cxn modelId="{22D3D4A8-9D84-4433-903A-AD2E2CBA4EB2}" srcId="{12795D26-21E4-46D5-A442-A519B12B54D8}" destId="{CC2FEE57-0D76-44A6-9D79-86F63A4E934B}" srcOrd="1" destOrd="0" parTransId="{63E9E218-5361-4982-A3D7-88250AE11EF6}" sibTransId="{B2011145-EA40-4A4A-AC75-62754C5CC130}"/>
    <dgm:cxn modelId="{CBBB7BB0-AC2E-467B-80B4-1BA5236AD9EC}" type="presOf" srcId="{458E97F7-0275-4F92-A0AC-E813577A33B5}" destId="{48A9D6D1-915E-4D73-8174-A9DC5F508498}" srcOrd="0" destOrd="0" presId="urn:microsoft.com/office/officeart/2005/8/layout/default"/>
    <dgm:cxn modelId="{52D7EEBB-6181-48DE-825E-695C23C8C958}" type="presOf" srcId="{B191C01F-C62A-4806-A9E4-AD435CF8FDA1}" destId="{2EF7D26B-A9DB-4ED0-A611-D56B71943817}" srcOrd="0" destOrd="0" presId="urn:microsoft.com/office/officeart/2005/8/layout/default"/>
    <dgm:cxn modelId="{42660DBF-C7CD-494B-81F5-8A8DA192D4B9}" srcId="{12795D26-21E4-46D5-A442-A519B12B54D8}" destId="{49DD3480-C4C7-46CB-A3F6-BE2BF7698542}" srcOrd="7" destOrd="0" parTransId="{2188A839-931D-4E20-B976-122A8B39B2C9}" sibTransId="{A0B56539-B639-4DDC-A1F9-8665592A2ECA}"/>
    <dgm:cxn modelId="{CD8508C5-F498-41CB-9E31-693877036F6F}" srcId="{12795D26-21E4-46D5-A442-A519B12B54D8}" destId="{1C180117-D0CC-44E4-9455-8526C602E8DD}" srcOrd="0" destOrd="0" parTransId="{09459607-66B5-4B45-82C7-84E02DAFC86A}" sibTransId="{5535154C-58E1-4CA5-849D-8CF0729C1F85}"/>
    <dgm:cxn modelId="{7C87B7F3-715B-4BB6-8C76-9696ED6686B7}" type="presOf" srcId="{49DD3480-C4C7-46CB-A3F6-BE2BF7698542}" destId="{C7BC4741-5DFF-4AD5-8890-6794869EDE20}" srcOrd="0" destOrd="0" presId="urn:microsoft.com/office/officeart/2005/8/layout/default"/>
    <dgm:cxn modelId="{219849CE-F757-427E-A6BE-11F34DB58CE2}" type="presParOf" srcId="{0308A38B-2BFF-4151-A525-E3A8F3204436}" destId="{EA35B7F4-53E8-41AD-BD16-3E336834CD51}" srcOrd="0" destOrd="0" presId="urn:microsoft.com/office/officeart/2005/8/layout/default"/>
    <dgm:cxn modelId="{B89597B9-6786-42FA-9F63-F96139AA1E32}" type="presParOf" srcId="{0308A38B-2BFF-4151-A525-E3A8F3204436}" destId="{1565107C-CBE5-4F84-A8D4-657FF4CCC340}" srcOrd="1" destOrd="0" presId="urn:microsoft.com/office/officeart/2005/8/layout/default"/>
    <dgm:cxn modelId="{4474A00C-4D92-4B05-8E12-BF24E6D46B0B}" type="presParOf" srcId="{0308A38B-2BFF-4151-A525-E3A8F3204436}" destId="{BC7AE339-47CE-4535-B26B-781BCED8A501}" srcOrd="2" destOrd="0" presId="urn:microsoft.com/office/officeart/2005/8/layout/default"/>
    <dgm:cxn modelId="{438CFCFA-A872-43A4-AB2D-F79A31A8D04D}" type="presParOf" srcId="{0308A38B-2BFF-4151-A525-E3A8F3204436}" destId="{A9E3D927-93B2-4184-8678-B1C17AD928B2}" srcOrd="3" destOrd="0" presId="urn:microsoft.com/office/officeart/2005/8/layout/default"/>
    <dgm:cxn modelId="{AA5F0FA6-E196-4F70-9DAA-2A8D9BEAB0B7}" type="presParOf" srcId="{0308A38B-2BFF-4151-A525-E3A8F3204436}" destId="{7F543283-912A-42AA-B5FB-1E3F9A195082}" srcOrd="4" destOrd="0" presId="urn:microsoft.com/office/officeart/2005/8/layout/default"/>
    <dgm:cxn modelId="{0E7869DD-782E-4104-A08C-8359A9AA64D7}" type="presParOf" srcId="{0308A38B-2BFF-4151-A525-E3A8F3204436}" destId="{0320F7E2-C831-42F8-84F4-A4C7F6427F7C}" srcOrd="5" destOrd="0" presId="urn:microsoft.com/office/officeart/2005/8/layout/default"/>
    <dgm:cxn modelId="{DABA73D7-2E02-4ADC-82BE-DDDEB1B1D37D}" type="presParOf" srcId="{0308A38B-2BFF-4151-A525-E3A8F3204436}" destId="{48A9D6D1-915E-4D73-8174-A9DC5F508498}" srcOrd="6" destOrd="0" presId="urn:microsoft.com/office/officeart/2005/8/layout/default"/>
    <dgm:cxn modelId="{00CD746D-3C26-49EF-8522-EBD9C40DBAF5}" type="presParOf" srcId="{0308A38B-2BFF-4151-A525-E3A8F3204436}" destId="{B82BDF4A-627E-464B-B043-64CC7DF30A21}" srcOrd="7" destOrd="0" presId="urn:microsoft.com/office/officeart/2005/8/layout/default"/>
    <dgm:cxn modelId="{72634A6B-66AA-4EAC-8C4A-75E8CF1ED2BE}" type="presParOf" srcId="{0308A38B-2BFF-4151-A525-E3A8F3204436}" destId="{2EF7D26B-A9DB-4ED0-A611-D56B71943817}" srcOrd="8" destOrd="0" presId="urn:microsoft.com/office/officeart/2005/8/layout/default"/>
    <dgm:cxn modelId="{E7A59588-46CB-4EAE-BA9B-8218716B4978}" type="presParOf" srcId="{0308A38B-2BFF-4151-A525-E3A8F3204436}" destId="{E96751FD-CBAB-4D85-9174-743D7FA0AA34}" srcOrd="9" destOrd="0" presId="urn:microsoft.com/office/officeart/2005/8/layout/default"/>
    <dgm:cxn modelId="{6FE3BDA6-B7CF-48A1-9D9E-92E9298F510A}" type="presParOf" srcId="{0308A38B-2BFF-4151-A525-E3A8F3204436}" destId="{2795B527-45E9-48C5-999C-17FFE2FF6360}" srcOrd="10" destOrd="0" presId="urn:microsoft.com/office/officeart/2005/8/layout/default"/>
    <dgm:cxn modelId="{076CBF6C-5CF3-40B2-8556-9F604FA4776A}" type="presParOf" srcId="{0308A38B-2BFF-4151-A525-E3A8F3204436}" destId="{873BD596-0388-441E-ABB3-273D23B888B1}" srcOrd="11" destOrd="0" presId="urn:microsoft.com/office/officeart/2005/8/layout/default"/>
    <dgm:cxn modelId="{DCCF84D1-7333-4D96-B4F5-97D0D1861DFC}" type="presParOf" srcId="{0308A38B-2BFF-4151-A525-E3A8F3204436}" destId="{4D13260C-7AFD-4F0B-87A2-6D610BD2E965}" srcOrd="12" destOrd="0" presId="urn:microsoft.com/office/officeart/2005/8/layout/default"/>
    <dgm:cxn modelId="{F3D5108E-304C-40B4-B771-ABF26478F30E}" type="presParOf" srcId="{0308A38B-2BFF-4151-A525-E3A8F3204436}" destId="{419BF891-F582-4FEB-96FB-A7A86A0B9386}" srcOrd="13" destOrd="0" presId="urn:microsoft.com/office/officeart/2005/8/layout/default"/>
    <dgm:cxn modelId="{A8FAF2EF-9EB8-49A1-A641-B8F690D84588}" type="presParOf" srcId="{0308A38B-2BFF-4151-A525-E3A8F3204436}" destId="{C7BC4741-5DFF-4AD5-8890-6794869EDE20}"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9872-2E26-4925-8E70-D92954343A6F}">
      <dsp:nvSpPr>
        <dsp:cNvPr id="0" name=""/>
        <dsp:cNvSpPr/>
      </dsp:nvSpPr>
      <dsp:spPr>
        <a:xfrm>
          <a:off x="164445" y="715646"/>
          <a:ext cx="2484509" cy="124225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PT being the static analysis engine can only read mapped designs. This performs the basis of design entry to PT.</a:t>
          </a:r>
        </a:p>
      </dsp:txBody>
      <dsp:txXfrm>
        <a:off x="200829" y="752030"/>
        <a:ext cx="2411741" cy="1169486"/>
      </dsp:txXfrm>
    </dsp:sp>
    <dsp:sp modelId="{4ADAF6A2-86B7-460B-A985-3D1575860509}">
      <dsp:nvSpPr>
        <dsp:cNvPr id="0" name=""/>
        <dsp:cNvSpPr/>
      </dsp:nvSpPr>
      <dsp:spPr>
        <a:xfrm>
          <a:off x="164445" y="2144240"/>
          <a:ext cx="2484509" cy="124225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input to PT can be a file in db, Verilog, VHDL or EDIF format.</a:t>
          </a:r>
        </a:p>
      </dsp:txBody>
      <dsp:txXfrm>
        <a:off x="200829" y="2180624"/>
        <a:ext cx="2411741" cy="1169486"/>
      </dsp:txXfrm>
    </dsp:sp>
    <dsp:sp modelId="{D6C10762-E5ED-4B86-A461-DCB9D0892602}">
      <dsp:nvSpPr>
        <dsp:cNvPr id="0" name=""/>
        <dsp:cNvSpPr/>
      </dsp:nvSpPr>
      <dsp:spPr>
        <a:xfrm rot="17692822">
          <a:off x="1964795" y="1673707"/>
          <a:ext cx="2362122" cy="40429"/>
        </a:xfrm>
        <a:custGeom>
          <a:avLst/>
          <a:gdLst/>
          <a:ahLst/>
          <a:cxnLst/>
          <a:rect l="0" t="0" r="0" b="0"/>
          <a:pathLst>
            <a:path>
              <a:moveTo>
                <a:pt x="0" y="20214"/>
              </a:moveTo>
              <a:lnTo>
                <a:pt x="2362122"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86803" y="1634869"/>
        <a:ext cx="118106" cy="118106"/>
      </dsp:txXfrm>
    </dsp:sp>
    <dsp:sp modelId="{293EE8F3-40BA-4B83-B236-1EED74A3A066}">
      <dsp:nvSpPr>
        <dsp:cNvPr id="0" name=""/>
        <dsp:cNvSpPr/>
      </dsp:nvSpPr>
      <dsp:spPr>
        <a:xfrm>
          <a:off x="3642758" y="1350"/>
          <a:ext cx="2484509" cy="124225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read_db –netlist_only .db #db format</a:t>
          </a:r>
        </a:p>
      </dsp:txBody>
      <dsp:txXfrm>
        <a:off x="3679142" y="37734"/>
        <a:ext cx="2411741" cy="1169486"/>
      </dsp:txXfrm>
    </dsp:sp>
    <dsp:sp modelId="{F723D43C-B3C2-49FC-9496-B87EDD2C3A26}">
      <dsp:nvSpPr>
        <dsp:cNvPr id="0" name=""/>
        <dsp:cNvSpPr/>
      </dsp:nvSpPr>
      <dsp:spPr>
        <a:xfrm rot="19457599">
          <a:off x="2533920" y="2388004"/>
          <a:ext cx="1223873" cy="40429"/>
        </a:xfrm>
        <a:custGeom>
          <a:avLst/>
          <a:gdLst/>
          <a:ahLst/>
          <a:cxnLst/>
          <a:rect l="0" t="0" r="0" b="0"/>
          <a:pathLst>
            <a:path>
              <a:moveTo>
                <a:pt x="0" y="20214"/>
              </a:moveTo>
              <a:lnTo>
                <a:pt x="122387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260" y="2377622"/>
        <a:ext cx="61193" cy="61193"/>
      </dsp:txXfrm>
    </dsp:sp>
    <dsp:sp modelId="{23AC729F-FB66-4F4B-AB0D-C10D56DF3982}">
      <dsp:nvSpPr>
        <dsp:cNvPr id="0" name=""/>
        <dsp:cNvSpPr/>
      </dsp:nvSpPr>
      <dsp:spPr>
        <a:xfrm>
          <a:off x="3642758" y="1429943"/>
          <a:ext cx="2484509" cy="124225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read_verilog .sv #verilog format </a:t>
          </a:r>
        </a:p>
      </dsp:txBody>
      <dsp:txXfrm>
        <a:off x="3679142" y="1466327"/>
        <a:ext cx="2411741" cy="1169486"/>
      </dsp:txXfrm>
    </dsp:sp>
    <dsp:sp modelId="{F0C618BE-E31D-487E-989F-3C0E326AE130}">
      <dsp:nvSpPr>
        <dsp:cNvPr id="0" name=""/>
        <dsp:cNvSpPr/>
      </dsp:nvSpPr>
      <dsp:spPr>
        <a:xfrm rot="2142401">
          <a:off x="2533920" y="3102300"/>
          <a:ext cx="1223873" cy="40429"/>
        </a:xfrm>
        <a:custGeom>
          <a:avLst/>
          <a:gdLst/>
          <a:ahLst/>
          <a:cxnLst/>
          <a:rect l="0" t="0" r="0" b="0"/>
          <a:pathLst>
            <a:path>
              <a:moveTo>
                <a:pt x="0" y="20214"/>
              </a:moveTo>
              <a:lnTo>
                <a:pt x="122387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260" y="3091918"/>
        <a:ext cx="61193" cy="61193"/>
      </dsp:txXfrm>
    </dsp:sp>
    <dsp:sp modelId="{86D9A608-177B-4DDF-BA49-5CB4B5177CE8}">
      <dsp:nvSpPr>
        <dsp:cNvPr id="0" name=""/>
        <dsp:cNvSpPr/>
      </dsp:nvSpPr>
      <dsp:spPr>
        <a:xfrm>
          <a:off x="3642758" y="2858536"/>
          <a:ext cx="2484509" cy="124225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read_vhdl .svhd #vhdl format </a:t>
          </a:r>
        </a:p>
      </dsp:txBody>
      <dsp:txXfrm>
        <a:off x="3679142" y="2894920"/>
        <a:ext cx="2411741" cy="1169486"/>
      </dsp:txXfrm>
    </dsp:sp>
    <dsp:sp modelId="{759438BA-EB2A-4095-BE5D-A2A1286C382D}">
      <dsp:nvSpPr>
        <dsp:cNvPr id="0" name=""/>
        <dsp:cNvSpPr/>
      </dsp:nvSpPr>
      <dsp:spPr>
        <a:xfrm rot="3907178">
          <a:off x="1964795" y="3816597"/>
          <a:ext cx="2362122" cy="40429"/>
        </a:xfrm>
        <a:custGeom>
          <a:avLst/>
          <a:gdLst/>
          <a:ahLst/>
          <a:cxnLst/>
          <a:rect l="0" t="0" r="0" b="0"/>
          <a:pathLst>
            <a:path>
              <a:moveTo>
                <a:pt x="0" y="20214"/>
              </a:moveTo>
              <a:lnTo>
                <a:pt x="2362122"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86803" y="3777759"/>
        <a:ext cx="118106" cy="118106"/>
      </dsp:txXfrm>
    </dsp:sp>
    <dsp:sp modelId="{F5A086D6-F707-4404-B5D4-E448382D6405}">
      <dsp:nvSpPr>
        <dsp:cNvPr id="0" name=""/>
        <dsp:cNvSpPr/>
      </dsp:nvSpPr>
      <dsp:spPr>
        <a:xfrm>
          <a:off x="3642758" y="4287129"/>
          <a:ext cx="2484509" cy="124225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read_edif .edf #EDIF format</a:t>
          </a:r>
        </a:p>
      </dsp:txBody>
      <dsp:txXfrm>
        <a:off x="3679142" y="4323513"/>
        <a:ext cx="2411741" cy="1169486"/>
      </dsp:txXfrm>
    </dsp:sp>
    <dsp:sp modelId="{9D9C2BBB-AD56-4612-A6EE-0DF149DC1D66}">
      <dsp:nvSpPr>
        <dsp:cNvPr id="0" name=""/>
        <dsp:cNvSpPr/>
      </dsp:nvSpPr>
      <dsp:spPr>
        <a:xfrm>
          <a:off x="164445" y="3572833"/>
          <a:ext cx="2484509" cy="124225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–netlist_only option &gt;&gt;This prevents PT from reading the constraints and/or other attributes associated with the design only structutal netlist.</a:t>
          </a:r>
        </a:p>
      </dsp:txBody>
      <dsp:txXfrm>
        <a:off x="200829" y="3609217"/>
        <a:ext cx="2411741" cy="1169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DFE9A-5CF3-4EE9-B1D5-32902616FC68}">
      <dsp:nvSpPr>
        <dsp:cNvPr id="0" name=""/>
        <dsp:cNvSpPr/>
      </dsp:nvSpPr>
      <dsp:spPr>
        <a:xfrm>
          <a:off x="0" y="22167"/>
          <a:ext cx="6291714" cy="1319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Propagating the clock is usually done after the layout tool inserts the clock tree in the design, and the netlist is brought back to PT for STA. </a:t>
          </a:r>
        </a:p>
      </dsp:txBody>
      <dsp:txXfrm>
        <a:off x="64425" y="86592"/>
        <a:ext cx="6162864" cy="1190909"/>
      </dsp:txXfrm>
    </dsp:sp>
    <dsp:sp modelId="{F69F19D8-C2DD-4DC6-94CB-603D68328DC5}">
      <dsp:nvSpPr>
        <dsp:cNvPr id="0" name=""/>
        <dsp:cNvSpPr/>
      </dsp:nvSpPr>
      <dsp:spPr>
        <a:xfrm>
          <a:off x="0" y="1411047"/>
          <a:ext cx="6291714" cy="131975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clock is propagated through the entire clock tree network </a:t>
          </a:r>
        </a:p>
      </dsp:txBody>
      <dsp:txXfrm>
        <a:off x="64425" y="1475472"/>
        <a:ext cx="6162864" cy="1190909"/>
      </dsp:txXfrm>
    </dsp:sp>
    <dsp:sp modelId="{EFBB8608-948F-4B5F-83E0-B2EF1C70C75A}">
      <dsp:nvSpPr>
        <dsp:cNvPr id="0" name=""/>
        <dsp:cNvSpPr/>
      </dsp:nvSpPr>
      <dsp:spPr>
        <a:xfrm>
          <a:off x="0" y="2799927"/>
          <a:ext cx="6291714" cy="131975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delay across each cell in the clock tree and the interconnect wiring delay between the cells is taken into account</a:t>
          </a:r>
        </a:p>
      </dsp:txBody>
      <dsp:txXfrm>
        <a:off x="64425" y="2864352"/>
        <a:ext cx="6162864" cy="1190909"/>
      </dsp:txXfrm>
    </dsp:sp>
    <dsp:sp modelId="{DB37E585-90D1-4A97-8E65-21BE73267E3B}">
      <dsp:nvSpPr>
        <dsp:cNvPr id="0" name=""/>
        <dsp:cNvSpPr/>
      </dsp:nvSpPr>
      <dsp:spPr>
        <a:xfrm>
          <a:off x="0" y="4188807"/>
          <a:ext cx="6291714" cy="13197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set_propagated_clock &lt;clock list&gt;</a:t>
          </a:r>
        </a:p>
      </dsp:txBody>
      <dsp:txXfrm>
        <a:off x="64425" y="4253232"/>
        <a:ext cx="6162864" cy="119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5B7F4-53E8-41AD-BD16-3E336834CD51}">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 general, four types of analysis is performed on the design, as follows:</a:t>
          </a:r>
        </a:p>
        <a:p>
          <a:pPr marL="114300" lvl="1" indent="-114300" algn="l" defTabSz="666750">
            <a:lnSpc>
              <a:spcPct val="90000"/>
            </a:lnSpc>
            <a:spcBef>
              <a:spcPct val="0"/>
            </a:spcBef>
            <a:spcAft>
              <a:spcPct val="15000"/>
            </a:spcAft>
            <a:buChar char="•"/>
          </a:pPr>
          <a:r>
            <a:rPr lang="en-US" sz="1500" b="1" kern="1200" dirty="0"/>
            <a:t>From primary inputs to all flops in the design</a:t>
          </a:r>
          <a:r>
            <a:rPr lang="en-US" sz="1500" kern="1200" dirty="0"/>
            <a:t>.</a:t>
          </a:r>
        </a:p>
      </dsp:txBody>
      <dsp:txXfrm>
        <a:off x="3201" y="445489"/>
        <a:ext cx="2539866" cy="1523919"/>
      </dsp:txXfrm>
    </dsp:sp>
    <dsp:sp modelId="{BC7AE339-47CE-4535-B26B-781BCED8A501}">
      <dsp:nvSpPr>
        <dsp:cNvPr id="0" name=""/>
        <dsp:cNvSpPr/>
      </dsp:nvSpPr>
      <dsp:spPr>
        <a:xfrm>
          <a:off x="2797054" y="445489"/>
          <a:ext cx="2539866" cy="1523919"/>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report_timing –from [all_inputs] –to [all_registers –data_pins]</a:t>
          </a:r>
        </a:p>
      </dsp:txBody>
      <dsp:txXfrm>
        <a:off x="2797054" y="445489"/>
        <a:ext cx="2539866" cy="1523919"/>
      </dsp:txXfrm>
    </dsp:sp>
    <dsp:sp modelId="{7F543283-912A-42AA-B5FB-1E3F9A195082}">
      <dsp:nvSpPr>
        <dsp:cNvPr id="0" name=""/>
        <dsp:cNvSpPr/>
      </dsp:nvSpPr>
      <dsp:spPr>
        <a:xfrm>
          <a:off x="5590907" y="445489"/>
          <a:ext cx="2539866" cy="1523919"/>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a:t>
          </a:r>
          <a:r>
            <a:rPr lang="en-US" sz="1900" b="0" i="0" kern="1200" baseline="0"/>
            <a:t> From flop to flop.</a:t>
          </a:r>
          <a:endParaRPr lang="en-US" sz="1900" kern="1200"/>
        </a:p>
      </dsp:txBody>
      <dsp:txXfrm>
        <a:off x="5590907" y="445489"/>
        <a:ext cx="2539866" cy="1523919"/>
      </dsp:txXfrm>
    </dsp:sp>
    <dsp:sp modelId="{48A9D6D1-915E-4D73-8174-A9DC5F508498}">
      <dsp:nvSpPr>
        <dsp:cNvPr id="0" name=""/>
        <dsp:cNvSpPr/>
      </dsp:nvSpPr>
      <dsp:spPr>
        <a:xfrm>
          <a:off x="8384760" y="445489"/>
          <a:ext cx="2539866" cy="1523919"/>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report_timing –from [all_registers –clock_pins]  –to [all_registers –data_pins] </a:t>
          </a:r>
        </a:p>
      </dsp:txBody>
      <dsp:txXfrm>
        <a:off x="8384760" y="445489"/>
        <a:ext cx="2539866" cy="1523919"/>
      </dsp:txXfrm>
    </dsp:sp>
    <dsp:sp modelId="{2EF7D26B-A9DB-4ED0-A611-D56B71943817}">
      <dsp:nvSpPr>
        <dsp:cNvPr id="0" name=""/>
        <dsp:cNvSpPr/>
      </dsp:nvSpPr>
      <dsp:spPr>
        <a:xfrm>
          <a:off x="3201" y="2223395"/>
          <a:ext cx="2539866" cy="1523919"/>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 From flop to primary output of the design.</a:t>
          </a:r>
        </a:p>
      </dsp:txBody>
      <dsp:txXfrm>
        <a:off x="3201" y="2223395"/>
        <a:ext cx="2539866" cy="1523919"/>
      </dsp:txXfrm>
    </dsp:sp>
    <dsp:sp modelId="{2795B527-45E9-48C5-999C-17FFE2FF6360}">
      <dsp:nvSpPr>
        <dsp:cNvPr id="0" name=""/>
        <dsp:cNvSpPr/>
      </dsp:nvSpPr>
      <dsp:spPr>
        <a:xfrm>
          <a:off x="2797054" y="2223395"/>
          <a:ext cx="2539866" cy="1523919"/>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report_timing –from [all_registers -clock_pins] –to [all_outputs]</a:t>
          </a:r>
        </a:p>
      </dsp:txBody>
      <dsp:txXfrm>
        <a:off x="2797054" y="2223395"/>
        <a:ext cx="2539866" cy="1523919"/>
      </dsp:txXfrm>
    </dsp:sp>
    <dsp:sp modelId="{4D13260C-7AFD-4F0B-87A2-6D610BD2E965}">
      <dsp:nvSpPr>
        <dsp:cNvPr id="0" name=""/>
        <dsp:cNvSpPr/>
      </dsp:nvSpPr>
      <dsp:spPr>
        <a:xfrm>
          <a:off x="5590907" y="2223395"/>
          <a:ext cx="2539866" cy="1523919"/>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 From primary inputs to primary outputs of the design.</a:t>
          </a:r>
        </a:p>
      </dsp:txBody>
      <dsp:txXfrm>
        <a:off x="5590907" y="2223395"/>
        <a:ext cx="2539866" cy="1523919"/>
      </dsp:txXfrm>
    </dsp:sp>
    <dsp:sp modelId="{C7BC4741-5DFF-4AD5-8890-6794869EDE20}">
      <dsp:nvSpPr>
        <dsp:cNvPr id="0" name=""/>
        <dsp:cNvSpPr/>
      </dsp:nvSpPr>
      <dsp:spPr>
        <a:xfrm>
          <a:off x="8384760" y="2223395"/>
          <a:ext cx="2539866" cy="152391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report_timing –from [all_inputs] –to [all_outputs]</a:t>
          </a:r>
        </a:p>
      </dsp:txBody>
      <dsp:txXfrm>
        <a:off x="8384760" y="2223395"/>
        <a:ext cx="2539866" cy="15239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07F1F-53AF-45E1-BE74-F9E28DB8952C}"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B6926-5F8C-4F63-A5C6-C221732326D1}" type="slidenum">
              <a:rPr lang="en-US" smtClean="0"/>
              <a:t>‹#›</a:t>
            </a:fld>
            <a:endParaRPr lang="en-US"/>
          </a:p>
        </p:txBody>
      </p:sp>
    </p:spTree>
    <p:extLst>
      <p:ext uri="{BB962C8B-B14F-4D97-AF65-F5344CB8AC3E}">
        <p14:creationId xmlns:p14="http://schemas.microsoft.com/office/powerpoint/2010/main" val="3917742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A16B3E2-6E08-47A9-976D-69BE94C56906}"/>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8D782A3A-A245-8EC6-3346-9C467A12F871}"/>
              </a:ext>
            </a:extLst>
          </p:cNvPr>
          <p:cNvSpPr>
            <a:spLocks noGrp="1"/>
          </p:cNvSpPr>
          <p:nvPr>
            <p:ph type="body" idx="1"/>
          </p:nvPr>
        </p:nvSpPr>
        <p:spPr/>
        <p:txBody>
          <a:bodyPr>
            <a:normAutofit/>
          </a:bodyPr>
          <a:lstStyle/>
          <a:p>
            <a:pPr>
              <a:defRPr/>
            </a:pPr>
            <a:endParaRPr lang="en-US" dirty="0"/>
          </a:p>
        </p:txBody>
      </p:sp>
      <p:sp>
        <p:nvSpPr>
          <p:cNvPr id="4" name="Slide Number Placeholder 3">
            <a:extLst>
              <a:ext uri="{FF2B5EF4-FFF2-40B4-BE49-F238E27FC236}">
                <a16:creationId xmlns:a16="http://schemas.microsoft.com/office/drawing/2014/main" id="{D4548592-7A68-F7AF-5750-7123EC37CEC5}"/>
              </a:ext>
            </a:extLst>
          </p:cNvPr>
          <p:cNvSpPr>
            <a:spLocks noGrp="1"/>
          </p:cNvSpPr>
          <p:nvPr>
            <p:ph type="sldNum" sz="quarter" idx="5"/>
          </p:nvPr>
        </p:nvSpPr>
        <p:spPr/>
        <p:txBody>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eaLnBrk="1" hangingPunct="1"/>
            <a:fld id="{6931B4A0-E239-4D1D-9F4C-55F24266F83F}"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3962-A959-337F-971B-1FCFA91AC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FB3AF5-EA6B-B7E8-E926-8DAB86401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33E08-C6BE-2D81-A776-0E2936BFBA9D}"/>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60FAFDD2-8F28-242A-5479-572452889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795B9-0813-1E2E-9F04-E44138C02C81}"/>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39903545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B44A-A0B8-4569-8877-2E8132097F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223B98-4A74-1688-D934-13A32431B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319AD-99BC-E7FC-3F71-8D98DB9E4F94}"/>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72FA1D5D-4F7E-A5BB-7462-41580706D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24159-9C4A-8AED-47BC-EEB9F5F116EB}"/>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266220296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83542-BBC1-24E3-7833-FF83A23776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675AE-643D-1324-DDAB-503886DE3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4899E-7271-BCF1-DCA9-86BEDA2BA208}"/>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9E87EE6B-7CFD-8900-D22B-CCA8CB0A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35D10-55CB-058C-1D8A-B8E55E888757}"/>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453429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FED1-F915-27CE-FD7B-8664CC3207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98CD2-CDE9-DE83-5143-D1B9D45FA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1B3F4-2107-6C8C-D89C-66004077C065}"/>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DE780112-76EE-7F81-2CD2-5D697EFDA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A7C64-C828-806D-C1A9-EDC6C8B6D019}"/>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5071399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C007-E63E-4812-7E58-2A2EF1C1E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2B5B35-BFB4-07DA-1458-C30067DF4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EBED1-E55A-5CCF-7AB8-666C64A83702}"/>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11A4C066-6677-8571-9706-9967AE163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40C31-DCD8-74C9-4A75-BCB641D2F126}"/>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402563540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4B23-2FCF-34AF-8D30-77141F8DE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B1AAE-8A73-98FF-9F6F-33B49DC78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13709A-C204-EF49-10AF-D404965DB4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B9AD6-9D52-3A19-213C-6873D520F182}"/>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6" name="Footer Placeholder 5">
            <a:extLst>
              <a:ext uri="{FF2B5EF4-FFF2-40B4-BE49-F238E27FC236}">
                <a16:creationId xmlns:a16="http://schemas.microsoft.com/office/drawing/2014/main" id="{4BA49AF8-84C4-D9ED-B682-A3673C3A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40FDF-4055-D91C-1A22-94C293E5BD9A}"/>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42621842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E6CF-D56A-9B51-87AB-05D66D454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042CF-D408-0093-24A9-3C0012470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1B715-E8CC-F218-4A13-11DAAB79D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68B83B-D85C-7335-FDDF-2B897AFC3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C6065-382B-A459-8DAF-5B844B935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4F237-19EC-BAC4-E09A-61565459F628}"/>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8" name="Footer Placeholder 7">
            <a:extLst>
              <a:ext uri="{FF2B5EF4-FFF2-40B4-BE49-F238E27FC236}">
                <a16:creationId xmlns:a16="http://schemas.microsoft.com/office/drawing/2014/main" id="{5D2AB42E-2759-8A6A-0157-A021E9E82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A4C94B-D66D-36AD-FDA2-4825AE9BF9FD}"/>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80459486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BC6E-AE82-0DCD-285A-910CC4F34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B42FD-9A2D-EB89-781E-3AD7EF16E007}"/>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4" name="Footer Placeholder 3">
            <a:extLst>
              <a:ext uri="{FF2B5EF4-FFF2-40B4-BE49-F238E27FC236}">
                <a16:creationId xmlns:a16="http://schemas.microsoft.com/office/drawing/2014/main" id="{3966F9EA-A7B6-B997-9A3B-77DB64705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0C0C3-45A0-3BD5-0550-B74908096EC3}"/>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264969242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4BFA94-967F-F606-E598-323B9E4032FF}"/>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3" name="Footer Placeholder 2">
            <a:extLst>
              <a:ext uri="{FF2B5EF4-FFF2-40B4-BE49-F238E27FC236}">
                <a16:creationId xmlns:a16="http://schemas.microsoft.com/office/drawing/2014/main" id="{238A0804-ACC5-AA39-9F80-A7070F2840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EAA44-03EB-090C-74ED-60CC9DD7DE5D}"/>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118413175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0BBE-C50A-A1EE-8E13-F29DEF38C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113AA-320B-7ED9-AC08-E37ACD877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097E15-7381-3C4C-A88F-38C5ED4C1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187F9-6C91-5CD1-0B60-F98C40E863DA}"/>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6" name="Footer Placeholder 5">
            <a:extLst>
              <a:ext uri="{FF2B5EF4-FFF2-40B4-BE49-F238E27FC236}">
                <a16:creationId xmlns:a16="http://schemas.microsoft.com/office/drawing/2014/main" id="{DB51DD33-8845-218A-6923-8A7C5BB1B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7C9B4-DCAD-41D1-9AA7-81479E74DC43}"/>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17092276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EE96-6052-F45F-FA0F-6DD6B01E1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29000-7485-197F-45FF-5EA2E591D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4618D-ADD8-3293-A83B-F02F073E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0F237-DF53-37F8-9FF3-1ECC56675C0B}"/>
              </a:ext>
            </a:extLst>
          </p:cNvPr>
          <p:cNvSpPr>
            <a:spLocks noGrp="1"/>
          </p:cNvSpPr>
          <p:nvPr>
            <p:ph type="dt" sz="half" idx="10"/>
          </p:nvPr>
        </p:nvSpPr>
        <p:spPr/>
        <p:txBody>
          <a:bodyPr/>
          <a:lstStyle/>
          <a:p>
            <a:fld id="{120FFE6D-884F-47D6-9324-6CAFB8D5FC55}" type="datetimeFigureOut">
              <a:rPr lang="en-US" smtClean="0"/>
              <a:t>12/6/2023</a:t>
            </a:fld>
            <a:endParaRPr lang="en-US"/>
          </a:p>
        </p:txBody>
      </p:sp>
      <p:sp>
        <p:nvSpPr>
          <p:cNvPr id="6" name="Footer Placeholder 5">
            <a:extLst>
              <a:ext uri="{FF2B5EF4-FFF2-40B4-BE49-F238E27FC236}">
                <a16:creationId xmlns:a16="http://schemas.microsoft.com/office/drawing/2014/main" id="{470BF96D-BBBC-A9D3-32A0-DDF9D56B3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35076-5791-6885-E8B0-BD4FDFB48EDD}"/>
              </a:ext>
            </a:extLst>
          </p:cNvPr>
          <p:cNvSpPr>
            <a:spLocks noGrp="1"/>
          </p:cNvSpPr>
          <p:nvPr>
            <p:ph type="sldNum" sz="quarter" idx="12"/>
          </p:nvPr>
        </p:nvSpPr>
        <p:spPr/>
        <p:txBody>
          <a:bodyPr/>
          <a:lstStyle/>
          <a:p>
            <a:fld id="{DC25ECA6-33AF-400C-A7C1-D97C179B27AB}" type="slidenum">
              <a:rPr lang="en-US" smtClean="0"/>
              <a:t>‹#›</a:t>
            </a:fld>
            <a:endParaRPr lang="en-US"/>
          </a:p>
        </p:txBody>
      </p:sp>
    </p:spTree>
    <p:extLst>
      <p:ext uri="{BB962C8B-B14F-4D97-AF65-F5344CB8AC3E}">
        <p14:creationId xmlns:p14="http://schemas.microsoft.com/office/powerpoint/2010/main" val="41939503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70888B-F4FD-2589-7870-330463116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83671-81B3-CE2C-522B-845A2DC88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B5E2C-53C9-3553-44B7-56998A976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FFE6D-884F-47D6-9324-6CAFB8D5FC55}" type="datetimeFigureOut">
              <a:rPr lang="en-US" smtClean="0"/>
              <a:t>12/6/2023</a:t>
            </a:fld>
            <a:endParaRPr lang="en-US"/>
          </a:p>
        </p:txBody>
      </p:sp>
      <p:sp>
        <p:nvSpPr>
          <p:cNvPr id="5" name="Footer Placeholder 4">
            <a:extLst>
              <a:ext uri="{FF2B5EF4-FFF2-40B4-BE49-F238E27FC236}">
                <a16:creationId xmlns:a16="http://schemas.microsoft.com/office/drawing/2014/main" id="{B1C7EA48-B397-B1FC-A64F-404C973B2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C70ED7-5FC8-F679-14D7-CCA780F7C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5ECA6-33AF-400C-A7C1-D97C179B27AB}" type="slidenum">
              <a:rPr lang="en-US" smtClean="0"/>
              <a:t>‹#›</a:t>
            </a:fld>
            <a:endParaRPr lang="en-US"/>
          </a:p>
        </p:txBody>
      </p:sp>
    </p:spTree>
    <p:extLst>
      <p:ext uri="{BB962C8B-B14F-4D97-AF65-F5344CB8AC3E}">
        <p14:creationId xmlns:p14="http://schemas.microsoft.com/office/powerpoint/2010/main" val="336433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F4E1B7-C200-B8AD-9298-DD0F0F9B7C26}"/>
              </a:ext>
            </a:extLst>
          </p:cNvPr>
          <p:cNvSpPr>
            <a:spLocks noGrp="1"/>
          </p:cNvSpPr>
          <p:nvPr>
            <p:ph type="ctrTitle"/>
          </p:nvPr>
        </p:nvSpPr>
        <p:spPr>
          <a:xfrm>
            <a:off x="1524003" y="1999615"/>
            <a:ext cx="9144000" cy="2764028"/>
          </a:xfrm>
        </p:spPr>
        <p:txBody>
          <a:bodyPr anchor="ctr">
            <a:normAutofit/>
          </a:bodyPr>
          <a:lstStyle/>
          <a:p>
            <a:r>
              <a:rPr lang="en-US" sz="7200" b="1" dirty="0"/>
              <a:t>Prime Time</a:t>
            </a:r>
          </a:p>
        </p:txBody>
      </p:sp>
      <p:sp>
        <p:nvSpPr>
          <p:cNvPr id="3" name="Subtitle 2">
            <a:extLst>
              <a:ext uri="{FF2B5EF4-FFF2-40B4-BE49-F238E27FC236}">
                <a16:creationId xmlns:a16="http://schemas.microsoft.com/office/drawing/2014/main" id="{57C14AB8-F9B3-068B-75A1-747E6B3CA1DA}"/>
              </a:ext>
            </a:extLst>
          </p:cNvPr>
          <p:cNvSpPr>
            <a:spLocks noGrp="1"/>
          </p:cNvSpPr>
          <p:nvPr>
            <p:ph type="subTitle" idx="1"/>
          </p:nvPr>
        </p:nvSpPr>
        <p:spPr>
          <a:xfrm>
            <a:off x="1966912" y="5645150"/>
            <a:ext cx="8258176" cy="631825"/>
          </a:xfrm>
        </p:spPr>
        <p:txBody>
          <a:bodyPr anchor="ctr">
            <a:noAutofit/>
          </a:bodyPr>
          <a:lstStyle/>
          <a:p>
            <a:r>
              <a:rPr lang="en-US" sz="4000" b="1" dirty="0"/>
              <a:t>Fayza Hamada</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952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F4295-BF01-858E-137F-B88567175032}"/>
              </a:ext>
            </a:extLst>
          </p:cNvPr>
          <p:cNvSpPr>
            <a:spLocks noGrp="1"/>
          </p:cNvSpPr>
          <p:nvPr>
            <p:ph type="title"/>
          </p:nvPr>
        </p:nvSpPr>
        <p:spPr>
          <a:xfrm>
            <a:off x="1136396" y="457201"/>
            <a:ext cx="5814240" cy="1556870"/>
          </a:xfrm>
        </p:spPr>
        <p:txBody>
          <a:bodyPr anchor="b">
            <a:normAutofit/>
          </a:bodyPr>
          <a:lstStyle/>
          <a:p>
            <a:r>
              <a:rPr lang="en-US" sz="4000" dirty="0"/>
              <a:t>Multicycle Paths</a:t>
            </a:r>
          </a:p>
        </p:txBody>
      </p:sp>
      <p:sp>
        <p:nvSpPr>
          <p:cNvPr id="3" name="Content Placeholder 2">
            <a:extLst>
              <a:ext uri="{FF2B5EF4-FFF2-40B4-BE49-F238E27FC236}">
                <a16:creationId xmlns:a16="http://schemas.microsoft.com/office/drawing/2014/main" id="{66D5CC26-4AC5-756D-9851-7A06CD4EFDFE}"/>
              </a:ext>
            </a:extLst>
          </p:cNvPr>
          <p:cNvSpPr>
            <a:spLocks noGrp="1"/>
          </p:cNvSpPr>
          <p:nvPr>
            <p:ph idx="1"/>
          </p:nvPr>
        </p:nvSpPr>
        <p:spPr>
          <a:xfrm>
            <a:off x="1136396" y="2277036"/>
            <a:ext cx="6148824" cy="3461155"/>
          </a:xfrm>
        </p:spPr>
        <p:txBody>
          <a:bodyPr>
            <a:normAutofit/>
          </a:bodyPr>
          <a:lstStyle/>
          <a:p>
            <a:r>
              <a:rPr lang="en-US" sz="2400" dirty="0"/>
              <a:t>In the multicycle mode, the data may take more than one clock cycle to reach its destination.</a:t>
            </a:r>
          </a:p>
          <a:p>
            <a:endParaRPr lang="en-US" sz="2400" dirty="0"/>
          </a:p>
          <a:p>
            <a:r>
              <a:rPr lang="en-US" sz="2400" dirty="0" err="1"/>
              <a:t>set_multicycle_path</a:t>
            </a:r>
            <a:r>
              <a:rPr lang="en-US" sz="2400" dirty="0"/>
              <a:t> &lt;multiplier value&gt;  –from  &lt;from list&gt;  –to  &lt;to list&gt;</a:t>
            </a:r>
          </a:p>
          <a:p>
            <a:pPr marL="0" indent="0">
              <a:buNone/>
            </a:pPr>
            <a:r>
              <a:rPr lang="en-US" sz="2400" dirty="0"/>
              <a:t>Ex)</a:t>
            </a:r>
            <a:r>
              <a:rPr lang="en-US" sz="2400" dirty="0" err="1"/>
              <a:t>set_multicycle_path</a:t>
            </a:r>
            <a:r>
              <a:rPr lang="en-US" sz="2400" dirty="0"/>
              <a:t> 2 –from </a:t>
            </a:r>
            <a:r>
              <a:rPr lang="en-US" sz="2400" dirty="0" err="1"/>
              <a:t>regA</a:t>
            </a:r>
            <a:r>
              <a:rPr lang="en-US" sz="2400" dirty="0"/>
              <a:t> –to </a:t>
            </a:r>
            <a:r>
              <a:rPr lang="en-US" sz="2400" dirty="0" err="1"/>
              <a:t>regB</a:t>
            </a:r>
            <a:endParaRPr lang="en-US" sz="2400" dirty="0"/>
          </a:p>
          <a:p>
            <a:endParaRPr lang="en-US" sz="1900" dirty="0"/>
          </a:p>
        </p:txBody>
      </p:sp>
      <p:pic>
        <p:nvPicPr>
          <p:cNvPr id="7" name="Picture 6">
            <a:extLst>
              <a:ext uri="{FF2B5EF4-FFF2-40B4-BE49-F238E27FC236}">
                <a16:creationId xmlns:a16="http://schemas.microsoft.com/office/drawing/2014/main" id="{153C3C8D-9007-12C9-2B29-BD821876A6EE}"/>
              </a:ext>
            </a:extLst>
          </p:cNvPr>
          <p:cNvPicPr>
            <a:picLocks noChangeAspect="1"/>
          </p:cNvPicPr>
          <p:nvPr/>
        </p:nvPicPr>
        <p:blipFill>
          <a:blip r:embed="rId2"/>
          <a:stretch>
            <a:fillRect/>
          </a:stretch>
        </p:blipFill>
        <p:spPr>
          <a:xfrm>
            <a:off x="7679766" y="1198996"/>
            <a:ext cx="3712869" cy="1410890"/>
          </a:xfrm>
          <a:prstGeom prst="rect">
            <a:avLst/>
          </a:prstGeom>
        </p:spPr>
      </p:pic>
      <p:pic>
        <p:nvPicPr>
          <p:cNvPr id="5" name="Picture 4">
            <a:extLst>
              <a:ext uri="{FF2B5EF4-FFF2-40B4-BE49-F238E27FC236}">
                <a16:creationId xmlns:a16="http://schemas.microsoft.com/office/drawing/2014/main" id="{5AE4E76E-A315-0C81-CFFD-B047706D7724}"/>
              </a:ext>
            </a:extLst>
          </p:cNvPr>
          <p:cNvPicPr>
            <a:picLocks noChangeAspect="1"/>
          </p:cNvPicPr>
          <p:nvPr/>
        </p:nvPicPr>
        <p:blipFill>
          <a:blip r:embed="rId3"/>
          <a:stretch>
            <a:fillRect/>
          </a:stretch>
        </p:blipFill>
        <p:spPr>
          <a:xfrm>
            <a:off x="7665410" y="3532109"/>
            <a:ext cx="3712869" cy="1930692"/>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8856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7D9C-3615-540A-F923-F94B03DAB24C}"/>
              </a:ext>
            </a:extLst>
          </p:cNvPr>
          <p:cNvSpPr>
            <a:spLocks noGrp="1"/>
          </p:cNvSpPr>
          <p:nvPr>
            <p:ph type="title"/>
          </p:nvPr>
        </p:nvSpPr>
        <p:spPr/>
        <p:txBody>
          <a:bodyPr/>
          <a:lstStyle/>
          <a:p>
            <a:r>
              <a:rPr lang="en-US"/>
              <a:t>False Paths</a:t>
            </a:r>
            <a:endParaRPr lang="en-US" dirty="0"/>
          </a:p>
        </p:txBody>
      </p:sp>
      <p:sp>
        <p:nvSpPr>
          <p:cNvPr id="3" name="Content Placeholder 2">
            <a:extLst>
              <a:ext uri="{FF2B5EF4-FFF2-40B4-BE49-F238E27FC236}">
                <a16:creationId xmlns:a16="http://schemas.microsoft.com/office/drawing/2014/main" id="{28B2794C-92A4-A923-B2FD-D9914092D840}"/>
              </a:ext>
            </a:extLst>
          </p:cNvPr>
          <p:cNvSpPr>
            <a:spLocks noGrp="1"/>
          </p:cNvSpPr>
          <p:nvPr>
            <p:ph idx="1"/>
          </p:nvPr>
        </p:nvSpPr>
        <p:spPr>
          <a:xfrm>
            <a:off x="838199" y="1825625"/>
            <a:ext cx="10918371" cy="4351338"/>
          </a:xfrm>
        </p:spPr>
        <p:txBody>
          <a:bodyPr>
            <a:normAutofit lnSpcReduction="10000"/>
          </a:bodyPr>
          <a:lstStyle/>
          <a:p>
            <a:r>
              <a:rPr lang="en-US" dirty="0"/>
              <a:t>A false path is identified as a timing path that does not propagate a signal.</a:t>
            </a:r>
          </a:p>
          <a:p>
            <a:r>
              <a:rPr lang="en-US" dirty="0" err="1">
                <a:solidFill>
                  <a:srgbClr val="00B050"/>
                </a:solidFill>
              </a:rPr>
              <a:t>set_false_path</a:t>
            </a:r>
            <a:r>
              <a:rPr lang="en-US" dirty="0">
                <a:solidFill>
                  <a:srgbClr val="00B050"/>
                </a:solidFill>
              </a:rPr>
              <a:t>  –from  &lt;from list&gt;  –to  &lt;to list&gt; –through &lt;through list&gt;</a:t>
            </a:r>
          </a:p>
          <a:p>
            <a:r>
              <a:rPr lang="en-US" dirty="0"/>
              <a:t>This command does not disable the timing arc of any cell, it merely removes the constraints of the identified path.</a:t>
            </a:r>
          </a:p>
          <a:p>
            <a:r>
              <a:rPr lang="en-US" dirty="0"/>
              <a:t>Do not define false paths for registers belonging to separate asynchronous clock domains alternative is to set the false paths on the clocks itself</a:t>
            </a:r>
          </a:p>
          <a:p>
            <a:r>
              <a:rPr lang="en-US" dirty="0" err="1">
                <a:solidFill>
                  <a:srgbClr val="00B050"/>
                </a:solidFill>
              </a:rPr>
              <a:t>set_false_path</a:t>
            </a:r>
            <a:r>
              <a:rPr lang="en-US" dirty="0">
                <a:solidFill>
                  <a:srgbClr val="00B050"/>
                </a:solidFill>
              </a:rPr>
              <a:t>  –from  [get_clocksCLK1]  –to   [</a:t>
            </a:r>
            <a:r>
              <a:rPr lang="en-US" dirty="0" err="1">
                <a:solidFill>
                  <a:srgbClr val="00B050"/>
                </a:solidFill>
              </a:rPr>
              <a:t>get_clocks</a:t>
            </a:r>
            <a:r>
              <a:rPr lang="en-US" dirty="0">
                <a:solidFill>
                  <a:srgbClr val="00B050"/>
                </a:solidFill>
              </a:rPr>
              <a:t> CLK2] </a:t>
            </a:r>
            <a:r>
              <a:rPr lang="en-US" dirty="0" err="1">
                <a:solidFill>
                  <a:srgbClr val="00B050"/>
                </a:solidFill>
              </a:rPr>
              <a:t>set_false_path</a:t>
            </a:r>
            <a:r>
              <a:rPr lang="en-US" dirty="0">
                <a:solidFill>
                  <a:srgbClr val="00B050"/>
                </a:solidFill>
              </a:rPr>
              <a:t>  –from  [</a:t>
            </a:r>
            <a:r>
              <a:rPr lang="en-US" dirty="0" err="1">
                <a:solidFill>
                  <a:srgbClr val="00B050"/>
                </a:solidFill>
              </a:rPr>
              <a:t>get_clocks</a:t>
            </a:r>
            <a:r>
              <a:rPr lang="en-US" dirty="0">
                <a:solidFill>
                  <a:srgbClr val="00B050"/>
                </a:solidFill>
              </a:rPr>
              <a:t> CLK2]  –to  [</a:t>
            </a:r>
            <a:r>
              <a:rPr lang="en-US" dirty="0" err="1">
                <a:solidFill>
                  <a:srgbClr val="00B050"/>
                </a:solidFill>
              </a:rPr>
              <a:t>get_clocks</a:t>
            </a:r>
            <a:r>
              <a:rPr lang="en-US" dirty="0">
                <a:solidFill>
                  <a:srgbClr val="00B050"/>
                </a:solidFill>
              </a:rPr>
              <a:t> CLK1]</a:t>
            </a:r>
          </a:p>
        </p:txBody>
      </p:sp>
    </p:spTree>
    <p:extLst>
      <p:ext uri="{BB962C8B-B14F-4D97-AF65-F5344CB8AC3E}">
        <p14:creationId xmlns:p14="http://schemas.microsoft.com/office/powerpoint/2010/main" val="28219447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8B1DBA-311C-86FF-FE9E-8A0699543720}"/>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Case Analysis</a:t>
            </a:r>
          </a:p>
        </p:txBody>
      </p:sp>
      <p:sp>
        <p:nvSpPr>
          <p:cNvPr id="6" name="Content Placeholder 5">
            <a:extLst>
              <a:ext uri="{FF2B5EF4-FFF2-40B4-BE49-F238E27FC236}">
                <a16:creationId xmlns:a16="http://schemas.microsoft.com/office/drawing/2014/main" id="{34370642-14DE-FE43-1707-60D17172F80A}"/>
              </a:ext>
            </a:extLst>
          </p:cNvPr>
          <p:cNvSpPr>
            <a:spLocks/>
          </p:cNvSpPr>
          <p:nvPr/>
        </p:nvSpPr>
        <p:spPr>
          <a:xfrm>
            <a:off x="6172200" y="1825625"/>
            <a:ext cx="5181600" cy="4351338"/>
          </a:xfrm>
          <a:prstGeom prst="rect">
            <a:avLst/>
          </a:prstGeom>
        </p:spPr>
        <p:txBody>
          <a:bodyPr/>
          <a:lstStyle/>
          <a:p>
            <a:endParaRPr lang="en-US"/>
          </a:p>
        </p:txBody>
      </p:sp>
      <p:sp>
        <p:nvSpPr>
          <p:cNvPr id="3" name="Content Placeholder 2">
            <a:extLst>
              <a:ext uri="{FF2B5EF4-FFF2-40B4-BE49-F238E27FC236}">
                <a16:creationId xmlns:a16="http://schemas.microsoft.com/office/drawing/2014/main" id="{4B70C8B2-41D1-7E98-8B6A-4DFB5B1A91C4}"/>
              </a:ext>
            </a:extLst>
          </p:cNvPr>
          <p:cNvSpPr>
            <a:spLocks/>
          </p:cNvSpPr>
          <p:nvPr/>
        </p:nvSpPr>
        <p:spPr>
          <a:xfrm>
            <a:off x="299803" y="2615979"/>
            <a:ext cx="5777649" cy="3485521"/>
          </a:xfrm>
          <a:prstGeom prst="rect">
            <a:avLst/>
          </a:prstGeom>
        </p:spPr>
        <p:txBody>
          <a:bodyPr/>
          <a:lstStyle/>
          <a:p>
            <a:pPr defTabSz="731520">
              <a:spcAft>
                <a:spcPts val="600"/>
              </a:spcAft>
            </a:pPr>
            <a:r>
              <a:rPr lang="en-US" sz="2000" b="1" kern="1200" dirty="0">
                <a:solidFill>
                  <a:schemeClr val="tx1"/>
                </a:solidFill>
                <a:latin typeface="+mn-lt"/>
                <a:ea typeface="+mn-ea"/>
                <a:cs typeface="+mn-cs"/>
              </a:rPr>
              <a:t>By setting a logic value to the </a:t>
            </a:r>
            <a:r>
              <a:rPr lang="en-US" sz="2000" b="1" kern="1200" dirty="0" err="1">
                <a:solidFill>
                  <a:schemeClr val="tx1"/>
                </a:solidFill>
                <a:latin typeface="+mn-lt"/>
                <a:ea typeface="+mn-ea"/>
                <a:cs typeface="+mn-cs"/>
              </a:rPr>
              <a:t>bist_mode</a:t>
            </a:r>
            <a:r>
              <a:rPr lang="en-US" sz="2000" b="1" kern="1200" dirty="0">
                <a:solidFill>
                  <a:schemeClr val="tx1"/>
                </a:solidFill>
                <a:latin typeface="+mn-lt"/>
                <a:ea typeface="+mn-ea"/>
                <a:cs typeface="+mn-cs"/>
              </a:rPr>
              <a:t> signal, all timing arcs related to  the </a:t>
            </a:r>
            <a:r>
              <a:rPr lang="en-US" sz="2000" b="1" kern="1200" dirty="0" err="1">
                <a:solidFill>
                  <a:schemeClr val="tx1"/>
                </a:solidFill>
                <a:latin typeface="+mn-lt"/>
                <a:ea typeface="+mn-ea"/>
                <a:cs typeface="+mn-cs"/>
              </a:rPr>
              <a:t>bist_mode</a:t>
            </a:r>
            <a:r>
              <a:rPr lang="en-US" sz="2000" b="1" kern="1200" dirty="0">
                <a:solidFill>
                  <a:schemeClr val="tx1"/>
                </a:solidFill>
                <a:latin typeface="+mn-lt"/>
                <a:ea typeface="+mn-ea"/>
                <a:cs typeface="+mn-cs"/>
              </a:rPr>
              <a:t> signal are disabled/enabled.</a:t>
            </a:r>
          </a:p>
          <a:p>
            <a:pPr defTabSz="731520">
              <a:spcAft>
                <a:spcPts val="600"/>
              </a:spcAft>
            </a:pPr>
            <a:endParaRPr lang="en-US" sz="2000" b="1" kern="1200" dirty="0">
              <a:solidFill>
                <a:schemeClr val="tx1"/>
              </a:solidFill>
              <a:latin typeface="+mn-lt"/>
              <a:ea typeface="+mn-ea"/>
              <a:cs typeface="+mn-cs"/>
            </a:endParaRPr>
          </a:p>
          <a:p>
            <a:pPr defTabSz="731520">
              <a:spcAft>
                <a:spcPts val="600"/>
              </a:spcAft>
            </a:pPr>
            <a:r>
              <a:rPr lang="en-US" sz="2000" b="1" kern="1200" dirty="0">
                <a:solidFill>
                  <a:schemeClr val="tx1"/>
                </a:solidFill>
                <a:latin typeface="+mn-lt"/>
                <a:ea typeface="+mn-ea"/>
                <a:cs typeface="+mn-cs"/>
              </a:rPr>
              <a:t>the following command disables</a:t>
            </a:r>
          </a:p>
          <a:p>
            <a:pPr defTabSz="731520">
              <a:spcAft>
                <a:spcPts val="600"/>
              </a:spcAft>
            </a:pPr>
            <a:r>
              <a:rPr lang="en-US" sz="2000" b="1" kern="1200" dirty="0">
                <a:solidFill>
                  <a:schemeClr val="tx1"/>
                </a:solidFill>
                <a:latin typeface="+mn-lt"/>
                <a:ea typeface="+mn-ea"/>
                <a:cs typeface="+mn-cs"/>
              </a:rPr>
              <a:t>    the timing arc from A2 to Z:</a:t>
            </a:r>
          </a:p>
          <a:p>
            <a:pPr defTabSz="731520">
              <a:spcAft>
                <a:spcPts val="600"/>
              </a:spcAft>
            </a:pPr>
            <a:endParaRPr lang="en-US" sz="2000" b="1" kern="1200" dirty="0">
              <a:solidFill>
                <a:schemeClr val="tx1"/>
              </a:solidFill>
              <a:latin typeface="+mn-lt"/>
              <a:ea typeface="+mn-ea"/>
              <a:cs typeface="+mn-cs"/>
            </a:endParaRPr>
          </a:p>
          <a:p>
            <a:pPr defTabSz="731520">
              <a:spcAft>
                <a:spcPts val="600"/>
              </a:spcAft>
            </a:pPr>
            <a:r>
              <a:rPr lang="en-US" sz="2000" b="1" kern="1200" dirty="0" err="1">
                <a:solidFill>
                  <a:schemeClr val="tx1"/>
                </a:solidFill>
                <a:latin typeface="+mn-lt"/>
                <a:ea typeface="+mn-ea"/>
                <a:cs typeface="+mn-cs"/>
              </a:rPr>
              <a:t>set_case_analysis</a:t>
            </a:r>
            <a:r>
              <a:rPr lang="en-US" sz="2000" b="1" kern="1200" dirty="0">
                <a:solidFill>
                  <a:schemeClr val="tx1"/>
                </a:solidFill>
                <a:latin typeface="+mn-lt"/>
                <a:ea typeface="+mn-ea"/>
                <a:cs typeface="+mn-cs"/>
              </a:rPr>
              <a:t> 1 </a:t>
            </a:r>
            <a:r>
              <a:rPr lang="en-US" sz="2000" b="1" kern="1200" dirty="0" err="1">
                <a:solidFill>
                  <a:schemeClr val="tx1"/>
                </a:solidFill>
                <a:latin typeface="+mn-lt"/>
                <a:ea typeface="+mn-ea"/>
                <a:cs typeface="+mn-cs"/>
              </a:rPr>
              <a:t>bist_mode</a:t>
            </a:r>
            <a:r>
              <a:rPr lang="en-US" sz="2000" b="1" kern="1200" dirty="0">
                <a:solidFill>
                  <a:schemeClr val="tx1"/>
                </a:solidFill>
                <a:latin typeface="+mn-lt"/>
                <a:ea typeface="+mn-ea"/>
                <a:cs typeface="+mn-cs"/>
              </a:rPr>
              <a:t>.</a:t>
            </a:r>
          </a:p>
          <a:p>
            <a:pPr>
              <a:spcAft>
                <a:spcPts val="600"/>
              </a:spcAft>
            </a:pPr>
            <a:endParaRPr lang="en-US" dirty="0"/>
          </a:p>
        </p:txBody>
      </p:sp>
      <p:pic>
        <p:nvPicPr>
          <p:cNvPr id="5" name="Picture 4">
            <a:extLst>
              <a:ext uri="{FF2B5EF4-FFF2-40B4-BE49-F238E27FC236}">
                <a16:creationId xmlns:a16="http://schemas.microsoft.com/office/drawing/2014/main" id="{4672CA55-DC98-5DA2-AC3B-7416AA072C75}"/>
              </a:ext>
            </a:extLst>
          </p:cNvPr>
          <p:cNvPicPr>
            <a:picLocks noChangeAspect="1"/>
          </p:cNvPicPr>
          <p:nvPr/>
        </p:nvPicPr>
        <p:blipFill>
          <a:blip r:embed="rId2"/>
          <a:stretch>
            <a:fillRect/>
          </a:stretch>
        </p:blipFill>
        <p:spPr>
          <a:xfrm>
            <a:off x="6138489" y="2615979"/>
            <a:ext cx="4150581" cy="3689405"/>
          </a:xfrm>
          <a:prstGeom prst="rect">
            <a:avLst/>
          </a:prstGeom>
        </p:spPr>
      </p:pic>
    </p:spTree>
    <p:extLst>
      <p:ext uri="{BB962C8B-B14F-4D97-AF65-F5344CB8AC3E}">
        <p14:creationId xmlns:p14="http://schemas.microsoft.com/office/powerpoint/2010/main" val="40428652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FEA44732-77EE-8529-ABB5-F38C5AE0F815}"/>
              </a:ext>
            </a:extLst>
          </p:cNvPr>
          <p:cNvSpPr>
            <a:spLocks noGrp="1"/>
          </p:cNvSpPr>
          <p:nvPr>
            <p:ph type="title"/>
          </p:nvPr>
        </p:nvSpPr>
        <p:spPr>
          <a:xfrm>
            <a:off x="838200" y="365125"/>
            <a:ext cx="10515600" cy="1325563"/>
          </a:xfrm>
        </p:spPr>
        <p:txBody>
          <a:bodyPr>
            <a:normAutofit/>
          </a:bodyPr>
          <a:lstStyle/>
          <a:p>
            <a:r>
              <a:rPr lang="en-US" dirty="0"/>
              <a:t>Post-Layout</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B2CC2576-22F6-F15A-58BE-106D43CBA242}"/>
              </a:ext>
            </a:extLst>
          </p:cNvPr>
          <p:cNvSpPr>
            <a:spLocks noGrp="1"/>
          </p:cNvSpPr>
          <p:nvPr>
            <p:ph idx="1"/>
          </p:nvPr>
        </p:nvSpPr>
        <p:spPr>
          <a:xfrm>
            <a:off x="838200" y="1825625"/>
            <a:ext cx="10515600" cy="4351338"/>
          </a:xfrm>
        </p:spPr>
        <p:txBody>
          <a:bodyPr>
            <a:normAutofit/>
          </a:bodyPr>
          <a:lstStyle/>
          <a:p>
            <a:r>
              <a:rPr lang="en-US" sz="2400" dirty="0"/>
              <a:t>The post-layout steps involve analyzing the design for timing with actual delays back annotated. </a:t>
            </a:r>
          </a:p>
          <a:p>
            <a:endParaRPr lang="en-US" sz="2400" dirty="0"/>
          </a:p>
          <a:p>
            <a:r>
              <a:rPr lang="en-US" sz="2400" dirty="0"/>
              <a:t>These delays are obtained by extracting the layout database. </a:t>
            </a:r>
          </a:p>
          <a:p>
            <a:endParaRPr lang="en-US" sz="2400" dirty="0"/>
          </a:p>
          <a:p>
            <a:r>
              <a:rPr lang="en-US" sz="2400" dirty="0"/>
              <a:t>The analysis is performed on the post-routed netlist that contains the clock tree information.</a:t>
            </a:r>
          </a:p>
          <a:p>
            <a:endParaRPr lang="en-US" sz="2400" dirty="0"/>
          </a:p>
          <a:p>
            <a:r>
              <a:rPr lang="en-US" sz="2400" dirty="0"/>
              <a:t>This involves analyzing the design for both the setup and hold-time requirements.</a:t>
            </a:r>
          </a:p>
        </p:txBody>
      </p:sp>
    </p:spTree>
    <p:extLst>
      <p:ext uri="{BB962C8B-B14F-4D97-AF65-F5344CB8AC3E}">
        <p14:creationId xmlns:p14="http://schemas.microsoft.com/office/powerpoint/2010/main" val="37757600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A5CB8-D65B-18CC-20C4-995CDA243AA0}"/>
              </a:ext>
            </a:extLst>
          </p:cNvPr>
          <p:cNvSpPr>
            <a:spLocks noGrp="1"/>
          </p:cNvSpPr>
          <p:nvPr>
            <p:ph type="title"/>
          </p:nvPr>
        </p:nvSpPr>
        <p:spPr>
          <a:xfrm>
            <a:off x="838200" y="365125"/>
            <a:ext cx="10515600" cy="1325563"/>
          </a:xfrm>
        </p:spPr>
        <p:txBody>
          <a:bodyPr>
            <a:normAutofit/>
          </a:bodyPr>
          <a:lstStyle/>
          <a:p>
            <a:r>
              <a:rPr lang="en-US"/>
              <a:t>What to Back Annotate to PT?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FAB75040-1762-7D9C-5F79-2DA1EFFE51DE}"/>
              </a:ext>
            </a:extLst>
          </p:cNvPr>
          <p:cNvSpPr>
            <a:spLocks noGrp="1"/>
          </p:cNvSpPr>
          <p:nvPr>
            <p:ph idx="1"/>
          </p:nvPr>
        </p:nvSpPr>
        <p:spPr>
          <a:xfrm>
            <a:off x="838200" y="1825625"/>
            <a:ext cx="10515600" cy="4351338"/>
          </a:xfrm>
        </p:spPr>
        <p:txBody>
          <a:bodyPr>
            <a:normAutofit/>
          </a:bodyPr>
          <a:lstStyle/>
          <a:p>
            <a:r>
              <a:rPr lang="en-US" sz="2000" b="1" dirty="0"/>
              <a:t>It is recommended that the following types of information be generated from the layout tool for back annotation to PT in order to perform STA:</a:t>
            </a:r>
          </a:p>
          <a:p>
            <a:pPr marL="0" indent="0">
              <a:buNone/>
            </a:pPr>
            <a:endParaRPr lang="en-US" sz="2000" b="1" dirty="0"/>
          </a:p>
          <a:p>
            <a:pPr marL="0" indent="0">
              <a:buNone/>
            </a:pPr>
            <a:r>
              <a:rPr lang="en-US" sz="2000" b="1" dirty="0"/>
              <a:t>	d) Net RC delays in SDF format.</a:t>
            </a:r>
          </a:p>
          <a:p>
            <a:pPr marL="0" indent="0">
              <a:buNone/>
            </a:pPr>
            <a:r>
              <a:rPr lang="en-US" sz="2000" b="1" dirty="0"/>
              <a:t>	e) Capacitive net loading values in </a:t>
            </a:r>
            <a:r>
              <a:rPr lang="en-US" sz="2000" b="1" dirty="0" err="1"/>
              <a:t>set_load</a:t>
            </a:r>
            <a:r>
              <a:rPr lang="en-US" sz="2000" b="1" dirty="0"/>
              <a:t> format.</a:t>
            </a:r>
          </a:p>
          <a:p>
            <a:pPr marL="0" indent="0">
              <a:buNone/>
            </a:pPr>
            <a:r>
              <a:rPr lang="en-US" sz="2000" b="1" dirty="0"/>
              <a:t>	F) Parasitic information for clock and other critical nets in DSPF, RSPF  or SPEF file      	formats.</a:t>
            </a:r>
          </a:p>
          <a:p>
            <a:pPr marL="0" indent="0">
              <a:buNone/>
            </a:pPr>
            <a:endParaRPr lang="en-US" sz="2000" b="1" dirty="0"/>
          </a:p>
          <a:p>
            <a:r>
              <a:rPr lang="en-US" sz="2000" b="1" dirty="0"/>
              <a:t>The following PT commands are used to back annotate the above information:</a:t>
            </a:r>
          </a:p>
          <a:p>
            <a:r>
              <a:rPr lang="en-US" sz="2000" b="1" dirty="0" err="1"/>
              <a:t>read_sdf</a:t>
            </a:r>
            <a:r>
              <a:rPr lang="en-US" sz="2000" b="1" dirty="0"/>
              <a:t>: As the name suggests, this command is used read the SDF file. For example:</a:t>
            </a:r>
          </a:p>
          <a:p>
            <a:pPr lvl="1"/>
            <a:r>
              <a:rPr lang="en-US" sz="2000" b="1" dirty="0" err="1"/>
              <a:t>pt_shell</a:t>
            </a:r>
            <a:r>
              <a:rPr lang="en-US" sz="2000" b="1" dirty="0"/>
              <a:t>&gt; </a:t>
            </a:r>
            <a:r>
              <a:rPr lang="en-US" sz="2000" b="1" dirty="0" err="1"/>
              <a:t>read_sdf</a:t>
            </a:r>
            <a:r>
              <a:rPr lang="en-US" sz="2000" b="1" dirty="0"/>
              <a:t> </a:t>
            </a:r>
            <a:r>
              <a:rPr lang="en-US" sz="2000" b="1" dirty="0" err="1"/>
              <a:t>rc_delays.sdf</a:t>
            </a:r>
            <a:endParaRPr lang="en-US" sz="2000" b="1" dirty="0"/>
          </a:p>
          <a:p>
            <a:endParaRPr lang="en-US" sz="1500" dirty="0"/>
          </a:p>
        </p:txBody>
      </p:sp>
    </p:spTree>
    <p:extLst>
      <p:ext uri="{BB962C8B-B14F-4D97-AF65-F5344CB8AC3E}">
        <p14:creationId xmlns:p14="http://schemas.microsoft.com/office/powerpoint/2010/main" val="377350956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3A2482-8A8D-8A64-4148-C9B1173BE657}"/>
              </a:ext>
            </a:extLst>
          </p:cNvPr>
          <p:cNvSpPr>
            <a:spLocks noGrp="1"/>
          </p:cNvSpPr>
          <p:nvPr>
            <p:ph type="title"/>
          </p:nvPr>
        </p:nvSpPr>
        <p:spPr>
          <a:xfrm>
            <a:off x="838200" y="365125"/>
            <a:ext cx="10515600" cy="1325563"/>
          </a:xfrm>
        </p:spPr>
        <p:txBody>
          <a:bodyPr>
            <a:normAutofit/>
          </a:bodyPr>
          <a:lstStyle/>
          <a:p>
            <a:r>
              <a:rPr lang="en-US" dirty="0"/>
              <a:t>What to Back Annotate to PT?(</a:t>
            </a:r>
            <a:r>
              <a:rPr lang="en-US" dirty="0" err="1"/>
              <a:t>cont</a:t>
            </a:r>
            <a:r>
              <a:rPr lang="en-US" dirty="0"/>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0790FC-2745-D621-9E1E-BFFF831CA040}"/>
              </a:ext>
            </a:extLst>
          </p:cNvPr>
          <p:cNvSpPr>
            <a:spLocks noGrp="1"/>
          </p:cNvSpPr>
          <p:nvPr>
            <p:ph idx="1"/>
          </p:nvPr>
        </p:nvSpPr>
        <p:spPr>
          <a:xfrm>
            <a:off x="838200" y="1825625"/>
            <a:ext cx="10515600" cy="4351338"/>
          </a:xfrm>
        </p:spPr>
        <p:txBody>
          <a:bodyPr>
            <a:normAutofit/>
          </a:bodyPr>
          <a:lstStyle/>
          <a:p>
            <a:r>
              <a:rPr lang="en-US" dirty="0"/>
              <a:t>source: PT uses this command to read external files in Tel format.</a:t>
            </a:r>
          </a:p>
          <a:p>
            <a:pPr marL="0" indent="0">
              <a:buNone/>
            </a:pPr>
            <a:r>
              <a:rPr lang="en-US" dirty="0"/>
              <a:t>  Therefore, this command may be used to back annotate the net</a:t>
            </a:r>
          </a:p>
          <a:p>
            <a:pPr marL="0" indent="0">
              <a:buNone/>
            </a:pPr>
            <a:r>
              <a:rPr lang="en-US" dirty="0"/>
              <a:t>   capacitances file in </a:t>
            </a:r>
            <a:r>
              <a:rPr lang="en-US" dirty="0" err="1"/>
              <a:t>set_load</a:t>
            </a:r>
            <a:r>
              <a:rPr lang="en-US" dirty="0"/>
              <a:t> file format. For example:</a:t>
            </a:r>
          </a:p>
          <a:p>
            <a:pPr lvl="1"/>
            <a:r>
              <a:rPr lang="en-US" dirty="0" err="1">
                <a:solidFill>
                  <a:srgbClr val="00B050"/>
                </a:solidFill>
              </a:rPr>
              <a:t>pt_shell</a:t>
            </a:r>
            <a:r>
              <a:rPr lang="en-US" dirty="0">
                <a:solidFill>
                  <a:srgbClr val="00B050"/>
                </a:solidFill>
              </a:rPr>
              <a:t>&gt; source capacitance.pt</a:t>
            </a:r>
          </a:p>
          <a:p>
            <a:r>
              <a:rPr lang="en-US" dirty="0" err="1"/>
              <a:t>read_parasitics</a:t>
            </a:r>
            <a:r>
              <a:rPr lang="en-US" dirty="0"/>
              <a:t>: This command is utilized by PT to back-annotate the</a:t>
            </a:r>
          </a:p>
          <a:p>
            <a:pPr marL="0" indent="0">
              <a:buNone/>
            </a:pPr>
            <a:r>
              <a:rPr lang="en-US" dirty="0"/>
              <a:t>  </a:t>
            </a:r>
            <a:r>
              <a:rPr lang="en-US" dirty="0" err="1"/>
              <a:t>parasitics</a:t>
            </a:r>
            <a:r>
              <a:rPr lang="en-US" dirty="0"/>
              <a:t> in DSPF, RSPF and SPEF formats. You do not need to specify</a:t>
            </a:r>
          </a:p>
          <a:p>
            <a:pPr marL="0" indent="0">
              <a:buNone/>
            </a:pPr>
            <a:r>
              <a:rPr lang="en-US" dirty="0"/>
              <a:t>   the format of the file. PT automatically detects it. For example:</a:t>
            </a:r>
          </a:p>
          <a:p>
            <a:pPr lvl="1"/>
            <a:r>
              <a:rPr lang="en-US" dirty="0" err="1">
                <a:solidFill>
                  <a:srgbClr val="00B050"/>
                </a:solidFill>
              </a:rPr>
              <a:t>pt_shell</a:t>
            </a:r>
            <a:r>
              <a:rPr lang="en-US" dirty="0">
                <a:solidFill>
                  <a:srgbClr val="00B050"/>
                </a:solidFill>
              </a:rPr>
              <a:t>&gt; </a:t>
            </a:r>
            <a:r>
              <a:rPr lang="en-US" dirty="0" err="1">
                <a:solidFill>
                  <a:srgbClr val="00B050"/>
                </a:solidFill>
              </a:rPr>
              <a:t>read_parasitics</a:t>
            </a:r>
            <a:r>
              <a:rPr lang="en-US" dirty="0">
                <a:solidFill>
                  <a:srgbClr val="00B050"/>
                </a:solidFill>
              </a:rPr>
              <a:t> </a:t>
            </a:r>
            <a:r>
              <a:rPr lang="en-US" dirty="0" err="1">
                <a:solidFill>
                  <a:srgbClr val="00B050"/>
                </a:solidFill>
              </a:rPr>
              <a:t>clock_info.spf</a:t>
            </a:r>
            <a:endParaRPr lang="en-US" dirty="0">
              <a:solidFill>
                <a:srgbClr val="00B050"/>
              </a:solidFill>
            </a:endParaRPr>
          </a:p>
          <a:p>
            <a:endParaRPr lang="en-US" dirty="0"/>
          </a:p>
        </p:txBody>
      </p:sp>
    </p:spTree>
    <p:extLst>
      <p:ext uri="{BB962C8B-B14F-4D97-AF65-F5344CB8AC3E}">
        <p14:creationId xmlns:p14="http://schemas.microsoft.com/office/powerpoint/2010/main" val="32160031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7701E3-85CB-3F3E-9E95-81BEA4DE677B}"/>
              </a:ext>
            </a:extLst>
          </p:cNvPr>
          <p:cNvSpPr>
            <a:spLocks noGrp="1"/>
          </p:cNvSpPr>
          <p:nvPr>
            <p:ph type="title"/>
          </p:nvPr>
        </p:nvSpPr>
        <p:spPr>
          <a:xfrm>
            <a:off x="686834" y="1153572"/>
            <a:ext cx="3200400" cy="4461163"/>
          </a:xfrm>
        </p:spPr>
        <p:txBody>
          <a:bodyPr>
            <a:normAutofit/>
          </a:bodyPr>
          <a:lstStyle/>
          <a:p>
            <a:r>
              <a:rPr lang="en-US">
                <a:solidFill>
                  <a:srgbClr val="FFFFFF"/>
                </a:solidFill>
              </a:rPr>
              <a:t>Post-Layout Clock Specification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3BC4C5-4675-0905-81CB-CE0E5A0659AA}"/>
              </a:ext>
            </a:extLst>
          </p:cNvPr>
          <p:cNvSpPr>
            <a:spLocks noGrp="1"/>
          </p:cNvSpPr>
          <p:nvPr>
            <p:ph idx="1"/>
          </p:nvPr>
        </p:nvSpPr>
        <p:spPr>
          <a:xfrm>
            <a:off x="4447308" y="591344"/>
            <a:ext cx="6906491" cy="5585619"/>
          </a:xfrm>
        </p:spPr>
        <p:txBody>
          <a:bodyPr anchor="ctr">
            <a:normAutofit/>
          </a:bodyPr>
          <a:lstStyle/>
          <a:p>
            <a:r>
              <a:rPr lang="en-US" sz="2200" dirty="0"/>
              <a:t>The following commands exemplify the post-route clock specification.</a:t>
            </a:r>
          </a:p>
          <a:p>
            <a:pPr marL="0" indent="0">
              <a:buNone/>
            </a:pPr>
            <a:endParaRPr lang="en-US" sz="2200" dirty="0"/>
          </a:p>
          <a:p>
            <a:r>
              <a:rPr lang="en-US" sz="2200" dirty="0"/>
              <a:t> </a:t>
            </a:r>
            <a:r>
              <a:rPr lang="en-US" sz="2200" dirty="0" err="1"/>
              <a:t>pt_shell</a:t>
            </a:r>
            <a:r>
              <a:rPr lang="en-US" sz="2200" dirty="0"/>
              <a:t>&gt; </a:t>
            </a:r>
            <a:r>
              <a:rPr lang="en-US" sz="2200" dirty="0" err="1"/>
              <a:t>create_clock</a:t>
            </a:r>
            <a:r>
              <a:rPr lang="en-US" sz="2200" dirty="0"/>
              <a:t> –period 20 –waveform [list 0 10] [list CLK]</a:t>
            </a:r>
          </a:p>
          <a:p>
            <a:r>
              <a:rPr lang="en-US" sz="2200" dirty="0"/>
              <a:t> </a:t>
            </a:r>
            <a:r>
              <a:rPr lang="en-US" sz="2200" dirty="0" err="1"/>
              <a:t>pt_shell</a:t>
            </a:r>
            <a:r>
              <a:rPr lang="en-US" sz="2200" dirty="0"/>
              <a:t>&gt; set_propagated_clock [</a:t>
            </a:r>
            <a:r>
              <a:rPr lang="en-US" sz="2200" dirty="0" err="1"/>
              <a:t>get_clocks</a:t>
            </a:r>
            <a:r>
              <a:rPr lang="en-US" sz="2200" dirty="0"/>
              <a:t> CLK]</a:t>
            </a:r>
          </a:p>
          <a:p>
            <a:endParaRPr lang="en-US" sz="2200" dirty="0"/>
          </a:p>
          <a:p>
            <a:r>
              <a:rPr lang="en-US" sz="2200" dirty="0"/>
              <a:t>the set_propagated_clock command propagates the clock throughout the clock network. </a:t>
            </a:r>
          </a:p>
          <a:p>
            <a:endParaRPr lang="en-US" sz="2200" dirty="0"/>
          </a:p>
          <a:p>
            <a:r>
              <a:rPr lang="en-US" sz="2200" dirty="0"/>
              <a:t>Since the clock tree information is now present in the design, the delay, skew, and the transition time of the clock is calculated by PT, from the gates comprising the clock network</a:t>
            </a:r>
          </a:p>
        </p:txBody>
      </p:sp>
    </p:spTree>
    <p:extLst>
      <p:ext uri="{BB962C8B-B14F-4D97-AF65-F5344CB8AC3E}">
        <p14:creationId xmlns:p14="http://schemas.microsoft.com/office/powerpoint/2010/main" val="83397934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EC0543-4164-774B-7D28-7AD0709BF2AC}"/>
              </a:ext>
            </a:extLst>
          </p:cNvPr>
          <p:cNvSpPr>
            <a:spLocks noGrp="1"/>
          </p:cNvSpPr>
          <p:nvPr>
            <p:ph type="title"/>
          </p:nvPr>
        </p:nvSpPr>
        <p:spPr>
          <a:xfrm>
            <a:off x="838200" y="365125"/>
            <a:ext cx="10515600" cy="1325563"/>
          </a:xfrm>
        </p:spPr>
        <p:txBody>
          <a:bodyPr>
            <a:normAutofit/>
          </a:bodyPr>
          <a:lstStyle/>
          <a:p>
            <a:r>
              <a:rPr lang="en-US" dirty="0"/>
              <a:t>Pre-Layout Clock Specification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CBF0E5-0C8C-9C3A-B1A7-4D6FFFB3EB12}"/>
              </a:ext>
            </a:extLst>
          </p:cNvPr>
          <p:cNvSpPr>
            <a:spLocks noGrp="1"/>
          </p:cNvSpPr>
          <p:nvPr>
            <p:ph idx="1"/>
          </p:nvPr>
        </p:nvSpPr>
        <p:spPr>
          <a:xfrm>
            <a:off x="838200" y="1825625"/>
            <a:ext cx="10515600" cy="4351338"/>
          </a:xfrm>
        </p:spPr>
        <p:txBody>
          <a:bodyPr>
            <a:normAutofit/>
          </a:bodyPr>
          <a:lstStyle/>
          <a:p>
            <a:r>
              <a:rPr lang="en-US" dirty="0"/>
              <a:t>The following commands may be used to define the clock, during the </a:t>
            </a:r>
            <a:r>
              <a:rPr lang="en-US" dirty="0" err="1"/>
              <a:t>prelayout</a:t>
            </a:r>
            <a:r>
              <a:rPr lang="en-US" dirty="0"/>
              <a:t> phase of the design.</a:t>
            </a:r>
          </a:p>
          <a:p>
            <a:pPr marL="0" indent="0">
              <a:buNone/>
            </a:pPr>
            <a:endParaRPr lang="en-US" dirty="0"/>
          </a:p>
          <a:p>
            <a:r>
              <a:rPr lang="en-US" dirty="0" err="1"/>
              <a:t>create_clock</a:t>
            </a:r>
            <a:r>
              <a:rPr lang="en-US" dirty="0"/>
              <a:t> –period 20 –waveform [list 0 10] [list CLK]</a:t>
            </a:r>
          </a:p>
          <a:p>
            <a:r>
              <a:rPr lang="en-US" dirty="0" err="1"/>
              <a:t>set_clock_latency</a:t>
            </a:r>
            <a:r>
              <a:rPr lang="en-US" dirty="0"/>
              <a:t> 2.5 [</a:t>
            </a:r>
            <a:r>
              <a:rPr lang="en-US" dirty="0" err="1"/>
              <a:t>get_clocks</a:t>
            </a:r>
            <a:r>
              <a:rPr lang="en-US" dirty="0"/>
              <a:t> CLK] </a:t>
            </a:r>
          </a:p>
          <a:p>
            <a:r>
              <a:rPr lang="en-US" dirty="0" err="1"/>
              <a:t>set_clock_transition</a:t>
            </a:r>
            <a:r>
              <a:rPr lang="en-US" dirty="0"/>
              <a:t> 0.2 [</a:t>
            </a:r>
            <a:r>
              <a:rPr lang="en-US" dirty="0" err="1"/>
              <a:t>get_clocks</a:t>
            </a:r>
            <a:r>
              <a:rPr lang="en-US" dirty="0"/>
              <a:t> CLK] </a:t>
            </a:r>
          </a:p>
          <a:p>
            <a:r>
              <a:rPr lang="en-US" dirty="0" err="1"/>
              <a:t>set_clock_uncertainty</a:t>
            </a:r>
            <a:r>
              <a:rPr lang="en-US" dirty="0"/>
              <a:t> 1.2 –setup [</a:t>
            </a:r>
            <a:r>
              <a:rPr lang="en-US" dirty="0" err="1"/>
              <a:t>get_clocks</a:t>
            </a:r>
            <a:r>
              <a:rPr lang="en-US" dirty="0"/>
              <a:t> CLK] </a:t>
            </a:r>
            <a:r>
              <a:rPr lang="en-US" dirty="0" err="1"/>
              <a:t>set_clock_uncertainty</a:t>
            </a:r>
            <a:r>
              <a:rPr lang="en-US" dirty="0"/>
              <a:t> 0.5 –hold [</a:t>
            </a:r>
            <a:r>
              <a:rPr lang="en-US" dirty="0" err="1"/>
              <a:t>get_clocks</a:t>
            </a:r>
            <a:r>
              <a:rPr lang="en-US" dirty="0"/>
              <a:t> CLK]</a:t>
            </a:r>
          </a:p>
        </p:txBody>
      </p:sp>
    </p:spTree>
    <p:extLst>
      <p:ext uri="{BB962C8B-B14F-4D97-AF65-F5344CB8AC3E}">
        <p14:creationId xmlns:p14="http://schemas.microsoft.com/office/powerpoint/2010/main" val="36383721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3FE8B6-CA24-89AA-AADC-CF5C39BCA277}"/>
              </a:ext>
            </a:extLst>
          </p:cNvPr>
          <p:cNvSpPr>
            <a:spLocks noGrp="1"/>
          </p:cNvSpPr>
          <p:nvPr>
            <p:ph type="title"/>
          </p:nvPr>
        </p:nvSpPr>
        <p:spPr>
          <a:xfrm>
            <a:off x="838200" y="365125"/>
            <a:ext cx="10515600" cy="1325563"/>
          </a:xfrm>
        </p:spPr>
        <p:txBody>
          <a:bodyPr>
            <a:normAutofit/>
          </a:bodyPr>
          <a:lstStyle/>
          <a:p>
            <a:r>
              <a:rPr lang="en-US"/>
              <a:t>Analyzing Reports</a:t>
            </a:r>
          </a:p>
        </p:txBody>
      </p:sp>
      <p:sp>
        <p:nvSpPr>
          <p:cNvPr id="40" name="Arc 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B51E9D-986D-8101-2BBF-B6CFF2FCFC1B}"/>
              </a:ext>
            </a:extLst>
          </p:cNvPr>
          <p:cNvSpPr>
            <a:spLocks noGrp="1"/>
          </p:cNvSpPr>
          <p:nvPr>
            <p:ph idx="1"/>
          </p:nvPr>
        </p:nvSpPr>
        <p:spPr>
          <a:xfrm>
            <a:off x="838200" y="1825625"/>
            <a:ext cx="10515600" cy="4351338"/>
          </a:xfrm>
        </p:spPr>
        <p:txBody>
          <a:bodyPr>
            <a:normAutofit/>
          </a:bodyPr>
          <a:lstStyle/>
          <a:p>
            <a:r>
              <a:rPr lang="en-US" dirty="0"/>
              <a:t>Extensive analysis is performed using the following commands:</a:t>
            </a:r>
          </a:p>
          <a:p>
            <a:pPr marL="0" indent="0">
              <a:buNone/>
            </a:pPr>
            <a:endParaRPr lang="en-US" dirty="0"/>
          </a:p>
          <a:p>
            <a:pPr lvl="1"/>
            <a:r>
              <a:rPr lang="en-US" dirty="0"/>
              <a:t> </a:t>
            </a:r>
            <a:r>
              <a:rPr lang="en-US" sz="2800" dirty="0" err="1"/>
              <a:t>report_timing</a:t>
            </a:r>
            <a:r>
              <a:rPr lang="en-US" sz="2800" dirty="0"/>
              <a:t> –to [</a:t>
            </a:r>
            <a:r>
              <a:rPr lang="en-US" sz="2800" dirty="0" err="1"/>
              <a:t>all_registers</a:t>
            </a:r>
            <a:r>
              <a:rPr lang="en-US" sz="2800" dirty="0"/>
              <a:t> –</a:t>
            </a:r>
            <a:r>
              <a:rPr lang="en-US" sz="2800" dirty="0" err="1"/>
              <a:t>data_pins</a:t>
            </a:r>
            <a:r>
              <a:rPr lang="en-US" sz="2800" dirty="0"/>
              <a:t>] –</a:t>
            </a:r>
            <a:r>
              <a:rPr lang="en-US" sz="2800" dirty="0" err="1"/>
              <a:t>delay_type</a:t>
            </a:r>
            <a:r>
              <a:rPr lang="en-US" sz="2800" dirty="0"/>
              <a:t> min</a:t>
            </a:r>
          </a:p>
          <a:p>
            <a:pPr lvl="1"/>
            <a:r>
              <a:rPr lang="en-US" sz="2800" dirty="0" err="1"/>
              <a:t>report_timing</a:t>
            </a:r>
            <a:r>
              <a:rPr lang="en-US" sz="2800" dirty="0"/>
              <a:t> –to [</a:t>
            </a:r>
            <a:r>
              <a:rPr lang="en-US" sz="2800" dirty="0" err="1"/>
              <a:t>all_outputs</a:t>
            </a:r>
            <a:r>
              <a:rPr lang="en-US" sz="2800" dirty="0"/>
              <a:t>] –</a:t>
            </a:r>
            <a:r>
              <a:rPr lang="en-US" sz="2800" dirty="0" err="1"/>
              <a:t>delay_type</a:t>
            </a:r>
            <a:r>
              <a:rPr lang="en-US" sz="2800" dirty="0"/>
              <a:t> min</a:t>
            </a:r>
          </a:p>
          <a:p>
            <a:pPr lvl="1"/>
            <a:endParaRPr lang="en-US" sz="2800" dirty="0"/>
          </a:p>
          <a:p>
            <a:pPr lvl="1"/>
            <a:r>
              <a:rPr lang="en-US" sz="2800" dirty="0" err="1"/>
              <a:t>report_constraint</a:t>
            </a:r>
            <a:r>
              <a:rPr lang="en-US" sz="2800" dirty="0"/>
              <a:t> -</a:t>
            </a:r>
            <a:r>
              <a:rPr lang="en-US" sz="2800" dirty="0" err="1"/>
              <a:t>all_violators</a:t>
            </a:r>
            <a:r>
              <a:rPr lang="en-US" sz="2800" dirty="0"/>
              <a:t> -</a:t>
            </a:r>
            <a:r>
              <a:rPr lang="en-US" sz="2800" dirty="0" err="1"/>
              <a:t>significant_digits</a:t>
            </a:r>
            <a:r>
              <a:rPr lang="en-US" sz="2800" dirty="0"/>
              <a:t> 4 &gt;  \</a:t>
            </a:r>
          </a:p>
          <a:p>
            <a:pPr marL="457200" lvl="1" indent="0">
              <a:buNone/>
            </a:pPr>
            <a:r>
              <a:rPr lang="en-US" sz="2800" dirty="0"/>
              <a:t>    ../results/</a:t>
            </a:r>
            <a:r>
              <a:rPr lang="en-US" sz="2800" dirty="0" err="1"/>
              <a:t>johnson.max_constr.rpt</a:t>
            </a:r>
            <a:endParaRPr lang="en-US" sz="2800" dirty="0"/>
          </a:p>
          <a:p>
            <a:pPr lvl="1"/>
            <a:endParaRPr lang="en-US" sz="2800" dirty="0"/>
          </a:p>
          <a:p>
            <a:pPr lvl="1"/>
            <a:endParaRPr lang="en-US" dirty="0"/>
          </a:p>
        </p:txBody>
      </p:sp>
    </p:spTree>
    <p:extLst>
      <p:ext uri="{BB962C8B-B14F-4D97-AF65-F5344CB8AC3E}">
        <p14:creationId xmlns:p14="http://schemas.microsoft.com/office/powerpoint/2010/main" val="270598363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B4B44D7-6FAD-286E-924A-35C0CB02682C}"/>
              </a:ext>
            </a:extLst>
          </p:cNvPr>
          <p:cNvSpPr>
            <a:spLocks noGrp="1"/>
          </p:cNvSpPr>
          <p:nvPr>
            <p:ph type="ctrTitle"/>
          </p:nvPr>
        </p:nvSpPr>
        <p:spPr>
          <a:xfrm>
            <a:off x="1129885" y="1846018"/>
            <a:ext cx="5425781" cy="2387600"/>
          </a:xfrm>
        </p:spPr>
        <p:txBody>
          <a:bodyPr>
            <a:normAutofit fontScale="90000"/>
          </a:bodyPr>
          <a:lstStyle/>
          <a:p>
            <a:pPr algn="l"/>
            <a:br>
              <a:rPr lang="en-US" sz="5100" dirty="0"/>
            </a:br>
            <a:br>
              <a:rPr lang="en-US" sz="5100" dirty="0"/>
            </a:br>
            <a:r>
              <a:rPr lang="en-US" sz="15300" b="1" i="1" dirty="0">
                <a:latin typeface="Aldhabi" panose="01000000000000000000" pitchFamily="2" charset="-78"/>
                <a:cs typeface="Aldhabi" panose="01000000000000000000" pitchFamily="2" charset="-78"/>
              </a:rPr>
              <a:t>Thanks</a:t>
            </a:r>
            <a:endParaRPr lang="en-US" sz="5100" b="1" i="1" dirty="0">
              <a:latin typeface="Aldhabi" panose="01000000000000000000" pitchFamily="2" charset="-78"/>
              <a:cs typeface="Aldhabi" panose="01000000000000000000" pitchFamily="2" charset="-78"/>
            </a:endParaRPr>
          </a:p>
        </p:txBody>
      </p:sp>
      <p:sp>
        <p:nvSpPr>
          <p:cNvPr id="11" name="Freeform: Shape 1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213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39C82-B7AB-BE61-7E28-DB0FFDFCDF27}"/>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en-US" sz="6000" dirty="0"/>
              <a:t>Why we use Prime Time?</a:t>
            </a:r>
            <a:endParaRPr lang="en-US" sz="6000"/>
          </a:p>
        </p:txBody>
      </p:sp>
      <p:sp>
        <p:nvSpPr>
          <p:cNvPr id="3" name="Content Placeholder 2">
            <a:extLst>
              <a:ext uri="{FF2B5EF4-FFF2-40B4-BE49-F238E27FC236}">
                <a16:creationId xmlns:a16="http://schemas.microsoft.com/office/drawing/2014/main" id="{A77D04D0-1BB9-9561-A235-5B3EC0A9594E}"/>
              </a:ext>
            </a:extLst>
          </p:cNvPr>
          <p:cNvSpPr>
            <a:spLocks noGrp="1"/>
          </p:cNvSpPr>
          <p:nvPr>
            <p:ph idx="1"/>
          </p:nvPr>
        </p:nvSpPr>
        <p:spPr>
          <a:xfrm>
            <a:off x="6194715" y="3836197"/>
            <a:ext cx="5334931" cy="2189214"/>
          </a:xfrm>
        </p:spPr>
        <p:txBody>
          <a:bodyPr vert="horz" lIns="91440" tIns="45720" rIns="91440" bIns="45720" rtlCol="0">
            <a:normAutofit/>
          </a:bodyPr>
          <a:lstStyle/>
          <a:p>
            <a:pPr marL="0" indent="0" algn="ctr">
              <a:buNone/>
            </a:pPr>
            <a:r>
              <a:rPr lang="en-US" sz="2400"/>
              <a:t>Static Timing Analysis </a:t>
            </a:r>
          </a:p>
        </p:txBody>
      </p:sp>
      <p:sp>
        <p:nvSpPr>
          <p:cNvPr id="53" name="Freeform: Shape 5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6" name="Picture 5" descr="A close-up of a computer chip&#10;&#10;Description automatically generated">
            <a:extLst>
              <a:ext uri="{FF2B5EF4-FFF2-40B4-BE49-F238E27FC236}">
                <a16:creationId xmlns:a16="http://schemas.microsoft.com/office/drawing/2014/main" id="{A749063B-5298-E3D6-2D31-CBCE2E0FECED}"/>
              </a:ext>
            </a:extLst>
          </p:cNvPr>
          <p:cNvPicPr>
            <a:picLocks noChangeAspect="1"/>
          </p:cNvPicPr>
          <p:nvPr/>
        </p:nvPicPr>
        <p:blipFill rotWithShape="1">
          <a:blip r:embed="rId2">
            <a:extLst>
              <a:ext uri="{28A0092B-C50C-407E-A947-70E740481C1C}">
                <a14:useLocalDpi xmlns:a14="http://schemas.microsoft.com/office/drawing/2010/main" val="0"/>
              </a:ext>
            </a:extLst>
          </a:blip>
          <a:srcRect l="3525" r="29929"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3" name="Freeform: Shape 6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14360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66EB-5295-441B-A1BF-CE23F4B1AC8F}"/>
              </a:ext>
            </a:extLst>
          </p:cNvPr>
          <p:cNvSpPr>
            <a:spLocks noGrp="1"/>
          </p:cNvSpPr>
          <p:nvPr>
            <p:ph type="title"/>
          </p:nvPr>
        </p:nvSpPr>
        <p:spPr/>
        <p:txBody>
          <a:bodyPr/>
          <a:lstStyle/>
          <a:p>
            <a:r>
              <a:rPr lang="en-US" b="1" dirty="0"/>
              <a:t>PrimeTime</a:t>
            </a:r>
            <a:endParaRPr lang="en-US" dirty="0"/>
          </a:p>
        </p:txBody>
      </p:sp>
      <p:sp>
        <p:nvSpPr>
          <p:cNvPr id="3" name="Content Placeholder 2">
            <a:extLst>
              <a:ext uri="{FF2B5EF4-FFF2-40B4-BE49-F238E27FC236}">
                <a16:creationId xmlns:a16="http://schemas.microsoft.com/office/drawing/2014/main" id="{DDBA262F-876D-30B4-7311-A2608D25EA29}"/>
              </a:ext>
            </a:extLst>
          </p:cNvPr>
          <p:cNvSpPr>
            <a:spLocks noGrp="1"/>
          </p:cNvSpPr>
          <p:nvPr>
            <p:ph idx="1"/>
          </p:nvPr>
        </p:nvSpPr>
        <p:spPr/>
        <p:txBody>
          <a:bodyPr>
            <a:normAutofit lnSpcReduction="10000"/>
          </a:bodyPr>
          <a:lstStyle/>
          <a:p>
            <a:r>
              <a:rPr lang="en-US" b="1" dirty="0"/>
              <a:t>PrimeTime</a:t>
            </a:r>
            <a:r>
              <a:rPr lang="en-US" dirty="0"/>
              <a:t> is the Synopsys stand-alone sign-off quality static timing analysis tool that is capable of performing extremely fast static timing analysis on full chip-level designs.</a:t>
            </a:r>
          </a:p>
          <a:p>
            <a:pPr marL="0" indent="0">
              <a:buNone/>
            </a:pPr>
            <a:endParaRPr lang="en-US" dirty="0"/>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en-US" sz="3000" b="0" i="0" u="none" strike="noStrike" kern="0" cap="none" spc="0" normalizeH="0" baseline="0" noProof="0" dirty="0">
                <a:ln>
                  <a:noFill/>
                </a:ln>
                <a:solidFill>
                  <a:srgbClr val="000000"/>
                </a:solidFill>
                <a:effectLst/>
                <a:uLnTx/>
                <a:uFillTx/>
                <a:latin typeface="Arial"/>
                <a:ea typeface="+mn-ea"/>
                <a:cs typeface="Arial"/>
              </a:rPr>
              <a:t>PrimeTime validates the timing performance of a design by checking all possible paths for timing violations without using logic simulation or test vectors. </a:t>
            </a:r>
          </a:p>
          <a:p>
            <a:pPr marL="0" indent="0">
              <a:buNone/>
            </a:pPr>
            <a:endParaRPr lang="en-US" dirty="0"/>
          </a:p>
          <a:p>
            <a:r>
              <a:rPr lang="en-US" dirty="0"/>
              <a:t>the report can also contain other debugging information like the fanout or capacitive loading of each net.</a:t>
            </a:r>
          </a:p>
        </p:txBody>
      </p:sp>
    </p:spTree>
    <p:extLst>
      <p:ext uri="{BB962C8B-B14F-4D97-AF65-F5344CB8AC3E}">
        <p14:creationId xmlns:p14="http://schemas.microsoft.com/office/powerpoint/2010/main" val="18107994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587363-226F-CD95-1B36-FE21283331AC}"/>
              </a:ext>
            </a:extLst>
          </p:cNvPr>
          <p:cNvSpPr>
            <a:spLocks noGrp="1"/>
          </p:cNvSpPr>
          <p:nvPr>
            <p:ph type="title"/>
          </p:nvPr>
        </p:nvSpPr>
        <p:spPr>
          <a:xfrm>
            <a:off x="838200" y="365125"/>
            <a:ext cx="10515600" cy="1325563"/>
          </a:xfrm>
        </p:spPr>
        <p:txBody>
          <a:bodyPr>
            <a:normAutofit/>
          </a:bodyPr>
          <a:lstStyle/>
          <a:p>
            <a:r>
              <a:rPr lang="en-US" dirty="0"/>
              <a:t>Static Timing Analysis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BA5C655-D97B-00C9-D019-0C83F64865E8}"/>
              </a:ext>
            </a:extLst>
          </p:cNvPr>
          <p:cNvSpPr>
            <a:spLocks noGrp="1"/>
          </p:cNvSpPr>
          <p:nvPr>
            <p:ph idx="1"/>
          </p:nvPr>
        </p:nvSpPr>
        <p:spPr>
          <a:xfrm>
            <a:off x="838200" y="1825625"/>
            <a:ext cx="10515600" cy="4351338"/>
          </a:xfrm>
        </p:spPr>
        <p:txBody>
          <a:bodyPr>
            <a:normAutofit/>
          </a:bodyPr>
          <a:lstStyle/>
          <a:p>
            <a:r>
              <a:rPr lang="en-US" dirty="0"/>
              <a:t>The static timing is performed both for the pre and post-layout gate-level netlist.</a:t>
            </a:r>
          </a:p>
          <a:p>
            <a:r>
              <a:rPr lang="en-US" dirty="0"/>
              <a:t>Pre-layout mode, PrimeTime uses the wire load models specified in the library to estimate the net delays and constraints.</a:t>
            </a:r>
          </a:p>
          <a:p>
            <a:r>
              <a:rPr lang="en-US" dirty="0"/>
              <a:t>Post-layout mode, the actual extracted delays are back annotated to PrimeTime to provide realistic delay calculation (net capacitances and interconnect RC delays)</a:t>
            </a:r>
          </a:p>
          <a:p>
            <a:r>
              <a:rPr lang="en-US" dirty="0"/>
              <a:t>Static timing analysis is also an iterative process</a:t>
            </a:r>
          </a:p>
          <a:p>
            <a:endParaRPr lang="en-US" dirty="0"/>
          </a:p>
        </p:txBody>
      </p:sp>
    </p:spTree>
    <p:extLst>
      <p:ext uri="{BB962C8B-B14F-4D97-AF65-F5344CB8AC3E}">
        <p14:creationId xmlns:p14="http://schemas.microsoft.com/office/powerpoint/2010/main" val="42874302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8" name="Rectangle 102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0" name="Rectangle 1024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2" name="Rectangle 1025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4" name="Rectangle 1025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2" name="Title 1">
            <a:extLst>
              <a:ext uri="{FF2B5EF4-FFF2-40B4-BE49-F238E27FC236}">
                <a16:creationId xmlns:a16="http://schemas.microsoft.com/office/drawing/2014/main" id="{5D4545B5-E553-6637-3613-DB29E7EEAE7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altLang="en-US" sz="4000" b="1" kern="1200">
                <a:solidFill>
                  <a:srgbClr val="FFFFFF"/>
                </a:solidFill>
                <a:latin typeface="+mj-lt"/>
                <a:ea typeface="+mj-ea"/>
                <a:cs typeface="+mj-cs"/>
              </a:rPr>
              <a:t>PrimeTime Inputs and Outputs</a:t>
            </a:r>
          </a:p>
        </p:txBody>
      </p:sp>
      <p:grpSp>
        <p:nvGrpSpPr>
          <p:cNvPr id="10243" name="Group 22">
            <a:extLst>
              <a:ext uri="{FF2B5EF4-FFF2-40B4-BE49-F238E27FC236}">
                <a16:creationId xmlns:a16="http://schemas.microsoft.com/office/drawing/2014/main" id="{F7A22915-5F7F-3421-0FCB-A423A6E4FC2B}"/>
              </a:ext>
            </a:extLst>
          </p:cNvPr>
          <p:cNvGrpSpPr>
            <a:grpSpLocks/>
          </p:cNvGrpSpPr>
          <p:nvPr/>
        </p:nvGrpSpPr>
        <p:grpSpPr bwMode="auto">
          <a:xfrm>
            <a:off x="1535658" y="2112579"/>
            <a:ext cx="9144621" cy="4192805"/>
            <a:chOff x="736600" y="1447800"/>
            <a:chExt cx="7112000" cy="4038600"/>
          </a:xfrm>
        </p:grpSpPr>
        <p:sp>
          <p:nvSpPr>
            <p:cNvPr id="4" name="Rectangle 3">
              <a:extLst>
                <a:ext uri="{FF2B5EF4-FFF2-40B4-BE49-F238E27FC236}">
                  <a16:creationId xmlns:a16="http://schemas.microsoft.com/office/drawing/2014/main" id="{118AE199-3E43-F958-9F83-3CBAF59B90D4}"/>
                </a:ext>
              </a:extLst>
            </p:cNvPr>
            <p:cNvSpPr/>
            <p:nvPr/>
          </p:nvSpPr>
          <p:spPr>
            <a:xfrm>
              <a:off x="2286000" y="1752600"/>
              <a:ext cx="914400" cy="609600"/>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SDF</a:t>
              </a:r>
              <a:endParaRPr lang="en-US">
                <a:solidFill>
                  <a:schemeClr val="tx1"/>
                </a:solidFill>
              </a:endParaRPr>
            </a:p>
          </p:txBody>
        </p:sp>
        <p:sp>
          <p:nvSpPr>
            <p:cNvPr id="5" name="Rectangle 4">
              <a:extLst>
                <a:ext uri="{FF2B5EF4-FFF2-40B4-BE49-F238E27FC236}">
                  <a16:creationId xmlns:a16="http://schemas.microsoft.com/office/drawing/2014/main" id="{3CF3852E-E489-EB22-FCDC-724C62EE0FD2}"/>
                </a:ext>
              </a:extLst>
            </p:cNvPr>
            <p:cNvSpPr/>
            <p:nvPr/>
          </p:nvSpPr>
          <p:spPr>
            <a:xfrm>
              <a:off x="3695700" y="1447800"/>
              <a:ext cx="1371600" cy="838200"/>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Gate-level netlist</a:t>
              </a:r>
              <a:endParaRPr lang="en-US">
                <a:solidFill>
                  <a:schemeClr val="tx1"/>
                </a:solidFill>
              </a:endParaRPr>
            </a:p>
          </p:txBody>
        </p:sp>
        <p:sp>
          <p:nvSpPr>
            <p:cNvPr id="6" name="Flowchart: Magnetic Disk 5">
              <a:extLst>
                <a:ext uri="{FF2B5EF4-FFF2-40B4-BE49-F238E27FC236}">
                  <a16:creationId xmlns:a16="http://schemas.microsoft.com/office/drawing/2014/main" id="{67F7AC02-E49C-D5C3-10A0-F87C85C51D35}"/>
                </a:ext>
              </a:extLst>
            </p:cNvPr>
            <p:cNvSpPr/>
            <p:nvPr/>
          </p:nvSpPr>
          <p:spPr>
            <a:xfrm>
              <a:off x="6019800" y="1447800"/>
              <a:ext cx="1371600" cy="1143000"/>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Libraries</a:t>
              </a:r>
              <a:endParaRPr lang="en-US">
                <a:solidFill>
                  <a:schemeClr val="tx1"/>
                </a:solidFill>
              </a:endParaRPr>
            </a:p>
          </p:txBody>
        </p:sp>
        <p:sp>
          <p:nvSpPr>
            <p:cNvPr id="8" name="Rectangle 7">
              <a:extLst>
                <a:ext uri="{FF2B5EF4-FFF2-40B4-BE49-F238E27FC236}">
                  <a16:creationId xmlns:a16="http://schemas.microsoft.com/office/drawing/2014/main" id="{5782A514-A3B8-2B00-5024-0259F9F1CB2A}"/>
                </a:ext>
              </a:extLst>
            </p:cNvPr>
            <p:cNvSpPr/>
            <p:nvPr/>
          </p:nvSpPr>
          <p:spPr>
            <a:xfrm>
              <a:off x="736600" y="2590800"/>
              <a:ext cx="1676400" cy="609600"/>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err="1">
                  <a:solidFill>
                    <a:schemeClr val="tx1"/>
                  </a:solidFill>
                  <a:latin typeface="+mn-lt"/>
                  <a:ea typeface="+mn-ea"/>
                  <a:cs typeface="+mn-cs"/>
                </a:rPr>
                <a:t>Parasitics</a:t>
              </a:r>
              <a:endParaRPr lang="en-US">
                <a:solidFill>
                  <a:schemeClr val="tx1"/>
                </a:solidFill>
              </a:endParaRPr>
            </a:p>
          </p:txBody>
        </p:sp>
        <p:sp>
          <p:nvSpPr>
            <p:cNvPr id="9" name="Rectangle 8">
              <a:extLst>
                <a:ext uri="{FF2B5EF4-FFF2-40B4-BE49-F238E27FC236}">
                  <a16:creationId xmlns:a16="http://schemas.microsoft.com/office/drawing/2014/main" id="{4B088514-FAD4-31A3-8164-D51C63C2D327}"/>
                </a:ext>
              </a:extLst>
            </p:cNvPr>
            <p:cNvSpPr/>
            <p:nvPr/>
          </p:nvSpPr>
          <p:spPr>
            <a:xfrm>
              <a:off x="990600" y="3657600"/>
              <a:ext cx="1828800" cy="685800"/>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Initial timing reports</a:t>
              </a:r>
              <a:endParaRPr lang="en-US">
                <a:solidFill>
                  <a:schemeClr val="tx1"/>
                </a:solidFill>
              </a:endParaRPr>
            </a:p>
          </p:txBody>
        </p:sp>
        <p:sp>
          <p:nvSpPr>
            <p:cNvPr id="10" name="Rounded Rectangle 9">
              <a:extLst>
                <a:ext uri="{FF2B5EF4-FFF2-40B4-BE49-F238E27FC236}">
                  <a16:creationId xmlns:a16="http://schemas.microsoft.com/office/drawing/2014/main" id="{0967850C-890A-2850-867A-1E6519001A1D}"/>
                </a:ext>
              </a:extLst>
            </p:cNvPr>
            <p:cNvSpPr/>
            <p:nvPr/>
          </p:nvSpPr>
          <p:spPr>
            <a:xfrm>
              <a:off x="2895600" y="4572000"/>
              <a:ext cx="2971800" cy="914400"/>
            </a:xfrm>
            <a:prstGeom prst="round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Restore session in </a:t>
              </a:r>
              <a:r>
                <a:rPr lang="en-US" sz="1494" kern="1200" err="1">
                  <a:solidFill>
                    <a:schemeClr val="tx1"/>
                  </a:solidFill>
                  <a:latin typeface="+mn-lt"/>
                  <a:ea typeface="+mn-ea"/>
                  <a:cs typeface="+mn-cs"/>
                </a:rPr>
                <a:t>PrimeTime</a:t>
              </a:r>
              <a:r>
                <a:rPr lang="en-US" sz="1494" kern="1200">
                  <a:solidFill>
                    <a:schemeClr val="tx1"/>
                  </a:solidFill>
                  <a:latin typeface="+mn-lt"/>
                  <a:ea typeface="+mn-ea"/>
                  <a:cs typeface="+mn-cs"/>
                </a:rPr>
                <a:t> for further debugging</a:t>
              </a:r>
              <a:endParaRPr lang="en-US">
                <a:solidFill>
                  <a:schemeClr val="tx1"/>
                </a:solidFill>
              </a:endParaRPr>
            </a:p>
          </p:txBody>
        </p:sp>
        <p:sp>
          <p:nvSpPr>
            <p:cNvPr id="11" name="Rounded Rectangle 10">
              <a:extLst>
                <a:ext uri="{FF2B5EF4-FFF2-40B4-BE49-F238E27FC236}">
                  <a16:creationId xmlns:a16="http://schemas.microsoft.com/office/drawing/2014/main" id="{F4006B1C-DCBD-BF1C-6C6E-5BEBB511A4BD}"/>
                </a:ext>
              </a:extLst>
            </p:cNvPr>
            <p:cNvSpPr/>
            <p:nvPr/>
          </p:nvSpPr>
          <p:spPr>
            <a:xfrm>
              <a:off x="3429000" y="3048000"/>
              <a:ext cx="1905000" cy="838200"/>
            </a:xfrm>
            <a:prstGeom prst="round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58952">
                <a:spcAft>
                  <a:spcPts val="600"/>
                </a:spcAft>
                <a:defRPr/>
              </a:pPr>
              <a:r>
                <a:rPr lang="en-US" sz="1494" kern="1200" err="1">
                  <a:solidFill>
                    <a:schemeClr val="tx1"/>
                  </a:solidFill>
                  <a:latin typeface="+mn-lt"/>
                  <a:ea typeface="+mn-ea"/>
                  <a:cs typeface="+mn-cs"/>
                </a:rPr>
                <a:t>PrimeTime</a:t>
              </a:r>
              <a:endParaRPr lang="en-US">
                <a:solidFill>
                  <a:schemeClr val="tx1"/>
                </a:solidFill>
              </a:endParaRPr>
            </a:p>
          </p:txBody>
        </p:sp>
        <p:sp>
          <p:nvSpPr>
            <p:cNvPr id="12" name="Flowchart: Magnetic Disk 11">
              <a:extLst>
                <a:ext uri="{FF2B5EF4-FFF2-40B4-BE49-F238E27FC236}">
                  <a16:creationId xmlns:a16="http://schemas.microsoft.com/office/drawing/2014/main" id="{574EFA21-3E1B-7148-3A01-F251FCDE103D}"/>
                </a:ext>
              </a:extLst>
            </p:cNvPr>
            <p:cNvSpPr/>
            <p:nvPr/>
          </p:nvSpPr>
          <p:spPr>
            <a:xfrm>
              <a:off x="6400800" y="3886200"/>
              <a:ext cx="1371600" cy="1143000"/>
            </a:xfrm>
            <a:prstGeom prst="flowChartMagneticDisk">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Saved session</a:t>
              </a:r>
              <a:endParaRPr lang="en-US">
                <a:solidFill>
                  <a:schemeClr val="tx1"/>
                </a:solidFill>
              </a:endParaRPr>
            </a:p>
          </p:txBody>
        </p:sp>
        <p:sp>
          <p:nvSpPr>
            <p:cNvPr id="13" name="Rectangle 12">
              <a:extLst>
                <a:ext uri="{FF2B5EF4-FFF2-40B4-BE49-F238E27FC236}">
                  <a16:creationId xmlns:a16="http://schemas.microsoft.com/office/drawing/2014/main" id="{576B92B4-C9B8-3ECA-E78E-59CB7AAF78D8}"/>
                </a:ext>
              </a:extLst>
            </p:cNvPr>
            <p:cNvSpPr/>
            <p:nvPr/>
          </p:nvSpPr>
          <p:spPr>
            <a:xfrm>
              <a:off x="6172200" y="3048000"/>
              <a:ext cx="1676400" cy="609600"/>
            </a:xfrm>
            <a:prstGeom prst="rect">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58952">
                <a:spcAft>
                  <a:spcPts val="600"/>
                </a:spcAft>
                <a:defRPr/>
              </a:pPr>
              <a:r>
                <a:rPr lang="en-US" sz="1494" kern="1200">
                  <a:solidFill>
                    <a:schemeClr val="tx1"/>
                  </a:solidFill>
                  <a:latin typeface="+mn-lt"/>
                  <a:ea typeface="+mn-ea"/>
                  <a:cs typeface="+mn-cs"/>
                </a:rPr>
                <a:t>Design Constraints</a:t>
              </a:r>
              <a:endParaRPr lang="en-US">
                <a:solidFill>
                  <a:schemeClr val="tx1"/>
                </a:solidFill>
              </a:endParaRPr>
            </a:p>
          </p:txBody>
        </p:sp>
        <p:cxnSp>
          <p:nvCxnSpPr>
            <p:cNvPr id="15" name="Straight Arrow Connector 14">
              <a:extLst>
                <a:ext uri="{FF2B5EF4-FFF2-40B4-BE49-F238E27FC236}">
                  <a16:creationId xmlns:a16="http://schemas.microsoft.com/office/drawing/2014/main" id="{BA1A9C43-B024-4BAF-556E-A4C63E96BE42}"/>
                </a:ext>
              </a:extLst>
            </p:cNvPr>
            <p:cNvCxnSpPr>
              <a:stCxn id="5" idx="2"/>
              <a:endCxn id="11" idx="0"/>
            </p:cNvCxnSpPr>
            <p:nvPr/>
          </p:nvCxnSpPr>
          <p:spPr>
            <a:xfrm rot="5400000">
              <a:off x="4000501" y="2667000"/>
              <a:ext cx="762000" cy="31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C6AC3C-8DC7-ADC4-A9A7-69C1E20E10E8}"/>
                </a:ext>
              </a:extLst>
            </p:cNvPr>
            <p:cNvCxnSpPr/>
            <p:nvPr/>
          </p:nvCxnSpPr>
          <p:spPr>
            <a:xfrm rot="10800000" flipV="1">
              <a:off x="4953000" y="2438400"/>
              <a:ext cx="1066800" cy="609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DBDEB3-9DCF-A0B0-8F9A-6F96040770A4}"/>
                </a:ext>
              </a:extLst>
            </p:cNvPr>
            <p:cNvCxnSpPr>
              <a:stCxn id="13" idx="1"/>
              <a:endCxn id="11" idx="3"/>
            </p:cNvCxnSpPr>
            <p:nvPr/>
          </p:nvCxnSpPr>
          <p:spPr>
            <a:xfrm rot="10800000" flipV="1">
              <a:off x="5334000" y="3352800"/>
              <a:ext cx="838200" cy="1143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6A1DB8-CAD5-89A4-2610-3826FA36A55C}"/>
                </a:ext>
              </a:extLst>
            </p:cNvPr>
            <p:cNvCxnSpPr/>
            <p:nvPr/>
          </p:nvCxnSpPr>
          <p:spPr>
            <a:xfrm>
              <a:off x="5334000" y="3810000"/>
              <a:ext cx="1066800" cy="254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8610AA31-32F8-4C30-9902-9DE4FFA4F440}"/>
                </a:ext>
              </a:extLst>
            </p:cNvPr>
            <p:cNvCxnSpPr>
              <a:stCxn id="12" idx="3"/>
              <a:endCxn id="10" idx="2"/>
            </p:cNvCxnSpPr>
            <p:nvPr/>
          </p:nvCxnSpPr>
          <p:spPr>
            <a:xfrm rot="5400000">
              <a:off x="5505450" y="3905250"/>
              <a:ext cx="457200" cy="2705100"/>
            </a:xfrm>
            <a:prstGeom prst="bentConnector3">
              <a:avLst>
                <a:gd name="adj1" fmla="val 1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EF8CF9-F656-114B-0F0C-0AA260D6AD84}"/>
                </a:ext>
              </a:extLst>
            </p:cNvPr>
            <p:cNvCxnSpPr>
              <a:stCxn id="10" idx="0"/>
              <a:endCxn id="11" idx="2"/>
            </p:cNvCxnSpPr>
            <p:nvPr/>
          </p:nvCxnSpPr>
          <p:spPr>
            <a:xfrm rot="5400000" flipH="1" flipV="1">
              <a:off x="4038601" y="4229100"/>
              <a:ext cx="685800" cy="31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BF8D53-A4C0-5B56-D1D1-AC11747DAD50}"/>
                </a:ext>
              </a:extLst>
            </p:cNvPr>
            <p:cNvCxnSpPr>
              <a:endCxn id="4" idx="2"/>
            </p:cNvCxnSpPr>
            <p:nvPr/>
          </p:nvCxnSpPr>
          <p:spPr>
            <a:xfrm rot="10800000">
              <a:off x="2743200" y="2362200"/>
              <a:ext cx="838200" cy="6858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1F85D7-77E4-C89F-AFA1-E054465EB029}"/>
                </a:ext>
              </a:extLst>
            </p:cNvPr>
            <p:cNvCxnSpPr>
              <a:endCxn id="8" idx="3"/>
            </p:cNvCxnSpPr>
            <p:nvPr/>
          </p:nvCxnSpPr>
          <p:spPr>
            <a:xfrm rot="10800000">
              <a:off x="2413000" y="2895600"/>
              <a:ext cx="1016000" cy="3556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5C18A4-09F9-7078-E852-ACE1079FB640}"/>
                </a:ext>
              </a:extLst>
            </p:cNvPr>
            <p:cNvCxnSpPr>
              <a:stCxn id="11" idx="1"/>
              <a:endCxn id="9" idx="3"/>
            </p:cNvCxnSpPr>
            <p:nvPr/>
          </p:nvCxnSpPr>
          <p:spPr>
            <a:xfrm rot="10800000" flipV="1">
              <a:off x="2819400" y="3467100"/>
              <a:ext cx="6096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06" name="Rectangle 1130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8" name="Rectangle 1130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0" name="Rectangle 1130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2" name="Rectangle 1131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66" name="Title 1">
            <a:extLst>
              <a:ext uri="{FF2B5EF4-FFF2-40B4-BE49-F238E27FC236}">
                <a16:creationId xmlns:a16="http://schemas.microsoft.com/office/drawing/2014/main" id="{CBFEBF5F-5064-2846-9DF8-3537129408BA}"/>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altLang="en-US" sz="4000" b="1" kern="1200">
                <a:solidFill>
                  <a:srgbClr val="FFFFFF"/>
                </a:solidFill>
                <a:latin typeface="+mj-lt"/>
                <a:ea typeface="+mj-ea"/>
                <a:cs typeface="+mj-cs"/>
              </a:rPr>
              <a:t>Physical Synthesis Flow Using PrimeTime</a:t>
            </a:r>
          </a:p>
        </p:txBody>
      </p:sp>
      <p:grpSp>
        <p:nvGrpSpPr>
          <p:cNvPr id="11267" name="Group 52">
            <a:extLst>
              <a:ext uri="{FF2B5EF4-FFF2-40B4-BE49-F238E27FC236}">
                <a16:creationId xmlns:a16="http://schemas.microsoft.com/office/drawing/2014/main" id="{613D77EB-BFDE-B4EC-B177-2124760E29B1}"/>
              </a:ext>
            </a:extLst>
          </p:cNvPr>
          <p:cNvGrpSpPr>
            <a:grpSpLocks/>
          </p:cNvGrpSpPr>
          <p:nvPr/>
        </p:nvGrpSpPr>
        <p:grpSpPr bwMode="auto">
          <a:xfrm>
            <a:off x="1505118" y="2112577"/>
            <a:ext cx="9206308" cy="4192802"/>
            <a:chOff x="990600" y="1727086"/>
            <a:chExt cx="6823076" cy="3748433"/>
          </a:xfrm>
        </p:grpSpPr>
        <p:cxnSp>
          <p:nvCxnSpPr>
            <p:cNvPr id="17" name="Straight Arrow Connector 16">
              <a:extLst>
                <a:ext uri="{FF2B5EF4-FFF2-40B4-BE49-F238E27FC236}">
                  <a16:creationId xmlns:a16="http://schemas.microsoft.com/office/drawing/2014/main" id="{C489EBBC-4976-6676-B737-2C2FB21F80BA}"/>
                </a:ext>
              </a:extLst>
            </p:cNvPr>
            <p:cNvCxnSpPr/>
            <p:nvPr/>
          </p:nvCxnSpPr>
          <p:spPr bwMode="auto">
            <a:xfrm rot="5400000">
              <a:off x="5038726" y="4229100"/>
              <a:ext cx="609600" cy="317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1204C9-0C82-5227-24C5-4EEA0A3D71D8}"/>
                </a:ext>
              </a:extLst>
            </p:cNvPr>
            <p:cNvCxnSpPr/>
            <p:nvPr/>
          </p:nvCxnSpPr>
          <p:spPr bwMode="auto">
            <a:xfrm rot="5400000">
              <a:off x="5301457" y="2621756"/>
              <a:ext cx="609600" cy="158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Flowchart: Magnetic Disk 3">
              <a:extLst>
                <a:ext uri="{FF2B5EF4-FFF2-40B4-BE49-F238E27FC236}">
                  <a16:creationId xmlns:a16="http://schemas.microsoft.com/office/drawing/2014/main" id="{38F06211-60F2-5174-76BB-8FC33CFA76F6}"/>
                </a:ext>
              </a:extLst>
            </p:cNvPr>
            <p:cNvSpPr/>
            <p:nvPr/>
          </p:nvSpPr>
          <p:spPr bwMode="auto">
            <a:xfrm>
              <a:off x="1290638" y="1819772"/>
              <a:ext cx="1055737" cy="655752"/>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22376">
                <a:spcAft>
                  <a:spcPts val="600"/>
                </a:spcAft>
                <a:defRPr/>
              </a:pPr>
              <a:endParaRPr lang="en-US" sz="1264" b="1" kern="1200">
                <a:solidFill>
                  <a:schemeClr val="tx1"/>
                </a:solidFill>
                <a:latin typeface="+mn-lt"/>
                <a:ea typeface="+mn-ea"/>
                <a:cs typeface="+mn-cs"/>
              </a:endParaRPr>
            </a:p>
            <a:p>
              <a:pPr algn="ctr" defTabSz="722376">
                <a:spcAft>
                  <a:spcPts val="600"/>
                </a:spcAft>
                <a:defRPr/>
              </a:pPr>
              <a:r>
                <a:rPr lang="en-US" sz="1264" b="1" kern="1200">
                  <a:solidFill>
                    <a:schemeClr val="tx1"/>
                  </a:solidFill>
                  <a:latin typeface="+mn-lt"/>
                  <a:ea typeface="+mn-ea"/>
                  <a:cs typeface="+mn-cs"/>
                </a:rPr>
                <a:t>RTL description</a:t>
              </a:r>
              <a:endParaRPr lang="en-US" sz="1600" b="1">
                <a:solidFill>
                  <a:schemeClr val="tx1"/>
                </a:solidFill>
              </a:endParaRPr>
            </a:p>
          </p:txBody>
        </p:sp>
        <p:sp>
          <p:nvSpPr>
            <p:cNvPr id="8" name="Rectangle 7">
              <a:extLst>
                <a:ext uri="{FF2B5EF4-FFF2-40B4-BE49-F238E27FC236}">
                  <a16:creationId xmlns:a16="http://schemas.microsoft.com/office/drawing/2014/main" id="{9CDCDF10-DCEC-5FB0-8144-A1374139908A}"/>
                </a:ext>
              </a:extLst>
            </p:cNvPr>
            <p:cNvSpPr/>
            <p:nvPr/>
          </p:nvSpPr>
          <p:spPr bwMode="auto">
            <a:xfrm>
              <a:off x="3886200" y="2925763"/>
              <a:ext cx="2024063" cy="990600"/>
            </a:xfrm>
            <a:prstGeom prst="rect">
              <a:avLst/>
            </a:prstGeom>
            <a:solidFill>
              <a:schemeClr val="accent4">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722376">
                <a:spcAft>
                  <a:spcPts val="600"/>
                </a:spcAft>
                <a:defRPr/>
              </a:pPr>
              <a:r>
                <a:rPr lang="en-US" sz="2212" b="1" kern="1200" err="1">
                  <a:solidFill>
                    <a:schemeClr val="tx1"/>
                  </a:solidFill>
                  <a:latin typeface="+mn-lt"/>
                  <a:ea typeface="+mn-ea"/>
                  <a:cs typeface="+mn-cs"/>
                </a:rPr>
                <a:t>PrimeTime</a:t>
              </a:r>
              <a:r>
                <a:rPr lang="en-US" sz="2212" b="1" kern="1200">
                  <a:solidFill>
                    <a:schemeClr val="tx1"/>
                  </a:solidFill>
                  <a:latin typeface="+mn-lt"/>
                  <a:ea typeface="+mn-ea"/>
                  <a:cs typeface="+mn-cs"/>
                </a:rPr>
                <a:t> </a:t>
              </a:r>
            </a:p>
            <a:p>
              <a:pPr algn="ctr" defTabSz="722376">
                <a:spcAft>
                  <a:spcPts val="600"/>
                </a:spcAft>
                <a:defRPr/>
              </a:pPr>
              <a:r>
                <a:rPr lang="en-US" sz="2212" b="1" kern="1200">
                  <a:solidFill>
                    <a:schemeClr val="tx1"/>
                  </a:solidFill>
                  <a:latin typeface="+mn-lt"/>
                  <a:ea typeface="+mn-ea"/>
                  <a:cs typeface="+mn-cs"/>
                </a:rPr>
                <a:t>(Static Timing Analysis)</a:t>
              </a:r>
              <a:endParaRPr lang="en-US" sz="2800" b="1">
                <a:solidFill>
                  <a:schemeClr val="tx1"/>
                </a:solidFill>
              </a:endParaRPr>
            </a:p>
          </p:txBody>
        </p:sp>
        <p:cxnSp>
          <p:nvCxnSpPr>
            <p:cNvPr id="12" name="Straight Arrow Connector 11">
              <a:extLst>
                <a:ext uri="{FF2B5EF4-FFF2-40B4-BE49-F238E27FC236}">
                  <a16:creationId xmlns:a16="http://schemas.microsoft.com/office/drawing/2014/main" id="{A650A2A3-F4D9-C69C-6063-7F5280C76E77}"/>
                </a:ext>
              </a:extLst>
            </p:cNvPr>
            <p:cNvCxnSpPr/>
            <p:nvPr/>
          </p:nvCxnSpPr>
          <p:spPr bwMode="auto">
            <a:xfrm rot="5400000" flipH="1" flipV="1">
              <a:off x="5453063" y="4221162"/>
              <a:ext cx="609600" cy="317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CF24F9-B8B1-263E-A8B1-A2E1496DC013}"/>
                </a:ext>
              </a:extLst>
            </p:cNvPr>
            <p:cNvCxnSpPr/>
            <p:nvPr/>
          </p:nvCxnSpPr>
          <p:spPr bwMode="auto">
            <a:xfrm rot="5400000">
              <a:off x="1670844" y="2505869"/>
              <a:ext cx="228600" cy="158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2CA42B-3668-83D8-A589-B0B49B5DE392}"/>
                </a:ext>
              </a:extLst>
            </p:cNvPr>
            <p:cNvCxnSpPr/>
            <p:nvPr/>
          </p:nvCxnSpPr>
          <p:spPr bwMode="auto">
            <a:xfrm rot="5400000">
              <a:off x="1670844" y="3039269"/>
              <a:ext cx="228600" cy="158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EF16DF7-2C20-FB7B-2192-C97EA0C24830}"/>
                </a:ext>
              </a:extLst>
            </p:cNvPr>
            <p:cNvCxnSpPr/>
            <p:nvPr/>
          </p:nvCxnSpPr>
          <p:spPr bwMode="auto">
            <a:xfrm rot="5400000">
              <a:off x="1671638" y="3810000"/>
              <a:ext cx="228600" cy="317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E8BD23-84A7-9809-57ED-D74C803EFCD6}"/>
                </a:ext>
              </a:extLst>
            </p:cNvPr>
            <p:cNvCxnSpPr/>
            <p:nvPr/>
          </p:nvCxnSpPr>
          <p:spPr bwMode="auto">
            <a:xfrm rot="5400000">
              <a:off x="1671638" y="4343400"/>
              <a:ext cx="228600" cy="317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hape 31">
              <a:extLst>
                <a:ext uri="{FF2B5EF4-FFF2-40B4-BE49-F238E27FC236}">
                  <a16:creationId xmlns:a16="http://schemas.microsoft.com/office/drawing/2014/main" id="{EFBAF63B-D779-9F82-6C6D-A35FC922B71E}"/>
                </a:ext>
              </a:extLst>
            </p:cNvPr>
            <p:cNvCxnSpPr>
              <a:stCxn id="8" idx="2"/>
              <a:endCxn id="11281" idx="3"/>
            </p:cNvCxnSpPr>
            <p:nvPr/>
          </p:nvCxnSpPr>
          <p:spPr bwMode="auto">
            <a:xfrm rot="5400000">
              <a:off x="3602537" y="2828427"/>
              <a:ext cx="207758" cy="2383632"/>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hape 40">
              <a:extLst>
                <a:ext uri="{FF2B5EF4-FFF2-40B4-BE49-F238E27FC236}">
                  <a16:creationId xmlns:a16="http://schemas.microsoft.com/office/drawing/2014/main" id="{D3B351A4-CC86-0BA6-F5BF-384220DD7F54}"/>
                </a:ext>
              </a:extLst>
            </p:cNvPr>
            <p:cNvCxnSpPr>
              <a:stCxn id="8" idx="0"/>
            </p:cNvCxnSpPr>
            <p:nvPr/>
          </p:nvCxnSpPr>
          <p:spPr bwMode="auto">
            <a:xfrm rot="16200000" flipV="1">
              <a:off x="3613151" y="1641475"/>
              <a:ext cx="152400" cy="2416175"/>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6FE333-44CE-E50D-6EF2-0D025CDCD3FF}"/>
                </a:ext>
              </a:extLst>
            </p:cNvPr>
            <p:cNvCxnSpPr/>
            <p:nvPr/>
          </p:nvCxnSpPr>
          <p:spPr bwMode="auto">
            <a:xfrm rot="10800000">
              <a:off x="5986463" y="3382963"/>
              <a:ext cx="838200" cy="158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80" name="TextBox 45">
              <a:extLst>
                <a:ext uri="{FF2B5EF4-FFF2-40B4-BE49-F238E27FC236}">
                  <a16:creationId xmlns:a16="http://schemas.microsoft.com/office/drawing/2014/main" id="{E07C5B7F-1D37-8CFE-5F3D-5B156D3084DA}"/>
                </a:ext>
              </a:extLst>
            </p:cNvPr>
            <p:cNvSpPr txBox="1">
              <a:spLocks noChangeArrowheads="1"/>
            </p:cNvSpPr>
            <p:nvPr/>
          </p:nvSpPr>
          <p:spPr bwMode="auto">
            <a:xfrm>
              <a:off x="990600" y="2620858"/>
              <a:ext cx="1524000" cy="373055"/>
            </a:xfrm>
            <a:prstGeom prst="rect">
              <a:avLst/>
            </a:prstGeom>
            <a:solidFill>
              <a:schemeClr val="accent4">
                <a:lumMod val="75000"/>
              </a:schemeClr>
            </a:solidFill>
            <a:ln w="12700">
              <a:solidFill>
                <a:schemeClr val="tx1"/>
              </a:solidFill>
              <a:miter lim="800000"/>
              <a:headEnd/>
              <a:tailEnd/>
            </a:ln>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defTabSz="722376" eaLnBrk="1" hangingPunct="1">
                <a:spcAft>
                  <a:spcPts val="600"/>
                </a:spcAft>
              </a:pPr>
              <a:r>
                <a:rPr lang="en-US" altLang="en-US" sz="2212" b="1" kern="1200">
                  <a:solidFill>
                    <a:schemeClr val="tx1"/>
                  </a:solidFill>
                  <a:latin typeface="Times New Roman" panose="02020603050405020304" pitchFamily="18" charset="0"/>
                  <a:ea typeface="+mn-ea"/>
                  <a:cs typeface="Arial" panose="020B0604020202020204" pitchFamily="34" charset="0"/>
                </a:rPr>
                <a:t>Synthesis</a:t>
              </a:r>
              <a:endParaRPr lang="en-US" altLang="en-US" sz="2800" b="1"/>
            </a:p>
          </p:txBody>
        </p:sp>
        <p:sp>
          <p:nvSpPr>
            <p:cNvPr id="11281" name="TextBox 46">
              <a:extLst>
                <a:ext uri="{FF2B5EF4-FFF2-40B4-BE49-F238E27FC236}">
                  <a16:creationId xmlns:a16="http://schemas.microsoft.com/office/drawing/2014/main" id="{FB177A68-8681-A861-C378-CAE877B2A3AB}"/>
                </a:ext>
              </a:extLst>
            </p:cNvPr>
            <p:cNvSpPr txBox="1">
              <a:spLocks noChangeArrowheads="1"/>
            </p:cNvSpPr>
            <p:nvPr/>
          </p:nvSpPr>
          <p:spPr bwMode="auto">
            <a:xfrm>
              <a:off x="990600" y="3937594"/>
              <a:ext cx="1524000" cy="373055"/>
            </a:xfrm>
            <a:prstGeom prst="rect">
              <a:avLst/>
            </a:prstGeom>
            <a:solidFill>
              <a:schemeClr val="accent4">
                <a:lumMod val="75000"/>
              </a:schemeClr>
            </a:solidFill>
            <a:ln w="12700">
              <a:solidFill>
                <a:schemeClr val="tx1"/>
              </a:solidFill>
              <a:miter lim="800000"/>
              <a:headEnd/>
              <a:tailEnd/>
            </a:ln>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defTabSz="722376" eaLnBrk="1" hangingPunct="1">
                <a:spcAft>
                  <a:spcPts val="600"/>
                </a:spcAft>
              </a:pPr>
              <a:r>
                <a:rPr lang="en-US" altLang="en-US" sz="2212" b="1" kern="1200">
                  <a:solidFill>
                    <a:schemeClr val="tx1"/>
                  </a:solidFill>
                  <a:latin typeface="Times New Roman" panose="02020603050405020304" pitchFamily="18" charset="0"/>
                  <a:ea typeface="+mn-ea"/>
                  <a:cs typeface="Arial" panose="020B0604020202020204" pitchFamily="34" charset="0"/>
                </a:rPr>
                <a:t>Place &amp; Route</a:t>
              </a:r>
              <a:endParaRPr lang="en-US" altLang="en-US" sz="2800" b="1"/>
            </a:p>
          </p:txBody>
        </p:sp>
        <p:sp>
          <p:nvSpPr>
            <p:cNvPr id="11282" name="TextBox 47">
              <a:extLst>
                <a:ext uri="{FF2B5EF4-FFF2-40B4-BE49-F238E27FC236}">
                  <a16:creationId xmlns:a16="http://schemas.microsoft.com/office/drawing/2014/main" id="{A2EA006C-9B06-FC48-91B1-96FF924310C3}"/>
                </a:ext>
              </a:extLst>
            </p:cNvPr>
            <p:cNvSpPr txBox="1">
              <a:spLocks noChangeArrowheads="1"/>
            </p:cNvSpPr>
            <p:nvPr/>
          </p:nvSpPr>
          <p:spPr bwMode="auto">
            <a:xfrm>
              <a:off x="5986463" y="1935150"/>
              <a:ext cx="1295400" cy="2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71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db</a:t>
              </a:r>
              <a:endParaRPr lang="en-US" altLang="en-US" sz="900" b="1"/>
            </a:p>
          </p:txBody>
        </p:sp>
        <p:sp>
          <p:nvSpPr>
            <p:cNvPr id="11283" name="TextBox 48">
              <a:extLst>
                <a:ext uri="{FF2B5EF4-FFF2-40B4-BE49-F238E27FC236}">
                  <a16:creationId xmlns:a16="http://schemas.microsoft.com/office/drawing/2014/main" id="{12378C70-4502-D0FB-B607-FDD852315D85}"/>
                </a:ext>
              </a:extLst>
            </p:cNvPr>
            <p:cNvSpPr txBox="1">
              <a:spLocks noChangeArrowheads="1"/>
            </p:cNvSpPr>
            <p:nvPr/>
          </p:nvSpPr>
          <p:spPr bwMode="auto">
            <a:xfrm>
              <a:off x="6138863" y="3458946"/>
              <a:ext cx="1295400" cy="59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tcl</a:t>
              </a:r>
              <a:endParaRPr lang="en-US" altLang="en-US" sz="1264" b="1" kern="1200">
                <a:solidFill>
                  <a:schemeClr val="tx1"/>
                </a:solidFill>
                <a:latin typeface="Times New Roman" panose="02020603050405020304" pitchFamily="18" charset="0"/>
                <a:ea typeface="+mn-ea"/>
                <a:cs typeface="Arial" panose="020B0604020202020204" pitchFamily="34" charset="0"/>
              </a:endParaRPr>
            </a:p>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sdc</a:t>
              </a:r>
              <a:endParaRPr lang="en-US" altLang="en-US" sz="1264" b="1" kern="1200">
                <a:solidFill>
                  <a:schemeClr val="tx1"/>
                </a:solidFill>
                <a:latin typeface="Times New Roman" panose="02020603050405020304" pitchFamily="18" charset="0"/>
                <a:ea typeface="+mn-ea"/>
                <a:cs typeface="Arial" panose="020B0604020202020204" pitchFamily="34" charset="0"/>
              </a:endParaRPr>
            </a:p>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.pt</a:t>
              </a:r>
              <a:endParaRPr lang="en-US" altLang="en-US" sz="1600" b="1"/>
            </a:p>
          </p:txBody>
        </p:sp>
        <p:sp>
          <p:nvSpPr>
            <p:cNvPr id="11284" name="TextBox 49">
              <a:extLst>
                <a:ext uri="{FF2B5EF4-FFF2-40B4-BE49-F238E27FC236}">
                  <a16:creationId xmlns:a16="http://schemas.microsoft.com/office/drawing/2014/main" id="{349CA580-040D-0B7E-8A77-8D37EFD0899D}"/>
                </a:ext>
              </a:extLst>
            </p:cNvPr>
            <p:cNvSpPr txBox="1">
              <a:spLocks noChangeArrowheads="1"/>
            </p:cNvSpPr>
            <p:nvPr/>
          </p:nvSpPr>
          <p:spPr bwMode="auto">
            <a:xfrm>
              <a:off x="6824664" y="3165853"/>
              <a:ext cx="989012" cy="59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Command-specified conditions</a:t>
              </a:r>
              <a:endParaRPr lang="en-US" altLang="en-US" sz="1600" b="1"/>
            </a:p>
          </p:txBody>
        </p:sp>
        <p:sp>
          <p:nvSpPr>
            <p:cNvPr id="11285" name="TextBox 50">
              <a:extLst>
                <a:ext uri="{FF2B5EF4-FFF2-40B4-BE49-F238E27FC236}">
                  <a16:creationId xmlns:a16="http://schemas.microsoft.com/office/drawing/2014/main" id="{0B69B1CA-4D3E-96D9-BF98-C4A0E741FCBB}"/>
                </a:ext>
              </a:extLst>
            </p:cNvPr>
            <p:cNvSpPr txBox="1">
              <a:spLocks noChangeArrowheads="1"/>
            </p:cNvSpPr>
            <p:nvPr/>
          </p:nvSpPr>
          <p:spPr bwMode="auto">
            <a:xfrm>
              <a:off x="5881172" y="2307945"/>
              <a:ext cx="1295400" cy="94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Cell delays, transition times, capacitance, wire load models, design rules, operating conditions</a:t>
              </a:r>
              <a:endParaRPr lang="en-US" altLang="en-US" sz="1600" b="1"/>
            </a:p>
          </p:txBody>
        </p:sp>
        <p:sp>
          <p:nvSpPr>
            <p:cNvPr id="11286" name="TextBox 51">
              <a:extLst>
                <a:ext uri="{FF2B5EF4-FFF2-40B4-BE49-F238E27FC236}">
                  <a16:creationId xmlns:a16="http://schemas.microsoft.com/office/drawing/2014/main" id="{8748404E-2650-48CA-E8D3-423559D96F09}"/>
                </a:ext>
              </a:extLst>
            </p:cNvPr>
            <p:cNvSpPr txBox="1">
              <a:spLocks noChangeArrowheads="1"/>
            </p:cNvSpPr>
            <p:nvPr/>
          </p:nvSpPr>
          <p:spPr bwMode="auto">
            <a:xfrm>
              <a:off x="2557463" y="2239909"/>
              <a:ext cx="1295400" cy="59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Timing constraints for resynthesis and logic optimization </a:t>
              </a:r>
              <a:endParaRPr lang="en-US" altLang="en-US" sz="1600" b="1"/>
            </a:p>
          </p:txBody>
        </p:sp>
        <p:sp>
          <p:nvSpPr>
            <p:cNvPr id="11287" name="TextBox 52">
              <a:extLst>
                <a:ext uri="{FF2B5EF4-FFF2-40B4-BE49-F238E27FC236}">
                  <a16:creationId xmlns:a16="http://schemas.microsoft.com/office/drawing/2014/main" id="{916009BB-DB59-DB09-E90F-803124EE29D1}"/>
                </a:ext>
              </a:extLst>
            </p:cNvPr>
            <p:cNvSpPr txBox="1">
              <a:spLocks noChangeArrowheads="1"/>
            </p:cNvSpPr>
            <p:nvPr/>
          </p:nvSpPr>
          <p:spPr bwMode="auto">
            <a:xfrm>
              <a:off x="2557463" y="2754845"/>
              <a:ext cx="1295400" cy="34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71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lcctcl</a:t>
              </a:r>
              <a:r>
                <a:rPr lang="en-US" altLang="en-US" sz="1264" b="1" kern="1200">
                  <a:solidFill>
                    <a:schemeClr val="tx1"/>
                  </a:solidFill>
                  <a:latin typeface="Times New Roman" panose="02020603050405020304" pitchFamily="18" charset="0"/>
                  <a:ea typeface="+mn-ea"/>
                  <a:cs typeface="Arial" panose="020B0604020202020204" pitchFamily="34" charset="0"/>
                </a:rPr>
                <a:t>, .</a:t>
              </a:r>
              <a:r>
                <a:rPr lang="en-US" altLang="en-US" sz="1264" b="1" kern="1200" err="1">
                  <a:solidFill>
                    <a:schemeClr val="tx1"/>
                  </a:solidFill>
                  <a:latin typeface="Times New Roman" panose="02020603050405020304" pitchFamily="18" charset="0"/>
                  <a:ea typeface="+mn-ea"/>
                  <a:cs typeface="Arial" panose="020B0604020202020204" pitchFamily="34" charset="0"/>
                </a:rPr>
                <a:t>sdc</a:t>
              </a:r>
              <a:endParaRPr lang="en-US" altLang="en-US" sz="711" b="1" kern="1200">
                <a:solidFill>
                  <a:schemeClr val="tx1"/>
                </a:solidFill>
                <a:latin typeface="Times New Roman" panose="02020603050405020304" pitchFamily="18" charset="0"/>
                <a:ea typeface="+mn-ea"/>
                <a:cs typeface="Arial" panose="020B0604020202020204" pitchFamily="34" charset="0"/>
              </a:endParaRPr>
            </a:p>
            <a:p>
              <a:pPr eaLnBrk="1" hangingPunct="1">
                <a:spcAft>
                  <a:spcPts val="600"/>
                </a:spcAft>
              </a:pPr>
              <a:endParaRPr lang="en-US" altLang="en-US" sz="900"/>
            </a:p>
          </p:txBody>
        </p:sp>
        <p:sp>
          <p:nvSpPr>
            <p:cNvPr id="11288" name="TextBox 53">
              <a:extLst>
                <a:ext uri="{FF2B5EF4-FFF2-40B4-BE49-F238E27FC236}">
                  <a16:creationId xmlns:a16="http://schemas.microsoft.com/office/drawing/2014/main" id="{C76D103D-6147-F491-E6D3-5E66122B4E6F}"/>
                </a:ext>
              </a:extLst>
            </p:cNvPr>
            <p:cNvSpPr txBox="1">
              <a:spLocks noChangeArrowheads="1"/>
            </p:cNvSpPr>
            <p:nvPr/>
          </p:nvSpPr>
          <p:spPr bwMode="auto">
            <a:xfrm>
              <a:off x="2300593" y="3344102"/>
              <a:ext cx="1295400" cy="34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db</a:t>
              </a:r>
              <a:r>
                <a:rPr lang="en-US" altLang="en-US" sz="1264" b="1" kern="1200">
                  <a:solidFill>
                    <a:schemeClr val="tx1"/>
                  </a:solidFill>
                  <a:latin typeface="Times New Roman" panose="02020603050405020304" pitchFamily="18" charset="0"/>
                  <a:ea typeface="+mn-ea"/>
                  <a:cs typeface="Arial" panose="020B0604020202020204" pitchFamily="34" charset="0"/>
                </a:rPr>
                <a:t>, Verilog, VHDL</a:t>
              </a:r>
            </a:p>
            <a:p>
              <a:pPr eaLnBrk="1" hangingPunct="1">
                <a:spcAft>
                  <a:spcPts val="600"/>
                </a:spcAft>
              </a:pPr>
              <a:endParaRPr lang="en-US" altLang="en-US" sz="900" b="1"/>
            </a:p>
          </p:txBody>
        </p:sp>
        <p:sp>
          <p:nvSpPr>
            <p:cNvPr id="11289" name="TextBox 54">
              <a:extLst>
                <a:ext uri="{FF2B5EF4-FFF2-40B4-BE49-F238E27FC236}">
                  <a16:creationId xmlns:a16="http://schemas.microsoft.com/office/drawing/2014/main" id="{07F99B48-6916-B499-807D-298ABF3FCFDF}"/>
                </a:ext>
              </a:extLst>
            </p:cNvPr>
            <p:cNvSpPr txBox="1">
              <a:spLocks noChangeArrowheads="1"/>
            </p:cNvSpPr>
            <p:nvPr/>
          </p:nvSpPr>
          <p:spPr bwMode="auto">
            <a:xfrm>
              <a:off x="2557463" y="3157817"/>
              <a:ext cx="1295400" cy="34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Design data</a:t>
              </a:r>
            </a:p>
            <a:p>
              <a:pPr eaLnBrk="1" hangingPunct="1">
                <a:spcAft>
                  <a:spcPts val="600"/>
                </a:spcAft>
              </a:pPr>
              <a:endParaRPr lang="en-US" altLang="en-US" sz="900" b="1"/>
            </a:p>
          </p:txBody>
        </p:sp>
        <p:sp>
          <p:nvSpPr>
            <p:cNvPr id="11290" name="TextBox 55">
              <a:extLst>
                <a:ext uri="{FF2B5EF4-FFF2-40B4-BE49-F238E27FC236}">
                  <a16:creationId xmlns:a16="http://schemas.microsoft.com/office/drawing/2014/main" id="{481C08EF-D51D-C0AD-DD08-F17C31C78904}"/>
                </a:ext>
              </a:extLst>
            </p:cNvPr>
            <p:cNvSpPr txBox="1">
              <a:spLocks noChangeArrowheads="1"/>
            </p:cNvSpPr>
            <p:nvPr/>
          </p:nvSpPr>
          <p:spPr bwMode="auto">
            <a:xfrm>
              <a:off x="2633663" y="4080130"/>
              <a:ext cx="1295400" cy="38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711" kern="1200">
                  <a:solidFill>
                    <a:schemeClr val="tx1"/>
                  </a:solidFill>
                  <a:latin typeface="Times New Roman" panose="02020603050405020304" pitchFamily="18" charset="0"/>
                  <a:ea typeface="+mn-ea"/>
                  <a:cs typeface="Arial" panose="020B0604020202020204" pitchFamily="34" charset="0"/>
                </a:rPr>
                <a:t>.</a:t>
              </a:r>
              <a:r>
                <a:rPr lang="en-US" altLang="en-US" sz="1580" b="1" kern="1200" err="1">
                  <a:solidFill>
                    <a:schemeClr val="tx1"/>
                  </a:solidFill>
                  <a:latin typeface="Times New Roman" panose="02020603050405020304" pitchFamily="18" charset="0"/>
                  <a:ea typeface="+mn-ea"/>
                  <a:cs typeface="Arial" panose="020B0604020202020204" pitchFamily="34" charset="0"/>
                </a:rPr>
                <a:t>sdf</a:t>
              </a:r>
              <a:endParaRPr lang="en-US" altLang="en-US" sz="711" b="1" kern="1200">
                <a:solidFill>
                  <a:schemeClr val="tx1"/>
                </a:solidFill>
                <a:latin typeface="Times New Roman" panose="02020603050405020304" pitchFamily="18" charset="0"/>
                <a:ea typeface="+mn-ea"/>
                <a:cs typeface="Arial" panose="020B0604020202020204" pitchFamily="34" charset="0"/>
              </a:endParaRPr>
            </a:p>
            <a:p>
              <a:pPr eaLnBrk="1" hangingPunct="1">
                <a:spcAft>
                  <a:spcPts val="600"/>
                </a:spcAft>
              </a:pPr>
              <a:endParaRPr lang="en-US" altLang="en-US" sz="900"/>
            </a:p>
          </p:txBody>
        </p:sp>
        <p:sp>
          <p:nvSpPr>
            <p:cNvPr id="11291" name="TextBox 56">
              <a:extLst>
                <a:ext uri="{FF2B5EF4-FFF2-40B4-BE49-F238E27FC236}">
                  <a16:creationId xmlns:a16="http://schemas.microsoft.com/office/drawing/2014/main" id="{D37430F1-251E-B3CA-179E-B91CDA9930CC}"/>
                </a:ext>
              </a:extLst>
            </p:cNvPr>
            <p:cNvSpPr txBox="1">
              <a:spLocks noChangeArrowheads="1"/>
            </p:cNvSpPr>
            <p:nvPr/>
          </p:nvSpPr>
          <p:spPr bwMode="auto">
            <a:xfrm>
              <a:off x="2606278" y="3882610"/>
              <a:ext cx="1295400" cy="34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Path constraints</a:t>
              </a:r>
            </a:p>
            <a:p>
              <a:pPr eaLnBrk="1" hangingPunct="1">
                <a:spcAft>
                  <a:spcPts val="600"/>
                </a:spcAft>
              </a:pPr>
              <a:endParaRPr lang="en-US" altLang="en-US" sz="900"/>
            </a:p>
          </p:txBody>
        </p:sp>
        <p:sp>
          <p:nvSpPr>
            <p:cNvPr id="11292" name="TextBox 57">
              <a:extLst>
                <a:ext uri="{FF2B5EF4-FFF2-40B4-BE49-F238E27FC236}">
                  <a16:creationId xmlns:a16="http://schemas.microsoft.com/office/drawing/2014/main" id="{8356C677-2E8A-D242-819F-7A3F8AAA1C5D}"/>
                </a:ext>
              </a:extLst>
            </p:cNvPr>
            <p:cNvSpPr txBox="1">
              <a:spLocks noChangeArrowheads="1"/>
            </p:cNvSpPr>
            <p:nvPr/>
          </p:nvSpPr>
          <p:spPr bwMode="auto">
            <a:xfrm>
              <a:off x="2518965" y="4391363"/>
              <a:ext cx="1949451" cy="41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Delay data; detailed parasitic data for back-annotation</a:t>
              </a:r>
              <a:endParaRPr lang="en-US" altLang="en-US" sz="1600" b="1"/>
            </a:p>
          </p:txBody>
        </p:sp>
        <p:sp>
          <p:nvSpPr>
            <p:cNvPr id="11293" name="TextBox 58">
              <a:extLst>
                <a:ext uri="{FF2B5EF4-FFF2-40B4-BE49-F238E27FC236}">
                  <a16:creationId xmlns:a16="http://schemas.microsoft.com/office/drawing/2014/main" id="{AD3C05B5-601F-37B3-B219-5BDCA77FC5B3}"/>
                </a:ext>
              </a:extLst>
            </p:cNvPr>
            <p:cNvSpPr txBox="1">
              <a:spLocks noChangeArrowheads="1"/>
            </p:cNvSpPr>
            <p:nvPr/>
          </p:nvSpPr>
          <p:spPr bwMode="auto">
            <a:xfrm>
              <a:off x="2557463" y="4765838"/>
              <a:ext cx="2057400" cy="34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sdf</a:t>
              </a:r>
              <a:r>
                <a:rPr lang="en-US" altLang="en-US" sz="1264" b="1" kern="1200">
                  <a:solidFill>
                    <a:schemeClr val="tx1"/>
                  </a:solidFill>
                  <a:latin typeface="Times New Roman" panose="02020603050405020304" pitchFamily="18" charset="0"/>
                  <a:ea typeface="+mn-ea"/>
                  <a:cs typeface="Arial" panose="020B0604020202020204" pitchFamily="34" charset="0"/>
                </a:rPr>
                <a:t>; RSPF, DSPF, SPEF, SBPF</a:t>
              </a:r>
            </a:p>
            <a:p>
              <a:pPr eaLnBrk="1" hangingPunct="1">
                <a:spcAft>
                  <a:spcPts val="600"/>
                </a:spcAft>
              </a:pPr>
              <a:endParaRPr lang="en-US" altLang="en-US" sz="900"/>
            </a:p>
          </p:txBody>
        </p:sp>
        <p:sp>
          <p:nvSpPr>
            <p:cNvPr id="11294" name="TextBox 59">
              <a:extLst>
                <a:ext uri="{FF2B5EF4-FFF2-40B4-BE49-F238E27FC236}">
                  <a16:creationId xmlns:a16="http://schemas.microsoft.com/office/drawing/2014/main" id="{551D1FAC-337C-F533-BFCB-59C0FE6607A7}"/>
                </a:ext>
              </a:extLst>
            </p:cNvPr>
            <p:cNvSpPr txBox="1">
              <a:spLocks noChangeArrowheads="1"/>
            </p:cNvSpPr>
            <p:nvPr/>
          </p:nvSpPr>
          <p:spPr bwMode="auto">
            <a:xfrm>
              <a:off x="990600" y="5102464"/>
              <a:ext cx="1524000" cy="373055"/>
            </a:xfrm>
            <a:prstGeom prst="rect">
              <a:avLst/>
            </a:prstGeom>
            <a:solidFill>
              <a:schemeClr val="accent4">
                <a:lumMod val="75000"/>
              </a:schemeClr>
            </a:solidFill>
            <a:ln w="12700">
              <a:solidFill>
                <a:schemeClr val="tx1"/>
              </a:solidFill>
              <a:miter lim="800000"/>
              <a:headEnd/>
              <a:tailEnd/>
            </a:ln>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algn="ctr" defTabSz="722376" eaLnBrk="1" hangingPunct="1">
                <a:spcAft>
                  <a:spcPts val="600"/>
                </a:spcAft>
              </a:pPr>
              <a:r>
                <a:rPr lang="en-US" altLang="en-US" sz="2212" b="1" kern="1200">
                  <a:solidFill>
                    <a:schemeClr val="tx1"/>
                  </a:solidFill>
                  <a:latin typeface="Times New Roman" panose="02020603050405020304" pitchFamily="18" charset="0"/>
                  <a:ea typeface="+mn-ea"/>
                  <a:cs typeface="Arial" panose="020B0604020202020204" pitchFamily="34" charset="0"/>
                </a:rPr>
                <a:t>Design sign-off</a:t>
              </a:r>
              <a:endParaRPr lang="en-US" altLang="en-US" sz="2800" b="1"/>
            </a:p>
          </p:txBody>
        </p:sp>
        <p:sp>
          <p:nvSpPr>
            <p:cNvPr id="61" name="Flowchart: Magnetic Disk 60">
              <a:extLst>
                <a:ext uri="{FF2B5EF4-FFF2-40B4-BE49-F238E27FC236}">
                  <a16:creationId xmlns:a16="http://schemas.microsoft.com/office/drawing/2014/main" id="{2489FF6E-FB65-3B80-9967-E4C7F70D3AE5}"/>
                </a:ext>
              </a:extLst>
            </p:cNvPr>
            <p:cNvSpPr/>
            <p:nvPr/>
          </p:nvSpPr>
          <p:spPr bwMode="auto">
            <a:xfrm>
              <a:off x="1366838" y="3153071"/>
              <a:ext cx="838200" cy="626355"/>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22376">
                <a:spcAft>
                  <a:spcPts val="600"/>
                </a:spcAft>
                <a:defRPr/>
              </a:pPr>
              <a:endParaRPr lang="en-US" sz="1264" b="1" kern="1200">
                <a:solidFill>
                  <a:schemeClr val="tx1"/>
                </a:solidFill>
                <a:latin typeface="+mn-lt"/>
                <a:ea typeface="+mn-ea"/>
                <a:cs typeface="+mn-cs"/>
              </a:endParaRPr>
            </a:p>
            <a:p>
              <a:pPr algn="ctr" defTabSz="722376">
                <a:spcAft>
                  <a:spcPts val="600"/>
                </a:spcAft>
                <a:defRPr/>
              </a:pPr>
              <a:r>
                <a:rPr lang="en-US" sz="1264" b="1" kern="1200">
                  <a:solidFill>
                    <a:schemeClr val="tx1"/>
                  </a:solidFill>
                  <a:latin typeface="+mn-lt"/>
                  <a:ea typeface="+mn-ea"/>
                  <a:cs typeface="+mn-cs"/>
                </a:rPr>
                <a:t>Gate-level description</a:t>
              </a:r>
              <a:endParaRPr lang="en-US" sz="1600" b="1">
                <a:solidFill>
                  <a:schemeClr val="tx1"/>
                </a:solidFill>
              </a:endParaRPr>
            </a:p>
          </p:txBody>
        </p:sp>
        <p:sp>
          <p:nvSpPr>
            <p:cNvPr id="62" name="Flowchart: Magnetic Disk 61">
              <a:extLst>
                <a:ext uri="{FF2B5EF4-FFF2-40B4-BE49-F238E27FC236}">
                  <a16:creationId xmlns:a16="http://schemas.microsoft.com/office/drawing/2014/main" id="{E229C57B-9C0D-66BD-ACFC-5889DBF30138}"/>
                </a:ext>
              </a:extLst>
            </p:cNvPr>
            <p:cNvSpPr/>
            <p:nvPr/>
          </p:nvSpPr>
          <p:spPr bwMode="auto">
            <a:xfrm>
              <a:off x="1366838" y="4468813"/>
              <a:ext cx="838200" cy="533400"/>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22376">
                <a:spcAft>
                  <a:spcPts val="600"/>
                </a:spcAft>
                <a:defRPr/>
              </a:pPr>
              <a:endParaRPr lang="en-US" sz="711" kern="1200">
                <a:solidFill>
                  <a:schemeClr val="tx1"/>
                </a:solidFill>
                <a:latin typeface="+mn-lt"/>
                <a:ea typeface="+mn-ea"/>
                <a:cs typeface="+mn-cs"/>
              </a:endParaRPr>
            </a:p>
            <a:p>
              <a:pPr algn="ctr" defTabSz="722376">
                <a:spcAft>
                  <a:spcPts val="600"/>
                </a:spcAft>
                <a:defRPr/>
              </a:pPr>
              <a:r>
                <a:rPr lang="en-US" sz="1264" b="1" kern="1200">
                  <a:solidFill>
                    <a:schemeClr val="tx1"/>
                  </a:solidFill>
                  <a:latin typeface="+mn-lt"/>
                  <a:ea typeface="+mn-ea"/>
                  <a:cs typeface="+mn-cs"/>
                </a:rPr>
                <a:t>Chip layout description</a:t>
              </a:r>
              <a:endParaRPr lang="en-US" sz="1600" b="1">
                <a:solidFill>
                  <a:schemeClr val="tx1"/>
                </a:solidFill>
              </a:endParaRPr>
            </a:p>
          </p:txBody>
        </p:sp>
        <p:sp>
          <p:nvSpPr>
            <p:cNvPr id="63" name="Flowchart: Magnetic Disk 62">
              <a:extLst>
                <a:ext uri="{FF2B5EF4-FFF2-40B4-BE49-F238E27FC236}">
                  <a16:creationId xmlns:a16="http://schemas.microsoft.com/office/drawing/2014/main" id="{B5FBDB26-985F-82B9-B749-7020DA3F6EE7}"/>
                </a:ext>
              </a:extLst>
            </p:cNvPr>
            <p:cNvSpPr/>
            <p:nvPr/>
          </p:nvSpPr>
          <p:spPr bwMode="auto">
            <a:xfrm>
              <a:off x="5176838" y="1727086"/>
              <a:ext cx="838200" cy="655752"/>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22376">
                <a:spcAft>
                  <a:spcPts val="600"/>
                </a:spcAft>
                <a:defRPr/>
              </a:pPr>
              <a:endParaRPr lang="en-US" sz="1264" b="1" kern="1200">
                <a:solidFill>
                  <a:schemeClr val="tx1"/>
                </a:solidFill>
                <a:latin typeface="+mn-lt"/>
                <a:ea typeface="+mn-ea"/>
                <a:cs typeface="+mn-cs"/>
              </a:endParaRPr>
            </a:p>
            <a:p>
              <a:pPr algn="ctr" defTabSz="722376">
                <a:spcAft>
                  <a:spcPts val="600"/>
                </a:spcAft>
                <a:defRPr/>
              </a:pPr>
              <a:r>
                <a:rPr lang="en-US" sz="1264" b="1" kern="1200">
                  <a:solidFill>
                    <a:schemeClr val="tx1"/>
                  </a:solidFill>
                  <a:latin typeface="+mn-lt"/>
                  <a:ea typeface="+mn-ea"/>
                  <a:cs typeface="+mn-cs"/>
                </a:rPr>
                <a:t>Technology library</a:t>
              </a:r>
              <a:endParaRPr lang="en-US" sz="1600" b="1">
                <a:solidFill>
                  <a:schemeClr val="tx1"/>
                </a:solidFill>
              </a:endParaRPr>
            </a:p>
          </p:txBody>
        </p:sp>
        <p:sp>
          <p:nvSpPr>
            <p:cNvPr id="64" name="Flowchart: Magnetic Disk 63">
              <a:extLst>
                <a:ext uri="{FF2B5EF4-FFF2-40B4-BE49-F238E27FC236}">
                  <a16:creationId xmlns:a16="http://schemas.microsoft.com/office/drawing/2014/main" id="{993BB77A-EBFD-4DFC-8E10-89377C358020}"/>
                </a:ext>
              </a:extLst>
            </p:cNvPr>
            <p:cNvSpPr/>
            <p:nvPr/>
          </p:nvSpPr>
          <p:spPr bwMode="auto">
            <a:xfrm>
              <a:off x="5168900" y="4516438"/>
              <a:ext cx="838200" cy="533400"/>
            </a:xfrm>
            <a:prstGeom prst="flowChartMagneticDisk">
              <a:avLst/>
            </a:prstGeom>
            <a:solidFill>
              <a:schemeClr val="accent2">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722376">
                <a:spcAft>
                  <a:spcPts val="600"/>
                </a:spcAft>
                <a:defRPr/>
              </a:pPr>
              <a:endParaRPr lang="en-US" sz="711" kern="1200">
                <a:solidFill>
                  <a:schemeClr val="tx1"/>
                </a:solidFill>
                <a:latin typeface="+mn-lt"/>
                <a:ea typeface="+mn-ea"/>
                <a:cs typeface="+mn-cs"/>
              </a:endParaRPr>
            </a:p>
            <a:p>
              <a:pPr algn="ctr" defTabSz="722376">
                <a:spcAft>
                  <a:spcPts val="600"/>
                </a:spcAft>
                <a:defRPr/>
              </a:pPr>
              <a:r>
                <a:rPr lang="en-US" sz="1264" b="1" kern="1200">
                  <a:solidFill>
                    <a:schemeClr val="tx1"/>
                  </a:solidFill>
                  <a:latin typeface="+mn-lt"/>
                  <a:ea typeface="+mn-ea"/>
                  <a:cs typeface="+mn-cs"/>
                </a:rPr>
                <a:t>Timing models</a:t>
              </a:r>
              <a:endParaRPr lang="en-US" sz="1600" b="1">
                <a:solidFill>
                  <a:schemeClr val="tx1"/>
                </a:solidFill>
              </a:endParaRPr>
            </a:p>
          </p:txBody>
        </p:sp>
        <p:sp>
          <p:nvSpPr>
            <p:cNvPr id="11299" name="TextBox 64">
              <a:extLst>
                <a:ext uri="{FF2B5EF4-FFF2-40B4-BE49-F238E27FC236}">
                  <a16:creationId xmlns:a16="http://schemas.microsoft.com/office/drawing/2014/main" id="{3F792529-8243-B003-9807-D28B6AEACDA7}"/>
                </a:ext>
              </a:extLst>
            </p:cNvPr>
            <p:cNvSpPr txBox="1">
              <a:spLocks noChangeArrowheads="1"/>
            </p:cNvSpPr>
            <p:nvPr/>
          </p:nvSpPr>
          <p:spPr bwMode="auto">
            <a:xfrm>
              <a:off x="6138863" y="4677982"/>
              <a:ext cx="1295400" cy="59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Times New Roman" panose="02020603050405020304" pitchFamily="18" charset="0"/>
                  <a:cs typeface="Arial" panose="020B0604020202020204" pitchFamily="34" charset="0"/>
                </a:defRPr>
              </a:lvl1pPr>
              <a:lvl2pPr marL="742950" indent="-285750" eaLnBrk="0" hangingPunct="0">
                <a:defRPr sz="1400">
                  <a:solidFill>
                    <a:schemeClr val="tx1"/>
                  </a:solidFill>
                  <a:latin typeface="Times New Roman" panose="02020603050405020304" pitchFamily="18" charset="0"/>
                  <a:cs typeface="Arial" panose="020B0604020202020204" pitchFamily="34" charset="0"/>
                </a:defRPr>
              </a:lvl2pPr>
              <a:lvl3pPr marL="1143000" indent="-228600" eaLnBrk="0" hangingPunct="0">
                <a:defRPr sz="1400">
                  <a:solidFill>
                    <a:schemeClr val="tx1"/>
                  </a:solidFill>
                  <a:latin typeface="Times New Roman" panose="02020603050405020304" pitchFamily="18" charset="0"/>
                  <a:cs typeface="Arial" panose="020B0604020202020204" pitchFamily="34" charset="0"/>
                </a:defRPr>
              </a:lvl3pPr>
              <a:lvl4pPr marL="1600200" indent="-228600" eaLnBrk="0" hangingPunct="0">
                <a:defRPr sz="1400">
                  <a:solidFill>
                    <a:schemeClr val="tx1"/>
                  </a:solidFill>
                  <a:latin typeface="Times New Roman" panose="02020603050405020304" pitchFamily="18" charset="0"/>
                  <a:cs typeface="Arial" panose="020B0604020202020204" pitchFamily="34" charset="0"/>
                </a:defRPr>
              </a:lvl4pPr>
              <a:lvl5pPr marL="2057400" indent="-228600" eaLnBrk="0" hangingPunct="0">
                <a:defRPr sz="1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cs typeface="Arial" panose="020B0604020202020204" pitchFamily="34" charset="0"/>
                </a:defRPr>
              </a:lvl9pPr>
            </a:lstStyle>
            <a:p>
              <a:pPr defTabSz="722376" eaLnBrk="1" hangingPunct="1">
                <a:spcAft>
                  <a:spcPts val="600"/>
                </a:spcAft>
              </a:pPr>
              <a:r>
                <a:rPr lang="en-US" altLang="en-US" sz="1264" b="1" kern="1200">
                  <a:solidFill>
                    <a:schemeClr val="tx1"/>
                  </a:solidFill>
                  <a:latin typeface="Times New Roman" panose="02020603050405020304" pitchFamily="18" charset="0"/>
                  <a:ea typeface="+mn-ea"/>
                  <a:cs typeface="Arial" panose="020B0604020202020204" pitchFamily="34" charset="0"/>
                </a:rPr>
                <a:t>.</a:t>
              </a:r>
              <a:r>
                <a:rPr lang="en-US" altLang="en-US" sz="1264" b="1" kern="1200" err="1">
                  <a:solidFill>
                    <a:schemeClr val="tx1"/>
                  </a:solidFill>
                  <a:latin typeface="Times New Roman" panose="02020603050405020304" pitchFamily="18" charset="0"/>
                  <a:ea typeface="+mn-ea"/>
                  <a:cs typeface="Arial" panose="020B0604020202020204" pitchFamily="34" charset="0"/>
                </a:rPr>
                <a:t>db</a:t>
              </a:r>
              <a:r>
                <a:rPr lang="en-US" altLang="en-US" sz="1264" b="1" kern="1200">
                  <a:solidFill>
                    <a:schemeClr val="tx1"/>
                  </a:solidFill>
                  <a:latin typeface="Times New Roman" panose="02020603050405020304" pitchFamily="18" charset="0"/>
                  <a:ea typeface="+mn-ea"/>
                  <a:cs typeface="Arial" panose="020B0604020202020204" pitchFamily="34" charset="0"/>
                </a:rPr>
                <a:t>, interface logic models, extracted timing models</a:t>
              </a:r>
              <a:endParaRPr lang="en-US" altLang="en-US" sz="1600" b="1"/>
            </a:p>
          </p:txBody>
        </p:sp>
        <p:cxnSp>
          <p:nvCxnSpPr>
            <p:cNvPr id="85" name="Elbow Connector 84">
              <a:extLst>
                <a:ext uri="{FF2B5EF4-FFF2-40B4-BE49-F238E27FC236}">
                  <a16:creationId xmlns:a16="http://schemas.microsoft.com/office/drawing/2014/main" id="{871CB862-B141-327C-FDFD-3EFE88D6E516}"/>
                </a:ext>
              </a:extLst>
            </p:cNvPr>
            <p:cNvCxnSpPr>
              <a:stCxn id="62" idx="4"/>
            </p:cNvCxnSpPr>
            <p:nvPr/>
          </p:nvCxnSpPr>
          <p:spPr>
            <a:xfrm flipV="1">
              <a:off x="2205038" y="3908425"/>
              <a:ext cx="1833562" cy="827088"/>
            </a:xfrm>
            <a:prstGeom prst="bentConnector3">
              <a:avLst>
                <a:gd name="adj1" fmla="val 100764"/>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01" name="Straight Arrow Connector 47">
              <a:extLst>
                <a:ext uri="{FF2B5EF4-FFF2-40B4-BE49-F238E27FC236}">
                  <a16:creationId xmlns:a16="http://schemas.microsoft.com/office/drawing/2014/main" id="{5A8802B2-46B7-B94D-F8C6-929FF20B4D89}"/>
                </a:ext>
              </a:extLst>
            </p:cNvPr>
            <p:cNvCxnSpPr>
              <a:cxnSpLocks noChangeShapeType="1"/>
            </p:cNvCxnSpPr>
            <p:nvPr/>
          </p:nvCxnSpPr>
          <p:spPr bwMode="auto">
            <a:xfrm>
              <a:off x="2209800" y="3352800"/>
              <a:ext cx="1676400" cy="158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44E65D-C490-FE18-2871-3815282A2B3F}"/>
              </a:ext>
            </a:extLst>
          </p:cNvPr>
          <p:cNvSpPr>
            <a:spLocks noGrp="1"/>
          </p:cNvSpPr>
          <p:nvPr>
            <p:ph type="title"/>
          </p:nvPr>
        </p:nvSpPr>
        <p:spPr>
          <a:xfrm>
            <a:off x="838200" y="643467"/>
            <a:ext cx="2951205" cy="5571066"/>
          </a:xfrm>
        </p:spPr>
        <p:txBody>
          <a:bodyPr>
            <a:normAutofit/>
          </a:bodyPr>
          <a:lstStyle/>
          <a:p>
            <a:r>
              <a:rPr lang="en-US">
                <a:solidFill>
                  <a:srgbClr val="FFFFFF"/>
                </a:solidFill>
              </a:rPr>
              <a:t>Design Entry</a:t>
            </a:r>
          </a:p>
        </p:txBody>
      </p:sp>
      <p:graphicFrame>
        <p:nvGraphicFramePr>
          <p:cNvPr id="5" name="Content Placeholder 2">
            <a:extLst>
              <a:ext uri="{FF2B5EF4-FFF2-40B4-BE49-F238E27FC236}">
                <a16:creationId xmlns:a16="http://schemas.microsoft.com/office/drawing/2014/main" id="{9B79A604-E03A-0956-1790-025FBA47709A}"/>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1119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BDF3EF-49C1-FC30-7179-1B574D8C5692}"/>
              </a:ext>
            </a:extLst>
          </p:cNvPr>
          <p:cNvSpPr>
            <a:spLocks noGrp="1"/>
          </p:cNvSpPr>
          <p:nvPr>
            <p:ph type="title"/>
          </p:nvPr>
        </p:nvSpPr>
        <p:spPr>
          <a:xfrm>
            <a:off x="838200" y="643467"/>
            <a:ext cx="2951205" cy="5571066"/>
          </a:xfrm>
        </p:spPr>
        <p:txBody>
          <a:bodyPr>
            <a:normAutofit/>
          </a:bodyPr>
          <a:lstStyle/>
          <a:p>
            <a:r>
              <a:rPr kumimoji="0" lang="en-US" b="0" i="0" u="none" strike="noStrike" kern="1200" cap="none" spc="0" normalizeH="0" baseline="0" noProof="0">
                <a:ln>
                  <a:noFill/>
                </a:ln>
                <a:solidFill>
                  <a:srgbClr val="FFFFFF"/>
                </a:solidFill>
                <a:effectLst/>
                <a:uLnTx/>
                <a:uFillTx/>
                <a:latin typeface="Calibri" panose="020F0502020204030204"/>
                <a:ea typeface="+mn-ea"/>
                <a:cs typeface="+mn-cs"/>
              </a:rPr>
              <a:t>Propagating the Clock</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BBB2B47C-2109-06FB-42FC-E772C2BF5169}"/>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9446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D2A34A-D0BB-386F-08FA-2AD2B3A0EE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What to Analyze?</a:t>
            </a:r>
          </a:p>
        </p:txBody>
      </p:sp>
      <p:graphicFrame>
        <p:nvGraphicFramePr>
          <p:cNvPr id="6" name="Content Placeholder 3">
            <a:extLst>
              <a:ext uri="{FF2B5EF4-FFF2-40B4-BE49-F238E27FC236}">
                <a16:creationId xmlns:a16="http://schemas.microsoft.com/office/drawing/2014/main" id="{418D5E55-5CE3-4390-0CEB-EC98DD7DE416}"/>
              </a:ext>
            </a:extLst>
          </p:cNvPr>
          <p:cNvGraphicFramePr>
            <a:graphicFrameLocks noGrp="1"/>
          </p:cNvGraphicFramePr>
          <p:nvPr>
            <p:ph idx="1"/>
            <p:extLst>
              <p:ext uri="{D42A27DB-BD31-4B8C-83A1-F6EECF244321}">
                <p14:modId xmlns:p14="http://schemas.microsoft.com/office/powerpoint/2010/main" val="158559930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59918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TotalTime>
  <Words>1396</Words>
  <Application>Microsoft Office PowerPoint</Application>
  <PresentationFormat>Widescreen</PresentationFormat>
  <Paragraphs>150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Aldhabi</vt:lpstr>
      <vt:lpstr>Arial</vt:lpstr>
      <vt:lpstr>Calibri</vt:lpstr>
      <vt:lpstr>Calibri Light</vt:lpstr>
      <vt:lpstr>Times New Roman</vt:lpstr>
      <vt:lpstr>Wingdings</vt:lpstr>
      <vt:lpstr>Office Theme</vt:lpstr>
      <vt:lpstr>Prime Time</vt:lpstr>
      <vt:lpstr>Why we use Prime Time?</vt:lpstr>
      <vt:lpstr>PrimeTime</vt:lpstr>
      <vt:lpstr>Static Timing Analysis </vt:lpstr>
      <vt:lpstr>PrimeTime Inputs and Outputs</vt:lpstr>
      <vt:lpstr>Physical Synthesis Flow Using PrimeTime</vt:lpstr>
      <vt:lpstr>Design Entry</vt:lpstr>
      <vt:lpstr>Propagating the Clock</vt:lpstr>
      <vt:lpstr>What to Analyze?</vt:lpstr>
      <vt:lpstr>Multicycle Paths</vt:lpstr>
      <vt:lpstr>False Paths</vt:lpstr>
      <vt:lpstr>Case Analysis</vt:lpstr>
      <vt:lpstr>Post-Layout</vt:lpstr>
      <vt:lpstr>What to Back Annotate to PT?</vt:lpstr>
      <vt:lpstr>What to Back Annotate to PT?(cont)</vt:lpstr>
      <vt:lpstr>Post-Layout Clock Specification</vt:lpstr>
      <vt:lpstr>Pre-Layout Clock Specification</vt:lpstr>
      <vt:lpstr>Analyzing Reports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 Time</dc:title>
  <dc:creator>Fayza Hamada</dc:creator>
  <cp:lastModifiedBy>DIC-Fayza Hamada</cp:lastModifiedBy>
  <cp:revision>4</cp:revision>
  <dcterms:created xsi:type="dcterms:W3CDTF">2023-12-06T03:43:10Z</dcterms:created>
  <dcterms:modified xsi:type="dcterms:W3CDTF">2023-12-07T10:04:59Z</dcterms:modified>
</cp:coreProperties>
</file>