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1"/>
  </p:notesMasterIdLst>
  <p:sldIdLst>
    <p:sldId id="256" r:id="rId2"/>
    <p:sldId id="322" r:id="rId3"/>
    <p:sldId id="257" r:id="rId4"/>
    <p:sldId id="258" r:id="rId5"/>
    <p:sldId id="295" r:id="rId6"/>
    <p:sldId id="259" r:id="rId7"/>
    <p:sldId id="308" r:id="rId8"/>
    <p:sldId id="304" r:id="rId9"/>
    <p:sldId id="310" r:id="rId10"/>
    <p:sldId id="311" r:id="rId11"/>
    <p:sldId id="312" r:id="rId12"/>
    <p:sldId id="313" r:id="rId13"/>
    <p:sldId id="315" r:id="rId14"/>
    <p:sldId id="316" r:id="rId15"/>
    <p:sldId id="321" r:id="rId16"/>
    <p:sldId id="318" r:id="rId17"/>
    <p:sldId id="319" r:id="rId18"/>
    <p:sldId id="320" r:id="rId19"/>
    <p:sldId id="317" r:id="rId20"/>
  </p:sldIdLst>
  <p:sldSz cx="9144000" cy="5143500" type="screen16x9"/>
  <p:notesSz cx="6858000" cy="9144000"/>
  <p:embeddedFontLst>
    <p:embeddedFont>
      <p:font typeface="Roboto Black" charset="0"/>
      <p:bold r:id="rId22"/>
      <p:boldItalic r:id="rId23"/>
    </p:embeddedFont>
    <p:embeddedFont>
      <p:font typeface="Roboto Light" charset="0"/>
      <p:regular r:id="rId24"/>
      <p:bold r:id="rId25"/>
      <p:italic r:id="rId26"/>
      <p:boldItalic r:id="rId27"/>
    </p:embeddedFont>
    <p:embeddedFont>
      <p:font typeface="Bree Serif" charset="0"/>
      <p:regular r:id="rId28"/>
    </p:embeddedFont>
    <p:embeddedFont>
      <p:font typeface="Didact Gothic" charset="0"/>
      <p:regular r:id="rId29"/>
    </p:embeddedFont>
    <p:embeddedFont>
      <p:font typeface="Roboto Mono Thin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F68"/>
    <a:srgbClr val="052541"/>
    <a:srgbClr val="FFB215"/>
    <a:srgbClr val="051C32"/>
    <a:srgbClr val="FFFFFF"/>
    <a:srgbClr val="05243F"/>
    <a:srgbClr val="052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E44E2B3-512B-4EAB-8CF0-59B5C0A34606}">
  <a:tblStyle styleId="{3E44E2B3-512B-4EAB-8CF0-59B5C0A34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>
        <p:scale>
          <a:sx n="109" d="100"/>
          <a:sy n="109" d="100"/>
        </p:scale>
        <p:origin x="-2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3901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89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83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717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196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062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872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07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523766" y="279539"/>
            <a:ext cx="8023568" cy="4497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3633191" y="1330295"/>
            <a:ext cx="5399874" cy="25188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</a:rPr>
              <a:t>Multiplication/Division Circuit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 (Sequential and Combinational Implementation)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1455668" y="4488657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2687308" y="1215091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2775945" y="1342673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2841644" y="1459960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2595623" y="1082135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915205" y="890834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-746329" y="2657983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871918" y="2725241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248456" y="2553772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2312626" y="1971870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858785" y="1926039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211159" y="196728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211159" y="209870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211159" y="223012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211159" y="249448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211159" y="262590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211159" y="288874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211159" y="302016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211159" y="328298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-724925" y="1967287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-724925" y="2098707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-724925" y="2363060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1325759" y="1701398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-222182" y="1701398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2323328" y="2988058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993253" y="4037863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-758566" y="394894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1585530" y="121951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1525662" y="2272911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1602350" y="1418401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2555887" y="2473821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-40348" y="4509293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127400" y="755083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437945" y="4212043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1490510" y="2509766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2795789" y="1713636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2170528" y="827332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2545185" y="2971261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2976592" y="2919960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3423858" y="3632924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119746" y="2990985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2575755" y="2801641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3457571" y="3481419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2840108" y="2875833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3408334" y="3335626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1611996" y="4537223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1151508" y="4909050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1701522" y="4248203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1670856" y="4396876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1760981" y="4039399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1292551" y="4852254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992349" y="4890550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547962" y="1643330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1602350" y="588942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179982" y="588942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1276570" y="4066897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1181838" y="4164701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1181838" y="4238053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1181838" y="4311382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176302" y="2384464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555616" y="153961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700786" y="232904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875605" y="2430318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1271987" y="1446211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153363" y="266521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875605" y="2699254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-613396" y="1435509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66622" y="1453842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1631096" y="158016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2662857" y="532410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2039107" y="481972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1215455" y="3597771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857249" y="481972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1215455" y="1941324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2426002" y="4536023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-614452" y="4665908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2139958" y="2564786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2100223" y="1615832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2905830" y="3380784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092247" y="3379248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2995979" y="3467886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084617" y="3617639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2867630" y="3330347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2867630" y="3830043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1305604" y="481972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1198658" y="478925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997836" y="1001536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849619" y="1001536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1713615" y="1001536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1472177" y="1001536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-770780" y="4484074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-590457" y="4384735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018900" y="4086742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9;p22"/>
          <p:cNvSpPr txBox="1">
            <a:spLocks/>
          </p:cNvSpPr>
          <p:nvPr/>
        </p:nvSpPr>
        <p:spPr>
          <a:xfrm>
            <a:off x="2775945" y="1839847"/>
            <a:ext cx="931330" cy="31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US" sz="1200" dirty="0"/>
              <a:t>VERILOG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47141" y="16962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Results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47141" y="71677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B99EB37-7F70-FBF2-02EE-658383B9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1263930"/>
            <a:ext cx="7486650" cy="3530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8091BF1-4C68-4C8F-EA38-40D46D583213}"/>
              </a:ext>
            </a:extLst>
          </p:cNvPr>
          <p:cNvSpPr txBox="1"/>
          <p:nvPr/>
        </p:nvSpPr>
        <p:spPr>
          <a:xfrm>
            <a:off x="2997200" y="86619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4 / 2 = 2 (0010)</a:t>
            </a:r>
          </a:p>
        </p:txBody>
      </p:sp>
    </p:spTree>
    <p:extLst>
      <p:ext uri="{BB962C8B-B14F-4D97-AF65-F5344CB8AC3E}">
        <p14:creationId xmlns:p14="http://schemas.microsoft.com/office/powerpoint/2010/main" val="120848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47141" y="16962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Results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47141" y="71677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8091BF1-4C68-4C8F-EA38-40D46D583213}"/>
              </a:ext>
            </a:extLst>
          </p:cNvPr>
          <p:cNvSpPr txBox="1"/>
          <p:nvPr/>
        </p:nvSpPr>
        <p:spPr>
          <a:xfrm>
            <a:off x="2997200" y="86619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4 / -2 = -2 (1110)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5C8213C-B2B6-5A1B-C9C0-2788C15BB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91" y="1578856"/>
            <a:ext cx="75819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1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47141" y="16962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Results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47141" y="71677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8091BF1-4C68-4C8F-EA38-40D46D583213}"/>
              </a:ext>
            </a:extLst>
          </p:cNvPr>
          <p:cNvSpPr txBox="1"/>
          <p:nvPr/>
        </p:nvSpPr>
        <p:spPr>
          <a:xfrm>
            <a:off x="2997200" y="86619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7 / -5 =  (m= 1111)(r = 1110)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64DCE3-1171-AAED-1B26-6B5D76C2A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323379"/>
            <a:ext cx="7110194" cy="338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0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99866" y="857248"/>
            <a:ext cx="2687128" cy="449037"/>
          </a:xfrm>
        </p:spPr>
        <p:txBody>
          <a:bodyPr/>
          <a:lstStyle/>
          <a:p>
            <a:r>
              <a:rPr lang="en-US" sz="1800" dirty="0" smtClean="0"/>
              <a:t>Binary Multiplication</a:t>
            </a:r>
            <a:endParaRPr lang="ar-EG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 idx="6"/>
          </p:nvPr>
        </p:nvSpPr>
        <p:spPr>
          <a:xfrm>
            <a:off x="347141" y="110179"/>
            <a:ext cx="8520600" cy="606600"/>
          </a:xfrm>
        </p:spPr>
        <p:txBody>
          <a:bodyPr/>
          <a:lstStyle/>
          <a:p>
            <a:r>
              <a:rPr lang="en-US" dirty="0" smtClean="0"/>
              <a:t>Combinational Implementation</a:t>
            </a:r>
            <a:endParaRPr lang="ar-EG" dirty="0"/>
          </a:p>
        </p:txBody>
      </p:sp>
      <p:cxnSp>
        <p:nvCxnSpPr>
          <p:cNvPr id="9" name="Google Shape;291;p25"/>
          <p:cNvCxnSpPr/>
          <p:nvPr/>
        </p:nvCxnSpPr>
        <p:spPr>
          <a:xfrm>
            <a:off x="347141" y="71677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99" y="1614893"/>
            <a:ext cx="3438525" cy="271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822" y="1614894"/>
            <a:ext cx="3891916" cy="271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31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>
          <a:xfrm>
            <a:off x="347141" y="110179"/>
            <a:ext cx="8520600" cy="606600"/>
          </a:xfrm>
        </p:spPr>
        <p:txBody>
          <a:bodyPr/>
          <a:lstStyle/>
          <a:p>
            <a:r>
              <a:rPr lang="es" dirty="0"/>
              <a:t>How does it work</a:t>
            </a:r>
            <a:endParaRPr lang="ar-E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37" y="1320438"/>
            <a:ext cx="6113417" cy="338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oogle Shape;291;p25"/>
          <p:cNvCxnSpPr/>
          <p:nvPr/>
        </p:nvCxnSpPr>
        <p:spPr>
          <a:xfrm>
            <a:off x="347141" y="71677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Rectangle 8"/>
          <p:cNvSpPr/>
          <p:nvPr/>
        </p:nvSpPr>
        <p:spPr>
          <a:xfrm>
            <a:off x="3244792" y="869751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Binary Multiplication</a:t>
            </a:r>
            <a:endParaRPr lang="ar-EG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>
          <a:xfrm>
            <a:off x="347141" y="110179"/>
            <a:ext cx="8520600" cy="606600"/>
          </a:xfrm>
        </p:spPr>
        <p:txBody>
          <a:bodyPr/>
          <a:lstStyle/>
          <a:p>
            <a:r>
              <a:rPr lang="es" dirty="0"/>
              <a:t>How does it work</a:t>
            </a:r>
            <a:endParaRPr lang="ar-EG" dirty="0"/>
          </a:p>
        </p:txBody>
      </p:sp>
      <p:cxnSp>
        <p:nvCxnSpPr>
          <p:cNvPr id="9" name="Google Shape;291;p25"/>
          <p:cNvCxnSpPr/>
          <p:nvPr/>
        </p:nvCxnSpPr>
        <p:spPr>
          <a:xfrm>
            <a:off x="347141" y="71677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Rectangle 9"/>
          <p:cNvSpPr/>
          <p:nvPr/>
        </p:nvSpPr>
        <p:spPr>
          <a:xfrm>
            <a:off x="3305700" y="961315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Binary Multiplication</a:t>
            </a:r>
            <a:endParaRPr lang="ar-EG" sz="18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55" y="1515743"/>
            <a:ext cx="6781800" cy="3247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543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>
          <a:xfrm>
            <a:off x="347141" y="110179"/>
            <a:ext cx="8520600" cy="606600"/>
          </a:xfrm>
        </p:spPr>
        <p:txBody>
          <a:bodyPr/>
          <a:lstStyle/>
          <a:p>
            <a:r>
              <a:rPr lang="en-US" dirty="0"/>
              <a:t>Results</a:t>
            </a:r>
            <a:endParaRPr lang="ar-EG" dirty="0"/>
          </a:p>
        </p:txBody>
      </p:sp>
      <p:cxnSp>
        <p:nvCxnSpPr>
          <p:cNvPr id="9" name="Google Shape;291;p25"/>
          <p:cNvCxnSpPr/>
          <p:nvPr/>
        </p:nvCxnSpPr>
        <p:spPr>
          <a:xfrm>
            <a:off x="347141" y="71677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62" y="1387250"/>
            <a:ext cx="6550479" cy="318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572616" y="867736"/>
            <a:ext cx="1878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 3 x 2 = 6(0110)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46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>
          <a:xfrm>
            <a:off x="347141" y="110179"/>
            <a:ext cx="8520600" cy="606600"/>
          </a:xfrm>
        </p:spPr>
        <p:txBody>
          <a:bodyPr/>
          <a:lstStyle/>
          <a:p>
            <a:r>
              <a:rPr lang="en-US" dirty="0"/>
              <a:t>Results</a:t>
            </a:r>
            <a:endParaRPr lang="ar-EG" dirty="0"/>
          </a:p>
        </p:txBody>
      </p:sp>
      <p:cxnSp>
        <p:nvCxnSpPr>
          <p:cNvPr id="9" name="Google Shape;291;p25"/>
          <p:cNvCxnSpPr/>
          <p:nvPr/>
        </p:nvCxnSpPr>
        <p:spPr>
          <a:xfrm>
            <a:off x="347141" y="71677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42" y="1393371"/>
            <a:ext cx="6581775" cy="301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337854" y="956861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-3 x 2 = -6(1010)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80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>
          <a:xfrm>
            <a:off x="347141" y="110179"/>
            <a:ext cx="8520600" cy="606600"/>
          </a:xfrm>
        </p:spPr>
        <p:txBody>
          <a:bodyPr/>
          <a:lstStyle/>
          <a:p>
            <a:r>
              <a:rPr lang="en-US" dirty="0"/>
              <a:t>Results</a:t>
            </a:r>
            <a:endParaRPr lang="ar-EG" dirty="0"/>
          </a:p>
        </p:txBody>
      </p:sp>
      <p:cxnSp>
        <p:nvCxnSpPr>
          <p:cNvPr id="9" name="Google Shape;291;p25"/>
          <p:cNvCxnSpPr/>
          <p:nvPr/>
        </p:nvCxnSpPr>
        <p:spPr>
          <a:xfrm>
            <a:off x="347141" y="71677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07" y="1457052"/>
            <a:ext cx="7079388" cy="308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729636" y="902571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4 / 2 = 2 (0010)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81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>
          <a:xfrm>
            <a:off x="347141" y="110179"/>
            <a:ext cx="8520600" cy="606600"/>
          </a:xfrm>
        </p:spPr>
        <p:txBody>
          <a:bodyPr/>
          <a:lstStyle/>
          <a:p>
            <a:r>
              <a:rPr lang="en-US" dirty="0"/>
              <a:t>Results</a:t>
            </a:r>
            <a:endParaRPr lang="ar-EG" dirty="0"/>
          </a:p>
        </p:txBody>
      </p:sp>
      <p:cxnSp>
        <p:nvCxnSpPr>
          <p:cNvPr id="9" name="Google Shape;291;p25"/>
          <p:cNvCxnSpPr/>
          <p:nvPr/>
        </p:nvCxnSpPr>
        <p:spPr>
          <a:xfrm>
            <a:off x="347141" y="71677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Rectangle 9"/>
          <p:cNvSpPr/>
          <p:nvPr/>
        </p:nvSpPr>
        <p:spPr>
          <a:xfrm>
            <a:off x="3524633" y="963530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4 / -2 = -2 (1110)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88" y="1533660"/>
            <a:ext cx="7085103" cy="297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5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700" y="540183"/>
            <a:ext cx="8520600" cy="606600"/>
          </a:xfrm>
        </p:spPr>
        <p:txBody>
          <a:bodyPr/>
          <a:lstStyle/>
          <a:p>
            <a:r>
              <a:rPr lang="en-US" dirty="0" smtClean="0"/>
              <a:t>Our Team roles</a:t>
            </a:r>
            <a:endParaRPr lang="ar-EG" dirty="0"/>
          </a:p>
        </p:txBody>
      </p:sp>
      <p:sp>
        <p:nvSpPr>
          <p:cNvPr id="18" name="Title 17"/>
          <p:cNvSpPr>
            <a:spLocks noGrp="1"/>
          </p:cNvSpPr>
          <p:nvPr>
            <p:ph type="ctrTitle" idx="19"/>
          </p:nvPr>
        </p:nvSpPr>
        <p:spPr>
          <a:xfrm>
            <a:off x="1399667" y="2350539"/>
            <a:ext cx="3172334" cy="282766"/>
          </a:xfrm>
        </p:spPr>
        <p:txBody>
          <a:bodyPr/>
          <a:lstStyle/>
          <a:p>
            <a:r>
              <a:rPr lang="en-US" dirty="0" smtClean="0"/>
              <a:t>Mohamed Adel </a:t>
            </a:r>
            <a:r>
              <a:rPr lang="en-US" dirty="0" err="1" smtClean="0"/>
              <a:t>Melad</a:t>
            </a:r>
            <a:r>
              <a:rPr lang="en-US" dirty="0" smtClean="0"/>
              <a:t> </a:t>
            </a:r>
            <a:r>
              <a:rPr lang="en-US" dirty="0" err="1" smtClean="0"/>
              <a:t>AbdElhameed</a:t>
            </a:r>
            <a:r>
              <a:rPr lang="en-US" dirty="0" smtClean="0"/>
              <a:t> </a:t>
            </a:r>
            <a:endParaRPr lang="ar-EG" dirty="0"/>
          </a:p>
        </p:txBody>
      </p:sp>
      <p:sp>
        <p:nvSpPr>
          <p:cNvPr id="19" name="Title 18"/>
          <p:cNvSpPr>
            <a:spLocks noGrp="1"/>
          </p:cNvSpPr>
          <p:nvPr>
            <p:ph type="ctrTitle" idx="20"/>
          </p:nvPr>
        </p:nvSpPr>
        <p:spPr>
          <a:xfrm>
            <a:off x="5950857" y="2437105"/>
            <a:ext cx="2076000" cy="196200"/>
          </a:xfrm>
        </p:spPr>
        <p:txBody>
          <a:bodyPr/>
          <a:lstStyle/>
          <a:p>
            <a:r>
              <a:rPr lang="en-US" sz="1400" dirty="0" err="1" smtClean="0"/>
              <a:t>Waseem</a:t>
            </a:r>
            <a:r>
              <a:rPr lang="en-US" sz="1400" dirty="0" smtClean="0"/>
              <a:t> Emile </a:t>
            </a:r>
            <a:endParaRPr lang="ar-EG" sz="1400" dirty="0"/>
          </a:p>
        </p:txBody>
      </p:sp>
      <p:sp>
        <p:nvSpPr>
          <p:cNvPr id="20" name="Title 19"/>
          <p:cNvSpPr>
            <a:spLocks noGrp="1"/>
          </p:cNvSpPr>
          <p:nvPr>
            <p:ph type="ctrTitle" idx="21"/>
          </p:nvPr>
        </p:nvSpPr>
        <p:spPr>
          <a:xfrm>
            <a:off x="6014609" y="3380313"/>
            <a:ext cx="2487640" cy="267377"/>
          </a:xfrm>
        </p:spPr>
        <p:txBody>
          <a:bodyPr/>
          <a:lstStyle/>
          <a:p>
            <a:r>
              <a:rPr lang="en-US" sz="1400" dirty="0" smtClean="0"/>
              <a:t>Mohamed Salah </a:t>
            </a:r>
            <a:r>
              <a:rPr lang="en-US" sz="1400" dirty="0" err="1" smtClean="0"/>
              <a:t>Hmaida</a:t>
            </a:r>
            <a:endParaRPr lang="ar-EG" sz="1400" dirty="0"/>
          </a:p>
        </p:txBody>
      </p:sp>
      <p:sp>
        <p:nvSpPr>
          <p:cNvPr id="22" name="Google Shape;255;p23"/>
          <p:cNvSpPr/>
          <p:nvPr/>
        </p:nvSpPr>
        <p:spPr>
          <a:xfrm>
            <a:off x="429297" y="157702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1025667" y="179393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Our Team</a:t>
            </a:r>
            <a:endParaRPr dirty="0"/>
          </a:p>
        </p:txBody>
      </p:sp>
      <p:cxnSp>
        <p:nvCxnSpPr>
          <p:cNvPr id="24" name="Google Shape;257;p23"/>
          <p:cNvCxnSpPr/>
          <p:nvPr/>
        </p:nvCxnSpPr>
        <p:spPr>
          <a:xfrm>
            <a:off x="311700" y="1146783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Rectangle 24"/>
          <p:cNvSpPr/>
          <p:nvPr/>
        </p:nvSpPr>
        <p:spPr>
          <a:xfrm>
            <a:off x="862265" y="226397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" sz="1800" dirty="0">
                <a:solidFill>
                  <a:schemeClr val="accent1"/>
                </a:solidFill>
              </a:rPr>
              <a:t>01</a:t>
            </a:r>
            <a:endParaRPr lang="es" sz="1800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99015" y="2734204"/>
            <a:ext cx="26516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Combinational implementation </a:t>
            </a:r>
            <a:endParaRPr lang="ar-EG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68426" y="226397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" sz="1800" dirty="0">
                <a:solidFill>
                  <a:schemeClr val="accent1"/>
                </a:solidFill>
              </a:rPr>
              <a:t>02</a:t>
            </a:r>
            <a:endParaRPr lang="es" sz="1800" dirty="0">
              <a:solidFill>
                <a:schemeClr val="accent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59565" y="2716499"/>
            <a:ext cx="2343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Sequential implementation </a:t>
            </a:r>
            <a:endParaRPr lang="ar-EG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97280" y="3323554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" sz="1600" dirty="0">
                <a:solidFill>
                  <a:schemeClr val="accent1"/>
                </a:solidFill>
              </a:rPr>
              <a:t>03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59565" y="3729737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Testbenches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ar-EG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70210" y="3169665"/>
            <a:ext cx="2095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Producing Presentation </a:t>
            </a:r>
            <a:endParaRPr lang="ar-EG" dirty="0">
              <a:solidFill>
                <a:schemeClr val="bg1"/>
              </a:solidFill>
            </a:endParaRPr>
          </a:p>
        </p:txBody>
      </p:sp>
      <p:grpSp>
        <p:nvGrpSpPr>
          <p:cNvPr id="35" name="Google Shape;238;p23"/>
          <p:cNvGrpSpPr/>
          <p:nvPr/>
        </p:nvGrpSpPr>
        <p:grpSpPr>
          <a:xfrm>
            <a:off x="1035920" y="2780530"/>
            <a:ext cx="198020" cy="268307"/>
            <a:chOff x="6226275" y="3911538"/>
            <a:chExt cx="900325" cy="894450"/>
          </a:xfrm>
        </p:grpSpPr>
        <p:sp>
          <p:nvSpPr>
            <p:cNvPr id="36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247;p23"/>
          <p:cNvSpPr/>
          <p:nvPr/>
        </p:nvSpPr>
        <p:spPr>
          <a:xfrm>
            <a:off x="1029663" y="3161970"/>
            <a:ext cx="229180" cy="323166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56;p23"/>
          <p:cNvSpPr/>
          <p:nvPr/>
        </p:nvSpPr>
        <p:spPr>
          <a:xfrm>
            <a:off x="5488999" y="2780530"/>
            <a:ext cx="321591" cy="232700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grpSp>
        <p:nvGrpSpPr>
          <p:cNvPr id="46" name="Google Shape;248;p23"/>
          <p:cNvGrpSpPr/>
          <p:nvPr/>
        </p:nvGrpSpPr>
        <p:grpSpPr>
          <a:xfrm>
            <a:off x="5559196" y="3748237"/>
            <a:ext cx="183322" cy="335533"/>
            <a:chOff x="5812000" y="2553488"/>
            <a:chExt cx="769850" cy="767400"/>
          </a:xfrm>
        </p:grpSpPr>
        <p:sp>
          <p:nvSpPr>
            <p:cNvPr id="47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607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5771749" y="2710733"/>
            <a:ext cx="1247361" cy="6409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2688" y="219661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2688" y="3013942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" dirty="0"/>
              <a:t>Problem</a:t>
            </a:r>
            <a:r>
              <a:rPr lang="e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s" dirty="0"/>
              <a:t>Definition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189278" y="216789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" dirty="0"/>
              <a:t>System Block Diagram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5137670" y="2922788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itle 7"/>
          <p:cNvSpPr>
            <a:spLocks noGrp="1"/>
          </p:cNvSpPr>
          <p:nvPr>
            <p:ph type="ctrTitle" idx="19"/>
          </p:nvPr>
        </p:nvSpPr>
        <p:spPr>
          <a:xfrm>
            <a:off x="6546433" y="3039157"/>
            <a:ext cx="2076000" cy="196200"/>
          </a:xfrm>
        </p:spPr>
        <p:txBody>
          <a:bodyPr/>
          <a:lstStyle/>
          <a:p>
            <a:r>
              <a:rPr lang="en-US" sz="1400" dirty="0" smtClean="0"/>
              <a:t>Results</a:t>
            </a:r>
            <a:endParaRPr lang="ar-E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477708" y="1013801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INTRODUCTION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477708" y="1694142"/>
            <a:ext cx="4999446" cy="3253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1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Roboto Light" panose="020B0604020202020204" charset="0"/>
                <a:ea typeface="Roboto Light" panose="020B0604020202020204" charset="0"/>
                <a:cs typeface="Times New Roman" panose="02020603050405020304" pitchFamily="18" charset="0"/>
              </a:rPr>
              <a:t>Multiplication : </a:t>
            </a:r>
          </a:p>
          <a:p>
            <a:pPr rtl="1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Roboto Light" panose="020B0604020202020204" charset="0"/>
                <a:ea typeface="Roboto Light" panose="020B0604020202020204" charset="0"/>
                <a:cs typeface="Times New Roman" panose="02020603050405020304" pitchFamily="18" charset="0"/>
              </a:rPr>
              <a:t>■ It’s just repeated addition.</a:t>
            </a:r>
          </a:p>
          <a:p>
            <a:pPr rtl="1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Roboto Light" panose="020B0604020202020204" charset="0"/>
                <a:ea typeface="Roboto Light" panose="020B0604020202020204" charset="0"/>
                <a:cs typeface="Times New Roman" panose="02020603050405020304" pitchFamily="18" charset="0"/>
              </a:rPr>
              <a:t>■ If we have adders, we can do multiplication also.</a:t>
            </a:r>
          </a:p>
          <a:p>
            <a:pPr rtl="1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Roboto Light" panose="020B0604020202020204" charset="0"/>
                <a:ea typeface="Roboto Light" panose="020B0604020202020204" charset="0"/>
                <a:cs typeface="Times New Roman" panose="02020603050405020304" pitchFamily="18" charset="0"/>
              </a:rPr>
              <a:t>♦ Remember that the AND operation is equivalent</a:t>
            </a:r>
          </a:p>
          <a:p>
            <a:pPr rtl="1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Roboto Light" panose="020B0604020202020204" charset="0"/>
                <a:ea typeface="Roboto Light" panose="020B0604020202020204" charset="0"/>
                <a:cs typeface="Times New Roman" panose="02020603050405020304" pitchFamily="18" charset="0"/>
              </a:rPr>
              <a:t>to multiplication on two bits</a:t>
            </a:r>
          </a:p>
        </p:txBody>
      </p:sp>
      <p:cxnSp>
        <p:nvCxnSpPr>
          <p:cNvPr id="264" name="Google Shape;264;p24"/>
          <p:cNvCxnSpPr/>
          <p:nvPr/>
        </p:nvCxnSpPr>
        <p:spPr>
          <a:xfrm>
            <a:off x="4536558" y="1546659"/>
            <a:ext cx="46074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57546EB-9DDD-7232-543C-606E75949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39" y="2894239"/>
            <a:ext cx="1466850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"/>
          <p:cNvSpPr/>
          <p:nvPr/>
        </p:nvSpPr>
        <p:spPr>
          <a:xfrm>
            <a:off x="6817256" y="4022918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7497166" y="4084779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3"/>
          </a:solidFill>
          <a:ln w="26625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7860957" y="4167751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856300" y="390958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977781" y="521284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557657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627997" y="398408"/>
            <a:ext cx="4158896" cy="6682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>
                <a:ln>
                  <a:solidFill>
                    <a:srgbClr val="FFB215"/>
                  </a:solidFill>
                </a:ln>
                <a:solidFill>
                  <a:schemeClr val="bg1"/>
                </a:solidFill>
              </a:rPr>
              <a:t>Problem Definition</a:t>
            </a:r>
            <a:endParaRPr sz="3600" b="1" dirty="0">
              <a:ln>
                <a:solidFill>
                  <a:srgbClr val="FFB21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43989CA-D0B5-030A-9BC7-284D348B9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59" y="3460968"/>
            <a:ext cx="4324401" cy="15818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232C0FC-FF3A-7D74-5F3D-25EDAADAD771}"/>
              </a:ext>
            </a:extLst>
          </p:cNvPr>
          <p:cNvSpPr txBox="1"/>
          <p:nvPr/>
        </p:nvSpPr>
        <p:spPr>
          <a:xfrm>
            <a:off x="668459" y="1285318"/>
            <a:ext cx="775738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ArialMT"/>
              </a:rPr>
              <a:t>Multipliers are very complex circuits.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chemeClr val="bg1"/>
                </a:solidFill>
                <a:effectLst/>
                <a:latin typeface="ArialMT"/>
              </a:rPr>
              <a:t>■ In general, when multiplying an m-bit number by an n-bit number:</a:t>
            </a:r>
            <a:br>
              <a:rPr lang="en-US" sz="1800" b="0" i="0" dirty="0">
                <a:solidFill>
                  <a:schemeClr val="bg1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chemeClr val="bg1"/>
                </a:solidFill>
                <a:effectLst/>
                <a:latin typeface="TimesNewRomanPSMT"/>
              </a:rPr>
              <a:t>»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rialMT"/>
              </a:rPr>
              <a:t>There are n partial products, one for each bit of the multiplier</a:t>
            </a:r>
            <a:br>
              <a:rPr lang="en-US" sz="1800" b="0" i="0" dirty="0">
                <a:solidFill>
                  <a:schemeClr val="bg1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chemeClr val="bg1"/>
                </a:solidFill>
                <a:effectLst/>
                <a:latin typeface="TimesNewRomanPSMT"/>
              </a:rPr>
              <a:t>»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rialMT"/>
              </a:rPr>
              <a:t>This requires n-1 adders, each of which can add m bits (the size of</a:t>
            </a:r>
            <a:br>
              <a:rPr lang="en-US" sz="1800" b="0" i="0" dirty="0">
                <a:solidFill>
                  <a:schemeClr val="bg1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chemeClr val="bg1"/>
                </a:solidFill>
                <a:effectLst/>
                <a:latin typeface="ArialMT"/>
              </a:rPr>
              <a:t>the multiplicand)</a:t>
            </a:r>
            <a:br>
              <a:rPr lang="en-US" sz="1800" b="0" i="0" dirty="0">
                <a:solidFill>
                  <a:schemeClr val="bg1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chemeClr val="bg1"/>
                </a:solidFill>
                <a:effectLst/>
                <a:latin typeface="ArialMT"/>
              </a:rPr>
              <a:t>■ The circuit for 32-bit or 64-bit multiplication would be huge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&gt;&gt;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and division by powers of 2 can be handled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simple shifting</a:t>
            </a:r>
          </a:p>
        </p:txBody>
      </p:sp>
    </p:spTree>
    <p:extLst>
      <p:ext uri="{BB962C8B-B14F-4D97-AF65-F5344CB8AC3E}">
        <p14:creationId xmlns:p14="http://schemas.microsoft.com/office/powerpoint/2010/main" val="108580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System Block Diagram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5" name="Group 294">
            <a:extLst>
              <a:ext uri="{FF2B5EF4-FFF2-40B4-BE49-F238E27FC236}">
                <a16:creationId xmlns:a16="http://schemas.microsoft.com/office/drawing/2014/main" xmlns="" id="{A47A419D-5787-8181-BACA-B3CAC9CFC161}"/>
              </a:ext>
            </a:extLst>
          </p:cNvPr>
          <p:cNvGrpSpPr/>
          <p:nvPr/>
        </p:nvGrpSpPr>
        <p:grpSpPr>
          <a:xfrm>
            <a:off x="880120" y="1331246"/>
            <a:ext cx="6502814" cy="3443954"/>
            <a:chOff x="214075" y="416846"/>
            <a:chExt cx="8710847" cy="4309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F31E9D72-73F3-478C-5C7B-FFA56FCC9498}"/>
                </a:ext>
              </a:extLst>
            </p:cNvPr>
            <p:cNvSpPr/>
            <p:nvPr/>
          </p:nvSpPr>
          <p:spPr>
            <a:xfrm flipH="1">
              <a:off x="214075" y="416846"/>
              <a:ext cx="8710847" cy="4309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clk</a:t>
              </a:r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4D811433-1224-3F50-AE2C-68E553835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3638460" y="1978690"/>
              <a:ext cx="1862079" cy="1468607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CD23D2CB-1272-8902-800B-D13AA2BE5C4A}"/>
                </a:ext>
              </a:extLst>
            </p:cNvPr>
            <p:cNvGrpSpPr/>
            <p:nvPr/>
          </p:nvGrpSpPr>
          <p:grpSpPr>
            <a:xfrm>
              <a:off x="5017370" y="815388"/>
              <a:ext cx="2152650" cy="916909"/>
              <a:chOff x="4784725" y="1013158"/>
              <a:chExt cx="2152650" cy="91690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2E85F077-7362-FDA6-73C4-E7EFB9FF4362}"/>
                  </a:ext>
                </a:extLst>
              </p:cNvPr>
              <p:cNvSpPr/>
              <p:nvPr/>
            </p:nvSpPr>
            <p:spPr>
              <a:xfrm>
                <a:off x="5076823" y="1238250"/>
                <a:ext cx="1547753" cy="466725"/>
              </a:xfrm>
              <a:prstGeom prst="rect">
                <a:avLst/>
              </a:prstGeom>
              <a:solidFill>
                <a:srgbClr val="F2AF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Reg2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xmlns="" id="{4E656878-681A-0AE4-63B9-1A14B3AFE098}"/>
                  </a:ext>
                </a:extLst>
              </p:cNvPr>
              <p:cNvCxnSpPr/>
              <p:nvPr/>
            </p:nvCxnSpPr>
            <p:spPr>
              <a:xfrm>
                <a:off x="6391275" y="1013158"/>
                <a:ext cx="0" cy="2250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xmlns="" id="{D128ADB3-9F04-7F94-B1A6-5FBAB7868A39}"/>
                  </a:ext>
                </a:extLst>
              </p:cNvPr>
              <p:cNvCxnSpPr/>
              <p:nvPr/>
            </p:nvCxnSpPr>
            <p:spPr>
              <a:xfrm>
                <a:off x="5734050" y="1013158"/>
                <a:ext cx="0" cy="2250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xmlns="" id="{69837F00-791B-565B-7B6F-192377DE5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1076" y="1376363"/>
                <a:ext cx="2920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xmlns="" id="{2B688451-B4EC-7312-B819-A80CCA5D6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1076" y="1471612"/>
                <a:ext cx="2920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xmlns="" id="{01E389B3-5D00-AD15-6D5C-F1DDC064A0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4725" y="1639888"/>
                <a:ext cx="2920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xmlns="" id="{50C2BA9F-BA07-DEFC-440C-71362B9944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4576" y="1471612"/>
                <a:ext cx="31279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xmlns="" id="{B612735D-A843-9BE4-14DA-BA3ABE518FBC}"/>
                  </a:ext>
                </a:extLst>
              </p:cNvPr>
              <p:cNvCxnSpPr/>
              <p:nvPr/>
            </p:nvCxnSpPr>
            <p:spPr>
              <a:xfrm>
                <a:off x="5850699" y="1704975"/>
                <a:ext cx="0" cy="2250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D80E84F5-57F1-DE37-4C8C-673F4A6DF6C4}"/>
                </a:ext>
              </a:extLst>
            </p:cNvPr>
            <p:cNvGrpSpPr/>
            <p:nvPr/>
          </p:nvGrpSpPr>
          <p:grpSpPr>
            <a:xfrm>
              <a:off x="5173770" y="3468598"/>
              <a:ext cx="2152650" cy="916909"/>
              <a:chOff x="4784725" y="1013158"/>
              <a:chExt cx="2152650" cy="91690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2A3F51BE-10C7-E4A2-51F2-D313D5521FA1}"/>
                  </a:ext>
                </a:extLst>
              </p:cNvPr>
              <p:cNvSpPr/>
              <p:nvPr/>
            </p:nvSpPr>
            <p:spPr>
              <a:xfrm>
                <a:off x="5076823" y="1238250"/>
                <a:ext cx="1547753" cy="466725"/>
              </a:xfrm>
              <a:prstGeom prst="rect">
                <a:avLst/>
              </a:prstGeom>
              <a:solidFill>
                <a:srgbClr val="F2AF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Reg1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xmlns="" id="{CD848482-BBC2-5581-2EAB-7201077DA532}"/>
                  </a:ext>
                </a:extLst>
              </p:cNvPr>
              <p:cNvCxnSpPr/>
              <p:nvPr/>
            </p:nvCxnSpPr>
            <p:spPr>
              <a:xfrm>
                <a:off x="6391275" y="1013158"/>
                <a:ext cx="0" cy="2250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2EC0755A-7C06-D64A-F799-F9A54BED22F7}"/>
                  </a:ext>
                </a:extLst>
              </p:cNvPr>
              <p:cNvCxnSpPr/>
              <p:nvPr/>
            </p:nvCxnSpPr>
            <p:spPr>
              <a:xfrm>
                <a:off x="5734050" y="1013158"/>
                <a:ext cx="0" cy="2250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xmlns="" id="{6D580467-59A9-F9CC-1C16-E6643897B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1076" y="1376363"/>
                <a:ext cx="2920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xmlns="" id="{751B8EB4-2F16-26C3-7873-6CF40C434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1076" y="1471612"/>
                <a:ext cx="2920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xmlns="" id="{8298F6F3-ACE2-AF5D-3CD9-D46C0A7D7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4725" y="1639888"/>
                <a:ext cx="2920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xmlns="" id="{B3B19B5B-5008-90A0-C3F1-A1B07DA783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4576" y="1471612"/>
                <a:ext cx="31279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E911DA55-270E-533F-84B9-F8AFF7466DD1}"/>
                  </a:ext>
                </a:extLst>
              </p:cNvPr>
              <p:cNvCxnSpPr/>
              <p:nvPr/>
            </p:nvCxnSpPr>
            <p:spPr>
              <a:xfrm>
                <a:off x="5850699" y="1704975"/>
                <a:ext cx="0" cy="2250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AA6C160C-680B-2454-B782-46CD2C4076B5}"/>
                </a:ext>
              </a:extLst>
            </p:cNvPr>
            <p:cNvGrpSpPr/>
            <p:nvPr/>
          </p:nvGrpSpPr>
          <p:grpSpPr>
            <a:xfrm>
              <a:off x="2282761" y="3542545"/>
              <a:ext cx="2152650" cy="855662"/>
              <a:chOff x="4784725" y="1013158"/>
              <a:chExt cx="2152650" cy="8556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F2528792-4077-7598-CE89-7C009B050CC5}"/>
                  </a:ext>
                </a:extLst>
              </p:cNvPr>
              <p:cNvSpPr/>
              <p:nvPr/>
            </p:nvSpPr>
            <p:spPr>
              <a:xfrm>
                <a:off x="5076823" y="1238250"/>
                <a:ext cx="1547753" cy="466725"/>
              </a:xfrm>
              <a:prstGeom prst="rect">
                <a:avLst/>
              </a:prstGeom>
              <a:solidFill>
                <a:srgbClr val="F2AF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RegAcc</a:t>
                </a:r>
                <a:endParaRPr lang="en-US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xmlns="" id="{5A3B81C5-506F-AFD1-1E55-C9CA9B74E903}"/>
                  </a:ext>
                </a:extLst>
              </p:cNvPr>
              <p:cNvCxnSpPr/>
              <p:nvPr/>
            </p:nvCxnSpPr>
            <p:spPr>
              <a:xfrm>
                <a:off x="6391275" y="1013158"/>
                <a:ext cx="0" cy="2250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xmlns="" id="{0C166A35-8A53-0BED-6108-36EAF5A63B79}"/>
                  </a:ext>
                </a:extLst>
              </p:cNvPr>
              <p:cNvCxnSpPr/>
              <p:nvPr/>
            </p:nvCxnSpPr>
            <p:spPr>
              <a:xfrm>
                <a:off x="5734050" y="1013158"/>
                <a:ext cx="0" cy="2250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45484EC4-E13B-CDA1-D994-D90CD83D8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1076" y="1376363"/>
                <a:ext cx="2920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xmlns="" id="{16E45034-64C9-B51B-98E4-A7278B4C5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1076" y="1471612"/>
                <a:ext cx="2920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xmlns="" id="{2B66461E-82F5-00CF-6A57-872D7D357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4725" y="1639888"/>
                <a:ext cx="2920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xmlns="" id="{6026CF4E-928F-7A15-AEC0-CD9508A1BF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4576" y="1471612"/>
                <a:ext cx="31279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xmlns="" id="{192BE7B9-3B14-89E1-B531-88A95ED019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0699" y="1704975"/>
                <a:ext cx="0" cy="1638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6" name="Connector: Elbow 255">
              <a:extLst>
                <a:ext uri="{FF2B5EF4-FFF2-40B4-BE49-F238E27FC236}">
                  <a16:creationId xmlns:a16="http://schemas.microsoft.com/office/drawing/2014/main" xmlns="" id="{C1D51A69-9EF3-049B-44EA-40C3F6A0C6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53168" y="2752268"/>
              <a:ext cx="95248" cy="133741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ctor: Elbow 256">
              <a:extLst>
                <a:ext uri="{FF2B5EF4-FFF2-40B4-BE49-F238E27FC236}">
                  <a16:creationId xmlns:a16="http://schemas.microsoft.com/office/drawing/2014/main" xmlns="" id="{9C3BBE71-F0F8-A0FC-6444-8FB2F1C084C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64954" y="2763601"/>
              <a:ext cx="1777897" cy="1396814"/>
            </a:xfrm>
            <a:prstGeom prst="bentConnector3">
              <a:avLst>
                <a:gd name="adj1" fmla="val 10009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ctor: Elbow 257">
              <a:extLst>
                <a:ext uri="{FF2B5EF4-FFF2-40B4-BE49-F238E27FC236}">
                  <a16:creationId xmlns:a16="http://schemas.microsoft.com/office/drawing/2014/main" xmlns="" id="{2375F665-4185-0878-13CE-7DAD47BFF220}"/>
                </a:ext>
              </a:extLst>
            </p:cNvPr>
            <p:cNvCxnSpPr/>
            <p:nvPr/>
          </p:nvCxnSpPr>
          <p:spPr>
            <a:xfrm>
              <a:off x="1965511" y="4169981"/>
              <a:ext cx="347804" cy="8860"/>
            </a:xfrm>
            <a:prstGeom prst="bentConnector3">
              <a:avLst>
                <a:gd name="adj1" fmla="val 11093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or: Elbow 258">
              <a:extLst>
                <a:ext uri="{FF2B5EF4-FFF2-40B4-BE49-F238E27FC236}">
                  <a16:creationId xmlns:a16="http://schemas.microsoft.com/office/drawing/2014/main" xmlns="" id="{A5B61390-81DB-A521-6F16-4FEFC1F9138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91060" y="3503274"/>
              <a:ext cx="75703" cy="6352"/>
            </a:xfrm>
            <a:prstGeom prst="bentConnector3">
              <a:avLst>
                <a:gd name="adj1" fmla="val -1291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ctor: Elbow 259">
              <a:extLst>
                <a:ext uri="{FF2B5EF4-FFF2-40B4-BE49-F238E27FC236}">
                  <a16:creationId xmlns:a16="http://schemas.microsoft.com/office/drawing/2014/main" xmlns="" id="{29E8D797-AE0B-24F5-5E3C-8AE9E4F6EE3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32250" y="1745328"/>
              <a:ext cx="2044700" cy="228602"/>
            </a:xfrm>
            <a:prstGeom prst="bentConnector3">
              <a:avLst>
                <a:gd name="adj1" fmla="val 1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ctor: Elbow 260">
              <a:extLst>
                <a:ext uri="{FF2B5EF4-FFF2-40B4-BE49-F238E27FC236}">
                  <a16:creationId xmlns:a16="http://schemas.microsoft.com/office/drawing/2014/main" xmlns="" id="{E78170AA-E494-529E-DF88-EABDA0BE71F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23599" y="1889760"/>
              <a:ext cx="4090498" cy="2495746"/>
            </a:xfrm>
            <a:prstGeom prst="bentConnector3">
              <a:avLst>
                <a:gd name="adj1" fmla="val 9915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or: Elbow 261">
              <a:extLst>
                <a:ext uri="{FF2B5EF4-FFF2-40B4-BE49-F238E27FC236}">
                  <a16:creationId xmlns:a16="http://schemas.microsoft.com/office/drawing/2014/main" xmlns="" id="{BF1F7E50-2FA8-93FD-CE4D-3B5CB70345CD}"/>
                </a:ext>
              </a:extLst>
            </p:cNvPr>
            <p:cNvCxnSpPr/>
            <p:nvPr/>
          </p:nvCxnSpPr>
          <p:spPr>
            <a:xfrm>
              <a:off x="953282" y="4385507"/>
              <a:ext cx="2395453" cy="12700"/>
            </a:xfrm>
            <a:prstGeom prst="bentConnector3">
              <a:avLst>
                <a:gd name="adj1" fmla="val 10010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xmlns="" id="{E66A14C8-E479-745F-D649-139199CB025F}"/>
                </a:ext>
              </a:extLst>
            </p:cNvPr>
            <p:cNvSpPr txBox="1"/>
            <p:nvPr/>
          </p:nvSpPr>
          <p:spPr>
            <a:xfrm>
              <a:off x="4664104" y="987232"/>
              <a:ext cx="455268" cy="288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clk</a:t>
              </a:r>
              <a:endParaRPr lang="en-US" sz="900" dirty="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xmlns="" id="{CB8D191C-CBFE-09B9-5117-22AD55402F2E}"/>
                </a:ext>
              </a:extLst>
            </p:cNvPr>
            <p:cNvSpPr txBox="1"/>
            <p:nvPr/>
          </p:nvSpPr>
          <p:spPr>
            <a:xfrm>
              <a:off x="1948722" y="3732492"/>
              <a:ext cx="580466" cy="288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clk</a:t>
              </a:r>
              <a:endParaRPr lang="en-US" sz="900" dirty="0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xmlns="" id="{F0F8B73F-1AB5-5247-7D08-28EB6504E63C}"/>
                </a:ext>
              </a:extLst>
            </p:cNvPr>
            <p:cNvSpPr txBox="1"/>
            <p:nvPr/>
          </p:nvSpPr>
          <p:spPr>
            <a:xfrm>
              <a:off x="4819894" y="3613614"/>
              <a:ext cx="481055" cy="288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clk</a:t>
              </a:r>
              <a:endParaRPr lang="en-US" sz="900" dirty="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xmlns="" id="{BAA8E348-DBE1-8398-7835-FC3867B4C170}"/>
                </a:ext>
              </a:extLst>
            </p:cNvPr>
            <p:cNvSpPr txBox="1"/>
            <p:nvPr/>
          </p:nvSpPr>
          <p:spPr>
            <a:xfrm>
              <a:off x="4680362" y="1144366"/>
              <a:ext cx="503277" cy="288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rst</a:t>
              </a:r>
              <a:endParaRPr lang="en-US" sz="900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xmlns="" id="{C9BCD7B8-AFD4-DE88-064A-7D1AE9E42F09}"/>
                </a:ext>
              </a:extLst>
            </p:cNvPr>
            <p:cNvSpPr txBox="1"/>
            <p:nvPr/>
          </p:nvSpPr>
          <p:spPr>
            <a:xfrm>
              <a:off x="4866066" y="3759968"/>
              <a:ext cx="486814" cy="288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rst</a:t>
              </a:r>
              <a:endParaRPr lang="en-US" sz="900" dirty="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xmlns="" id="{8A27DD95-E99B-4209-B802-AAA33CEE0949}"/>
                </a:ext>
              </a:extLst>
            </p:cNvPr>
            <p:cNvSpPr txBox="1"/>
            <p:nvPr/>
          </p:nvSpPr>
          <p:spPr>
            <a:xfrm>
              <a:off x="4100596" y="2775157"/>
              <a:ext cx="1031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Adder/Sub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xmlns="" id="{62A8BE6A-332D-C5D0-A3A0-FF2284FC0D64}"/>
                </a:ext>
              </a:extLst>
            </p:cNvPr>
            <p:cNvSpPr txBox="1"/>
            <p:nvPr/>
          </p:nvSpPr>
          <p:spPr>
            <a:xfrm>
              <a:off x="3321255" y="2456441"/>
              <a:ext cx="4347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AluC</a:t>
              </a:r>
              <a:endParaRPr lang="en-US" sz="900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xmlns="" id="{C2166180-CB3F-01F4-1A8E-6818FC7F8E9A}"/>
                </a:ext>
              </a:extLst>
            </p:cNvPr>
            <p:cNvSpPr txBox="1"/>
            <p:nvPr/>
          </p:nvSpPr>
          <p:spPr>
            <a:xfrm>
              <a:off x="4544685" y="3181134"/>
              <a:ext cx="5373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AluOut</a:t>
              </a:r>
              <a:endParaRPr lang="en-US" sz="900" dirty="0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xmlns="" id="{A7CE3C6C-A088-6397-7731-77F347D8E949}"/>
                </a:ext>
              </a:extLst>
            </p:cNvPr>
            <p:cNvSpPr/>
            <p:nvPr/>
          </p:nvSpPr>
          <p:spPr>
            <a:xfrm>
              <a:off x="7492999" y="1732297"/>
              <a:ext cx="1339554" cy="1865906"/>
            </a:xfrm>
            <a:prstGeom prst="rect">
              <a:avLst/>
            </a:prstGeom>
            <a:solidFill>
              <a:srgbClr val="F2AF6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  <p:cxnSp>
          <p:nvCxnSpPr>
            <p:cNvPr id="272" name="Connector: Elbow 271">
              <a:extLst>
                <a:ext uri="{FF2B5EF4-FFF2-40B4-BE49-F238E27FC236}">
                  <a16:creationId xmlns:a16="http://schemas.microsoft.com/office/drawing/2014/main" xmlns="" id="{4B430E11-060B-3372-D01C-EAE2C7E34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1806" y="1889760"/>
              <a:ext cx="2121194" cy="87384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or: Elbow 272">
              <a:extLst>
                <a:ext uri="{FF2B5EF4-FFF2-40B4-BE49-F238E27FC236}">
                  <a16:creationId xmlns:a16="http://schemas.microsoft.com/office/drawing/2014/main" xmlns="" id="{2C8A89BB-9CB5-8AE6-7BF0-0F5B4C7B8AF5}"/>
                </a:ext>
              </a:extLst>
            </p:cNvPr>
            <p:cNvCxnSpPr/>
            <p:nvPr/>
          </p:nvCxnSpPr>
          <p:spPr>
            <a:xfrm rot="5400000" flipH="1" flipV="1">
              <a:off x="6450111" y="2425709"/>
              <a:ext cx="1373098" cy="712680"/>
            </a:xfrm>
            <a:prstGeom prst="bentConnector3">
              <a:avLst>
                <a:gd name="adj1" fmla="val 10098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AutoShape 2" descr="Electronic symbol - Wikipedia">
              <a:extLst>
                <a:ext uri="{FF2B5EF4-FFF2-40B4-BE49-F238E27FC236}">
                  <a16:creationId xmlns:a16="http://schemas.microsoft.com/office/drawing/2014/main" xmlns="" id="{9B505944-5EF7-4B78-7408-74CF891A77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9600" y="241935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76" name="Connector: Elbow 275">
              <a:extLst>
                <a:ext uri="{FF2B5EF4-FFF2-40B4-BE49-F238E27FC236}">
                  <a16:creationId xmlns:a16="http://schemas.microsoft.com/office/drawing/2014/main" xmlns="" id="{F18672C5-CB56-0E9F-5D53-FF13786FC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5389" y="3185662"/>
              <a:ext cx="5086574" cy="466171"/>
            </a:xfrm>
            <a:prstGeom prst="bentConnector3">
              <a:avLst>
                <a:gd name="adj1" fmla="val -23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Isosceles Triangle 276">
              <a:extLst>
                <a:ext uri="{FF2B5EF4-FFF2-40B4-BE49-F238E27FC236}">
                  <a16:creationId xmlns:a16="http://schemas.microsoft.com/office/drawing/2014/main" xmlns="" id="{577D104F-1F7F-3C35-1BFE-8A77297AB5BE}"/>
                </a:ext>
              </a:extLst>
            </p:cNvPr>
            <p:cNvSpPr/>
            <p:nvPr/>
          </p:nvSpPr>
          <p:spPr>
            <a:xfrm rot="16200000">
              <a:off x="5474261" y="3088272"/>
              <a:ext cx="157730" cy="176116"/>
            </a:xfrm>
            <a:prstGeom prst="triangle">
              <a:avLst>
                <a:gd name="adj" fmla="val 3607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xmlns="" id="{28EB0A45-F24D-826B-561C-C55B803DA1BE}"/>
                </a:ext>
              </a:extLst>
            </p:cNvPr>
            <p:cNvSpPr/>
            <p:nvPr/>
          </p:nvSpPr>
          <p:spPr>
            <a:xfrm>
              <a:off x="5412347" y="31763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Connector: Elbow 278">
              <a:extLst>
                <a:ext uri="{FF2B5EF4-FFF2-40B4-BE49-F238E27FC236}">
                  <a16:creationId xmlns:a16="http://schemas.microsoft.com/office/drawing/2014/main" xmlns="" id="{070ABF1B-2021-8C7E-94CC-9A2A2C5D0D62}"/>
                </a:ext>
              </a:extLst>
            </p:cNvPr>
            <p:cNvCxnSpPr>
              <a:cxnSpLocks/>
            </p:cNvCxnSpPr>
            <p:nvPr/>
          </p:nvCxnSpPr>
          <p:spPr>
            <a:xfrm>
              <a:off x="1690684" y="3581144"/>
              <a:ext cx="598428" cy="421440"/>
            </a:xfrm>
            <a:prstGeom prst="bentConnector3">
              <a:avLst>
                <a:gd name="adj1" fmla="val 65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or: Elbow 279">
              <a:extLst>
                <a:ext uri="{FF2B5EF4-FFF2-40B4-BE49-F238E27FC236}">
                  <a16:creationId xmlns:a16="http://schemas.microsoft.com/office/drawing/2014/main" xmlns="" id="{98665A9E-6487-3DEC-197A-6BE5F4436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271" y="4095328"/>
              <a:ext cx="2166297" cy="294687"/>
            </a:xfrm>
            <a:prstGeom prst="bentConnector3">
              <a:avLst>
                <a:gd name="adj1" fmla="val 9049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xmlns="" id="{7FD55444-A168-308B-71A1-DA021DA25B9B}"/>
                </a:ext>
              </a:extLst>
            </p:cNvPr>
            <p:cNvSpPr txBox="1"/>
            <p:nvPr/>
          </p:nvSpPr>
          <p:spPr>
            <a:xfrm>
              <a:off x="3756011" y="4352260"/>
              <a:ext cx="968386" cy="250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regAccOut</a:t>
              </a:r>
              <a:r>
                <a:rPr lang="en-US" sz="700" dirty="0"/>
                <a:t>(0)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xmlns="" id="{5CB21A0C-35A1-64D9-1A04-BD5A2F505454}"/>
                </a:ext>
              </a:extLst>
            </p:cNvPr>
            <p:cNvSpPr txBox="1"/>
            <p:nvPr/>
          </p:nvSpPr>
          <p:spPr>
            <a:xfrm>
              <a:off x="2551933" y="4388023"/>
              <a:ext cx="855105" cy="250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regAccOut</a:t>
              </a:r>
              <a:endParaRPr lang="en-US" sz="700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xmlns="" id="{25D271F0-E65F-70B0-D2DC-F61166FC191F}"/>
                </a:ext>
              </a:extLst>
            </p:cNvPr>
            <p:cNvSpPr txBox="1"/>
            <p:nvPr/>
          </p:nvSpPr>
          <p:spPr>
            <a:xfrm>
              <a:off x="6209357" y="4239026"/>
              <a:ext cx="7493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reg1Out</a:t>
              </a:r>
            </a:p>
          </p:txBody>
        </p:sp>
        <p:cxnSp>
          <p:nvCxnSpPr>
            <p:cNvPr id="284" name="Connector: Elbow 283">
              <a:extLst>
                <a:ext uri="{FF2B5EF4-FFF2-40B4-BE49-F238E27FC236}">
                  <a16:creationId xmlns:a16="http://schemas.microsoft.com/office/drawing/2014/main" xmlns="" id="{B9A865F8-94E5-CDB1-88A6-A815D0D2CB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10609" y="3042491"/>
              <a:ext cx="1598202" cy="166580"/>
            </a:xfrm>
            <a:prstGeom prst="bentConnector3">
              <a:avLst>
                <a:gd name="adj1" fmla="val -101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or: Elbow 284">
              <a:extLst>
                <a:ext uri="{FF2B5EF4-FFF2-40B4-BE49-F238E27FC236}">
                  <a16:creationId xmlns:a16="http://schemas.microsoft.com/office/drawing/2014/main" xmlns="" id="{DCC90EBC-67CE-36C1-E54D-A07B7BA25EB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82314" y="2968037"/>
              <a:ext cx="3610687" cy="582406"/>
            </a:xfrm>
            <a:prstGeom prst="bentConnector3">
              <a:avLst>
                <a:gd name="adj1" fmla="val 4454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xmlns="" id="{AEAAB0CE-86D1-87C1-487C-94E83E1036A0}"/>
                </a:ext>
              </a:extLst>
            </p:cNvPr>
            <p:cNvSpPr txBox="1"/>
            <p:nvPr/>
          </p:nvSpPr>
          <p:spPr>
            <a:xfrm>
              <a:off x="5765516" y="591202"/>
              <a:ext cx="470082" cy="288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In1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xmlns="" id="{9F1430B6-4824-0F59-0676-2F3B8B05C45B}"/>
                </a:ext>
              </a:extLst>
            </p:cNvPr>
            <p:cNvSpPr txBox="1"/>
            <p:nvPr/>
          </p:nvSpPr>
          <p:spPr>
            <a:xfrm>
              <a:off x="5986104" y="3234865"/>
              <a:ext cx="505558" cy="288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In2</a:t>
              </a:r>
            </a:p>
          </p:txBody>
        </p:sp>
        <p:cxnSp>
          <p:nvCxnSpPr>
            <p:cNvPr id="288" name="Connector: Elbow 287">
              <a:extLst>
                <a:ext uri="{FF2B5EF4-FFF2-40B4-BE49-F238E27FC236}">
                  <a16:creationId xmlns:a16="http://schemas.microsoft.com/office/drawing/2014/main" xmlns="" id="{3AC9E3D5-1197-45AB-A140-BDFCCB6A83D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410075" y="4002882"/>
              <a:ext cx="1825528" cy="38229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xmlns="" id="{09522FD1-A7FF-98ED-02DE-3C044267C524}"/>
                </a:ext>
              </a:extLst>
            </p:cNvPr>
            <p:cNvSpPr txBox="1"/>
            <p:nvPr/>
          </p:nvSpPr>
          <p:spPr>
            <a:xfrm>
              <a:off x="4062819" y="3975793"/>
              <a:ext cx="1023141" cy="250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reg1Out(N-1)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xmlns="" id="{136B9795-4200-BEA0-B75A-3C1CBA171D2B}"/>
                </a:ext>
              </a:extLst>
            </p:cNvPr>
            <p:cNvSpPr txBox="1"/>
            <p:nvPr/>
          </p:nvSpPr>
          <p:spPr>
            <a:xfrm>
              <a:off x="7471115" y="1769169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AddorSub</a:t>
              </a:r>
              <a:endParaRPr lang="en-US" sz="900" dirty="0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xmlns="" id="{B8F90995-2487-CAFE-4A7E-2AC6FEFB1561}"/>
                </a:ext>
              </a:extLst>
            </p:cNvPr>
            <p:cNvSpPr txBox="1"/>
            <p:nvPr/>
          </p:nvSpPr>
          <p:spPr>
            <a:xfrm>
              <a:off x="7471115" y="1952601"/>
              <a:ext cx="8386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crtlRegMode</a:t>
              </a:r>
              <a:endParaRPr lang="en-US" sz="900" dirty="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xmlns="" id="{F880E770-2868-68AB-BE68-C7D21AB7E7CC}"/>
                </a:ext>
              </a:extLst>
            </p:cNvPr>
            <p:cNvSpPr txBox="1"/>
            <p:nvPr/>
          </p:nvSpPr>
          <p:spPr>
            <a:xfrm>
              <a:off x="7471114" y="2149717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slin</a:t>
              </a:r>
              <a:endParaRPr lang="en-US" sz="900" dirty="0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xmlns="" id="{150D6B73-99B6-55BC-FDB2-6CEBDEE9654D}"/>
                </a:ext>
              </a:extLst>
            </p:cNvPr>
            <p:cNvSpPr txBox="1"/>
            <p:nvPr/>
          </p:nvSpPr>
          <p:spPr>
            <a:xfrm>
              <a:off x="7471113" y="2827168"/>
              <a:ext cx="6206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accLoad</a:t>
              </a:r>
              <a:endParaRPr lang="en-US" sz="900" dirty="0"/>
            </a:p>
          </p:txBody>
        </p:sp>
      </p:grpSp>
      <p:sp>
        <p:nvSpPr>
          <p:cNvPr id="296" name="TextBox 295">
            <a:extLst>
              <a:ext uri="{FF2B5EF4-FFF2-40B4-BE49-F238E27FC236}">
                <a16:creationId xmlns:a16="http://schemas.microsoft.com/office/drawing/2014/main" xmlns="" id="{4F99FA76-0018-43C0-840B-BF3F163F6062}"/>
              </a:ext>
            </a:extLst>
          </p:cNvPr>
          <p:cNvSpPr txBox="1"/>
          <p:nvPr/>
        </p:nvSpPr>
        <p:spPr>
          <a:xfrm>
            <a:off x="4218329" y="2075048"/>
            <a:ext cx="37570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‘0’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xmlns="" id="{D2FE5391-3AA5-5D5B-51C4-30D088AD4A87}"/>
              </a:ext>
            </a:extLst>
          </p:cNvPr>
          <p:cNvSpPr txBox="1"/>
          <p:nvPr/>
        </p:nvSpPr>
        <p:spPr>
          <a:xfrm>
            <a:off x="6001768" y="1912605"/>
            <a:ext cx="37570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‘0’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xmlns="" id="{0B62239D-7D87-3BC6-86CB-4D17199C9101}"/>
              </a:ext>
            </a:extLst>
          </p:cNvPr>
          <p:cNvSpPr txBox="1"/>
          <p:nvPr/>
        </p:nvSpPr>
        <p:spPr>
          <a:xfrm>
            <a:off x="5458580" y="1462202"/>
            <a:ext cx="41322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“11”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8456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How does </a:t>
            </a:r>
            <a:r>
              <a:rPr lang="es" dirty="0"/>
              <a:t>it work</a:t>
            </a:r>
            <a:endParaRPr dirty="0"/>
          </a:p>
        </p:txBody>
      </p:sp>
      <p:cxnSp>
        <p:nvCxnSpPr>
          <p:cNvPr id="698" name="Google Shape;698;p34"/>
          <p:cNvCxnSpPr/>
          <p:nvPr/>
        </p:nvCxnSpPr>
        <p:spPr>
          <a:xfrm>
            <a:off x="502200" y="631718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3A4762-8833-584E-8084-37F1B460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21" y="1494958"/>
            <a:ext cx="4320579" cy="275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B42CE13-FCD5-7E61-F0E6-B0B80F88A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356" y="1434097"/>
            <a:ext cx="4120444" cy="2871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D5F3303-699C-320E-D925-BECA713CC105}"/>
              </a:ext>
            </a:extLst>
          </p:cNvPr>
          <p:cNvSpPr txBox="1"/>
          <p:nvPr/>
        </p:nvSpPr>
        <p:spPr>
          <a:xfrm>
            <a:off x="1737484" y="1126320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91778F3-1781-7CD4-FC18-A960F5463798}"/>
              </a:ext>
            </a:extLst>
          </p:cNvPr>
          <p:cNvSpPr txBox="1"/>
          <p:nvPr/>
        </p:nvSpPr>
        <p:spPr>
          <a:xfrm>
            <a:off x="6203245" y="108442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Division</a:t>
            </a:r>
          </a:p>
        </p:txBody>
      </p:sp>
    </p:spTree>
    <p:extLst>
      <p:ext uri="{BB962C8B-B14F-4D97-AF65-F5344CB8AC3E}">
        <p14:creationId xmlns:p14="http://schemas.microsoft.com/office/powerpoint/2010/main" val="427461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47141" y="16962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Results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47141" y="71677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71021F4-2354-F69D-1E1A-4D874B4C8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112" y="1136120"/>
            <a:ext cx="5596290" cy="3705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E557E6-D2A7-A4BF-F0A2-6DAB3DCEE06F}"/>
              </a:ext>
            </a:extLst>
          </p:cNvPr>
          <p:cNvSpPr txBox="1"/>
          <p:nvPr/>
        </p:nvSpPr>
        <p:spPr>
          <a:xfrm>
            <a:off x="3550356" y="7667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 3 x 2 = 6(0110)</a:t>
            </a:r>
          </a:p>
        </p:txBody>
      </p:sp>
    </p:spTree>
    <p:extLst>
      <p:ext uri="{BB962C8B-B14F-4D97-AF65-F5344CB8AC3E}">
        <p14:creationId xmlns:p14="http://schemas.microsoft.com/office/powerpoint/2010/main" val="71710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47141" y="16962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Results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47141" y="71677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F17BF53-C340-B4F6-6FCA-069808143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95" y="1263930"/>
            <a:ext cx="6086122" cy="3633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5A2BDF-B118-7766-0A81-8741BA5288C8}"/>
              </a:ext>
            </a:extLst>
          </p:cNvPr>
          <p:cNvSpPr txBox="1"/>
          <p:nvPr/>
        </p:nvSpPr>
        <p:spPr>
          <a:xfrm>
            <a:off x="3629378" y="8354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-3 x 2 = -6(1010)</a:t>
            </a:r>
          </a:p>
        </p:txBody>
      </p:sp>
    </p:spTree>
    <p:extLst>
      <p:ext uri="{BB962C8B-B14F-4D97-AF65-F5344CB8AC3E}">
        <p14:creationId xmlns:p14="http://schemas.microsoft.com/office/powerpoint/2010/main" val="133177716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231</Words>
  <Application>Microsoft Office PowerPoint</Application>
  <PresentationFormat>On-screen Show (16:9)</PresentationFormat>
  <Paragraphs>86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Roboto Black</vt:lpstr>
      <vt:lpstr>Roboto Light</vt:lpstr>
      <vt:lpstr>Bree Serif</vt:lpstr>
      <vt:lpstr>Didact Gothic</vt:lpstr>
      <vt:lpstr>TimesNewRomanPSMT</vt:lpstr>
      <vt:lpstr>ArialMT</vt:lpstr>
      <vt:lpstr>Times New Roman</vt:lpstr>
      <vt:lpstr>Roboto Mono Thin</vt:lpstr>
      <vt:lpstr>WEB PROPOSAL</vt:lpstr>
      <vt:lpstr>Multiplication/Division Circuit  (Sequential and Combinational Implementation)</vt:lpstr>
      <vt:lpstr>Our Team roles</vt:lpstr>
      <vt:lpstr>TABLE OF CONTENTS</vt:lpstr>
      <vt:lpstr>INTRODUCTION</vt:lpstr>
      <vt:lpstr>Problem Definition</vt:lpstr>
      <vt:lpstr>System Block Diagram</vt:lpstr>
      <vt:lpstr>How does it work</vt:lpstr>
      <vt:lpstr>Results</vt:lpstr>
      <vt:lpstr>Results</vt:lpstr>
      <vt:lpstr>Results</vt:lpstr>
      <vt:lpstr>Results</vt:lpstr>
      <vt:lpstr>Results</vt:lpstr>
      <vt:lpstr>Combinational Implementation</vt:lpstr>
      <vt:lpstr>How does it work</vt:lpstr>
      <vt:lpstr>How does it work</vt:lpstr>
      <vt:lpstr>Results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cp:lastModifiedBy>mohamed adel</cp:lastModifiedBy>
  <cp:revision>64</cp:revision>
  <dcterms:modified xsi:type="dcterms:W3CDTF">2023-08-15T22:33:49Z</dcterms:modified>
</cp:coreProperties>
</file>