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38"/>
  </p:notesMasterIdLst>
  <p:sldIdLst>
    <p:sldId id="638" r:id="rId2"/>
    <p:sldId id="582" r:id="rId3"/>
    <p:sldId id="583" r:id="rId4"/>
    <p:sldId id="584" r:id="rId5"/>
    <p:sldId id="585" r:id="rId6"/>
    <p:sldId id="313" r:id="rId7"/>
    <p:sldId id="314" r:id="rId8"/>
    <p:sldId id="315" r:id="rId9"/>
    <p:sldId id="316" r:id="rId10"/>
    <p:sldId id="317" r:id="rId11"/>
    <p:sldId id="319" r:id="rId12"/>
    <p:sldId id="320" r:id="rId13"/>
    <p:sldId id="639" r:id="rId14"/>
    <p:sldId id="586" r:id="rId15"/>
    <p:sldId id="587" r:id="rId16"/>
    <p:sldId id="588" r:id="rId17"/>
    <p:sldId id="589" r:id="rId18"/>
    <p:sldId id="590" r:id="rId19"/>
    <p:sldId id="591" r:id="rId20"/>
    <p:sldId id="592" r:id="rId21"/>
    <p:sldId id="593" r:id="rId22"/>
    <p:sldId id="594" r:id="rId23"/>
    <p:sldId id="595" r:id="rId24"/>
    <p:sldId id="596" r:id="rId25"/>
    <p:sldId id="597" r:id="rId26"/>
    <p:sldId id="598" r:id="rId27"/>
    <p:sldId id="599" r:id="rId28"/>
    <p:sldId id="600" r:id="rId29"/>
    <p:sldId id="601" r:id="rId30"/>
    <p:sldId id="628" r:id="rId31"/>
    <p:sldId id="629" r:id="rId32"/>
    <p:sldId id="630" r:id="rId33"/>
    <p:sldId id="632" r:id="rId34"/>
    <p:sldId id="633" r:id="rId35"/>
    <p:sldId id="636" r:id="rId36"/>
    <p:sldId id="278" r:id="rId37"/>
  </p:sldIdLst>
  <p:sldSz cx="9144000" cy="5143500" type="screen16x9"/>
  <p:notesSz cx="6858000" cy="9144000"/>
  <p:embeddedFontLst>
    <p:embeddedFont>
      <p:font typeface="Calibri" panose="020F0502020204030204" pitchFamily="34" charset="0"/>
      <p:regular r:id="rId39"/>
      <p:bold r:id="rId40"/>
      <p:italic r:id="rId41"/>
      <p:boldItalic r:id="rId42"/>
    </p:embeddedFont>
    <p:embeddedFont>
      <p:font typeface="Cambria Math" panose="02040503050406030204" pitchFamily="18" charset="0"/>
      <p:regular r:id="rId43"/>
    </p:embeddedFont>
    <p:embeddedFont>
      <p:font typeface="Poppins" panose="00000500000000000000" pitchFamily="2" charset="0"/>
      <p:regular r:id="rId44"/>
      <p:bold r:id="rId45"/>
      <p:italic r:id="rId46"/>
      <p:boldItalic r:id="rId47"/>
    </p:embeddedFont>
    <p:embeddedFont>
      <p:font typeface="Poppins Light" panose="00000400000000000000" pitchFamily="2"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82A6762-C542-41AF-A93C-9E4E95DB7225}">
  <a:tblStyle styleId="{382A6762-C542-41AF-A93C-9E4E95DB722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83396" autoAdjust="0"/>
  </p:normalViewPr>
  <p:slideViewPr>
    <p:cSldViewPr snapToGrid="0">
      <p:cViewPr varScale="1">
        <p:scale>
          <a:sx n="90" d="100"/>
          <a:sy n="90" d="100"/>
        </p:scale>
        <p:origin x="12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font" Target="fonts/font1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font" Target="fonts/font3.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94153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endParaRPr lang="en-US"/>
          </a:p>
        </p:txBody>
      </p:sp>
    </p:spTree>
    <p:extLst>
      <p:ext uri="{BB962C8B-B14F-4D97-AF65-F5344CB8AC3E}">
        <p14:creationId xmlns:p14="http://schemas.microsoft.com/office/powerpoint/2010/main" val="34548223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endParaRPr lang="en-US"/>
          </a:p>
        </p:txBody>
      </p:sp>
    </p:spTree>
    <p:extLst>
      <p:ext uri="{BB962C8B-B14F-4D97-AF65-F5344CB8AC3E}">
        <p14:creationId xmlns:p14="http://schemas.microsoft.com/office/powerpoint/2010/main" val="11512808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endParaRPr lang="en-US"/>
          </a:p>
        </p:txBody>
      </p:sp>
    </p:spTree>
    <p:extLst>
      <p:ext uri="{BB962C8B-B14F-4D97-AF65-F5344CB8AC3E}">
        <p14:creationId xmlns:p14="http://schemas.microsoft.com/office/powerpoint/2010/main" val="40383310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endParaRPr lang="en-US"/>
          </a:p>
        </p:txBody>
      </p:sp>
    </p:spTree>
    <p:extLst>
      <p:ext uri="{BB962C8B-B14F-4D97-AF65-F5344CB8AC3E}">
        <p14:creationId xmlns:p14="http://schemas.microsoft.com/office/powerpoint/2010/main" val="26115084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47049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17857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0215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40095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56521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97720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39202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73807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02646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91799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79473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03591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094640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04813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56001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11583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73611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55793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b="0" i="0" u="none" strike="noStrike" cap="none" dirty="0">
                <a:solidFill>
                  <a:srgbClr val="000000"/>
                </a:solidFill>
                <a:effectLst/>
                <a:latin typeface="Arial"/>
                <a:ea typeface="Arial"/>
                <a:cs typeface="Arial"/>
                <a:sym typeface="Arial"/>
              </a:rPr>
              <a:t>In April 2015, Bloomberg terminal in London crashed due to software glitch affected more than 300,000 traders on financial markets. It forced the government to postpone a 3bn pound debt sale.</a:t>
            </a:r>
          </a:p>
          <a:p>
            <a:r>
              <a:rPr lang="en-US" sz="1100" b="0" i="0" u="none" strike="noStrike" cap="none" dirty="0">
                <a:solidFill>
                  <a:srgbClr val="000000"/>
                </a:solidFill>
                <a:effectLst/>
                <a:latin typeface="Arial"/>
                <a:ea typeface="Arial"/>
                <a:cs typeface="Arial"/>
                <a:sym typeface="Arial"/>
              </a:rPr>
              <a:t>Nissan cars have to recall over 1 million cars from the market due to software failure in the airbag sensory detectors. There has been reported two accident due to this software failure.</a:t>
            </a:r>
          </a:p>
          <a:p>
            <a:r>
              <a:rPr lang="en-US" sz="1100" b="0" i="0" u="none" strike="noStrike" cap="none" dirty="0">
                <a:solidFill>
                  <a:srgbClr val="000000"/>
                </a:solidFill>
                <a:effectLst/>
                <a:latin typeface="Arial"/>
                <a:ea typeface="Arial"/>
                <a:cs typeface="Arial"/>
                <a:sym typeface="Arial"/>
              </a:rPr>
              <a:t>Starbucks was forced to close about 60 percent of stores in the U.S and Canada due to software failure in its POS system. At one point store served coffee for free as they unable to process the transaction.</a:t>
            </a:r>
          </a:p>
          <a:p>
            <a:r>
              <a:rPr lang="en-US" sz="1100" b="0" i="0" u="none" strike="noStrike" cap="none" dirty="0">
                <a:solidFill>
                  <a:srgbClr val="000000"/>
                </a:solidFill>
                <a:effectLst/>
                <a:latin typeface="Arial"/>
                <a:ea typeface="Arial"/>
                <a:cs typeface="Arial"/>
                <a:sym typeface="Arial"/>
              </a:rPr>
              <a:t>Some of the Amazon’s third party retailers saw their product price is reduced to 1p due to a software glitch. They were left with heavy losses.</a:t>
            </a:r>
          </a:p>
          <a:p>
            <a:r>
              <a:rPr lang="en-US" sz="1100" b="0" i="0" u="none" strike="noStrike" cap="none" dirty="0">
                <a:solidFill>
                  <a:srgbClr val="000000"/>
                </a:solidFill>
                <a:effectLst/>
                <a:latin typeface="Arial"/>
                <a:ea typeface="Arial"/>
                <a:cs typeface="Arial"/>
                <a:sym typeface="Arial"/>
              </a:rPr>
              <a:t>Vulnerability in Window 10. This bug enables users to escape from security sandboxes through a flaw in the win32k system.</a:t>
            </a:r>
          </a:p>
          <a:p>
            <a:r>
              <a:rPr lang="en-US" sz="1100" b="0" i="0" u="none" strike="noStrike" cap="none" dirty="0">
                <a:solidFill>
                  <a:srgbClr val="000000"/>
                </a:solidFill>
                <a:effectLst/>
                <a:latin typeface="Arial"/>
                <a:ea typeface="Arial"/>
                <a:cs typeface="Arial"/>
                <a:sym typeface="Arial"/>
              </a:rPr>
              <a:t>In 2015 fighter plane F-35 fell victim to a software bug, making it unable to detect targets correctly.</a:t>
            </a:r>
          </a:p>
          <a:p>
            <a:r>
              <a:rPr lang="en-US" sz="1100" b="0" i="0" u="none" strike="noStrike" cap="none" dirty="0">
                <a:solidFill>
                  <a:srgbClr val="000000"/>
                </a:solidFill>
                <a:effectLst/>
                <a:latin typeface="Arial"/>
                <a:ea typeface="Arial"/>
                <a:cs typeface="Arial"/>
                <a:sym typeface="Arial"/>
              </a:rPr>
              <a:t>China Airlines Airbus A300 crashed due to a software bug on April 26, 1994, killing 264 innocent live</a:t>
            </a:r>
          </a:p>
          <a:p>
            <a:r>
              <a:rPr lang="en-US" sz="1100" b="0" i="0" u="none" strike="noStrike" cap="none" dirty="0">
                <a:solidFill>
                  <a:srgbClr val="000000"/>
                </a:solidFill>
                <a:effectLst/>
                <a:latin typeface="Arial"/>
                <a:ea typeface="Arial"/>
                <a:cs typeface="Arial"/>
                <a:sym typeface="Arial"/>
              </a:rPr>
              <a:t>In 1985, Canada's Therac-25 radiation therapy machine malfunctioned due to software bug and delivered lethal radiation doses to patients, leaving 3 people dead and critically injuring 3 others.</a:t>
            </a:r>
          </a:p>
          <a:p>
            <a:r>
              <a:rPr lang="en-US" sz="1100" b="0" i="0" u="none" strike="noStrike" cap="none" dirty="0">
                <a:solidFill>
                  <a:srgbClr val="000000"/>
                </a:solidFill>
                <a:effectLst/>
                <a:latin typeface="Arial"/>
                <a:ea typeface="Arial"/>
                <a:cs typeface="Arial"/>
                <a:sym typeface="Arial"/>
              </a:rPr>
              <a:t>In April of 1999, a software bug caused the failure of a $1.2 billion military satellite launch, the costliest accident in history</a:t>
            </a:r>
          </a:p>
          <a:p>
            <a:r>
              <a:rPr lang="en-US" sz="1100" b="0" i="0" u="none" strike="noStrike" cap="none" dirty="0">
                <a:solidFill>
                  <a:srgbClr val="000000"/>
                </a:solidFill>
                <a:effectLst/>
                <a:latin typeface="Arial"/>
                <a:ea typeface="Arial"/>
                <a:cs typeface="Arial"/>
                <a:sym typeface="Arial"/>
              </a:rPr>
              <a:t>In may of 1996, a software bug caused the bank accounts of 823 customers of a major U.S. bank to be credited with 920 million US dollars.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1305235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https://www.guru99.com/software-testing-life-cycle.html</a:t>
            </a: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endParaRPr lang="en-US"/>
          </a:p>
        </p:txBody>
      </p:sp>
    </p:spTree>
    <p:extLst>
      <p:ext uri="{BB962C8B-B14F-4D97-AF65-F5344CB8AC3E}">
        <p14:creationId xmlns:p14="http://schemas.microsoft.com/office/powerpoint/2010/main" val="1518867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endParaRPr lang="en-US"/>
          </a:p>
        </p:txBody>
      </p:sp>
    </p:spTree>
    <p:extLst>
      <p:ext uri="{BB962C8B-B14F-4D97-AF65-F5344CB8AC3E}">
        <p14:creationId xmlns:p14="http://schemas.microsoft.com/office/powerpoint/2010/main" val="19027107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endParaRPr lang="en-US"/>
          </a:p>
        </p:txBody>
      </p:sp>
    </p:spTree>
    <p:extLst>
      <p:ext uri="{BB962C8B-B14F-4D97-AF65-F5344CB8AC3E}">
        <p14:creationId xmlns:p14="http://schemas.microsoft.com/office/powerpoint/2010/main" val="28846168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endParaRPr lang="en-US"/>
          </a:p>
        </p:txBody>
      </p:sp>
    </p:spTree>
    <p:extLst>
      <p:ext uri="{BB962C8B-B14F-4D97-AF65-F5344CB8AC3E}">
        <p14:creationId xmlns:p14="http://schemas.microsoft.com/office/powerpoint/2010/main" val="16217506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p:nvPr/>
        </p:nvSpPr>
        <p:spPr>
          <a:xfrm>
            <a:off x="1592400" y="-407850"/>
            <a:ext cx="5959200" cy="5959200"/>
          </a:xfrm>
          <a:prstGeom prst="ellipse">
            <a:avLst/>
          </a:prstGeom>
          <a:solidFill>
            <a:srgbClr val="000000">
              <a:alpha val="2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501210" y="175873"/>
            <a:ext cx="2451351" cy="2451351"/>
            <a:chOff x="6680825" y="2549350"/>
            <a:chExt cx="1539600" cy="1539600"/>
          </a:xfrm>
        </p:grpSpPr>
        <p:sp>
          <p:nvSpPr>
            <p:cNvPr id="12" name="Google Shape;12;p2"/>
            <p:cNvSpPr/>
            <p:nvPr/>
          </p:nvSpPr>
          <p:spPr>
            <a:xfrm>
              <a:off x="6825669" y="2694194"/>
              <a:ext cx="1249800" cy="1249800"/>
            </a:xfrm>
            <a:prstGeom prst="ellipse">
              <a:avLst/>
            </a:prstGeom>
            <a:solidFill>
              <a:srgbClr val="000000">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894850" y="2763375"/>
              <a:ext cx="1111200" cy="11112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680825" y="2549350"/>
              <a:ext cx="1539600" cy="1539600"/>
            </a:xfrm>
            <a:prstGeom prst="donut">
              <a:avLst>
                <a:gd name="adj" fmla="val 495"/>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6427669" y="2502633"/>
            <a:ext cx="2324700" cy="2324700"/>
            <a:chOff x="-474900" y="321200"/>
            <a:chExt cx="2324700" cy="2324700"/>
          </a:xfrm>
        </p:grpSpPr>
        <p:sp>
          <p:nvSpPr>
            <p:cNvPr id="16" name="Google Shape;16;p2"/>
            <p:cNvSpPr/>
            <p:nvPr/>
          </p:nvSpPr>
          <p:spPr>
            <a:xfrm>
              <a:off x="-474900" y="321200"/>
              <a:ext cx="2324700" cy="23247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20725" y="916825"/>
              <a:ext cx="1133400" cy="11334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37125" y="658975"/>
              <a:ext cx="1649100" cy="16491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13650" y="1109750"/>
              <a:ext cx="747600" cy="7476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txBox="1">
            <a:spLocks noGrp="1"/>
          </p:cNvSpPr>
          <p:nvPr>
            <p:ph type="ctrTitle"/>
          </p:nvPr>
        </p:nvSpPr>
        <p:spPr>
          <a:xfrm>
            <a:off x="2211600" y="1991850"/>
            <a:ext cx="4720800" cy="1159800"/>
          </a:xfrm>
          <a:prstGeom prst="rect">
            <a:avLst/>
          </a:prstGeom>
          <a:effectLst>
            <a:outerShdw blurRad="85725" dist="19050" dir="5400000" algn="bl" rotWithShape="0">
              <a:srgbClr val="000000">
                <a:alpha val="10000"/>
              </a:srgbClr>
            </a:outerShdw>
          </a:effectLst>
        </p:spPr>
        <p:txBody>
          <a:bodyPr spcFirstLastPara="1" wrap="square" lIns="91425" tIns="91425" rIns="91425" bIns="91425" anchor="ctr" anchorCtr="0"/>
          <a:lstStyle>
            <a:lvl1pPr lvl="0" algn="ctr">
              <a:spcBef>
                <a:spcPts val="0"/>
              </a:spcBef>
              <a:spcAft>
                <a:spcPts val="0"/>
              </a:spcAft>
              <a:buClr>
                <a:srgbClr val="FFFFFF"/>
              </a:buClr>
              <a:buSzPts val="5200"/>
              <a:buNone/>
              <a:defRPr sz="5200">
                <a:solidFill>
                  <a:srgbClr val="FFFFFF"/>
                </a:solidFill>
              </a:defRPr>
            </a:lvl1pPr>
            <a:lvl2pPr lvl="1" algn="ctr">
              <a:spcBef>
                <a:spcPts val="0"/>
              </a:spcBef>
              <a:spcAft>
                <a:spcPts val="0"/>
              </a:spcAft>
              <a:buClr>
                <a:srgbClr val="FFFFFF"/>
              </a:buClr>
              <a:buSzPts val="5200"/>
              <a:buNone/>
              <a:defRPr sz="5200">
                <a:solidFill>
                  <a:srgbClr val="FFFFFF"/>
                </a:solidFill>
              </a:defRPr>
            </a:lvl2pPr>
            <a:lvl3pPr lvl="2" algn="ctr">
              <a:spcBef>
                <a:spcPts val="0"/>
              </a:spcBef>
              <a:spcAft>
                <a:spcPts val="0"/>
              </a:spcAft>
              <a:buClr>
                <a:srgbClr val="FFFFFF"/>
              </a:buClr>
              <a:buSzPts val="5200"/>
              <a:buNone/>
              <a:defRPr sz="5200">
                <a:solidFill>
                  <a:srgbClr val="FFFFFF"/>
                </a:solidFill>
              </a:defRPr>
            </a:lvl3pPr>
            <a:lvl4pPr lvl="3" algn="ctr">
              <a:spcBef>
                <a:spcPts val="0"/>
              </a:spcBef>
              <a:spcAft>
                <a:spcPts val="0"/>
              </a:spcAft>
              <a:buClr>
                <a:srgbClr val="FFFFFF"/>
              </a:buClr>
              <a:buSzPts val="5200"/>
              <a:buNone/>
              <a:defRPr sz="5200">
                <a:solidFill>
                  <a:srgbClr val="FFFFFF"/>
                </a:solidFill>
              </a:defRPr>
            </a:lvl4pPr>
            <a:lvl5pPr lvl="4" algn="ctr">
              <a:spcBef>
                <a:spcPts val="0"/>
              </a:spcBef>
              <a:spcAft>
                <a:spcPts val="0"/>
              </a:spcAft>
              <a:buClr>
                <a:srgbClr val="FFFFFF"/>
              </a:buClr>
              <a:buSzPts val="5200"/>
              <a:buNone/>
              <a:defRPr sz="5200">
                <a:solidFill>
                  <a:srgbClr val="FFFFFF"/>
                </a:solidFill>
              </a:defRPr>
            </a:lvl5pPr>
            <a:lvl6pPr lvl="5" algn="ctr">
              <a:spcBef>
                <a:spcPts val="0"/>
              </a:spcBef>
              <a:spcAft>
                <a:spcPts val="0"/>
              </a:spcAft>
              <a:buClr>
                <a:srgbClr val="FFFFFF"/>
              </a:buClr>
              <a:buSzPts val="5200"/>
              <a:buNone/>
              <a:defRPr sz="5200">
                <a:solidFill>
                  <a:srgbClr val="FFFFFF"/>
                </a:solidFill>
              </a:defRPr>
            </a:lvl6pPr>
            <a:lvl7pPr lvl="6" algn="ctr">
              <a:spcBef>
                <a:spcPts val="0"/>
              </a:spcBef>
              <a:spcAft>
                <a:spcPts val="0"/>
              </a:spcAft>
              <a:buClr>
                <a:srgbClr val="FFFFFF"/>
              </a:buClr>
              <a:buSzPts val="5200"/>
              <a:buNone/>
              <a:defRPr sz="5200">
                <a:solidFill>
                  <a:srgbClr val="FFFFFF"/>
                </a:solidFill>
              </a:defRPr>
            </a:lvl7pPr>
            <a:lvl8pPr lvl="7" algn="ctr">
              <a:spcBef>
                <a:spcPts val="0"/>
              </a:spcBef>
              <a:spcAft>
                <a:spcPts val="0"/>
              </a:spcAft>
              <a:buClr>
                <a:srgbClr val="FFFFFF"/>
              </a:buClr>
              <a:buSzPts val="5200"/>
              <a:buNone/>
              <a:defRPr sz="5200">
                <a:solidFill>
                  <a:srgbClr val="FFFFFF"/>
                </a:solidFill>
              </a:defRPr>
            </a:lvl8pPr>
            <a:lvl9pPr lvl="8" algn="ctr">
              <a:spcBef>
                <a:spcPts val="0"/>
              </a:spcBef>
              <a:spcAft>
                <a:spcPts val="0"/>
              </a:spcAft>
              <a:buClr>
                <a:srgbClr val="FFFFFF"/>
              </a:buClr>
              <a:buSzPts val="5200"/>
              <a:buNone/>
              <a:defRPr sz="5200">
                <a:solidFill>
                  <a:srgbClr val="FFFFFF"/>
                </a:solidFill>
              </a:defRPr>
            </a:lvl9pPr>
          </a:lstStyle>
          <a:p>
            <a:r>
              <a:rPr lang="en-US"/>
              <a:t>Click to edit Master title style</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000000"/>
        </a:solidFill>
        <a:effectLst/>
      </p:bgPr>
    </p:bg>
    <p:spTree>
      <p:nvGrpSpPr>
        <p:cNvPr id="1" name="Shape 21"/>
        <p:cNvGrpSpPr/>
        <p:nvPr/>
      </p:nvGrpSpPr>
      <p:grpSpPr>
        <a:xfrm>
          <a:off x="0" y="0"/>
          <a:ext cx="0" cy="0"/>
          <a:chOff x="0" y="0"/>
          <a:chExt cx="0" cy="0"/>
        </a:xfrm>
      </p:grpSpPr>
      <p:sp>
        <p:nvSpPr>
          <p:cNvPr id="22" name="Google Shape;22;p3"/>
          <p:cNvSpPr/>
          <p:nvPr/>
        </p:nvSpPr>
        <p:spPr>
          <a:xfrm>
            <a:off x="1592400" y="-407850"/>
            <a:ext cx="5959200" cy="5959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23;p3"/>
          <p:cNvGrpSpPr/>
          <p:nvPr/>
        </p:nvGrpSpPr>
        <p:grpSpPr>
          <a:xfrm>
            <a:off x="6427669" y="2502633"/>
            <a:ext cx="2324700" cy="2324700"/>
            <a:chOff x="-474900" y="321200"/>
            <a:chExt cx="2324700" cy="2324700"/>
          </a:xfrm>
        </p:grpSpPr>
        <p:sp>
          <p:nvSpPr>
            <p:cNvPr id="24" name="Google Shape;24;p3"/>
            <p:cNvSpPr/>
            <p:nvPr/>
          </p:nvSpPr>
          <p:spPr>
            <a:xfrm>
              <a:off x="-474900" y="321200"/>
              <a:ext cx="2324700" cy="2324700"/>
            </a:xfrm>
            <a:prstGeom prst="ellipse">
              <a:avLst/>
            </a:prstGeom>
            <a:no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120725" y="916825"/>
              <a:ext cx="1133400" cy="1133400"/>
            </a:xfrm>
            <a:prstGeom prst="ellipse">
              <a:avLst/>
            </a:prstGeom>
            <a:no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137125" y="658975"/>
              <a:ext cx="1649100" cy="1649100"/>
            </a:xfrm>
            <a:prstGeom prst="ellipse">
              <a:avLst/>
            </a:prstGeom>
            <a:no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313650" y="1109750"/>
              <a:ext cx="747600" cy="747600"/>
            </a:xfrm>
            <a:prstGeom prst="ellipse">
              <a:avLst/>
            </a:prstGeom>
            <a:no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3"/>
          <p:cNvSpPr txBox="1">
            <a:spLocks noGrp="1"/>
          </p:cNvSpPr>
          <p:nvPr>
            <p:ph type="ctrTitle"/>
          </p:nvPr>
        </p:nvSpPr>
        <p:spPr>
          <a:xfrm>
            <a:off x="2569800" y="2236800"/>
            <a:ext cx="4004400" cy="956700"/>
          </a:xfrm>
          <a:prstGeom prst="rect">
            <a:avLst/>
          </a:prstGeom>
        </p:spPr>
        <p:txBody>
          <a:bodyPr spcFirstLastPara="1" wrap="square" lIns="91425" tIns="91425" rIns="91425" bIns="91425" anchor="b" anchorCtr="0"/>
          <a:lstStyle>
            <a:lvl1pPr lvl="0" algn="ctr" rtl="0">
              <a:spcBef>
                <a:spcPts val="0"/>
              </a:spcBef>
              <a:spcAft>
                <a:spcPts val="0"/>
              </a:spcAft>
              <a:buClr>
                <a:srgbClr val="000000"/>
              </a:buClr>
              <a:buSzPts val="5200"/>
              <a:buNone/>
              <a:defRPr sz="5200">
                <a:solidFill>
                  <a:srgbClr val="000000"/>
                </a:solidFill>
              </a:defRPr>
            </a:lvl1pPr>
            <a:lvl2pPr lvl="1" algn="ctr" rtl="0">
              <a:spcBef>
                <a:spcPts val="0"/>
              </a:spcBef>
              <a:spcAft>
                <a:spcPts val="0"/>
              </a:spcAft>
              <a:buClr>
                <a:srgbClr val="000000"/>
              </a:buClr>
              <a:buSzPts val="5200"/>
              <a:buNone/>
              <a:defRPr sz="5200">
                <a:solidFill>
                  <a:srgbClr val="000000"/>
                </a:solidFill>
              </a:defRPr>
            </a:lvl2pPr>
            <a:lvl3pPr lvl="2" algn="ctr" rtl="0">
              <a:spcBef>
                <a:spcPts val="0"/>
              </a:spcBef>
              <a:spcAft>
                <a:spcPts val="0"/>
              </a:spcAft>
              <a:buClr>
                <a:srgbClr val="000000"/>
              </a:buClr>
              <a:buSzPts val="5200"/>
              <a:buNone/>
              <a:defRPr sz="5200">
                <a:solidFill>
                  <a:srgbClr val="000000"/>
                </a:solidFill>
              </a:defRPr>
            </a:lvl3pPr>
            <a:lvl4pPr lvl="3" algn="ctr" rtl="0">
              <a:spcBef>
                <a:spcPts val="0"/>
              </a:spcBef>
              <a:spcAft>
                <a:spcPts val="0"/>
              </a:spcAft>
              <a:buClr>
                <a:srgbClr val="000000"/>
              </a:buClr>
              <a:buSzPts val="5200"/>
              <a:buNone/>
              <a:defRPr sz="5200">
                <a:solidFill>
                  <a:srgbClr val="000000"/>
                </a:solidFill>
              </a:defRPr>
            </a:lvl4pPr>
            <a:lvl5pPr lvl="4" algn="ctr" rtl="0">
              <a:spcBef>
                <a:spcPts val="0"/>
              </a:spcBef>
              <a:spcAft>
                <a:spcPts val="0"/>
              </a:spcAft>
              <a:buClr>
                <a:srgbClr val="000000"/>
              </a:buClr>
              <a:buSzPts val="5200"/>
              <a:buNone/>
              <a:defRPr sz="5200">
                <a:solidFill>
                  <a:srgbClr val="000000"/>
                </a:solidFill>
              </a:defRPr>
            </a:lvl5pPr>
            <a:lvl6pPr lvl="5" algn="ctr" rtl="0">
              <a:spcBef>
                <a:spcPts val="0"/>
              </a:spcBef>
              <a:spcAft>
                <a:spcPts val="0"/>
              </a:spcAft>
              <a:buClr>
                <a:srgbClr val="000000"/>
              </a:buClr>
              <a:buSzPts val="5200"/>
              <a:buNone/>
              <a:defRPr sz="5200">
                <a:solidFill>
                  <a:srgbClr val="000000"/>
                </a:solidFill>
              </a:defRPr>
            </a:lvl6pPr>
            <a:lvl7pPr lvl="6" algn="ctr" rtl="0">
              <a:spcBef>
                <a:spcPts val="0"/>
              </a:spcBef>
              <a:spcAft>
                <a:spcPts val="0"/>
              </a:spcAft>
              <a:buClr>
                <a:srgbClr val="000000"/>
              </a:buClr>
              <a:buSzPts val="5200"/>
              <a:buNone/>
              <a:defRPr sz="5200">
                <a:solidFill>
                  <a:srgbClr val="000000"/>
                </a:solidFill>
              </a:defRPr>
            </a:lvl7pPr>
            <a:lvl8pPr lvl="7" algn="ctr" rtl="0">
              <a:spcBef>
                <a:spcPts val="0"/>
              </a:spcBef>
              <a:spcAft>
                <a:spcPts val="0"/>
              </a:spcAft>
              <a:buClr>
                <a:srgbClr val="000000"/>
              </a:buClr>
              <a:buSzPts val="5200"/>
              <a:buNone/>
              <a:defRPr sz="5200">
                <a:solidFill>
                  <a:srgbClr val="000000"/>
                </a:solidFill>
              </a:defRPr>
            </a:lvl8pPr>
            <a:lvl9pPr lvl="8" algn="ctr" rtl="0">
              <a:spcBef>
                <a:spcPts val="0"/>
              </a:spcBef>
              <a:spcAft>
                <a:spcPts val="0"/>
              </a:spcAft>
              <a:buClr>
                <a:srgbClr val="000000"/>
              </a:buClr>
              <a:buSzPts val="5200"/>
              <a:buNone/>
              <a:defRPr sz="5200">
                <a:solidFill>
                  <a:srgbClr val="000000"/>
                </a:solidFill>
              </a:defRPr>
            </a:lvl9pPr>
          </a:lstStyle>
          <a:p>
            <a:r>
              <a:rPr lang="en-US"/>
              <a:t>Click to edit Master title style</a:t>
            </a:r>
            <a:endParaRPr/>
          </a:p>
        </p:txBody>
      </p:sp>
      <p:sp>
        <p:nvSpPr>
          <p:cNvPr id="29" name="Google Shape;29;p3"/>
          <p:cNvSpPr txBox="1">
            <a:spLocks noGrp="1"/>
          </p:cNvSpPr>
          <p:nvPr>
            <p:ph type="subTitle" idx="1"/>
          </p:nvPr>
        </p:nvSpPr>
        <p:spPr>
          <a:xfrm>
            <a:off x="2569800" y="3188701"/>
            <a:ext cx="4004400" cy="784800"/>
          </a:xfrm>
          <a:prstGeom prst="rect">
            <a:avLst/>
          </a:prstGeom>
        </p:spPr>
        <p:txBody>
          <a:bodyPr spcFirstLastPara="1" wrap="square" lIns="91425" tIns="91425" rIns="91425" bIns="91425" anchor="t" anchorCtr="0"/>
          <a:lstStyle>
            <a:lvl1pPr lvl="0" algn="ctr" rtl="0">
              <a:spcBef>
                <a:spcPts val="0"/>
              </a:spcBef>
              <a:spcAft>
                <a:spcPts val="0"/>
              </a:spcAft>
              <a:buClr>
                <a:srgbClr val="000000"/>
              </a:buClr>
              <a:buSzPts val="1400"/>
              <a:buNone/>
              <a:defRPr sz="1400">
                <a:solidFill>
                  <a:srgbClr val="000000"/>
                </a:solidFill>
              </a:defRPr>
            </a:lvl1pPr>
            <a:lvl2pPr lvl="1" algn="ctr" rtl="0">
              <a:spcBef>
                <a:spcPts val="0"/>
              </a:spcBef>
              <a:spcAft>
                <a:spcPts val="0"/>
              </a:spcAft>
              <a:buClr>
                <a:srgbClr val="000000"/>
              </a:buClr>
              <a:buSzPts val="1400"/>
              <a:buNone/>
              <a:defRPr sz="1400">
                <a:solidFill>
                  <a:srgbClr val="000000"/>
                </a:solidFill>
              </a:defRPr>
            </a:lvl2pPr>
            <a:lvl3pPr lvl="2" algn="ctr" rtl="0">
              <a:spcBef>
                <a:spcPts val="0"/>
              </a:spcBef>
              <a:spcAft>
                <a:spcPts val="0"/>
              </a:spcAft>
              <a:buClr>
                <a:srgbClr val="000000"/>
              </a:buClr>
              <a:buSzPts val="1400"/>
              <a:buNone/>
              <a:defRPr sz="1400">
                <a:solidFill>
                  <a:srgbClr val="000000"/>
                </a:solidFill>
              </a:defRPr>
            </a:lvl3pPr>
            <a:lvl4pPr lvl="3" algn="ctr" rtl="0">
              <a:spcBef>
                <a:spcPts val="0"/>
              </a:spcBef>
              <a:spcAft>
                <a:spcPts val="0"/>
              </a:spcAft>
              <a:buClr>
                <a:srgbClr val="000000"/>
              </a:buClr>
              <a:buSzPts val="1400"/>
              <a:buNone/>
              <a:defRPr sz="1400">
                <a:solidFill>
                  <a:srgbClr val="000000"/>
                </a:solidFill>
              </a:defRPr>
            </a:lvl4pPr>
            <a:lvl5pPr lvl="4" algn="ctr" rtl="0">
              <a:spcBef>
                <a:spcPts val="0"/>
              </a:spcBef>
              <a:spcAft>
                <a:spcPts val="0"/>
              </a:spcAft>
              <a:buClr>
                <a:srgbClr val="000000"/>
              </a:buClr>
              <a:buSzPts val="1400"/>
              <a:buNone/>
              <a:defRPr sz="1400">
                <a:solidFill>
                  <a:srgbClr val="000000"/>
                </a:solidFill>
              </a:defRPr>
            </a:lvl5pPr>
            <a:lvl6pPr lvl="5" algn="ctr" rtl="0">
              <a:spcBef>
                <a:spcPts val="0"/>
              </a:spcBef>
              <a:spcAft>
                <a:spcPts val="0"/>
              </a:spcAft>
              <a:buClr>
                <a:srgbClr val="000000"/>
              </a:buClr>
              <a:buSzPts val="1400"/>
              <a:buNone/>
              <a:defRPr sz="1400">
                <a:solidFill>
                  <a:srgbClr val="000000"/>
                </a:solidFill>
              </a:defRPr>
            </a:lvl6pPr>
            <a:lvl7pPr lvl="6" algn="ctr" rtl="0">
              <a:spcBef>
                <a:spcPts val="0"/>
              </a:spcBef>
              <a:spcAft>
                <a:spcPts val="0"/>
              </a:spcAft>
              <a:buClr>
                <a:srgbClr val="000000"/>
              </a:buClr>
              <a:buSzPts val="1400"/>
              <a:buNone/>
              <a:defRPr sz="1400">
                <a:solidFill>
                  <a:srgbClr val="000000"/>
                </a:solidFill>
              </a:defRPr>
            </a:lvl7pPr>
            <a:lvl8pPr lvl="7" algn="ctr" rtl="0">
              <a:spcBef>
                <a:spcPts val="0"/>
              </a:spcBef>
              <a:spcAft>
                <a:spcPts val="0"/>
              </a:spcAft>
              <a:buClr>
                <a:srgbClr val="000000"/>
              </a:buClr>
              <a:buSzPts val="1400"/>
              <a:buNone/>
              <a:defRPr sz="1400">
                <a:solidFill>
                  <a:srgbClr val="000000"/>
                </a:solidFill>
              </a:defRPr>
            </a:lvl8pPr>
            <a:lvl9pPr lvl="8" algn="ctr" rtl="0">
              <a:spcBef>
                <a:spcPts val="0"/>
              </a:spcBef>
              <a:spcAft>
                <a:spcPts val="0"/>
              </a:spcAft>
              <a:buClr>
                <a:srgbClr val="000000"/>
              </a:buClr>
              <a:buSzPts val="1400"/>
              <a:buNone/>
              <a:defRPr sz="1400">
                <a:solidFill>
                  <a:srgbClr val="000000"/>
                </a:solidFill>
              </a:defRPr>
            </a:lvl9pPr>
          </a:lstStyle>
          <a:p>
            <a:r>
              <a:rPr lang="en-US"/>
              <a:t>Click to edit Master subtitle style</a:t>
            </a:r>
            <a:endParaRPr/>
          </a:p>
        </p:txBody>
      </p:sp>
      <p:grpSp>
        <p:nvGrpSpPr>
          <p:cNvPr id="30" name="Google Shape;30;p3"/>
          <p:cNvGrpSpPr/>
          <p:nvPr/>
        </p:nvGrpSpPr>
        <p:grpSpPr>
          <a:xfrm>
            <a:off x="764825" y="439375"/>
            <a:ext cx="1924500" cy="1924500"/>
            <a:chOff x="6680825" y="2549350"/>
            <a:chExt cx="1539600" cy="1539600"/>
          </a:xfrm>
        </p:grpSpPr>
        <p:sp>
          <p:nvSpPr>
            <p:cNvPr id="31" name="Google Shape;31;p3"/>
            <p:cNvSpPr/>
            <p:nvPr/>
          </p:nvSpPr>
          <p:spPr>
            <a:xfrm>
              <a:off x="6825669" y="2694194"/>
              <a:ext cx="1249800" cy="1249800"/>
            </a:xfrm>
            <a:prstGeom prst="ellipse">
              <a:avLst/>
            </a:prstGeom>
            <a:solidFill>
              <a:srgbClr val="666666">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6894850" y="2763375"/>
              <a:ext cx="1111200" cy="1111200"/>
            </a:xfrm>
            <a:prstGeom prst="ellipse">
              <a:avLst/>
            </a:prstGeom>
            <a:solidFill>
              <a:srgbClr val="666666">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6680825" y="2549350"/>
              <a:ext cx="1539600" cy="1539600"/>
            </a:xfrm>
            <a:prstGeom prst="donut">
              <a:avLst>
                <a:gd name="adj" fmla="val 495"/>
              </a:avLst>
            </a:prstGeom>
            <a:solidFill>
              <a:srgbClr val="666666">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5"/>
        <p:cNvGrpSpPr/>
        <p:nvPr/>
      </p:nvGrpSpPr>
      <p:grpSpPr>
        <a:xfrm>
          <a:off x="0" y="0"/>
          <a:ext cx="0" cy="0"/>
          <a:chOff x="0" y="0"/>
          <a:chExt cx="0" cy="0"/>
        </a:xfrm>
      </p:grpSpPr>
      <p:sp>
        <p:nvSpPr>
          <p:cNvPr id="46" name="Google Shape;46;p5"/>
          <p:cNvSpPr/>
          <p:nvPr/>
        </p:nvSpPr>
        <p:spPr>
          <a:xfrm>
            <a:off x="6081700" y="764000"/>
            <a:ext cx="3615600" cy="3615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 name="Google Shape;47;p5"/>
          <p:cNvGrpSpPr/>
          <p:nvPr/>
        </p:nvGrpSpPr>
        <p:grpSpPr>
          <a:xfrm>
            <a:off x="-442731" y="337284"/>
            <a:ext cx="2324700" cy="2324700"/>
            <a:chOff x="-474900" y="321200"/>
            <a:chExt cx="2324700" cy="2324700"/>
          </a:xfrm>
        </p:grpSpPr>
        <p:sp>
          <p:nvSpPr>
            <p:cNvPr id="48" name="Google Shape;48;p5"/>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txBox="1">
            <a:spLocks noGrp="1"/>
          </p:cNvSpPr>
          <p:nvPr>
            <p:ph type="title"/>
          </p:nvPr>
        </p:nvSpPr>
        <p:spPr>
          <a:xfrm>
            <a:off x="457200" y="1166125"/>
            <a:ext cx="5220300" cy="6831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r>
              <a:rPr lang="en-US"/>
              <a:t>Click to edit Master title style</a:t>
            </a:r>
            <a:endParaRPr/>
          </a:p>
        </p:txBody>
      </p:sp>
      <p:sp>
        <p:nvSpPr>
          <p:cNvPr id="54" name="Google Shape;54;p5"/>
          <p:cNvSpPr txBox="1">
            <a:spLocks noGrp="1"/>
          </p:cNvSpPr>
          <p:nvPr>
            <p:ph type="body" idx="1"/>
          </p:nvPr>
        </p:nvSpPr>
        <p:spPr>
          <a:xfrm>
            <a:off x="1069625" y="1958050"/>
            <a:ext cx="4608000" cy="2618400"/>
          </a:xfrm>
          <a:prstGeom prst="rect">
            <a:avLst/>
          </a:prstGeom>
        </p:spPr>
        <p:txBody>
          <a:bodyPr spcFirstLastPara="1" wrap="square" lIns="91425" tIns="91425" rIns="91425" bIns="91425" anchor="t" anchorCtr="0"/>
          <a:lstStyle>
            <a:lvl1pPr marL="457200" lvl="0" indent="-330200">
              <a:spcBef>
                <a:spcPts val="60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pPr lvl="0"/>
            <a:r>
              <a:rPr lang="en-US"/>
              <a:t>Edit Master text styles</a:t>
            </a:r>
          </a:p>
        </p:txBody>
      </p:sp>
      <p:sp>
        <p:nvSpPr>
          <p:cNvPr id="55" name="Google Shape;55;p5"/>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56" name="Google Shape;56;p5"/>
          <p:cNvSpPr/>
          <p:nvPr/>
        </p:nvSpPr>
        <p:spPr>
          <a:xfrm>
            <a:off x="6272900" y="955200"/>
            <a:ext cx="3233100" cy="3233100"/>
          </a:xfrm>
          <a:prstGeom prst="ellipse">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 big image">
  <p:cSld name="TITLE_AND_BODY_1">
    <p:spTree>
      <p:nvGrpSpPr>
        <p:cNvPr id="1" name="Shape 57"/>
        <p:cNvGrpSpPr/>
        <p:nvPr/>
      </p:nvGrpSpPr>
      <p:grpSpPr>
        <a:xfrm>
          <a:off x="0" y="0"/>
          <a:ext cx="0" cy="0"/>
          <a:chOff x="0" y="0"/>
          <a:chExt cx="0" cy="0"/>
        </a:xfrm>
      </p:grpSpPr>
      <p:sp>
        <p:nvSpPr>
          <p:cNvPr id="58" name="Google Shape;58;p6"/>
          <p:cNvSpPr/>
          <p:nvPr/>
        </p:nvSpPr>
        <p:spPr>
          <a:xfrm>
            <a:off x="5142675" y="358375"/>
            <a:ext cx="4426800" cy="44268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5376775" y="592475"/>
            <a:ext cx="3958500" cy="3958500"/>
          </a:xfrm>
          <a:prstGeom prst="ellipse">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 name="Google Shape;60;p6"/>
          <p:cNvGrpSpPr/>
          <p:nvPr/>
        </p:nvGrpSpPr>
        <p:grpSpPr>
          <a:xfrm>
            <a:off x="-442731" y="337284"/>
            <a:ext cx="2324700" cy="2324700"/>
            <a:chOff x="-474900" y="321200"/>
            <a:chExt cx="2324700" cy="2324700"/>
          </a:xfrm>
        </p:grpSpPr>
        <p:sp>
          <p:nvSpPr>
            <p:cNvPr id="61" name="Google Shape;61;p6"/>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6"/>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6"/>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6"/>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5;p6"/>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txBox="1">
            <a:spLocks noGrp="1"/>
          </p:cNvSpPr>
          <p:nvPr>
            <p:ph type="title"/>
          </p:nvPr>
        </p:nvSpPr>
        <p:spPr>
          <a:xfrm>
            <a:off x="457200" y="1166125"/>
            <a:ext cx="4504800" cy="683100"/>
          </a:xfrm>
          <a:prstGeom prst="rect">
            <a:avLst/>
          </a:prstGeom>
        </p:spPr>
        <p:txBody>
          <a:bodyPr spcFirstLastPara="1" wrap="square" lIns="91425" tIns="91425" rIns="91425" bIns="91425" anchor="b" anchorCtr="0"/>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en-US"/>
              <a:t>Click to edit Master title style</a:t>
            </a:r>
            <a:endParaRPr/>
          </a:p>
        </p:txBody>
      </p:sp>
      <p:sp>
        <p:nvSpPr>
          <p:cNvPr id="67" name="Google Shape;67;p6"/>
          <p:cNvSpPr txBox="1">
            <a:spLocks noGrp="1"/>
          </p:cNvSpPr>
          <p:nvPr>
            <p:ph type="body" idx="1"/>
          </p:nvPr>
        </p:nvSpPr>
        <p:spPr>
          <a:xfrm>
            <a:off x="985679" y="1958050"/>
            <a:ext cx="3976500" cy="2618400"/>
          </a:xfrm>
          <a:prstGeom prst="rect">
            <a:avLst/>
          </a:prstGeom>
        </p:spPr>
        <p:txBody>
          <a:bodyPr spcFirstLastPara="1" wrap="square" lIns="91425" tIns="91425" rIns="91425" bIns="91425" anchor="t" anchorCtr="0"/>
          <a:lstStyle>
            <a:lvl1pPr marL="457200" lvl="0" indent="-330200" rtl="0">
              <a:spcBef>
                <a:spcPts val="600"/>
              </a:spcBef>
              <a:spcAft>
                <a:spcPts val="0"/>
              </a:spcAft>
              <a:buSzPts val="1600"/>
              <a:buChar char="￮"/>
              <a:defRPr/>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30200" rtl="0">
              <a:spcBef>
                <a:spcPts val="0"/>
              </a:spcBef>
              <a:spcAft>
                <a:spcPts val="0"/>
              </a:spcAft>
              <a:buSzPts val="1600"/>
              <a:buChar char="●"/>
              <a:defRPr/>
            </a:lvl4pPr>
            <a:lvl5pPr marL="2286000" lvl="4" indent="-330200" rtl="0">
              <a:spcBef>
                <a:spcPts val="0"/>
              </a:spcBef>
              <a:spcAft>
                <a:spcPts val="0"/>
              </a:spcAft>
              <a:buSzPts val="1600"/>
              <a:buChar char="○"/>
              <a:defRPr/>
            </a:lvl5pPr>
            <a:lvl6pPr marL="2743200" lvl="5" indent="-330200" rtl="0">
              <a:spcBef>
                <a:spcPts val="0"/>
              </a:spcBef>
              <a:spcAft>
                <a:spcPts val="0"/>
              </a:spcAft>
              <a:buSzPts val="1600"/>
              <a:buChar char="■"/>
              <a:defRPr/>
            </a:lvl6pPr>
            <a:lvl7pPr marL="3200400" lvl="6" indent="-330200" rtl="0">
              <a:spcBef>
                <a:spcPts val="0"/>
              </a:spcBef>
              <a:spcAft>
                <a:spcPts val="0"/>
              </a:spcAft>
              <a:buSzPts val="1600"/>
              <a:buChar char="●"/>
              <a:defRPr/>
            </a:lvl7pPr>
            <a:lvl8pPr marL="3657600" lvl="7" indent="-330200" rtl="0">
              <a:spcBef>
                <a:spcPts val="0"/>
              </a:spcBef>
              <a:spcAft>
                <a:spcPts val="0"/>
              </a:spcAft>
              <a:buSzPts val="1600"/>
              <a:buChar char="○"/>
              <a:defRPr/>
            </a:lvl8pPr>
            <a:lvl9pPr marL="4114800" lvl="8" indent="-330200" rtl="0">
              <a:spcBef>
                <a:spcPts val="0"/>
              </a:spcBef>
              <a:spcAft>
                <a:spcPts val="0"/>
              </a:spcAft>
              <a:buSzPts val="1600"/>
              <a:buChar char="■"/>
              <a:defRPr/>
            </a:lvl9pPr>
          </a:lstStyle>
          <a:p>
            <a:pPr lvl="0"/>
            <a:r>
              <a:rPr lang="en-US"/>
              <a:t>Edit Master text styles</a:t>
            </a:r>
          </a:p>
        </p:txBody>
      </p:sp>
      <p:sp>
        <p:nvSpPr>
          <p:cNvPr id="68" name="Google Shape;68;p6"/>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69"/>
        <p:cNvGrpSpPr/>
        <p:nvPr/>
      </p:nvGrpSpPr>
      <p:grpSpPr>
        <a:xfrm>
          <a:off x="0" y="0"/>
          <a:ext cx="0" cy="0"/>
          <a:chOff x="0" y="0"/>
          <a:chExt cx="0" cy="0"/>
        </a:xfrm>
      </p:grpSpPr>
      <p:grpSp>
        <p:nvGrpSpPr>
          <p:cNvPr id="70" name="Google Shape;70;p7"/>
          <p:cNvGrpSpPr/>
          <p:nvPr/>
        </p:nvGrpSpPr>
        <p:grpSpPr>
          <a:xfrm>
            <a:off x="-442731" y="337284"/>
            <a:ext cx="2324700" cy="2324700"/>
            <a:chOff x="-474900" y="321200"/>
            <a:chExt cx="2324700" cy="2324700"/>
          </a:xfrm>
        </p:grpSpPr>
        <p:sp>
          <p:nvSpPr>
            <p:cNvPr id="71" name="Google Shape;71;p7"/>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7"/>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7"/>
          <p:cNvSpPr txBox="1">
            <a:spLocks noGrp="1"/>
          </p:cNvSpPr>
          <p:nvPr>
            <p:ph type="title"/>
          </p:nvPr>
        </p:nvSpPr>
        <p:spPr>
          <a:xfrm>
            <a:off x="457200" y="1166125"/>
            <a:ext cx="5220300" cy="6831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r>
              <a:rPr lang="en-US"/>
              <a:t>Click to edit Master title style</a:t>
            </a:r>
            <a:endParaRPr/>
          </a:p>
        </p:txBody>
      </p:sp>
      <p:sp>
        <p:nvSpPr>
          <p:cNvPr id="77" name="Google Shape;77;p7"/>
          <p:cNvSpPr txBox="1">
            <a:spLocks noGrp="1"/>
          </p:cNvSpPr>
          <p:nvPr>
            <p:ph type="body" idx="1"/>
          </p:nvPr>
        </p:nvSpPr>
        <p:spPr>
          <a:xfrm>
            <a:off x="1069625" y="1958050"/>
            <a:ext cx="2236800" cy="2618400"/>
          </a:xfrm>
          <a:prstGeom prst="rect">
            <a:avLst/>
          </a:prstGeom>
        </p:spPr>
        <p:txBody>
          <a:bodyPr spcFirstLastPara="1" wrap="square" lIns="91425" tIns="91425" rIns="91425" bIns="91425" anchor="t" anchorCtr="0"/>
          <a:lstStyle>
            <a:lvl1pPr marL="457200" lvl="0" indent="-317500">
              <a:spcBef>
                <a:spcPts val="60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pPr lvl="0"/>
            <a:r>
              <a:rPr lang="en-US"/>
              <a:t>Edit Master text styles</a:t>
            </a:r>
          </a:p>
        </p:txBody>
      </p:sp>
      <p:sp>
        <p:nvSpPr>
          <p:cNvPr id="78" name="Google Shape;78;p7"/>
          <p:cNvSpPr txBox="1">
            <a:spLocks noGrp="1"/>
          </p:cNvSpPr>
          <p:nvPr>
            <p:ph type="body" idx="2"/>
          </p:nvPr>
        </p:nvSpPr>
        <p:spPr>
          <a:xfrm>
            <a:off x="3440857" y="1958050"/>
            <a:ext cx="2236800" cy="2618400"/>
          </a:xfrm>
          <a:prstGeom prst="rect">
            <a:avLst/>
          </a:prstGeom>
        </p:spPr>
        <p:txBody>
          <a:bodyPr spcFirstLastPara="1" wrap="square" lIns="91425" tIns="91425" rIns="91425" bIns="91425" anchor="t" anchorCtr="0"/>
          <a:lstStyle>
            <a:lvl1pPr marL="457200" lvl="0" indent="-317500">
              <a:spcBef>
                <a:spcPts val="60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pPr lvl="0"/>
            <a:r>
              <a:rPr lang="en-US"/>
              <a:t>Edit Master text styles</a:t>
            </a:r>
          </a:p>
        </p:txBody>
      </p:sp>
      <p:sp>
        <p:nvSpPr>
          <p:cNvPr id="79" name="Google Shape;79;p7"/>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80" name="Google Shape;80;p7"/>
          <p:cNvSpPr/>
          <p:nvPr/>
        </p:nvSpPr>
        <p:spPr>
          <a:xfrm>
            <a:off x="6081700" y="764000"/>
            <a:ext cx="3615600" cy="3615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7"/>
          <p:cNvSpPr/>
          <p:nvPr/>
        </p:nvSpPr>
        <p:spPr>
          <a:xfrm>
            <a:off x="6272900" y="955200"/>
            <a:ext cx="3233100" cy="3233100"/>
          </a:xfrm>
          <a:prstGeom prst="ellipse">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82"/>
        <p:cNvGrpSpPr/>
        <p:nvPr/>
      </p:nvGrpSpPr>
      <p:grpSpPr>
        <a:xfrm>
          <a:off x="0" y="0"/>
          <a:ext cx="0" cy="0"/>
          <a:chOff x="0" y="0"/>
          <a:chExt cx="0" cy="0"/>
        </a:xfrm>
      </p:grpSpPr>
      <p:grpSp>
        <p:nvGrpSpPr>
          <p:cNvPr id="83" name="Google Shape;83;p8"/>
          <p:cNvGrpSpPr/>
          <p:nvPr/>
        </p:nvGrpSpPr>
        <p:grpSpPr>
          <a:xfrm>
            <a:off x="-442731" y="337284"/>
            <a:ext cx="2324700" cy="2324700"/>
            <a:chOff x="-474900" y="321200"/>
            <a:chExt cx="2324700" cy="2324700"/>
          </a:xfrm>
        </p:grpSpPr>
        <p:sp>
          <p:nvSpPr>
            <p:cNvPr id="84" name="Google Shape;84;p8"/>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8"/>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8"/>
          <p:cNvSpPr txBox="1">
            <a:spLocks noGrp="1"/>
          </p:cNvSpPr>
          <p:nvPr>
            <p:ph type="title"/>
          </p:nvPr>
        </p:nvSpPr>
        <p:spPr>
          <a:xfrm>
            <a:off x="457200" y="1166125"/>
            <a:ext cx="5220300" cy="683100"/>
          </a:xfrm>
          <a:prstGeom prst="rect">
            <a:avLst/>
          </a:prstGeom>
        </p:spPr>
        <p:txBody>
          <a:bodyPr spcFirstLastPara="1" wrap="square" lIns="91425" tIns="91425" rIns="91425" bIns="91425" anchor="b" anchorCtr="0"/>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en-US"/>
              <a:t>Click to edit Master title style</a:t>
            </a:r>
            <a:endParaRPr/>
          </a:p>
        </p:txBody>
      </p:sp>
      <p:sp>
        <p:nvSpPr>
          <p:cNvPr id="90" name="Google Shape;90;p8"/>
          <p:cNvSpPr txBox="1">
            <a:spLocks noGrp="1"/>
          </p:cNvSpPr>
          <p:nvPr>
            <p:ph type="body" idx="1"/>
          </p:nvPr>
        </p:nvSpPr>
        <p:spPr>
          <a:xfrm>
            <a:off x="1069625" y="1958050"/>
            <a:ext cx="1485300" cy="2618400"/>
          </a:xfrm>
          <a:prstGeom prst="rect">
            <a:avLst/>
          </a:prstGeom>
        </p:spPr>
        <p:txBody>
          <a:bodyPr spcFirstLastPara="1" wrap="square" lIns="91425" tIns="91425" rIns="91425" bIns="91425" anchor="t" anchorCtr="0"/>
          <a:lstStyle>
            <a:lvl1pPr marL="457200" lvl="0" indent="-298450" rtl="0">
              <a:spcBef>
                <a:spcPts val="60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pPr lvl="0"/>
            <a:r>
              <a:rPr lang="en-US"/>
              <a:t>Edit Master text styles</a:t>
            </a:r>
          </a:p>
        </p:txBody>
      </p:sp>
      <p:sp>
        <p:nvSpPr>
          <p:cNvPr id="91" name="Google Shape;91;p8"/>
          <p:cNvSpPr txBox="1">
            <a:spLocks noGrp="1"/>
          </p:cNvSpPr>
          <p:nvPr>
            <p:ph type="body" idx="2"/>
          </p:nvPr>
        </p:nvSpPr>
        <p:spPr>
          <a:xfrm>
            <a:off x="2630936" y="1958050"/>
            <a:ext cx="1485300" cy="2618400"/>
          </a:xfrm>
          <a:prstGeom prst="rect">
            <a:avLst/>
          </a:prstGeom>
        </p:spPr>
        <p:txBody>
          <a:bodyPr spcFirstLastPara="1" wrap="square" lIns="91425" tIns="91425" rIns="91425" bIns="91425" anchor="t" anchorCtr="0"/>
          <a:lstStyle>
            <a:lvl1pPr marL="457200" lvl="0" indent="-298450" rtl="0">
              <a:spcBef>
                <a:spcPts val="60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pPr lvl="0"/>
            <a:r>
              <a:rPr lang="en-US"/>
              <a:t>Edit Master text styles</a:t>
            </a:r>
          </a:p>
        </p:txBody>
      </p:sp>
      <p:sp>
        <p:nvSpPr>
          <p:cNvPr id="92" name="Google Shape;92;p8"/>
          <p:cNvSpPr txBox="1">
            <a:spLocks noGrp="1"/>
          </p:cNvSpPr>
          <p:nvPr>
            <p:ph type="body" idx="3"/>
          </p:nvPr>
        </p:nvSpPr>
        <p:spPr>
          <a:xfrm>
            <a:off x="4192246" y="1958050"/>
            <a:ext cx="1485300" cy="2618400"/>
          </a:xfrm>
          <a:prstGeom prst="rect">
            <a:avLst/>
          </a:prstGeom>
        </p:spPr>
        <p:txBody>
          <a:bodyPr spcFirstLastPara="1" wrap="square" lIns="91425" tIns="91425" rIns="91425" bIns="91425" anchor="t" anchorCtr="0"/>
          <a:lstStyle>
            <a:lvl1pPr marL="457200" lvl="0" indent="-298450" rtl="0">
              <a:spcBef>
                <a:spcPts val="60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pPr lvl="0"/>
            <a:r>
              <a:rPr lang="en-US"/>
              <a:t>Edit Master text styles</a:t>
            </a:r>
          </a:p>
        </p:txBody>
      </p:sp>
      <p:sp>
        <p:nvSpPr>
          <p:cNvPr id="93" name="Google Shape;93;p8"/>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94" name="Google Shape;94;p8"/>
          <p:cNvSpPr/>
          <p:nvPr/>
        </p:nvSpPr>
        <p:spPr>
          <a:xfrm>
            <a:off x="6081700" y="764000"/>
            <a:ext cx="3615600" cy="3615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8"/>
          <p:cNvSpPr/>
          <p:nvPr/>
        </p:nvSpPr>
        <p:spPr>
          <a:xfrm>
            <a:off x="6272900" y="955200"/>
            <a:ext cx="3233100" cy="3233100"/>
          </a:xfrm>
          <a:prstGeom prst="ellipse">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6"/>
        <p:cNvGrpSpPr/>
        <p:nvPr/>
      </p:nvGrpSpPr>
      <p:grpSpPr>
        <a:xfrm>
          <a:off x="0" y="0"/>
          <a:ext cx="0" cy="0"/>
          <a:chOff x="0" y="0"/>
          <a:chExt cx="0" cy="0"/>
        </a:xfrm>
      </p:grpSpPr>
      <p:grpSp>
        <p:nvGrpSpPr>
          <p:cNvPr id="97" name="Google Shape;97;p9"/>
          <p:cNvGrpSpPr/>
          <p:nvPr/>
        </p:nvGrpSpPr>
        <p:grpSpPr>
          <a:xfrm>
            <a:off x="-442731" y="337284"/>
            <a:ext cx="2324700" cy="2324700"/>
            <a:chOff x="-474900" y="321200"/>
            <a:chExt cx="2324700" cy="2324700"/>
          </a:xfrm>
        </p:grpSpPr>
        <p:sp>
          <p:nvSpPr>
            <p:cNvPr id="98" name="Google Shape;98;p9"/>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9"/>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9"/>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102;p9"/>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9"/>
          <p:cNvSpPr txBox="1">
            <a:spLocks noGrp="1"/>
          </p:cNvSpPr>
          <p:nvPr>
            <p:ph type="title"/>
          </p:nvPr>
        </p:nvSpPr>
        <p:spPr>
          <a:xfrm>
            <a:off x="457200" y="1166125"/>
            <a:ext cx="5220300" cy="6831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r>
              <a:rPr lang="en-US"/>
              <a:t>Click to edit Master title style</a:t>
            </a:r>
            <a:endParaRPr/>
          </a:p>
        </p:txBody>
      </p:sp>
      <p:sp>
        <p:nvSpPr>
          <p:cNvPr id="104" name="Google Shape;104;p9"/>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 B">
  <p:cSld name="BLANK_2">
    <p:spTree>
      <p:nvGrpSpPr>
        <p:cNvPr id="1" name="Shape 121"/>
        <p:cNvGrpSpPr/>
        <p:nvPr/>
      </p:nvGrpSpPr>
      <p:grpSpPr>
        <a:xfrm>
          <a:off x="0" y="0"/>
          <a:ext cx="0" cy="0"/>
          <a:chOff x="0" y="0"/>
          <a:chExt cx="0" cy="0"/>
        </a:xfrm>
      </p:grpSpPr>
      <p:sp>
        <p:nvSpPr>
          <p:cNvPr id="122" name="Google Shape;122;p12"/>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2"/>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124" name="Google Shape;124;p12"/>
          <p:cNvGrpSpPr/>
          <p:nvPr/>
        </p:nvGrpSpPr>
        <p:grpSpPr>
          <a:xfrm>
            <a:off x="818844" y="502333"/>
            <a:ext cx="2324700" cy="2324700"/>
            <a:chOff x="-474900" y="321200"/>
            <a:chExt cx="2324700" cy="2324700"/>
          </a:xfrm>
        </p:grpSpPr>
        <p:sp>
          <p:nvSpPr>
            <p:cNvPr id="125" name="Google Shape;125;p12"/>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2"/>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2"/>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2"/>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12"/>
          <p:cNvSpPr/>
          <p:nvPr/>
        </p:nvSpPr>
        <p:spPr>
          <a:xfrm>
            <a:off x="1794525" y="-407900"/>
            <a:ext cx="5959200" cy="5959200"/>
          </a:xfrm>
          <a:prstGeom prst="ellipse">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228600" y="0"/>
            <a:ext cx="8229600" cy="571500"/>
          </a:xfrm>
          <a:prstGeom prst="rect">
            <a:avLst/>
          </a:prstGeom>
          <a:noFill/>
          <a:ln>
            <a:noFill/>
          </a:ln>
        </p:spPr>
        <p:txBody>
          <a:bodyPr lIns="91425" tIns="91425" rIns="91425" bIns="91425" anchor="ctr"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6" name="Shape 46"/>
          <p:cNvSpPr txBox="1">
            <a:spLocks noGrp="1"/>
          </p:cNvSpPr>
          <p:nvPr>
            <p:ph type="body" idx="1"/>
          </p:nvPr>
        </p:nvSpPr>
        <p:spPr>
          <a:xfrm>
            <a:off x="228600" y="800101"/>
            <a:ext cx="8686800" cy="3771899"/>
          </a:xfrm>
          <a:prstGeom prst="rect">
            <a:avLst/>
          </a:prstGeom>
          <a:noFill/>
          <a:ln>
            <a:noFill/>
          </a:ln>
        </p:spPr>
        <p:txBody>
          <a:bodyPr lIns="91425" tIns="91425" rIns="91425" bIns="91425" anchor="t" anchorCtr="0"/>
          <a:lstStyle>
            <a:lvl1pPr rtl="0">
              <a:spcBef>
                <a:spcPts val="0"/>
              </a:spcBef>
              <a:buClr>
                <a:srgbClr val="E11957"/>
              </a:buClr>
              <a:buFont typeface="Calibri"/>
              <a:buChar char="❑"/>
              <a:defRPr/>
            </a:lvl1pPr>
            <a:lvl2pPr rtl="0">
              <a:spcBef>
                <a:spcPts val="0"/>
              </a:spcBef>
              <a:buClr>
                <a:srgbClr val="E11957"/>
              </a:buClr>
              <a:buFont typeface="Calibri"/>
              <a:buChar char="▪"/>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614405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555875" y="4576450"/>
            <a:ext cx="435600" cy="435600"/>
          </a:xfrm>
          <a:prstGeom prst="rect">
            <a:avLst/>
          </a:prstGeom>
          <a:noFill/>
          <a:ln>
            <a:noFill/>
          </a:ln>
        </p:spPr>
        <p:txBody>
          <a:bodyPr spcFirstLastPara="1" wrap="square" lIns="91425" tIns="91425" rIns="91425" bIns="91425" anchor="ctr" anchorCtr="0">
            <a:noAutofit/>
          </a:bodyPr>
          <a:lstStyle>
            <a:lvl1pPr lvl="0" algn="ctr">
              <a:buNone/>
              <a:defRPr sz="1000" b="1">
                <a:solidFill>
                  <a:srgbClr val="FFFFFF"/>
                </a:solidFill>
                <a:latin typeface="Poppins"/>
                <a:ea typeface="Poppins"/>
                <a:cs typeface="Poppins"/>
                <a:sym typeface="Poppins"/>
              </a:defRPr>
            </a:lvl1pPr>
            <a:lvl2pPr lvl="1" algn="ctr">
              <a:buNone/>
              <a:defRPr sz="1000" b="1">
                <a:solidFill>
                  <a:srgbClr val="FFFFFF"/>
                </a:solidFill>
                <a:latin typeface="Poppins"/>
                <a:ea typeface="Poppins"/>
                <a:cs typeface="Poppins"/>
                <a:sym typeface="Poppins"/>
              </a:defRPr>
            </a:lvl2pPr>
            <a:lvl3pPr lvl="2" algn="ctr">
              <a:buNone/>
              <a:defRPr sz="1000" b="1">
                <a:solidFill>
                  <a:srgbClr val="FFFFFF"/>
                </a:solidFill>
                <a:latin typeface="Poppins"/>
                <a:ea typeface="Poppins"/>
                <a:cs typeface="Poppins"/>
                <a:sym typeface="Poppins"/>
              </a:defRPr>
            </a:lvl3pPr>
            <a:lvl4pPr lvl="3" algn="ctr">
              <a:buNone/>
              <a:defRPr sz="1000" b="1">
                <a:solidFill>
                  <a:srgbClr val="FFFFFF"/>
                </a:solidFill>
                <a:latin typeface="Poppins"/>
                <a:ea typeface="Poppins"/>
                <a:cs typeface="Poppins"/>
                <a:sym typeface="Poppins"/>
              </a:defRPr>
            </a:lvl4pPr>
            <a:lvl5pPr lvl="4" algn="ctr">
              <a:buNone/>
              <a:defRPr sz="1000" b="1">
                <a:solidFill>
                  <a:srgbClr val="FFFFFF"/>
                </a:solidFill>
                <a:latin typeface="Poppins"/>
                <a:ea typeface="Poppins"/>
                <a:cs typeface="Poppins"/>
                <a:sym typeface="Poppins"/>
              </a:defRPr>
            </a:lvl5pPr>
            <a:lvl6pPr lvl="5" algn="ctr">
              <a:buNone/>
              <a:defRPr sz="1000" b="1">
                <a:solidFill>
                  <a:srgbClr val="FFFFFF"/>
                </a:solidFill>
                <a:latin typeface="Poppins"/>
                <a:ea typeface="Poppins"/>
                <a:cs typeface="Poppins"/>
                <a:sym typeface="Poppins"/>
              </a:defRPr>
            </a:lvl6pPr>
            <a:lvl7pPr lvl="6" algn="ctr">
              <a:buNone/>
              <a:defRPr sz="1000" b="1">
                <a:solidFill>
                  <a:srgbClr val="FFFFFF"/>
                </a:solidFill>
                <a:latin typeface="Poppins"/>
                <a:ea typeface="Poppins"/>
                <a:cs typeface="Poppins"/>
                <a:sym typeface="Poppins"/>
              </a:defRPr>
            </a:lvl7pPr>
            <a:lvl8pPr lvl="7" algn="ctr">
              <a:buNone/>
              <a:defRPr sz="1000" b="1">
                <a:solidFill>
                  <a:srgbClr val="FFFFFF"/>
                </a:solidFill>
                <a:latin typeface="Poppins"/>
                <a:ea typeface="Poppins"/>
                <a:cs typeface="Poppins"/>
                <a:sym typeface="Poppins"/>
              </a:defRPr>
            </a:lvl8pPr>
            <a:lvl9pPr lvl="8" algn="ctr">
              <a:buNone/>
              <a:defRPr sz="1000" b="1">
                <a:solidFill>
                  <a:srgbClr val="FFFFFF"/>
                </a:solidFill>
                <a:latin typeface="Poppins"/>
                <a:ea typeface="Poppins"/>
                <a:cs typeface="Poppins"/>
                <a:sym typeface="Poppins"/>
              </a:defRPr>
            </a:lvl9pPr>
          </a:lstStyle>
          <a:p>
            <a:pPr marL="0" lvl="0" indent="0" algn="ctr" rtl="0">
              <a:spcBef>
                <a:spcPts val="0"/>
              </a:spcBef>
              <a:spcAft>
                <a:spcPts val="0"/>
              </a:spcAft>
              <a:buNone/>
            </a:pPr>
            <a:fld id="{00000000-1234-1234-1234-123412341234}" type="slidenum">
              <a:rPr lang="en"/>
              <a:t>‹#›</a:t>
            </a:fld>
            <a:endParaRPr/>
          </a:p>
        </p:txBody>
      </p:sp>
      <p:sp>
        <p:nvSpPr>
          <p:cNvPr id="7" name="Google Shape;7;p1"/>
          <p:cNvSpPr txBox="1">
            <a:spLocks noGrp="1"/>
          </p:cNvSpPr>
          <p:nvPr>
            <p:ph type="title"/>
          </p:nvPr>
        </p:nvSpPr>
        <p:spPr>
          <a:xfrm>
            <a:off x="457200" y="1166125"/>
            <a:ext cx="5220300" cy="6831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1pPr>
            <a:lvl2pPr lvl="1">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2pPr>
            <a:lvl3pPr lvl="2">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3pPr>
            <a:lvl4pPr lvl="3">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4pPr>
            <a:lvl5pPr lvl="4">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5pPr>
            <a:lvl6pPr lvl="5">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6pPr>
            <a:lvl7pPr lvl="6">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7pPr>
            <a:lvl8pPr lvl="7">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8pPr>
            <a:lvl9pPr lvl="8">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9pPr>
          </a:lstStyle>
          <a:p>
            <a:endParaRPr/>
          </a:p>
        </p:txBody>
      </p:sp>
      <p:sp>
        <p:nvSpPr>
          <p:cNvPr id="8" name="Google Shape;8;p1"/>
          <p:cNvSpPr txBox="1">
            <a:spLocks noGrp="1"/>
          </p:cNvSpPr>
          <p:nvPr>
            <p:ph type="body" idx="1"/>
          </p:nvPr>
        </p:nvSpPr>
        <p:spPr>
          <a:xfrm>
            <a:off x="1069625" y="1958050"/>
            <a:ext cx="4608300" cy="2618400"/>
          </a:xfrm>
          <a:prstGeom prst="rect">
            <a:avLst/>
          </a:prstGeom>
          <a:noFill/>
          <a:ln>
            <a:noFill/>
          </a:ln>
        </p:spPr>
        <p:txBody>
          <a:bodyPr spcFirstLastPara="1" wrap="square" lIns="91425" tIns="91425" rIns="91425" bIns="91425" anchor="t" anchorCtr="0"/>
          <a:lstStyle>
            <a:lvl1pPr marL="457200" lvl="0" indent="-330200">
              <a:spcBef>
                <a:spcPts val="60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1pPr>
            <a:lvl2pPr marL="914400" lvl="1"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2pPr>
            <a:lvl3pPr marL="1371600" lvl="2"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3pPr>
            <a:lvl4pPr marL="1828800" lvl="3"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4pPr>
            <a:lvl5pPr marL="2286000" lvl="4"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5pPr>
            <a:lvl6pPr marL="2743200" lvl="5"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6pPr>
            <a:lvl7pPr marL="3200400" lvl="6"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7pPr>
            <a:lvl8pPr marL="3657600" lvl="7"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8pPr>
            <a:lvl9pPr marL="4114800" lvl="8"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8" r:id="rId8"/>
    <p:sldLayoutId id="2147483663" r:id="rId9"/>
  </p:sldLayoutIdLst>
  <p:transition>
    <p:fade thruBlk="1"/>
  </p:transition>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hyperlink" Target="https://www.guru99.com/traceability-matrix.html" TargetMode="External"/><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ctrTitle"/>
          </p:nvPr>
        </p:nvSpPr>
        <p:spPr>
          <a:xfrm>
            <a:off x="1311078" y="985524"/>
            <a:ext cx="8640641" cy="2075487"/>
          </a:xfrm>
          <a:prstGeom prst="rect">
            <a:avLst/>
          </a:prstGeom>
        </p:spPr>
        <p:txBody>
          <a:bodyPr spcFirstLastPara="1" wrap="square" lIns="91425" tIns="91425" rIns="91425" bIns="91425" anchor="ctr" anchorCtr="0">
            <a:noAutofit/>
          </a:bodyPr>
          <a:lstStyle/>
          <a:p>
            <a:pPr lvl="0"/>
            <a:r>
              <a:rPr lang="en-US" sz="4800" dirty="0"/>
              <a:t>Test Case writing techniques</a:t>
            </a:r>
            <a:endParaRPr sz="4800" dirty="0"/>
          </a:p>
        </p:txBody>
      </p:sp>
      <p:grpSp>
        <p:nvGrpSpPr>
          <p:cNvPr id="142" name="Google Shape;142;p14"/>
          <p:cNvGrpSpPr/>
          <p:nvPr/>
        </p:nvGrpSpPr>
        <p:grpSpPr>
          <a:xfrm>
            <a:off x="1311079" y="985525"/>
            <a:ext cx="832106" cy="832102"/>
            <a:chOff x="1923675" y="1633650"/>
            <a:chExt cx="436000" cy="435975"/>
          </a:xfrm>
        </p:grpSpPr>
        <p:sp>
          <p:nvSpPr>
            <p:cNvPr id="143" name="Google Shape;143;p14"/>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4"/>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4"/>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4"/>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4"/>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4"/>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C8E75D44-35F1-4365-9B9D-C4A2C122F583}"/>
              </a:ext>
            </a:extLst>
          </p:cNvPr>
          <p:cNvSpPr txBox="1"/>
          <p:nvPr/>
        </p:nvSpPr>
        <p:spPr>
          <a:xfrm>
            <a:off x="292311" y="4305300"/>
            <a:ext cx="1714500" cy="307777"/>
          </a:xfrm>
          <a:prstGeom prst="rect">
            <a:avLst/>
          </a:prstGeom>
          <a:noFill/>
        </p:spPr>
        <p:txBody>
          <a:bodyPr wrap="square" rtlCol="0">
            <a:spAutoFit/>
          </a:bodyPr>
          <a:lstStyle/>
          <a:p>
            <a:r>
              <a:rPr lang="en-US" b="1" dirty="0">
                <a:latin typeface="Poppins"/>
                <a:ea typeface="Poppins"/>
                <a:cs typeface="Poppins"/>
                <a:sym typeface="Poppins"/>
              </a:rPr>
              <a:t>Alaa Gamal</a:t>
            </a:r>
          </a:p>
        </p:txBody>
      </p:sp>
    </p:spTree>
    <p:extLst>
      <p:ext uri="{BB962C8B-B14F-4D97-AF65-F5344CB8AC3E}">
        <p14:creationId xmlns:p14="http://schemas.microsoft.com/office/powerpoint/2010/main" val="152956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CC25C-C82B-A49B-A299-89DFE0327CD8}"/>
              </a:ext>
            </a:extLst>
          </p:cNvPr>
          <p:cNvSpPr>
            <a:spLocks noGrp="1"/>
          </p:cNvSpPr>
          <p:nvPr>
            <p:ph type="title"/>
          </p:nvPr>
        </p:nvSpPr>
        <p:spPr>
          <a:xfrm>
            <a:off x="228600" y="152400"/>
            <a:ext cx="8229600" cy="571500"/>
          </a:xfrm>
        </p:spPr>
        <p:txBody>
          <a:bodyPr/>
          <a:lstStyle/>
          <a:p>
            <a:pPr marL="428625" indent="-428625">
              <a:buFont typeface="Wingdings" panose="05000000000000000000" pitchFamily="2" charset="2"/>
              <a:buChar char="q"/>
            </a:pPr>
            <a:r>
              <a:rPr lang="en-US" sz="3000" dirty="0">
                <a:solidFill>
                  <a:schemeClr val="bg2"/>
                </a:solidFill>
                <a:latin typeface="Times New Roman" panose="02020603050405020304" pitchFamily="18" charset="0"/>
                <a:cs typeface="Times New Roman" panose="02020603050405020304" pitchFamily="18" charset="0"/>
              </a:rPr>
              <a:t>Testing Techniques: Boundary values (BVA)</a:t>
            </a:r>
          </a:p>
        </p:txBody>
      </p:sp>
      <p:cxnSp>
        <p:nvCxnSpPr>
          <p:cNvPr id="7" name="Straight Connector 6">
            <a:extLst>
              <a:ext uri="{FF2B5EF4-FFF2-40B4-BE49-F238E27FC236}">
                <a16:creationId xmlns:a16="http://schemas.microsoft.com/office/drawing/2014/main" id="{B68738EC-4DDF-BD0E-A0E6-647A8E2DA31B}"/>
              </a:ext>
            </a:extLst>
          </p:cNvPr>
          <p:cNvCxnSpPr/>
          <p:nvPr/>
        </p:nvCxnSpPr>
        <p:spPr>
          <a:xfrm>
            <a:off x="2418161" y="2212004"/>
            <a:ext cx="4486275"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9" name="Straight Connector 8">
            <a:extLst>
              <a:ext uri="{FF2B5EF4-FFF2-40B4-BE49-F238E27FC236}">
                <a16:creationId xmlns:a16="http://schemas.microsoft.com/office/drawing/2014/main" id="{64143806-E47C-BD6C-7030-4233C3E0CAC2}"/>
              </a:ext>
            </a:extLst>
          </p:cNvPr>
          <p:cNvCxnSpPr/>
          <p:nvPr/>
        </p:nvCxnSpPr>
        <p:spPr>
          <a:xfrm>
            <a:off x="3468293" y="1976260"/>
            <a:ext cx="0" cy="4714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89D79-8729-A066-99AA-8AE7B2DFBE6F}"/>
              </a:ext>
            </a:extLst>
          </p:cNvPr>
          <p:cNvCxnSpPr/>
          <p:nvPr/>
        </p:nvCxnSpPr>
        <p:spPr>
          <a:xfrm>
            <a:off x="5811443" y="1976260"/>
            <a:ext cx="0" cy="471488"/>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5CE3D2B-37D0-08DD-B8AA-1598CF9E7D86}"/>
              </a:ext>
            </a:extLst>
          </p:cNvPr>
          <p:cNvSpPr txBox="1"/>
          <p:nvPr/>
        </p:nvSpPr>
        <p:spPr>
          <a:xfrm>
            <a:off x="5668568" y="2509615"/>
            <a:ext cx="435768" cy="323165"/>
          </a:xfrm>
          <a:prstGeom prst="rect">
            <a:avLst/>
          </a:prstGeom>
          <a:noFill/>
        </p:spPr>
        <p:txBody>
          <a:bodyPr wrap="square" rtlCol="0">
            <a:spAutoFit/>
          </a:bodyPr>
          <a:lstStyle/>
          <a:p>
            <a:r>
              <a:rPr lang="en-US" sz="1500" dirty="0">
                <a:latin typeface="Times New Roman" panose="02020603050405020304" pitchFamily="18" charset="0"/>
                <a:cs typeface="Times New Roman" panose="02020603050405020304" pitchFamily="18" charset="0"/>
              </a:rPr>
              <a:t>50</a:t>
            </a:r>
          </a:p>
        </p:txBody>
      </p:sp>
      <p:sp>
        <p:nvSpPr>
          <p:cNvPr id="12" name="TextBox 11">
            <a:extLst>
              <a:ext uri="{FF2B5EF4-FFF2-40B4-BE49-F238E27FC236}">
                <a16:creationId xmlns:a16="http://schemas.microsoft.com/office/drawing/2014/main" id="{01B819A9-E61A-877F-DB2B-CE75EAA179B5}"/>
              </a:ext>
            </a:extLst>
          </p:cNvPr>
          <p:cNvSpPr txBox="1"/>
          <p:nvPr/>
        </p:nvSpPr>
        <p:spPr>
          <a:xfrm>
            <a:off x="3296843" y="2509615"/>
            <a:ext cx="435768" cy="323165"/>
          </a:xfrm>
          <a:prstGeom prst="rect">
            <a:avLst/>
          </a:prstGeom>
          <a:noFill/>
        </p:spPr>
        <p:txBody>
          <a:bodyPr wrap="square" rtlCol="0">
            <a:spAutoFit/>
          </a:bodyPr>
          <a:lstStyle/>
          <a:p>
            <a:r>
              <a:rPr lang="en-US" sz="1500" dirty="0">
                <a:latin typeface="Times New Roman" panose="02020603050405020304" pitchFamily="18" charset="0"/>
                <a:cs typeface="Times New Roman" panose="02020603050405020304" pitchFamily="18" charset="0"/>
              </a:rPr>
              <a:t>20</a:t>
            </a:r>
          </a:p>
        </p:txBody>
      </p:sp>
      <p:sp>
        <p:nvSpPr>
          <p:cNvPr id="13" name="TextBox 12">
            <a:extLst>
              <a:ext uri="{FF2B5EF4-FFF2-40B4-BE49-F238E27FC236}">
                <a16:creationId xmlns:a16="http://schemas.microsoft.com/office/drawing/2014/main" id="{BF89FEE7-7751-01C5-1170-0424D11E54F7}"/>
              </a:ext>
            </a:extLst>
          </p:cNvPr>
          <p:cNvSpPr txBox="1"/>
          <p:nvPr/>
        </p:nvSpPr>
        <p:spPr>
          <a:xfrm>
            <a:off x="2603900" y="1681089"/>
            <a:ext cx="807243" cy="553998"/>
          </a:xfrm>
          <a:prstGeom prst="rect">
            <a:avLst/>
          </a:prstGeom>
          <a:noFill/>
        </p:spPr>
        <p:txBody>
          <a:bodyPr wrap="square" rtlCol="0">
            <a:spAutoFit/>
          </a:bodyPr>
          <a:lstStyle/>
          <a:p>
            <a:r>
              <a:rPr lang="en-US" sz="1500" dirty="0">
                <a:solidFill>
                  <a:srgbClr val="FF0000"/>
                </a:solidFill>
                <a:latin typeface="Times New Roman" panose="02020603050405020304" pitchFamily="18" charset="0"/>
                <a:cs typeface="Times New Roman" panose="02020603050405020304" pitchFamily="18" charset="0"/>
              </a:rPr>
              <a:t>Invalid Patrion</a:t>
            </a:r>
          </a:p>
        </p:txBody>
      </p:sp>
      <p:sp>
        <p:nvSpPr>
          <p:cNvPr id="14" name="TextBox 13">
            <a:extLst>
              <a:ext uri="{FF2B5EF4-FFF2-40B4-BE49-F238E27FC236}">
                <a16:creationId xmlns:a16="http://schemas.microsoft.com/office/drawing/2014/main" id="{2DAE4B17-6947-9B04-0F0C-9605B941214F}"/>
              </a:ext>
            </a:extLst>
          </p:cNvPr>
          <p:cNvSpPr txBox="1"/>
          <p:nvPr/>
        </p:nvSpPr>
        <p:spPr>
          <a:xfrm>
            <a:off x="4364834" y="1657069"/>
            <a:ext cx="807243" cy="553998"/>
          </a:xfrm>
          <a:prstGeom prst="rect">
            <a:avLst/>
          </a:prstGeom>
          <a:noFill/>
        </p:spPr>
        <p:txBody>
          <a:bodyPr wrap="square" rtlCol="0">
            <a:spAutoFit/>
          </a:bodyPr>
          <a:lstStyle/>
          <a:p>
            <a:r>
              <a:rPr lang="en-US" sz="1500" dirty="0">
                <a:solidFill>
                  <a:schemeClr val="accent3">
                    <a:lumMod val="75000"/>
                  </a:schemeClr>
                </a:solidFill>
                <a:latin typeface="Times New Roman" panose="02020603050405020304" pitchFamily="18" charset="0"/>
                <a:cs typeface="Times New Roman" panose="02020603050405020304" pitchFamily="18" charset="0"/>
              </a:rPr>
              <a:t>Valid Patrion</a:t>
            </a:r>
          </a:p>
        </p:txBody>
      </p:sp>
      <p:sp>
        <p:nvSpPr>
          <p:cNvPr id="15" name="TextBox 14">
            <a:extLst>
              <a:ext uri="{FF2B5EF4-FFF2-40B4-BE49-F238E27FC236}">
                <a16:creationId xmlns:a16="http://schemas.microsoft.com/office/drawing/2014/main" id="{ED56CA74-9FA3-C5FF-9E42-4EAD685EBD99}"/>
              </a:ext>
            </a:extLst>
          </p:cNvPr>
          <p:cNvSpPr txBox="1"/>
          <p:nvPr/>
        </p:nvSpPr>
        <p:spPr>
          <a:xfrm>
            <a:off x="6097193" y="1681089"/>
            <a:ext cx="807243" cy="553998"/>
          </a:xfrm>
          <a:prstGeom prst="rect">
            <a:avLst/>
          </a:prstGeom>
          <a:noFill/>
        </p:spPr>
        <p:txBody>
          <a:bodyPr wrap="square" rtlCol="0">
            <a:spAutoFit/>
          </a:bodyPr>
          <a:lstStyle/>
          <a:p>
            <a:r>
              <a:rPr lang="en-US" sz="1500" dirty="0">
                <a:solidFill>
                  <a:srgbClr val="FF0000"/>
                </a:solidFill>
                <a:latin typeface="Times New Roman" panose="02020603050405020304" pitchFamily="18" charset="0"/>
                <a:cs typeface="Times New Roman" panose="02020603050405020304" pitchFamily="18" charset="0"/>
              </a:rPr>
              <a:t>Invalid Patrion</a:t>
            </a:r>
          </a:p>
        </p:txBody>
      </p:sp>
      <p:sp>
        <p:nvSpPr>
          <p:cNvPr id="16" name="TextBox 15">
            <a:extLst>
              <a:ext uri="{FF2B5EF4-FFF2-40B4-BE49-F238E27FC236}">
                <a16:creationId xmlns:a16="http://schemas.microsoft.com/office/drawing/2014/main" id="{38246B0A-A1C2-5683-C799-C28E50369515}"/>
              </a:ext>
            </a:extLst>
          </p:cNvPr>
          <p:cNvSpPr txBox="1"/>
          <p:nvPr/>
        </p:nvSpPr>
        <p:spPr>
          <a:xfrm>
            <a:off x="1376960" y="2072567"/>
            <a:ext cx="1014413" cy="253916"/>
          </a:xfrm>
          <a:prstGeom prst="rect">
            <a:avLst/>
          </a:prstGeom>
          <a:noFill/>
        </p:spPr>
        <p:txBody>
          <a:bodyPr wrap="square" rtlCol="0">
            <a:spAutoFit/>
          </a:bodyPr>
          <a:lstStyle/>
          <a:p>
            <a:r>
              <a:rPr lang="en-US" sz="1050" dirty="0" err="1">
                <a:latin typeface="Times New Roman" panose="02020603050405020304" pitchFamily="18" charset="0"/>
                <a:cs typeface="Times New Roman" panose="02020603050405020304" pitchFamily="18" charset="0"/>
              </a:rPr>
              <a:t>Temp_Value</a:t>
            </a:r>
            <a:endParaRPr lang="en-US" sz="1050" dirty="0"/>
          </a:p>
        </p:txBody>
      </p:sp>
      <p:sp>
        <p:nvSpPr>
          <p:cNvPr id="20" name="TextBox 19">
            <a:extLst>
              <a:ext uri="{FF2B5EF4-FFF2-40B4-BE49-F238E27FC236}">
                <a16:creationId xmlns:a16="http://schemas.microsoft.com/office/drawing/2014/main" id="{80AC3603-B3B1-067B-2EC5-8BCD5EEB76AF}"/>
              </a:ext>
            </a:extLst>
          </p:cNvPr>
          <p:cNvSpPr txBox="1"/>
          <p:nvPr/>
        </p:nvSpPr>
        <p:spPr>
          <a:xfrm>
            <a:off x="307184" y="2931325"/>
            <a:ext cx="3561159" cy="1188787"/>
          </a:xfrm>
          <a:prstGeom prst="rect">
            <a:avLst/>
          </a:prstGeom>
          <a:noFill/>
        </p:spPr>
        <p:txBody>
          <a:bodyPr wrap="square" rtlCol="0">
            <a:spAutoFit/>
          </a:bodyPr>
          <a:lstStyle/>
          <a:p>
            <a:r>
              <a:rPr lang="en-US" sz="1350" b="1" dirty="0">
                <a:latin typeface="Times New Roman" panose="02020603050405020304" pitchFamily="18" charset="0"/>
                <a:cs typeface="Times New Roman" panose="02020603050405020304" pitchFamily="18" charset="0"/>
              </a:rPr>
              <a:t>EP</a:t>
            </a:r>
          </a:p>
          <a:p>
            <a:pPr marL="214313" indent="-214313">
              <a:lnSpc>
                <a:spcPct val="150000"/>
              </a:lnSpc>
              <a:buFont typeface="Arial" panose="020B0604020202020204" pitchFamily="34" charset="0"/>
              <a:buChar char="•"/>
            </a:pPr>
            <a:r>
              <a:rPr lang="en-US" sz="1050" dirty="0"/>
              <a:t>TC1:  Invalid Patrion in case   </a:t>
            </a:r>
            <a:r>
              <a:rPr lang="en-US" sz="1050" dirty="0" err="1"/>
              <a:t>Temp_Value</a:t>
            </a:r>
            <a:r>
              <a:rPr lang="en-US" sz="1050" dirty="0"/>
              <a:t> &lt; 20</a:t>
            </a:r>
          </a:p>
          <a:p>
            <a:pPr marL="214313" indent="-214313">
              <a:lnSpc>
                <a:spcPct val="150000"/>
              </a:lnSpc>
              <a:buFont typeface="Arial" panose="020B0604020202020204" pitchFamily="34" charset="0"/>
              <a:buChar char="•"/>
            </a:pPr>
            <a:r>
              <a:rPr lang="en-US" sz="1050" dirty="0"/>
              <a:t>TC2:  Valid Patrion in case      20 &lt; </a:t>
            </a:r>
            <a:r>
              <a:rPr lang="en-US" sz="1050" dirty="0" err="1"/>
              <a:t>Temp_Value</a:t>
            </a:r>
            <a:r>
              <a:rPr lang="en-US" sz="1050" dirty="0"/>
              <a:t> &lt; 50</a:t>
            </a:r>
          </a:p>
          <a:p>
            <a:pPr marL="214313" indent="-214313">
              <a:lnSpc>
                <a:spcPct val="150000"/>
              </a:lnSpc>
              <a:buFont typeface="Arial" panose="020B0604020202020204" pitchFamily="34" charset="0"/>
              <a:buChar char="•"/>
            </a:pPr>
            <a:r>
              <a:rPr lang="en-US" sz="1050" dirty="0"/>
              <a:t>TC3: Invalid Patrion in case     </a:t>
            </a:r>
            <a:r>
              <a:rPr lang="en-US" sz="1050" dirty="0" err="1"/>
              <a:t>Temp_Value</a:t>
            </a:r>
            <a:r>
              <a:rPr lang="en-US" sz="1050" dirty="0"/>
              <a:t> &gt; 50</a:t>
            </a:r>
          </a:p>
          <a:p>
            <a:endParaRPr lang="en-US" sz="1050" dirty="0"/>
          </a:p>
        </p:txBody>
      </p:sp>
      <p:sp>
        <p:nvSpPr>
          <p:cNvPr id="5" name="TextBox 4">
            <a:extLst>
              <a:ext uri="{FF2B5EF4-FFF2-40B4-BE49-F238E27FC236}">
                <a16:creationId xmlns:a16="http://schemas.microsoft.com/office/drawing/2014/main" id="{5523F401-1ED4-9780-03D7-B7F6AE4E21EC}"/>
              </a:ext>
            </a:extLst>
          </p:cNvPr>
          <p:cNvSpPr txBox="1"/>
          <p:nvPr/>
        </p:nvSpPr>
        <p:spPr>
          <a:xfrm>
            <a:off x="307184" y="836161"/>
            <a:ext cx="7593804" cy="507831"/>
          </a:xfrm>
          <a:prstGeom prst="rect">
            <a:avLst/>
          </a:prstGeom>
          <a:noFill/>
        </p:spPr>
        <p:txBody>
          <a:bodyPr wrap="square">
            <a:spAutoFit/>
          </a:bodyPr>
          <a:lstStyle/>
          <a:p>
            <a:pPr algn="l">
              <a:buFont typeface="Wingdings" panose="05000000000000000000" pitchFamily="2" charset="2"/>
              <a:buChar char="Ø"/>
            </a:pPr>
            <a:r>
              <a:rPr lang="en-US" sz="1350" b="1" u="sng" dirty="0">
                <a:latin typeface="Times New Roman" panose="02020603050405020304" pitchFamily="18" charset="0"/>
                <a:cs typeface="Times New Roman" panose="02020603050405020304" pitchFamily="18" charset="0"/>
              </a:rPr>
              <a:t>Example:</a:t>
            </a:r>
          </a:p>
          <a:p>
            <a:pPr marL="152400"/>
            <a:r>
              <a:rPr lang="en-US" sz="1350" dirty="0">
                <a:latin typeface="Times New Roman" panose="02020603050405020304" pitchFamily="18" charset="0"/>
                <a:cs typeface="Times New Roman" panose="02020603050405020304" pitchFamily="18" charset="0"/>
              </a:rPr>
              <a:t>The </a:t>
            </a:r>
            <a:r>
              <a:rPr lang="en-US" sz="1350" dirty="0" err="1">
                <a:latin typeface="Times New Roman" panose="02020603050405020304" pitchFamily="18" charset="0"/>
                <a:cs typeface="Times New Roman" panose="02020603050405020304" pitchFamily="18" charset="0"/>
              </a:rPr>
              <a:t>ADC_CheckValue</a:t>
            </a:r>
            <a:r>
              <a:rPr lang="en-US" sz="1350" dirty="0">
                <a:latin typeface="Times New Roman" panose="02020603050405020304" pitchFamily="18" charset="0"/>
                <a:cs typeface="Times New Roman" panose="02020603050405020304" pitchFamily="18" charset="0"/>
              </a:rPr>
              <a:t> function shall return E_OK, In case of the </a:t>
            </a:r>
            <a:r>
              <a:rPr lang="en-US" sz="1350" dirty="0" err="1">
                <a:latin typeface="Times New Roman" panose="02020603050405020304" pitchFamily="18" charset="0"/>
                <a:cs typeface="Times New Roman" panose="02020603050405020304" pitchFamily="18" charset="0"/>
              </a:rPr>
              <a:t>Temp_Value</a:t>
            </a:r>
            <a:r>
              <a:rPr lang="en-US" sz="1350" dirty="0">
                <a:latin typeface="Times New Roman" panose="02020603050405020304" pitchFamily="18" charset="0"/>
                <a:cs typeface="Times New Roman" panose="02020603050405020304" pitchFamily="18" charset="0"/>
              </a:rPr>
              <a:t> is in range of 20 to 50</a:t>
            </a:r>
            <a:r>
              <a:rPr lang="en-US" sz="1200" dirty="0">
                <a:latin typeface="Times New Roman" panose="02020603050405020304" pitchFamily="18" charset="0"/>
                <a:cs typeface="Times New Roman" panose="02020603050405020304" pitchFamily="18" charset="0"/>
              </a:rPr>
              <a:t>.</a:t>
            </a:r>
          </a:p>
        </p:txBody>
      </p:sp>
      <p:sp>
        <p:nvSpPr>
          <p:cNvPr id="17" name="TextBox 16">
            <a:extLst>
              <a:ext uri="{FF2B5EF4-FFF2-40B4-BE49-F238E27FC236}">
                <a16:creationId xmlns:a16="http://schemas.microsoft.com/office/drawing/2014/main" id="{88384116-933B-1655-F9FB-CF01EC27BA9A}"/>
              </a:ext>
            </a:extLst>
          </p:cNvPr>
          <p:cNvSpPr txBox="1"/>
          <p:nvPr/>
        </p:nvSpPr>
        <p:spPr>
          <a:xfrm>
            <a:off x="4166595" y="2926567"/>
            <a:ext cx="2066330" cy="1724383"/>
          </a:xfrm>
          <a:prstGeom prst="rect">
            <a:avLst/>
          </a:prstGeom>
          <a:noFill/>
        </p:spPr>
        <p:txBody>
          <a:bodyPr wrap="square" rtlCol="0">
            <a:spAutoFit/>
          </a:bodyPr>
          <a:lstStyle/>
          <a:p>
            <a:r>
              <a:rPr lang="en-US" sz="1350" b="1" dirty="0">
                <a:latin typeface="Times New Roman" panose="02020603050405020304" pitchFamily="18" charset="0"/>
                <a:cs typeface="Times New Roman" panose="02020603050405020304" pitchFamily="18" charset="0"/>
              </a:rPr>
              <a:t>BVA</a:t>
            </a:r>
          </a:p>
          <a:p>
            <a:pPr marL="214313" indent="-214313">
              <a:lnSpc>
                <a:spcPct val="150000"/>
              </a:lnSpc>
              <a:buFont typeface="Arial" panose="020B0604020202020204" pitchFamily="34" charset="0"/>
              <a:buChar char="•"/>
            </a:pPr>
            <a:r>
              <a:rPr lang="en-US" sz="1050" dirty="0"/>
              <a:t>TC1:  Temp_Value = 19</a:t>
            </a:r>
          </a:p>
          <a:p>
            <a:pPr marL="214313" indent="-214313">
              <a:lnSpc>
                <a:spcPct val="150000"/>
              </a:lnSpc>
              <a:buFont typeface="Arial" panose="020B0604020202020204" pitchFamily="34" charset="0"/>
              <a:buChar char="•"/>
            </a:pPr>
            <a:r>
              <a:rPr lang="en-US" sz="1050" dirty="0"/>
              <a:t>TC2:  Temp_Value = 20</a:t>
            </a:r>
          </a:p>
          <a:p>
            <a:pPr marL="214313" indent="-214313">
              <a:lnSpc>
                <a:spcPct val="150000"/>
              </a:lnSpc>
              <a:buFont typeface="Arial" panose="020B0604020202020204" pitchFamily="34" charset="0"/>
              <a:buChar char="•"/>
            </a:pPr>
            <a:r>
              <a:rPr lang="en-US" sz="1050" dirty="0"/>
              <a:t>TC3: Temp_Value = 21</a:t>
            </a:r>
          </a:p>
          <a:p>
            <a:pPr marL="214313" indent="-214313">
              <a:lnSpc>
                <a:spcPct val="150000"/>
              </a:lnSpc>
              <a:buFont typeface="Arial" panose="020B0604020202020204" pitchFamily="34" charset="0"/>
              <a:buChar char="•"/>
            </a:pPr>
            <a:r>
              <a:rPr lang="en-US" sz="1050" dirty="0"/>
              <a:t>TC4:Temp_Value = 49</a:t>
            </a:r>
          </a:p>
          <a:p>
            <a:pPr marL="214313" indent="-214313">
              <a:lnSpc>
                <a:spcPct val="150000"/>
              </a:lnSpc>
              <a:buFont typeface="Arial" panose="020B0604020202020204" pitchFamily="34" charset="0"/>
              <a:buChar char="•"/>
            </a:pPr>
            <a:r>
              <a:rPr lang="en-US" sz="1050" dirty="0"/>
              <a:t>TC4: Temp_Value = 50</a:t>
            </a:r>
          </a:p>
          <a:p>
            <a:pPr marL="214313" indent="-214313">
              <a:lnSpc>
                <a:spcPct val="150000"/>
              </a:lnSpc>
              <a:buFont typeface="Arial" panose="020B0604020202020204" pitchFamily="34" charset="0"/>
              <a:buChar char="•"/>
            </a:pPr>
            <a:r>
              <a:rPr lang="en-US" sz="1050" dirty="0"/>
              <a:t>TC6: Temp_Value = 51</a:t>
            </a:r>
          </a:p>
        </p:txBody>
      </p:sp>
      <p:sp>
        <p:nvSpPr>
          <p:cNvPr id="18" name="TextBox 17">
            <a:extLst>
              <a:ext uri="{FF2B5EF4-FFF2-40B4-BE49-F238E27FC236}">
                <a16:creationId xmlns:a16="http://schemas.microsoft.com/office/drawing/2014/main" id="{4C967354-73DF-5B5B-0F76-4A081AE1F820}"/>
              </a:ext>
            </a:extLst>
          </p:cNvPr>
          <p:cNvSpPr txBox="1"/>
          <p:nvPr/>
        </p:nvSpPr>
        <p:spPr>
          <a:xfrm>
            <a:off x="6531177" y="3168941"/>
            <a:ext cx="2066330" cy="1239635"/>
          </a:xfrm>
          <a:prstGeom prst="rect">
            <a:avLst/>
          </a:prstGeom>
          <a:noFill/>
        </p:spPr>
        <p:txBody>
          <a:bodyPr wrap="square" rtlCol="0">
            <a:spAutoFit/>
          </a:bodyPr>
          <a:lstStyle/>
          <a:p>
            <a:r>
              <a:rPr lang="en-US" sz="1350" b="1" dirty="0">
                <a:latin typeface="Times New Roman" panose="02020603050405020304" pitchFamily="18" charset="0"/>
                <a:cs typeface="Times New Roman" panose="02020603050405020304" pitchFamily="18" charset="0"/>
              </a:rPr>
              <a:t>BVA</a:t>
            </a:r>
          </a:p>
          <a:p>
            <a:pPr marL="214313" indent="-214313">
              <a:lnSpc>
                <a:spcPct val="150000"/>
              </a:lnSpc>
              <a:buFont typeface="Arial" panose="020B0604020202020204" pitchFamily="34" charset="0"/>
              <a:buChar char="•"/>
            </a:pPr>
            <a:r>
              <a:rPr lang="en-US" sz="1050" dirty="0"/>
              <a:t>TC1:  </a:t>
            </a:r>
            <a:r>
              <a:rPr lang="en-US" sz="1050" dirty="0" err="1"/>
              <a:t>Temp_Value</a:t>
            </a:r>
            <a:r>
              <a:rPr lang="en-US" sz="1050" dirty="0"/>
              <a:t> = 19</a:t>
            </a:r>
          </a:p>
          <a:p>
            <a:pPr marL="214313" indent="-214313">
              <a:lnSpc>
                <a:spcPct val="150000"/>
              </a:lnSpc>
              <a:buFont typeface="Arial" panose="020B0604020202020204" pitchFamily="34" charset="0"/>
              <a:buChar char="•"/>
            </a:pPr>
            <a:r>
              <a:rPr lang="en-US" sz="1050" dirty="0"/>
              <a:t>TC2:  </a:t>
            </a:r>
            <a:r>
              <a:rPr lang="en-US" sz="1050" dirty="0" err="1"/>
              <a:t>Temp_Value</a:t>
            </a:r>
            <a:r>
              <a:rPr lang="en-US" sz="1050" dirty="0"/>
              <a:t> = 20</a:t>
            </a:r>
          </a:p>
          <a:p>
            <a:pPr marL="214313" indent="-214313">
              <a:lnSpc>
                <a:spcPct val="150000"/>
              </a:lnSpc>
              <a:buFont typeface="Arial" panose="020B0604020202020204" pitchFamily="34" charset="0"/>
              <a:buChar char="•"/>
            </a:pPr>
            <a:r>
              <a:rPr lang="en-US" sz="1050" dirty="0"/>
              <a:t>TC3: </a:t>
            </a:r>
            <a:r>
              <a:rPr lang="en-US" sz="1050" dirty="0" err="1"/>
              <a:t>Temp_Value</a:t>
            </a:r>
            <a:r>
              <a:rPr lang="en-US" sz="1050" dirty="0"/>
              <a:t> = 50</a:t>
            </a:r>
          </a:p>
          <a:p>
            <a:pPr marL="214313" indent="-214313">
              <a:lnSpc>
                <a:spcPct val="150000"/>
              </a:lnSpc>
              <a:buFont typeface="Arial" panose="020B0604020202020204" pitchFamily="34" charset="0"/>
              <a:buChar char="•"/>
            </a:pPr>
            <a:r>
              <a:rPr lang="en-US" sz="1050" dirty="0"/>
              <a:t>TC4: </a:t>
            </a:r>
            <a:r>
              <a:rPr lang="en-US" sz="1050" dirty="0" err="1"/>
              <a:t>Temp_Value</a:t>
            </a:r>
            <a:r>
              <a:rPr lang="en-US" sz="1050" dirty="0"/>
              <a:t> = 51</a:t>
            </a:r>
          </a:p>
        </p:txBody>
      </p:sp>
      <p:sp>
        <p:nvSpPr>
          <p:cNvPr id="19" name="TextBox 18">
            <a:extLst>
              <a:ext uri="{FF2B5EF4-FFF2-40B4-BE49-F238E27FC236}">
                <a16:creationId xmlns:a16="http://schemas.microsoft.com/office/drawing/2014/main" id="{A65A75FA-269E-8FCE-C6F0-18760FAC060C}"/>
              </a:ext>
            </a:extLst>
          </p:cNvPr>
          <p:cNvSpPr txBox="1"/>
          <p:nvPr/>
        </p:nvSpPr>
        <p:spPr>
          <a:xfrm>
            <a:off x="4379121" y="2278783"/>
            <a:ext cx="807243" cy="323165"/>
          </a:xfrm>
          <a:prstGeom prst="rect">
            <a:avLst/>
          </a:prstGeom>
          <a:noFill/>
        </p:spPr>
        <p:txBody>
          <a:bodyPr wrap="square" rtlCol="0">
            <a:spAutoFit/>
          </a:bodyPr>
          <a:lstStyle/>
          <a:p>
            <a:r>
              <a:rPr lang="en-US" sz="1500" dirty="0">
                <a:solidFill>
                  <a:schemeClr val="accent3">
                    <a:lumMod val="75000"/>
                  </a:schemeClr>
                </a:solidFill>
                <a:latin typeface="Times New Roman" panose="02020603050405020304" pitchFamily="18" charset="0"/>
                <a:cs typeface="Times New Roman" panose="02020603050405020304" pitchFamily="18" charset="0"/>
              </a:rPr>
              <a:t>E_OK</a:t>
            </a:r>
          </a:p>
        </p:txBody>
      </p:sp>
      <p:sp>
        <p:nvSpPr>
          <p:cNvPr id="25" name="TextBox 24">
            <a:extLst>
              <a:ext uri="{FF2B5EF4-FFF2-40B4-BE49-F238E27FC236}">
                <a16:creationId xmlns:a16="http://schemas.microsoft.com/office/drawing/2014/main" id="{7EC9CE04-EB1C-ECCA-D3AE-EEDDF3658310}"/>
              </a:ext>
            </a:extLst>
          </p:cNvPr>
          <p:cNvSpPr txBox="1"/>
          <p:nvPr/>
        </p:nvSpPr>
        <p:spPr>
          <a:xfrm>
            <a:off x="6032900" y="2303400"/>
            <a:ext cx="807243" cy="553998"/>
          </a:xfrm>
          <a:prstGeom prst="rect">
            <a:avLst/>
          </a:prstGeom>
          <a:noFill/>
        </p:spPr>
        <p:txBody>
          <a:bodyPr wrap="square" rtlCol="0">
            <a:spAutoFit/>
          </a:bodyPr>
          <a:lstStyle/>
          <a:p>
            <a:r>
              <a:rPr lang="en-US" sz="1500" dirty="0">
                <a:solidFill>
                  <a:srgbClr val="FF0000"/>
                </a:solidFill>
                <a:latin typeface="Times New Roman" panose="02020603050405020304" pitchFamily="18" charset="0"/>
                <a:cs typeface="Times New Roman" panose="02020603050405020304" pitchFamily="18" charset="0"/>
              </a:rPr>
              <a:t>E_NOK</a:t>
            </a:r>
          </a:p>
        </p:txBody>
      </p:sp>
      <p:sp>
        <p:nvSpPr>
          <p:cNvPr id="26" name="TextBox 25">
            <a:extLst>
              <a:ext uri="{FF2B5EF4-FFF2-40B4-BE49-F238E27FC236}">
                <a16:creationId xmlns:a16="http://schemas.microsoft.com/office/drawing/2014/main" id="{6753D0D0-44BF-4A82-1AAD-7676E8F5B3BB}"/>
              </a:ext>
            </a:extLst>
          </p:cNvPr>
          <p:cNvSpPr txBox="1"/>
          <p:nvPr/>
        </p:nvSpPr>
        <p:spPr>
          <a:xfrm>
            <a:off x="2550321" y="2272552"/>
            <a:ext cx="807243" cy="553998"/>
          </a:xfrm>
          <a:prstGeom prst="rect">
            <a:avLst/>
          </a:prstGeom>
          <a:noFill/>
        </p:spPr>
        <p:txBody>
          <a:bodyPr wrap="square" rtlCol="0">
            <a:spAutoFit/>
          </a:bodyPr>
          <a:lstStyle/>
          <a:p>
            <a:r>
              <a:rPr lang="en-US" sz="1500" dirty="0">
                <a:solidFill>
                  <a:srgbClr val="FF0000"/>
                </a:solidFill>
                <a:latin typeface="Times New Roman" panose="02020603050405020304" pitchFamily="18" charset="0"/>
                <a:cs typeface="Times New Roman" panose="02020603050405020304" pitchFamily="18" charset="0"/>
              </a:rPr>
              <a:t>E_NOK</a:t>
            </a:r>
          </a:p>
        </p:txBody>
      </p:sp>
    </p:spTree>
    <p:extLst>
      <p:ext uri="{BB962C8B-B14F-4D97-AF65-F5344CB8AC3E}">
        <p14:creationId xmlns:p14="http://schemas.microsoft.com/office/powerpoint/2010/main" val="1239135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P spid="20" grpId="0"/>
      <p:bldP spid="17" grpId="0"/>
      <p:bldP spid="18" grpId="0"/>
      <p:bldP spid="19" grpId="0"/>
      <p:bldP spid="25" grpId="0"/>
      <p:bldP spid="2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CC25C-C82B-A49B-A299-89DFE0327CD8}"/>
              </a:ext>
            </a:extLst>
          </p:cNvPr>
          <p:cNvSpPr>
            <a:spLocks noGrp="1"/>
          </p:cNvSpPr>
          <p:nvPr>
            <p:ph type="title"/>
          </p:nvPr>
        </p:nvSpPr>
        <p:spPr>
          <a:xfrm>
            <a:off x="228600" y="152400"/>
            <a:ext cx="8229600" cy="571500"/>
          </a:xfrm>
        </p:spPr>
        <p:txBody>
          <a:bodyPr/>
          <a:lstStyle/>
          <a:p>
            <a:pPr marL="428625" indent="-428625">
              <a:buFont typeface="Wingdings" panose="05000000000000000000" pitchFamily="2" charset="2"/>
              <a:buChar char="q"/>
            </a:pPr>
            <a:r>
              <a:rPr lang="en-US" sz="3000" dirty="0">
                <a:solidFill>
                  <a:schemeClr val="bg2"/>
                </a:solidFill>
                <a:latin typeface="Times New Roman" panose="02020603050405020304" pitchFamily="18" charset="0"/>
                <a:cs typeface="Times New Roman" panose="02020603050405020304" pitchFamily="18" charset="0"/>
              </a:rPr>
              <a:t>Testing Techniques: State Transition Testing</a:t>
            </a:r>
          </a:p>
        </p:txBody>
      </p:sp>
      <p:sp>
        <p:nvSpPr>
          <p:cNvPr id="3" name="Text Placeholder 2">
            <a:extLst>
              <a:ext uri="{FF2B5EF4-FFF2-40B4-BE49-F238E27FC236}">
                <a16:creationId xmlns:a16="http://schemas.microsoft.com/office/drawing/2014/main" id="{EFB1B901-C830-C36E-933A-1724B995E668}"/>
              </a:ext>
            </a:extLst>
          </p:cNvPr>
          <p:cNvSpPr>
            <a:spLocks noGrp="1"/>
          </p:cNvSpPr>
          <p:nvPr>
            <p:ph type="body" idx="1"/>
          </p:nvPr>
        </p:nvSpPr>
        <p:spPr>
          <a:xfrm>
            <a:off x="228601" y="911820"/>
            <a:ext cx="8479628" cy="3319861"/>
          </a:xfrm>
        </p:spPr>
        <p:txBody>
          <a:bodyPr/>
          <a:lstStyle/>
          <a:p>
            <a:pPr>
              <a:lnSpc>
                <a:spcPct val="150000"/>
              </a:lnSpc>
              <a:buFont typeface="Wingdings" panose="05000000000000000000" pitchFamily="2" charset="2"/>
              <a:buChar char="§"/>
            </a:pPr>
            <a:r>
              <a:rPr lang="en-US" sz="1800" b="1" u="sng" dirty="0">
                <a:solidFill>
                  <a:srgbClr val="000000"/>
                </a:solidFill>
                <a:latin typeface="Times New Roman" panose="02020603050405020304" pitchFamily="18" charset="0"/>
                <a:cs typeface="Times New Roman" panose="02020603050405020304" pitchFamily="18" charset="0"/>
              </a:rPr>
              <a:t>State Transition Testing</a:t>
            </a:r>
          </a:p>
          <a:p>
            <a:pPr lvl="1">
              <a:buFont typeface="Wingdings" panose="05000000000000000000" pitchFamily="2" charset="2"/>
              <a:buChar char="§"/>
            </a:pPr>
            <a:r>
              <a:rPr lang="en-US" sz="1500" dirty="0">
                <a:latin typeface="Times New Roman" panose="02020603050405020304" pitchFamily="18" charset="0"/>
                <a:cs typeface="Times New Roman" panose="02020603050405020304" pitchFamily="18" charset="0"/>
              </a:rPr>
              <a:t>  It</a:t>
            </a:r>
            <a:r>
              <a:rPr lang="en-US" sz="1500" dirty="0">
                <a:solidFill>
                  <a:srgbClr val="000000"/>
                </a:solidFill>
                <a:latin typeface="Times New Roman" panose="02020603050405020304" pitchFamily="18" charset="0"/>
                <a:cs typeface="Times New Roman" panose="02020603050405020304" pitchFamily="18" charset="0"/>
              </a:rPr>
              <a:t> is a </a:t>
            </a:r>
            <a:r>
              <a:rPr lang="en-US" sz="1500" b="1" dirty="0">
                <a:solidFill>
                  <a:schemeClr val="accent6">
                    <a:lumMod val="75000"/>
                  </a:schemeClr>
                </a:solidFill>
                <a:latin typeface="Times New Roman" panose="02020603050405020304" pitchFamily="18" charset="0"/>
                <a:cs typeface="Times New Roman" panose="02020603050405020304" pitchFamily="18" charset="0"/>
              </a:rPr>
              <a:t>black box </a:t>
            </a:r>
            <a:r>
              <a:rPr lang="en-US" sz="1500" dirty="0">
                <a:solidFill>
                  <a:srgbClr val="000000"/>
                </a:solidFill>
                <a:latin typeface="Times New Roman" panose="02020603050405020304" pitchFamily="18" charset="0"/>
                <a:cs typeface="Times New Roman" panose="02020603050405020304" pitchFamily="18" charset="0"/>
              </a:rPr>
              <a:t>testing technique in which changes made in input conditions cause state </a:t>
            </a:r>
          </a:p>
          <a:p>
            <a:pPr marL="476250" lvl="1" indent="0">
              <a:lnSpc>
                <a:spcPct val="150000"/>
              </a:lnSpc>
              <a:buNone/>
            </a:pPr>
            <a:r>
              <a:rPr lang="en-US" sz="1500" dirty="0">
                <a:solidFill>
                  <a:srgbClr val="000000"/>
                </a:solidFill>
                <a:latin typeface="Times New Roman" panose="02020603050405020304" pitchFamily="18" charset="0"/>
                <a:cs typeface="Times New Roman" panose="02020603050405020304" pitchFamily="18" charset="0"/>
              </a:rPr>
              <a:t>changes or output changes in the Application under Test(AUT). </a:t>
            </a:r>
            <a:endParaRPr lang="en-US" sz="788" dirty="0">
              <a:solidFill>
                <a:srgbClr val="000000"/>
              </a:solidFill>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
            </a:pPr>
            <a:endParaRPr lang="en-US" sz="788" dirty="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
            </a:pPr>
            <a:r>
              <a:rPr lang="en-US" sz="1500" dirty="0">
                <a:latin typeface="Times New Roman" panose="02020603050405020304" pitchFamily="18" charset="0"/>
                <a:cs typeface="Times New Roman" panose="02020603050405020304" pitchFamily="18" charset="0"/>
              </a:rPr>
              <a:t>  It </a:t>
            </a:r>
            <a:r>
              <a:rPr lang="en-US" sz="1500" dirty="0">
                <a:solidFill>
                  <a:srgbClr val="000000"/>
                </a:solidFill>
                <a:latin typeface="Times New Roman" panose="02020603050405020304" pitchFamily="18" charset="0"/>
                <a:cs typeface="Times New Roman" panose="02020603050405020304" pitchFamily="18" charset="0"/>
              </a:rPr>
              <a:t>helps to </a:t>
            </a:r>
            <a:r>
              <a:rPr lang="en-US" sz="1500" b="1" dirty="0">
                <a:solidFill>
                  <a:schemeClr val="accent6">
                    <a:lumMod val="75000"/>
                  </a:schemeClr>
                </a:solidFill>
                <a:latin typeface="Times New Roman" panose="02020603050405020304" pitchFamily="18" charset="0"/>
                <a:cs typeface="Times New Roman" panose="02020603050405020304" pitchFamily="18" charset="0"/>
              </a:rPr>
              <a:t>analyze behavior of an application for different input conditions.</a:t>
            </a:r>
            <a:r>
              <a:rPr lang="en-US" sz="1500" dirty="0">
                <a:solidFill>
                  <a:srgbClr val="000000"/>
                </a:solidFill>
                <a:latin typeface="Times New Roman" panose="02020603050405020304" pitchFamily="18" charset="0"/>
                <a:cs typeface="Times New Roman" panose="02020603050405020304" pitchFamily="18" charset="0"/>
              </a:rPr>
              <a:t> </a:t>
            </a:r>
          </a:p>
          <a:p>
            <a:pPr marL="476250" lvl="1" indent="0">
              <a:lnSpc>
                <a:spcPct val="150000"/>
              </a:lnSpc>
              <a:buNone/>
            </a:pPr>
            <a:endParaRPr lang="en-US" sz="788" dirty="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
            </a:pPr>
            <a:r>
              <a:rPr lang="en-US" sz="1500" dirty="0">
                <a:solidFill>
                  <a:srgbClr val="000000"/>
                </a:solidFill>
                <a:latin typeface="Times New Roman" panose="02020603050405020304" pitchFamily="18" charset="0"/>
                <a:cs typeface="Times New Roman" panose="02020603050405020304" pitchFamily="18" charset="0"/>
              </a:rPr>
              <a:t>Testers can provide positive and negative input test values and record the system behavior.</a:t>
            </a:r>
          </a:p>
          <a:p>
            <a:pPr marL="476250" lvl="1" indent="0">
              <a:lnSpc>
                <a:spcPct val="150000"/>
              </a:lnSpc>
              <a:buNone/>
            </a:pPr>
            <a:endParaRPr lang="en-US" sz="788" dirty="0">
              <a:solidFill>
                <a:srgbClr val="000000"/>
              </a:solidFill>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
            </a:pPr>
            <a:r>
              <a:rPr lang="en-US" sz="1500" dirty="0">
                <a:solidFill>
                  <a:srgbClr val="000000"/>
                </a:solidFill>
                <a:latin typeface="Times New Roman" panose="02020603050405020304" pitchFamily="18" charset="0"/>
                <a:cs typeface="Times New Roman" panose="02020603050405020304" pitchFamily="18" charset="0"/>
              </a:rPr>
              <a:t> Any system where you get a different output for the same input, depending on what has happened before, is a finite state system.</a:t>
            </a:r>
          </a:p>
          <a:p>
            <a:pPr lvl="1">
              <a:lnSpc>
                <a:spcPct val="150000"/>
              </a:lnSpc>
              <a:buFont typeface="Wingdings" panose="05000000000000000000" pitchFamily="2" charset="2"/>
              <a:buChar char="§"/>
            </a:pPr>
            <a:r>
              <a:rPr lang="en-US" sz="1500" dirty="0">
                <a:solidFill>
                  <a:srgbClr val="000000"/>
                </a:solidFill>
                <a:latin typeface="Times New Roman" panose="02020603050405020304" pitchFamily="18" charset="0"/>
                <a:cs typeface="Times New Roman" panose="02020603050405020304" pitchFamily="18" charset="0"/>
              </a:rPr>
              <a:t>The testing techniques for state machine is N Switch (N is number of transitions)</a:t>
            </a:r>
          </a:p>
        </p:txBody>
      </p:sp>
    </p:spTree>
    <p:extLst>
      <p:ext uri="{BB962C8B-B14F-4D97-AF65-F5344CB8AC3E}">
        <p14:creationId xmlns:p14="http://schemas.microsoft.com/office/powerpoint/2010/main" val="2569640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CC25C-C82B-A49B-A299-89DFE0327CD8}"/>
              </a:ext>
            </a:extLst>
          </p:cNvPr>
          <p:cNvSpPr>
            <a:spLocks noGrp="1"/>
          </p:cNvSpPr>
          <p:nvPr>
            <p:ph type="title"/>
          </p:nvPr>
        </p:nvSpPr>
        <p:spPr/>
        <p:txBody>
          <a:bodyPr/>
          <a:lstStyle/>
          <a:p>
            <a:pPr marL="428625" indent="-428625">
              <a:buFont typeface="Wingdings" panose="05000000000000000000" pitchFamily="2" charset="2"/>
              <a:buChar char="q"/>
            </a:pPr>
            <a:r>
              <a:rPr lang="en-US" sz="3000" dirty="0">
                <a:solidFill>
                  <a:schemeClr val="bg2"/>
                </a:solidFill>
                <a:latin typeface="Times New Roman" panose="02020603050405020304" pitchFamily="18" charset="0"/>
                <a:cs typeface="Times New Roman" panose="02020603050405020304" pitchFamily="18" charset="0"/>
              </a:rPr>
              <a:t>Testing Techniques: State Transition Testing</a:t>
            </a:r>
          </a:p>
        </p:txBody>
      </p:sp>
      <p:sp>
        <p:nvSpPr>
          <p:cNvPr id="11" name="Text Placeholder 10">
            <a:extLst>
              <a:ext uri="{FF2B5EF4-FFF2-40B4-BE49-F238E27FC236}">
                <a16:creationId xmlns:a16="http://schemas.microsoft.com/office/drawing/2014/main" id="{80575C33-60EC-D448-A653-1D4A320B9F24}"/>
              </a:ext>
            </a:extLst>
          </p:cNvPr>
          <p:cNvSpPr>
            <a:spLocks noGrp="1"/>
          </p:cNvSpPr>
          <p:nvPr>
            <p:ph type="body" idx="1"/>
          </p:nvPr>
        </p:nvSpPr>
        <p:spPr>
          <a:xfrm>
            <a:off x="319036" y="685801"/>
            <a:ext cx="8686800" cy="2728127"/>
          </a:xfrm>
        </p:spPr>
        <p:txBody>
          <a:bodyPr/>
          <a:lstStyle/>
          <a:p>
            <a:pPr marL="257175" indent="-257175">
              <a:buFont typeface="Arial" panose="020B0604020202020204" pitchFamily="34" charset="0"/>
              <a:buChar char="•"/>
            </a:pPr>
            <a:r>
              <a:rPr lang="en-US" sz="1500" b="1" u="sng" dirty="0">
                <a:latin typeface="Times New Roman" panose="02020603050405020304" pitchFamily="18" charset="0"/>
                <a:cs typeface="Times New Roman" panose="02020603050405020304" pitchFamily="18" charset="0"/>
              </a:rPr>
              <a:t>N-Switch Coverage</a:t>
            </a:r>
          </a:p>
          <a:p>
            <a:pPr lvl="1" indent="-257175">
              <a:buFont typeface="Arial" panose="020B0604020202020204" pitchFamily="34" charset="0"/>
              <a:buChar char="•"/>
            </a:pPr>
            <a:r>
              <a:rPr lang="en-US" sz="1500" b="1" u="sng" dirty="0">
                <a:latin typeface="Times New Roman" panose="02020603050405020304" pitchFamily="18" charset="0"/>
                <a:cs typeface="Times New Roman" panose="02020603050405020304" pitchFamily="18" charset="0"/>
              </a:rPr>
              <a:t>0-Switch coverage </a:t>
            </a:r>
          </a:p>
          <a:p>
            <a:pPr lvl="2"/>
            <a:r>
              <a:rPr lang="en-US" sz="150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Cover one transition at a time</a:t>
            </a:r>
          </a:p>
          <a:p>
            <a:pPr lvl="1" indent="-257175">
              <a:buFont typeface="Arial" panose="020B0604020202020204" pitchFamily="34" charset="0"/>
              <a:buChar char="•"/>
            </a:pPr>
            <a:r>
              <a:rPr lang="en-US" sz="1500" b="1" u="sng" dirty="0">
                <a:latin typeface="Times New Roman" panose="02020603050405020304" pitchFamily="18" charset="0"/>
                <a:cs typeface="Times New Roman" panose="02020603050405020304" pitchFamily="18" charset="0"/>
              </a:rPr>
              <a:t>1-Switch coverage </a:t>
            </a:r>
          </a:p>
          <a:p>
            <a:pPr lvl="2"/>
            <a:r>
              <a:rPr lang="en-US" sz="1200" dirty="0">
                <a:latin typeface="Times New Roman" panose="02020603050405020304" pitchFamily="18" charset="0"/>
                <a:cs typeface="Times New Roman" panose="02020603050405020304" pitchFamily="18" charset="0"/>
              </a:rPr>
              <a:t> Cover all of the pairs of two valid transitions</a:t>
            </a:r>
            <a:endParaRPr lang="en-US" b="1" i="0" u="sng" dirty="0">
              <a:solidFill>
                <a:srgbClr val="333333"/>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1800" b="1" u="sng" dirty="0">
                <a:solidFill>
                  <a:srgbClr val="333333"/>
                </a:solidFill>
                <a:latin typeface="Times New Roman" panose="02020603050405020304" pitchFamily="18" charset="0"/>
                <a:cs typeface="Times New Roman" panose="02020603050405020304" pitchFamily="18" charset="0"/>
              </a:rPr>
              <a:t>Example</a:t>
            </a:r>
          </a:p>
        </p:txBody>
      </p:sp>
      <p:pic>
        <p:nvPicPr>
          <p:cNvPr id="9" name="Picture 8">
            <a:extLst>
              <a:ext uri="{FF2B5EF4-FFF2-40B4-BE49-F238E27FC236}">
                <a16:creationId xmlns:a16="http://schemas.microsoft.com/office/drawing/2014/main" id="{DB7DC7C0-513B-8E0F-4FA3-EDC0919C9453}"/>
              </a:ext>
            </a:extLst>
          </p:cNvPr>
          <p:cNvPicPr>
            <a:picLocks noChangeAspect="1"/>
          </p:cNvPicPr>
          <p:nvPr/>
        </p:nvPicPr>
        <p:blipFill>
          <a:blip r:embed="rId3"/>
          <a:stretch>
            <a:fillRect/>
          </a:stretch>
        </p:blipFill>
        <p:spPr>
          <a:xfrm>
            <a:off x="411904" y="2280628"/>
            <a:ext cx="3584749" cy="995492"/>
          </a:xfrm>
          <a:prstGeom prst="rect">
            <a:avLst/>
          </a:prstGeom>
        </p:spPr>
      </p:pic>
      <p:graphicFrame>
        <p:nvGraphicFramePr>
          <p:cNvPr id="12" name="Table 11">
            <a:extLst>
              <a:ext uri="{FF2B5EF4-FFF2-40B4-BE49-F238E27FC236}">
                <a16:creationId xmlns:a16="http://schemas.microsoft.com/office/drawing/2014/main" id="{B6998664-8D3B-9662-A4AC-5006DB485D34}"/>
              </a:ext>
            </a:extLst>
          </p:cNvPr>
          <p:cNvGraphicFramePr>
            <a:graphicFrameLocks noGrp="1"/>
          </p:cNvGraphicFramePr>
          <p:nvPr/>
        </p:nvGraphicFramePr>
        <p:xfrm>
          <a:off x="4662436" y="2354322"/>
          <a:ext cx="3501127" cy="1379220"/>
        </p:xfrm>
        <a:graphic>
          <a:graphicData uri="http://schemas.openxmlformats.org/drawingml/2006/table">
            <a:tbl>
              <a:tblPr/>
              <a:tblGrid>
                <a:gridCol w="765463">
                  <a:extLst>
                    <a:ext uri="{9D8B030D-6E8A-4147-A177-3AD203B41FA5}">
                      <a16:colId xmlns:a16="http://schemas.microsoft.com/office/drawing/2014/main" val="4155033481"/>
                    </a:ext>
                  </a:extLst>
                </a:gridCol>
                <a:gridCol w="1492180">
                  <a:extLst>
                    <a:ext uri="{9D8B030D-6E8A-4147-A177-3AD203B41FA5}">
                      <a16:colId xmlns:a16="http://schemas.microsoft.com/office/drawing/2014/main" val="2468493544"/>
                    </a:ext>
                  </a:extLst>
                </a:gridCol>
                <a:gridCol w="1243484">
                  <a:extLst>
                    <a:ext uri="{9D8B030D-6E8A-4147-A177-3AD203B41FA5}">
                      <a16:colId xmlns:a16="http://schemas.microsoft.com/office/drawing/2014/main" val="3481772376"/>
                    </a:ext>
                  </a:extLst>
                </a:gridCol>
              </a:tblGrid>
              <a:tr h="228600">
                <a:tc>
                  <a:txBody>
                    <a:bodyPr/>
                    <a:lstStyle/>
                    <a:p>
                      <a:pPr algn="l" fontAlgn="b"/>
                      <a:r>
                        <a:rPr lang="en-US" sz="1100" b="1" dirty="0">
                          <a:effectLst/>
                        </a:rPr>
                        <a:t>State</a:t>
                      </a:r>
                    </a:p>
                  </a:txBody>
                  <a:tcPr marL="68580" marR="68580" marT="34290" marB="34290" anchor="b">
                    <a:lnL>
                      <a:noFill/>
                    </a:lnL>
                    <a:lnR>
                      <a:noFill/>
                    </a:lnR>
                    <a:lnT w="15240" cap="flat" cmpd="sng" algn="ctr">
                      <a:solidFill>
                        <a:srgbClr val="000000"/>
                      </a:solidFill>
                      <a:prstDash val="solid"/>
                      <a:round/>
                      <a:headEnd type="none" w="med" len="med"/>
                      <a:tailEnd type="none" w="med" len="med"/>
                    </a:lnT>
                    <a:lnB w="15240" cap="flat" cmpd="sng" algn="ctr">
                      <a:solidFill>
                        <a:srgbClr val="E6E6E6"/>
                      </a:solidFill>
                      <a:prstDash val="solid"/>
                      <a:round/>
                      <a:headEnd type="none" w="med" len="med"/>
                      <a:tailEnd type="none" w="med" len="med"/>
                    </a:lnB>
                    <a:solidFill>
                      <a:srgbClr val="FFFFFF"/>
                    </a:solidFill>
                  </a:tcPr>
                </a:tc>
                <a:tc>
                  <a:txBody>
                    <a:bodyPr/>
                    <a:lstStyle/>
                    <a:p>
                      <a:pPr algn="l" fontAlgn="b"/>
                      <a:r>
                        <a:rPr lang="en-US" sz="1100" b="1" dirty="0">
                          <a:effectLst/>
                        </a:rPr>
                        <a:t>Push on-switch</a:t>
                      </a:r>
                    </a:p>
                  </a:txBody>
                  <a:tcPr marL="68580" marR="68580" marT="34290" marB="34290" anchor="b">
                    <a:lnL>
                      <a:noFill/>
                    </a:lnL>
                    <a:lnR>
                      <a:noFill/>
                    </a:lnR>
                    <a:lnT w="15240" cap="flat" cmpd="sng" algn="ctr">
                      <a:solidFill>
                        <a:srgbClr val="000000"/>
                      </a:solidFill>
                      <a:prstDash val="solid"/>
                      <a:round/>
                      <a:headEnd type="none" w="med" len="med"/>
                      <a:tailEnd type="none" w="med" len="med"/>
                    </a:lnT>
                    <a:lnB w="15240" cap="flat" cmpd="sng" algn="ctr">
                      <a:solidFill>
                        <a:srgbClr val="E6E6E6"/>
                      </a:solidFill>
                      <a:prstDash val="solid"/>
                      <a:round/>
                      <a:headEnd type="none" w="med" len="med"/>
                      <a:tailEnd type="none" w="med" len="med"/>
                    </a:lnB>
                    <a:solidFill>
                      <a:srgbClr val="FFFFFF"/>
                    </a:solidFill>
                  </a:tcPr>
                </a:tc>
                <a:tc>
                  <a:txBody>
                    <a:bodyPr/>
                    <a:lstStyle/>
                    <a:p>
                      <a:pPr algn="l" fontAlgn="b"/>
                      <a:r>
                        <a:rPr lang="en-US" sz="1100" b="1" dirty="0">
                          <a:effectLst/>
                        </a:rPr>
                        <a:t>Push off-switch</a:t>
                      </a:r>
                    </a:p>
                  </a:txBody>
                  <a:tcPr marL="68580" marR="68580" marT="34290" marB="34290" anchor="b">
                    <a:lnL>
                      <a:noFill/>
                    </a:lnL>
                    <a:lnB w="15240" cap="flat" cmpd="sng" algn="ctr">
                      <a:solidFill>
                        <a:srgbClr val="E6E6E6"/>
                      </a:solidFill>
                      <a:prstDash val="solid"/>
                      <a:round/>
                      <a:headEnd type="none" w="med" len="med"/>
                      <a:tailEnd type="none" w="med" len="med"/>
                    </a:lnB>
                  </a:tcPr>
                </a:tc>
                <a:extLst>
                  <a:ext uri="{0D108BD9-81ED-4DB2-BD59-A6C34878D82A}">
                    <a16:rowId xmlns:a16="http://schemas.microsoft.com/office/drawing/2014/main" val="3353151660"/>
                  </a:ext>
                </a:extLst>
              </a:tr>
              <a:tr h="388620">
                <a:tc>
                  <a:txBody>
                    <a:bodyPr/>
                    <a:lstStyle/>
                    <a:p>
                      <a:pPr algn="l" fontAlgn="t"/>
                      <a:r>
                        <a:rPr lang="en-US" sz="1100" dirty="0">
                          <a:effectLst/>
                        </a:rPr>
                        <a:t>Lamp off</a:t>
                      </a:r>
                    </a:p>
                  </a:txBody>
                  <a:tcPr marL="68580" marR="68580" marT="34290" marB="34290">
                    <a:lnL>
                      <a:noFill/>
                    </a:lnL>
                    <a:lnR>
                      <a:noFill/>
                    </a:lnR>
                    <a:lnT w="15240" cap="flat" cmpd="sng" algn="ctr">
                      <a:solidFill>
                        <a:srgbClr val="E6E6E6"/>
                      </a:solidFill>
                      <a:prstDash val="solid"/>
                      <a:round/>
                      <a:headEnd type="none" w="med" len="med"/>
                      <a:tailEnd type="none" w="med" len="med"/>
                    </a:lnT>
                    <a:lnB w="15240" cap="flat" cmpd="sng" algn="ctr">
                      <a:solidFill>
                        <a:srgbClr val="E6E6E6"/>
                      </a:solidFill>
                      <a:prstDash val="solid"/>
                      <a:round/>
                      <a:headEnd type="none" w="med" len="med"/>
                      <a:tailEnd type="none" w="med" len="med"/>
                    </a:lnB>
                    <a:solidFill>
                      <a:srgbClr val="FFFFFF"/>
                    </a:solidFill>
                  </a:tcPr>
                </a:tc>
                <a:tc>
                  <a:txBody>
                    <a:bodyPr/>
                    <a:lstStyle/>
                    <a:p>
                      <a:pPr fontAlgn="t"/>
                      <a:r>
                        <a:rPr lang="en-US" sz="1100" i="1" dirty="0">
                          <a:effectLst/>
                        </a:rPr>
                        <a:t>Enable electric current</a:t>
                      </a:r>
                      <a:endParaRPr lang="en-US" sz="1100" dirty="0">
                        <a:effectLst/>
                      </a:endParaRPr>
                    </a:p>
                    <a:p>
                      <a:pPr fontAlgn="t"/>
                      <a:r>
                        <a:rPr lang="en-US" sz="1100" dirty="0">
                          <a:effectLst/>
                        </a:rPr>
                        <a:t>Lamp on</a:t>
                      </a:r>
                    </a:p>
                  </a:txBody>
                  <a:tcPr marL="68580" marR="68580" marT="34290" marB="34290">
                    <a:lnL>
                      <a:noFill/>
                    </a:lnL>
                    <a:lnR>
                      <a:noFill/>
                    </a:lnR>
                    <a:lnT w="15240" cap="flat" cmpd="sng" algn="ctr">
                      <a:solidFill>
                        <a:srgbClr val="E6E6E6"/>
                      </a:solidFill>
                      <a:prstDash val="solid"/>
                      <a:round/>
                      <a:headEnd type="none" w="med" len="med"/>
                      <a:tailEnd type="none" w="med" len="med"/>
                    </a:lnT>
                    <a:lnB w="15240" cap="flat" cmpd="sng" algn="ctr">
                      <a:solidFill>
                        <a:srgbClr val="E6E6E6"/>
                      </a:solidFill>
                      <a:prstDash val="solid"/>
                      <a:round/>
                      <a:headEnd type="none" w="med" len="med"/>
                      <a:tailEnd type="none" w="med" len="med"/>
                    </a:lnB>
                    <a:solidFill>
                      <a:srgbClr val="FFFFFF"/>
                    </a:solidFill>
                  </a:tcPr>
                </a:tc>
                <a:tc>
                  <a:txBody>
                    <a:bodyPr/>
                    <a:lstStyle/>
                    <a:p>
                      <a:pPr fontAlgn="t"/>
                      <a:r>
                        <a:rPr lang="en-US" sz="1100" dirty="0">
                          <a:effectLst/>
                        </a:rPr>
                        <a:t>-</a:t>
                      </a:r>
                    </a:p>
                  </a:txBody>
                  <a:tcPr marL="68580" marR="68580" marT="34290" marB="34290">
                    <a:lnL>
                      <a:noFill/>
                    </a:lnL>
                    <a:lnR>
                      <a:noFill/>
                    </a:lnR>
                    <a:lnT w="15240" cap="flat" cmpd="sng" algn="ctr">
                      <a:solidFill>
                        <a:srgbClr val="E6E6E6"/>
                      </a:solidFill>
                      <a:prstDash val="solid"/>
                      <a:round/>
                      <a:headEnd type="none" w="med" len="med"/>
                      <a:tailEnd type="none" w="med" len="med"/>
                    </a:lnT>
                    <a:lnB w="15240"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1198651273"/>
                  </a:ext>
                </a:extLst>
              </a:tr>
              <a:tr h="548640">
                <a:tc>
                  <a:txBody>
                    <a:bodyPr/>
                    <a:lstStyle/>
                    <a:p>
                      <a:pPr algn="l" fontAlgn="t"/>
                      <a:r>
                        <a:rPr lang="en-US" sz="1100" dirty="0">
                          <a:effectLst/>
                        </a:rPr>
                        <a:t>Lamp on</a:t>
                      </a:r>
                    </a:p>
                  </a:txBody>
                  <a:tcPr marL="68580" marR="68580" marT="34290" marB="34290">
                    <a:lnL>
                      <a:noFill/>
                    </a:lnL>
                    <a:lnR>
                      <a:noFill/>
                    </a:lnR>
                    <a:lnT w="15240" cap="flat" cmpd="sng" algn="ctr">
                      <a:solidFill>
                        <a:srgbClr val="E6E6E6"/>
                      </a:solidFill>
                      <a:prstDash val="solid"/>
                      <a:round/>
                      <a:headEnd type="none" w="med" len="med"/>
                      <a:tailEnd type="none" w="med" len="med"/>
                    </a:lnT>
                    <a:lnB>
                      <a:noFill/>
                    </a:lnB>
                    <a:solidFill>
                      <a:srgbClr val="FFFFFF"/>
                    </a:solidFill>
                  </a:tcPr>
                </a:tc>
                <a:tc>
                  <a:txBody>
                    <a:bodyPr/>
                    <a:lstStyle/>
                    <a:p>
                      <a:pPr fontAlgn="t"/>
                      <a:r>
                        <a:rPr lang="en-US" sz="1100" dirty="0">
                          <a:effectLst/>
                        </a:rPr>
                        <a:t>-</a:t>
                      </a:r>
                    </a:p>
                  </a:txBody>
                  <a:tcPr marL="68580" marR="68580" marT="34290" marB="34290">
                    <a:lnL>
                      <a:noFill/>
                    </a:lnL>
                    <a:lnR>
                      <a:noFill/>
                    </a:lnR>
                    <a:lnT w="15240" cap="flat" cmpd="sng" algn="ctr">
                      <a:solidFill>
                        <a:srgbClr val="E6E6E6"/>
                      </a:solidFill>
                      <a:prstDash val="solid"/>
                      <a:round/>
                      <a:headEnd type="none" w="med" len="med"/>
                      <a:tailEnd type="none" w="med" len="med"/>
                    </a:lnT>
                    <a:lnB>
                      <a:noFill/>
                    </a:lnB>
                    <a:solidFill>
                      <a:srgbClr val="FFFFFF"/>
                    </a:solidFill>
                  </a:tcPr>
                </a:tc>
                <a:tc>
                  <a:txBody>
                    <a:bodyPr/>
                    <a:lstStyle/>
                    <a:p>
                      <a:pPr fontAlgn="t"/>
                      <a:r>
                        <a:rPr lang="en-US" sz="1100" i="1" dirty="0">
                          <a:effectLst/>
                        </a:rPr>
                        <a:t>Cut electric current</a:t>
                      </a:r>
                      <a:endParaRPr lang="en-US" sz="1100" dirty="0">
                        <a:effectLst/>
                      </a:endParaRPr>
                    </a:p>
                    <a:p>
                      <a:pPr fontAlgn="t"/>
                      <a:r>
                        <a:rPr lang="en-US" sz="1100" dirty="0">
                          <a:effectLst/>
                        </a:rPr>
                        <a:t>Lamp off</a:t>
                      </a:r>
                    </a:p>
                  </a:txBody>
                  <a:tcPr marL="68580" marR="68580" marT="34290" marB="34290">
                    <a:lnL>
                      <a:noFill/>
                    </a:lnL>
                    <a:lnR>
                      <a:noFill/>
                    </a:lnR>
                    <a:lnT w="15240" cap="flat" cmpd="sng" algn="ctr">
                      <a:solidFill>
                        <a:srgbClr val="E6E6E6"/>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389601484"/>
                  </a:ext>
                </a:extLst>
              </a:tr>
            </a:tbl>
          </a:graphicData>
        </a:graphic>
      </p:graphicFrame>
      <p:sp>
        <p:nvSpPr>
          <p:cNvPr id="13" name="Text Placeholder 10">
            <a:extLst>
              <a:ext uri="{FF2B5EF4-FFF2-40B4-BE49-F238E27FC236}">
                <a16:creationId xmlns:a16="http://schemas.microsoft.com/office/drawing/2014/main" id="{1566D0B1-E06A-9481-E14F-1E9BB3EB8C7F}"/>
              </a:ext>
            </a:extLst>
          </p:cNvPr>
          <p:cNvSpPr txBox="1">
            <a:spLocks/>
          </p:cNvSpPr>
          <p:nvPr/>
        </p:nvSpPr>
        <p:spPr>
          <a:xfrm>
            <a:off x="479731" y="3276120"/>
            <a:ext cx="4976525" cy="1594829"/>
          </a:xfrm>
          <a:prstGeom prst="rect">
            <a:avLst/>
          </a:prstGeom>
          <a:noFill/>
          <a:ln>
            <a:noFill/>
          </a:ln>
        </p:spPr>
        <p:txBody>
          <a:bodyPr lIns="68569" tIns="68569" rIns="68569" bIns="68569" anchor="t" anchorCtr="0"/>
          <a:lstStyle>
            <a:defPPr marR="0" algn="l" rtl="0">
              <a:lnSpc>
                <a:spcPct val="100000"/>
              </a:lnSpc>
              <a:spcBef>
                <a:spcPts val="0"/>
              </a:spcBef>
              <a:spcAft>
                <a:spcPts val="0"/>
              </a:spcAft>
            </a:defPPr>
            <a:lvl1pPr marL="342900" marR="0" indent="-139700" algn="l" rtl="0">
              <a:lnSpc>
                <a:spcPct val="100000"/>
              </a:lnSpc>
              <a:spcBef>
                <a:spcPts val="0"/>
              </a:spcBef>
              <a:spcAft>
                <a:spcPts val="0"/>
              </a:spcAft>
              <a:buClr>
                <a:srgbClr val="E11957"/>
              </a:buClr>
              <a:buFont typeface="Calibri"/>
              <a:buChar char="❑"/>
              <a:defRPr sz="1400" b="0" i="0" u="none" strike="noStrike" cap="none" baseline="0">
                <a:solidFill>
                  <a:srgbClr val="000000"/>
                </a:solidFill>
                <a:latin typeface="Arial"/>
                <a:ea typeface="Arial"/>
                <a:cs typeface="Arial"/>
                <a:sym typeface="Arial"/>
                <a:rtl val="0"/>
              </a:defRPr>
            </a:lvl1pPr>
            <a:lvl2pPr marL="742950" marR="0" indent="-107950" algn="l" rtl="0">
              <a:lnSpc>
                <a:spcPct val="100000"/>
              </a:lnSpc>
              <a:spcBef>
                <a:spcPts val="0"/>
              </a:spcBef>
              <a:spcAft>
                <a:spcPts val="0"/>
              </a:spcAft>
              <a:buClr>
                <a:srgbClr val="E11957"/>
              </a:buClr>
              <a:buFont typeface="Calibri"/>
              <a:buChar char="▪"/>
              <a:defRPr sz="1400" b="0" i="0" u="none" strike="noStrike" cap="none" baseline="0">
                <a:solidFill>
                  <a:srgbClr val="000000"/>
                </a:solidFill>
                <a:latin typeface="Arial"/>
                <a:ea typeface="Arial"/>
                <a:cs typeface="Arial"/>
                <a:sym typeface="Arial"/>
                <a:rtl val="0"/>
              </a:defRPr>
            </a:lvl2pPr>
            <a:lvl3pPr marL="1143000" marR="0" indent="-76200" algn="l" rtl="0">
              <a:lnSpc>
                <a:spcPct val="100000"/>
              </a:lnSpc>
              <a:spcBef>
                <a:spcPts val="0"/>
              </a:spcBef>
              <a:spcAft>
                <a:spcPts val="0"/>
              </a:spcAft>
              <a:buClr>
                <a:srgbClr val="E11957"/>
              </a:buClr>
              <a:buFont typeface="Calibri"/>
              <a:buChar char="•"/>
              <a:defRPr sz="1400" b="0" i="0" u="none" strike="noStrike" cap="none" baseline="0">
                <a:solidFill>
                  <a:srgbClr val="000000"/>
                </a:solidFill>
                <a:latin typeface="Arial"/>
                <a:ea typeface="Arial"/>
                <a:cs typeface="Arial"/>
                <a:sym typeface="Arial"/>
                <a:rtl val="0"/>
              </a:defRPr>
            </a:lvl3pPr>
            <a:lvl4pPr marL="1600200" marR="0" indent="-101600" algn="l" rtl="0">
              <a:lnSpc>
                <a:spcPct val="100000"/>
              </a:lnSpc>
              <a:spcBef>
                <a:spcPts val="0"/>
              </a:spcBef>
              <a:spcAft>
                <a:spcPts val="0"/>
              </a:spcAft>
              <a:buClr>
                <a:srgbClr val="E11957"/>
              </a:buClr>
              <a:buFont typeface="Calibri"/>
              <a:buChar char="–"/>
              <a:defRPr sz="1400" b="0" i="0" u="none" strike="noStrike" cap="none" baseline="0">
                <a:solidFill>
                  <a:srgbClr val="000000"/>
                </a:solidFill>
                <a:latin typeface="Arial"/>
                <a:ea typeface="Arial"/>
                <a:cs typeface="Arial"/>
                <a:sym typeface="Arial"/>
                <a:rtl val="0"/>
              </a:defRPr>
            </a:lvl4pPr>
            <a:lvl5pPr marL="2057400" marR="0" indent="-101600" algn="l" rtl="0">
              <a:lnSpc>
                <a:spcPct val="100000"/>
              </a:lnSpc>
              <a:spcBef>
                <a:spcPts val="0"/>
              </a:spcBef>
              <a:spcAft>
                <a:spcPts val="0"/>
              </a:spcAft>
              <a:buClr>
                <a:srgbClr val="E11957"/>
              </a:buClr>
              <a:buFont typeface="Calibri"/>
              <a:buChar char="»"/>
              <a:defRPr sz="1400" b="0" i="0" u="none" strike="noStrike" cap="none" baseline="0">
                <a:solidFill>
                  <a:srgbClr val="000000"/>
                </a:solidFill>
                <a:latin typeface="Arial"/>
                <a:ea typeface="Arial"/>
                <a:cs typeface="Arial"/>
                <a:sym typeface="Arial"/>
                <a:rtl val="0"/>
              </a:defRPr>
            </a:lvl5pPr>
            <a:lvl6pPr marL="2514600" marR="0" indent="-101600" algn="l" rtl="0">
              <a:lnSpc>
                <a:spcPct val="100000"/>
              </a:lnSpc>
              <a:spcBef>
                <a:spcPts val="0"/>
              </a:spcBef>
              <a:spcAft>
                <a:spcPts val="0"/>
              </a:spcAft>
              <a:buClr>
                <a:schemeClr val="dk1"/>
              </a:buClr>
              <a:buFont typeface="Calibri"/>
              <a:buChar char="•"/>
              <a:defRPr sz="1400" b="0" i="0" u="none" strike="noStrike" cap="none" baseline="0">
                <a:solidFill>
                  <a:srgbClr val="000000"/>
                </a:solidFill>
                <a:latin typeface="Arial"/>
                <a:ea typeface="Arial"/>
                <a:cs typeface="Arial"/>
                <a:sym typeface="Arial"/>
                <a:rtl val="0"/>
              </a:defRPr>
            </a:lvl6pPr>
            <a:lvl7pPr marL="2971800" marR="0" indent="-101600" algn="l" rtl="0">
              <a:lnSpc>
                <a:spcPct val="100000"/>
              </a:lnSpc>
              <a:spcBef>
                <a:spcPts val="0"/>
              </a:spcBef>
              <a:spcAft>
                <a:spcPts val="0"/>
              </a:spcAft>
              <a:buClr>
                <a:schemeClr val="dk1"/>
              </a:buClr>
              <a:buFont typeface="Calibri"/>
              <a:buChar char="•"/>
              <a:defRPr sz="1400" b="0" i="0" u="none" strike="noStrike" cap="none" baseline="0">
                <a:solidFill>
                  <a:srgbClr val="000000"/>
                </a:solidFill>
                <a:latin typeface="Arial"/>
                <a:ea typeface="Arial"/>
                <a:cs typeface="Arial"/>
                <a:sym typeface="Arial"/>
                <a:rtl val="0"/>
              </a:defRPr>
            </a:lvl7pPr>
            <a:lvl8pPr marL="3429000" marR="0" indent="-101600" algn="l" rtl="0">
              <a:lnSpc>
                <a:spcPct val="100000"/>
              </a:lnSpc>
              <a:spcBef>
                <a:spcPts val="0"/>
              </a:spcBef>
              <a:spcAft>
                <a:spcPts val="0"/>
              </a:spcAft>
              <a:buClr>
                <a:schemeClr val="dk1"/>
              </a:buClr>
              <a:buFont typeface="Calibri"/>
              <a:buChar char="•"/>
              <a:defRPr sz="1400" b="0" i="0" u="none" strike="noStrike" cap="none" baseline="0">
                <a:solidFill>
                  <a:srgbClr val="000000"/>
                </a:solidFill>
                <a:latin typeface="Arial"/>
                <a:ea typeface="Arial"/>
                <a:cs typeface="Arial"/>
                <a:sym typeface="Arial"/>
                <a:rtl val="0"/>
              </a:defRPr>
            </a:lvl8pPr>
            <a:lvl9pPr marL="3886200" marR="0" indent="-101600" algn="l" rtl="0">
              <a:lnSpc>
                <a:spcPct val="100000"/>
              </a:lnSpc>
              <a:spcBef>
                <a:spcPts val="0"/>
              </a:spcBef>
              <a:spcAft>
                <a:spcPts val="0"/>
              </a:spcAft>
              <a:buClr>
                <a:schemeClr val="dk1"/>
              </a:buClr>
              <a:buFont typeface="Calibri"/>
              <a:buChar char="•"/>
              <a:defRPr sz="1400" b="0" i="0" u="none" strike="noStrike" cap="none" baseline="0">
                <a:solidFill>
                  <a:srgbClr val="000000"/>
                </a:solidFill>
                <a:latin typeface="Arial"/>
                <a:ea typeface="Arial"/>
                <a:cs typeface="Arial"/>
                <a:sym typeface="Arial"/>
                <a:rtl val="0"/>
              </a:defRPr>
            </a:lvl9pPr>
          </a:lstStyle>
          <a:p>
            <a:pPr indent="-257175">
              <a:buFont typeface="Arial" panose="020B0604020202020204" pitchFamily="34" charset="0"/>
              <a:buChar char="•"/>
            </a:pPr>
            <a:r>
              <a:rPr lang="en-US" sz="1500" b="1" u="sng" dirty="0">
                <a:solidFill>
                  <a:srgbClr val="333333"/>
                </a:solidFill>
                <a:latin typeface="Times New Roman" panose="02020603050405020304" pitchFamily="18" charset="0"/>
                <a:cs typeface="Times New Roman" panose="02020603050405020304" pitchFamily="18" charset="0"/>
              </a:rPr>
              <a:t>0-Switch</a:t>
            </a:r>
          </a:p>
          <a:p>
            <a:pPr marL="300038" lvl="1" indent="0">
              <a:buNone/>
            </a:pPr>
            <a:r>
              <a:rPr lang="en-US" sz="1050" b="1" dirty="0">
                <a:solidFill>
                  <a:srgbClr val="333333"/>
                </a:solidFill>
                <a:latin typeface="Times New Roman" panose="02020603050405020304" pitchFamily="18" charset="0"/>
                <a:cs typeface="Times New Roman" panose="02020603050405020304" pitchFamily="18" charset="0"/>
              </a:rPr>
              <a:t>Test case1: </a:t>
            </a:r>
            <a:r>
              <a:rPr lang="en-US" sz="1050" dirty="0">
                <a:solidFill>
                  <a:srgbClr val="333333"/>
                </a:solidFill>
                <a:latin typeface="Times New Roman" panose="02020603050405020304" pitchFamily="18" charset="0"/>
                <a:cs typeface="Times New Roman" panose="02020603050405020304" pitchFamily="18" charset="0"/>
              </a:rPr>
              <a:t>“lamp off – push on-switch – lamp on”</a:t>
            </a:r>
          </a:p>
          <a:p>
            <a:pPr marL="300038" lvl="1" indent="0">
              <a:buNone/>
            </a:pPr>
            <a:r>
              <a:rPr lang="en-US" sz="1050" b="1" dirty="0">
                <a:solidFill>
                  <a:srgbClr val="333333"/>
                </a:solidFill>
                <a:latin typeface="Times New Roman" panose="02020603050405020304" pitchFamily="18" charset="0"/>
                <a:cs typeface="Times New Roman" panose="02020603050405020304" pitchFamily="18" charset="0"/>
              </a:rPr>
              <a:t>Test case2: </a:t>
            </a:r>
            <a:r>
              <a:rPr lang="en-US" sz="1050" dirty="0">
                <a:solidFill>
                  <a:srgbClr val="333333"/>
                </a:solidFill>
                <a:latin typeface="Times New Roman" panose="02020603050405020304" pitchFamily="18" charset="0"/>
                <a:cs typeface="Times New Roman" panose="02020603050405020304" pitchFamily="18" charset="0"/>
              </a:rPr>
              <a:t>“lamp on – push off-switch – lamp off”</a:t>
            </a:r>
          </a:p>
          <a:p>
            <a:pPr indent="-257175">
              <a:buFont typeface="Arial" panose="020B0604020202020204" pitchFamily="34" charset="0"/>
              <a:buChar char="•"/>
            </a:pPr>
            <a:r>
              <a:rPr lang="en-US" sz="1500" b="1" u="sng" dirty="0">
                <a:solidFill>
                  <a:srgbClr val="333333"/>
                </a:solidFill>
                <a:latin typeface="Times New Roman" panose="02020603050405020304" pitchFamily="18" charset="0"/>
                <a:cs typeface="Times New Roman" panose="02020603050405020304" pitchFamily="18" charset="0"/>
              </a:rPr>
              <a:t>1-Switch</a:t>
            </a:r>
          </a:p>
          <a:p>
            <a:pPr marL="300038" lvl="1" indent="0">
              <a:buNone/>
            </a:pPr>
            <a:r>
              <a:rPr lang="en-US" sz="1050" b="1" dirty="0">
                <a:solidFill>
                  <a:srgbClr val="333333"/>
                </a:solidFill>
                <a:latin typeface="Times New Roman" panose="02020603050405020304" pitchFamily="18" charset="0"/>
                <a:cs typeface="Times New Roman" panose="02020603050405020304" pitchFamily="18" charset="0"/>
              </a:rPr>
              <a:t>Test case1:</a:t>
            </a:r>
          </a:p>
          <a:p>
            <a:pPr marL="300038" lvl="1" indent="0">
              <a:buNone/>
            </a:pPr>
            <a:r>
              <a:rPr lang="en-US" sz="1050" dirty="0">
                <a:solidFill>
                  <a:srgbClr val="333333"/>
                </a:solidFill>
                <a:latin typeface="Times New Roman" panose="02020603050405020304" pitchFamily="18" charset="0"/>
                <a:cs typeface="Times New Roman" panose="02020603050405020304" pitchFamily="18" charset="0"/>
              </a:rPr>
              <a:t>“lamp off – push on-switch – lamp on – push off-switch – lamp off”</a:t>
            </a:r>
          </a:p>
          <a:p>
            <a:pPr marL="300038" lvl="1" indent="0">
              <a:buNone/>
            </a:pPr>
            <a:r>
              <a:rPr lang="en-US" sz="1050" b="1" dirty="0">
                <a:solidFill>
                  <a:srgbClr val="333333"/>
                </a:solidFill>
                <a:latin typeface="Times New Roman" panose="02020603050405020304" pitchFamily="18" charset="0"/>
                <a:cs typeface="Times New Roman" panose="02020603050405020304" pitchFamily="18" charset="0"/>
              </a:rPr>
              <a:t>Test case2:</a:t>
            </a:r>
          </a:p>
          <a:p>
            <a:pPr marL="300038" lvl="1" indent="0">
              <a:buNone/>
            </a:pPr>
            <a:r>
              <a:rPr lang="en-US" sz="1050" dirty="0">
                <a:solidFill>
                  <a:srgbClr val="333333"/>
                </a:solidFill>
                <a:latin typeface="Times New Roman" panose="02020603050405020304" pitchFamily="18" charset="0"/>
                <a:cs typeface="Times New Roman" panose="02020603050405020304" pitchFamily="18" charset="0"/>
              </a:rPr>
              <a:t>“lamp on – push off-switch – lamp off - push on-switch – lamp on”</a:t>
            </a:r>
          </a:p>
          <a:p>
            <a:pPr marL="300038" lvl="1" indent="0">
              <a:buNone/>
            </a:pPr>
            <a:endParaRPr lang="en-US" sz="1050" dirty="0">
              <a:solidFill>
                <a:srgbClr val="333333"/>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5" name="Text Placeholder 10">
                <a:extLst>
                  <a:ext uri="{FF2B5EF4-FFF2-40B4-BE49-F238E27FC236}">
                    <a16:creationId xmlns:a16="http://schemas.microsoft.com/office/drawing/2014/main" id="{F2DDE142-B6C8-EDF4-2CE8-45AB0001E116}"/>
                  </a:ext>
                </a:extLst>
              </p:cNvPr>
              <p:cNvSpPr txBox="1">
                <a:spLocks/>
              </p:cNvSpPr>
              <p:nvPr/>
            </p:nvSpPr>
            <p:spPr>
              <a:xfrm>
                <a:off x="4617061" y="3320964"/>
                <a:ext cx="3841139" cy="1594829"/>
              </a:xfrm>
              <a:prstGeom prst="rect">
                <a:avLst/>
              </a:prstGeom>
              <a:noFill/>
              <a:ln>
                <a:noFill/>
              </a:ln>
            </p:spPr>
            <p:txBody>
              <a:bodyPr lIns="68569" tIns="68569" rIns="68569" bIns="68569" anchor="t" anchorCtr="0"/>
              <a:lstStyle>
                <a:defPPr marR="0" algn="l" rtl="0">
                  <a:lnSpc>
                    <a:spcPct val="100000"/>
                  </a:lnSpc>
                  <a:spcBef>
                    <a:spcPts val="0"/>
                  </a:spcBef>
                  <a:spcAft>
                    <a:spcPts val="0"/>
                  </a:spcAft>
                </a:defPPr>
                <a:lvl1pPr marL="342900" marR="0" indent="-139700" algn="l" rtl="0">
                  <a:lnSpc>
                    <a:spcPct val="100000"/>
                  </a:lnSpc>
                  <a:spcBef>
                    <a:spcPts val="0"/>
                  </a:spcBef>
                  <a:spcAft>
                    <a:spcPts val="0"/>
                  </a:spcAft>
                  <a:buClr>
                    <a:srgbClr val="E11957"/>
                  </a:buClr>
                  <a:buFont typeface="Calibri"/>
                  <a:buChar char="❑"/>
                  <a:defRPr sz="1400" b="0" i="0" u="none" strike="noStrike" cap="none" baseline="0">
                    <a:solidFill>
                      <a:srgbClr val="000000"/>
                    </a:solidFill>
                    <a:latin typeface="Arial"/>
                    <a:ea typeface="Arial"/>
                    <a:cs typeface="Arial"/>
                    <a:sym typeface="Arial"/>
                    <a:rtl val="0"/>
                  </a:defRPr>
                </a:lvl1pPr>
                <a:lvl2pPr marL="742950" marR="0" indent="-107950" algn="l" rtl="0">
                  <a:lnSpc>
                    <a:spcPct val="100000"/>
                  </a:lnSpc>
                  <a:spcBef>
                    <a:spcPts val="0"/>
                  </a:spcBef>
                  <a:spcAft>
                    <a:spcPts val="0"/>
                  </a:spcAft>
                  <a:buClr>
                    <a:srgbClr val="E11957"/>
                  </a:buClr>
                  <a:buFont typeface="Calibri"/>
                  <a:buChar char="▪"/>
                  <a:defRPr sz="1400" b="0" i="0" u="none" strike="noStrike" cap="none" baseline="0">
                    <a:solidFill>
                      <a:srgbClr val="000000"/>
                    </a:solidFill>
                    <a:latin typeface="Arial"/>
                    <a:ea typeface="Arial"/>
                    <a:cs typeface="Arial"/>
                    <a:sym typeface="Arial"/>
                    <a:rtl val="0"/>
                  </a:defRPr>
                </a:lvl2pPr>
                <a:lvl3pPr marL="1143000" marR="0" indent="-76200" algn="l" rtl="0">
                  <a:lnSpc>
                    <a:spcPct val="100000"/>
                  </a:lnSpc>
                  <a:spcBef>
                    <a:spcPts val="0"/>
                  </a:spcBef>
                  <a:spcAft>
                    <a:spcPts val="0"/>
                  </a:spcAft>
                  <a:buClr>
                    <a:srgbClr val="E11957"/>
                  </a:buClr>
                  <a:buFont typeface="Calibri"/>
                  <a:buChar char="•"/>
                  <a:defRPr sz="1400" b="0" i="0" u="none" strike="noStrike" cap="none" baseline="0">
                    <a:solidFill>
                      <a:srgbClr val="000000"/>
                    </a:solidFill>
                    <a:latin typeface="Arial"/>
                    <a:ea typeface="Arial"/>
                    <a:cs typeface="Arial"/>
                    <a:sym typeface="Arial"/>
                    <a:rtl val="0"/>
                  </a:defRPr>
                </a:lvl3pPr>
                <a:lvl4pPr marL="1600200" marR="0" indent="-101600" algn="l" rtl="0">
                  <a:lnSpc>
                    <a:spcPct val="100000"/>
                  </a:lnSpc>
                  <a:spcBef>
                    <a:spcPts val="0"/>
                  </a:spcBef>
                  <a:spcAft>
                    <a:spcPts val="0"/>
                  </a:spcAft>
                  <a:buClr>
                    <a:srgbClr val="E11957"/>
                  </a:buClr>
                  <a:buFont typeface="Calibri"/>
                  <a:buChar char="–"/>
                  <a:defRPr sz="1400" b="0" i="0" u="none" strike="noStrike" cap="none" baseline="0">
                    <a:solidFill>
                      <a:srgbClr val="000000"/>
                    </a:solidFill>
                    <a:latin typeface="Arial"/>
                    <a:ea typeface="Arial"/>
                    <a:cs typeface="Arial"/>
                    <a:sym typeface="Arial"/>
                    <a:rtl val="0"/>
                  </a:defRPr>
                </a:lvl4pPr>
                <a:lvl5pPr marL="2057400" marR="0" indent="-101600" algn="l" rtl="0">
                  <a:lnSpc>
                    <a:spcPct val="100000"/>
                  </a:lnSpc>
                  <a:spcBef>
                    <a:spcPts val="0"/>
                  </a:spcBef>
                  <a:spcAft>
                    <a:spcPts val="0"/>
                  </a:spcAft>
                  <a:buClr>
                    <a:srgbClr val="E11957"/>
                  </a:buClr>
                  <a:buFont typeface="Calibri"/>
                  <a:buChar char="»"/>
                  <a:defRPr sz="1400" b="0" i="0" u="none" strike="noStrike" cap="none" baseline="0">
                    <a:solidFill>
                      <a:srgbClr val="000000"/>
                    </a:solidFill>
                    <a:latin typeface="Arial"/>
                    <a:ea typeface="Arial"/>
                    <a:cs typeface="Arial"/>
                    <a:sym typeface="Arial"/>
                    <a:rtl val="0"/>
                  </a:defRPr>
                </a:lvl5pPr>
                <a:lvl6pPr marL="2514600" marR="0" indent="-101600" algn="l" rtl="0">
                  <a:lnSpc>
                    <a:spcPct val="100000"/>
                  </a:lnSpc>
                  <a:spcBef>
                    <a:spcPts val="0"/>
                  </a:spcBef>
                  <a:spcAft>
                    <a:spcPts val="0"/>
                  </a:spcAft>
                  <a:buClr>
                    <a:schemeClr val="dk1"/>
                  </a:buClr>
                  <a:buFont typeface="Calibri"/>
                  <a:buChar char="•"/>
                  <a:defRPr sz="1400" b="0" i="0" u="none" strike="noStrike" cap="none" baseline="0">
                    <a:solidFill>
                      <a:srgbClr val="000000"/>
                    </a:solidFill>
                    <a:latin typeface="Arial"/>
                    <a:ea typeface="Arial"/>
                    <a:cs typeface="Arial"/>
                    <a:sym typeface="Arial"/>
                    <a:rtl val="0"/>
                  </a:defRPr>
                </a:lvl6pPr>
                <a:lvl7pPr marL="2971800" marR="0" indent="-101600" algn="l" rtl="0">
                  <a:lnSpc>
                    <a:spcPct val="100000"/>
                  </a:lnSpc>
                  <a:spcBef>
                    <a:spcPts val="0"/>
                  </a:spcBef>
                  <a:spcAft>
                    <a:spcPts val="0"/>
                  </a:spcAft>
                  <a:buClr>
                    <a:schemeClr val="dk1"/>
                  </a:buClr>
                  <a:buFont typeface="Calibri"/>
                  <a:buChar char="•"/>
                  <a:defRPr sz="1400" b="0" i="0" u="none" strike="noStrike" cap="none" baseline="0">
                    <a:solidFill>
                      <a:srgbClr val="000000"/>
                    </a:solidFill>
                    <a:latin typeface="Arial"/>
                    <a:ea typeface="Arial"/>
                    <a:cs typeface="Arial"/>
                    <a:sym typeface="Arial"/>
                    <a:rtl val="0"/>
                  </a:defRPr>
                </a:lvl7pPr>
                <a:lvl8pPr marL="3429000" marR="0" indent="-101600" algn="l" rtl="0">
                  <a:lnSpc>
                    <a:spcPct val="100000"/>
                  </a:lnSpc>
                  <a:spcBef>
                    <a:spcPts val="0"/>
                  </a:spcBef>
                  <a:spcAft>
                    <a:spcPts val="0"/>
                  </a:spcAft>
                  <a:buClr>
                    <a:schemeClr val="dk1"/>
                  </a:buClr>
                  <a:buFont typeface="Calibri"/>
                  <a:buChar char="•"/>
                  <a:defRPr sz="1400" b="0" i="0" u="none" strike="noStrike" cap="none" baseline="0">
                    <a:solidFill>
                      <a:srgbClr val="000000"/>
                    </a:solidFill>
                    <a:latin typeface="Arial"/>
                    <a:ea typeface="Arial"/>
                    <a:cs typeface="Arial"/>
                    <a:sym typeface="Arial"/>
                    <a:rtl val="0"/>
                  </a:defRPr>
                </a:lvl8pPr>
                <a:lvl9pPr marL="3886200" marR="0" indent="-101600" algn="l" rtl="0">
                  <a:lnSpc>
                    <a:spcPct val="100000"/>
                  </a:lnSpc>
                  <a:spcBef>
                    <a:spcPts val="0"/>
                  </a:spcBef>
                  <a:spcAft>
                    <a:spcPts val="0"/>
                  </a:spcAft>
                  <a:buClr>
                    <a:schemeClr val="dk1"/>
                  </a:buClr>
                  <a:buFont typeface="Calibri"/>
                  <a:buChar char="•"/>
                  <a:defRPr sz="1400" b="0" i="0" u="none" strike="noStrike" cap="none" baseline="0">
                    <a:solidFill>
                      <a:srgbClr val="000000"/>
                    </a:solidFill>
                    <a:latin typeface="Arial"/>
                    <a:ea typeface="Arial"/>
                    <a:cs typeface="Arial"/>
                    <a:sym typeface="Arial"/>
                    <a:rtl val="0"/>
                  </a:defRPr>
                </a:lvl9pPr>
              </a:lstStyle>
              <a:p>
                <a:pPr indent="-257175"/>
                <a:r>
                  <a:rPr lang="en-US" sz="1500" b="1" u="sng" dirty="0">
                    <a:solidFill>
                      <a:srgbClr val="333333"/>
                    </a:solidFill>
                    <a:latin typeface="Times New Roman" panose="02020603050405020304" pitchFamily="18" charset="0"/>
                    <a:cs typeface="Times New Roman" panose="02020603050405020304" pitchFamily="18" charset="0"/>
                  </a:rPr>
                  <a:t>Number of TC</a:t>
                </a:r>
              </a:p>
              <a:p>
                <a:pPr lvl="1" indent="-257175"/>
                <a:r>
                  <a:rPr lang="en-US" sz="1500" b="1" u="sng" dirty="0">
                    <a:solidFill>
                      <a:srgbClr val="333333"/>
                    </a:solidFill>
                    <a:latin typeface="Times New Roman" panose="02020603050405020304" pitchFamily="18" charset="0"/>
                    <a:cs typeface="Times New Roman" panose="02020603050405020304" pitchFamily="18" charset="0"/>
                  </a:rPr>
                  <a:t>0-Switch</a:t>
                </a:r>
              </a:p>
              <a:p>
                <a:pPr lvl="2" indent="-257175"/>
                <a:r>
                  <a:rPr lang="en-US" sz="1050" dirty="0">
                    <a:solidFill>
                      <a:srgbClr val="333333"/>
                    </a:solidFill>
                    <a:latin typeface="Times New Roman" panose="02020603050405020304" pitchFamily="18" charset="0"/>
                    <a:cs typeface="Times New Roman" panose="02020603050405020304" pitchFamily="18" charset="0"/>
                  </a:rPr>
                  <a:t>Num TC = Num of transitions</a:t>
                </a:r>
              </a:p>
              <a:p>
                <a:pPr lvl="1" indent="-257175"/>
                <a:r>
                  <a:rPr lang="en-US" sz="1500" b="1" u="sng" dirty="0">
                    <a:solidFill>
                      <a:srgbClr val="333333"/>
                    </a:solidFill>
                    <a:latin typeface="Times New Roman" panose="02020603050405020304" pitchFamily="18" charset="0"/>
                    <a:cs typeface="Times New Roman" panose="02020603050405020304" pitchFamily="18" charset="0"/>
                  </a:rPr>
                  <a:t>1-Switch</a:t>
                </a:r>
              </a:p>
              <a:p>
                <a:pPr lvl="2" indent="-257175"/>
                <a:r>
                  <a:rPr lang="en-US" sz="1050" dirty="0">
                    <a:solidFill>
                      <a:srgbClr val="333333"/>
                    </a:solidFill>
                    <a:latin typeface="Times New Roman" panose="02020603050405020304" pitchFamily="18" charset="0"/>
                    <a:cs typeface="Times New Roman" panose="02020603050405020304" pitchFamily="18" charset="0"/>
                  </a:rPr>
                  <a:t>Num TC = </a:t>
                </a:r>
                <a:endParaRPr lang="en-US" sz="1050" i="1" dirty="0">
                  <a:solidFill>
                    <a:srgbClr val="333333"/>
                  </a:solidFill>
                  <a:latin typeface="Cambria Math" panose="02040503050406030204" pitchFamily="18" charset="0"/>
                  <a:cs typeface="Times New Roman" panose="02020603050405020304" pitchFamily="18" charset="0"/>
                </a:endParaRPr>
              </a:p>
              <a:p>
                <a:pPr marL="600075" lvl="2" indent="0">
                  <a:buNone/>
                </a:pPr>
                <a14:m>
                  <m:oMathPara xmlns:m="http://schemas.openxmlformats.org/officeDocument/2006/math">
                    <m:oMathParaPr>
                      <m:jc m:val="centerGroup"/>
                    </m:oMathParaPr>
                    <m:oMath xmlns:m="http://schemas.openxmlformats.org/officeDocument/2006/math">
                      <m:nary>
                        <m:naryPr>
                          <m:chr m:val="∑"/>
                          <m:supHide m:val="on"/>
                          <m:ctrlPr>
                            <a:rPr lang="en-US" sz="1050" i="1">
                              <a:solidFill>
                                <a:srgbClr val="333333"/>
                              </a:solidFill>
                              <a:latin typeface="Cambria Math" panose="02040503050406030204" pitchFamily="18" charset="0"/>
                              <a:cs typeface="Times New Roman" panose="02020603050405020304" pitchFamily="18" charset="0"/>
                            </a:rPr>
                          </m:ctrlPr>
                        </m:naryPr>
                        <m:sub>
                          <m:r>
                            <a:rPr lang="en-US" sz="1050" i="1">
                              <a:solidFill>
                                <a:srgbClr val="333333"/>
                              </a:solidFill>
                              <a:latin typeface="Cambria Math" panose="02040503050406030204" pitchFamily="18" charset="0"/>
                              <a:cs typeface="Times New Roman" panose="02020603050405020304" pitchFamily="18" charset="0"/>
                            </a:rPr>
                            <m:t>𝑠𝑡𝑎𝑡𝑒</m:t>
                          </m:r>
                        </m:sub>
                        <m:sup/>
                        <m:e>
                          <m:r>
                            <m:rPr>
                              <m:nor/>
                            </m:rPr>
                            <a:rPr lang="en-US" sz="1050" dirty="0">
                              <a:solidFill>
                                <a:srgbClr val="333333"/>
                              </a:solidFill>
                              <a:cs typeface="Times New Roman" panose="02020603050405020304" pitchFamily="18" charset="0"/>
                            </a:rPr>
                            <m:t>NumofIncomming</m:t>
                          </m:r>
                          <m:r>
                            <m:rPr>
                              <m:nor/>
                            </m:rPr>
                            <a:rPr lang="en-US" sz="1050" dirty="0">
                              <a:solidFill>
                                <a:srgbClr val="333333"/>
                              </a:solidFill>
                              <a:cs typeface="Times New Roman" panose="02020603050405020304" pitchFamily="18" charset="0"/>
                            </a:rPr>
                            <m:t> ∗ </m:t>
                          </m:r>
                          <m:r>
                            <m:rPr>
                              <m:nor/>
                            </m:rPr>
                            <a:rPr lang="en-US" sz="1050" dirty="0">
                              <a:solidFill>
                                <a:srgbClr val="333333"/>
                              </a:solidFill>
                              <a:cs typeface="Times New Roman" panose="02020603050405020304" pitchFamily="18" charset="0"/>
                            </a:rPr>
                            <m:t>Numofoutgoing</m:t>
                          </m:r>
                          <m:r>
                            <m:rPr>
                              <m:nor/>
                            </m:rPr>
                            <a:rPr lang="en-US" sz="1050" dirty="0">
                              <a:solidFill>
                                <a:srgbClr val="333333"/>
                              </a:solidFill>
                              <a:cs typeface="Times New Roman" panose="02020603050405020304" pitchFamily="18" charset="0"/>
                            </a:rPr>
                            <m:t> </m:t>
                          </m:r>
                          <m:r>
                            <m:rPr>
                              <m:nor/>
                            </m:rPr>
                            <a:rPr lang="en-US" sz="1050" dirty="0">
                              <a:solidFill>
                                <a:srgbClr val="333333"/>
                              </a:solidFill>
                              <a:cs typeface="Times New Roman" panose="02020603050405020304" pitchFamily="18" charset="0"/>
                            </a:rPr>
                            <m:t>transition</m:t>
                          </m:r>
                        </m:e>
                      </m:nary>
                    </m:oMath>
                  </m:oMathPara>
                </a14:m>
                <a:endParaRPr lang="en-US" sz="1050" dirty="0">
                  <a:solidFill>
                    <a:srgbClr val="333333"/>
                  </a:solidFill>
                  <a:latin typeface="Times New Roman" panose="02020603050405020304" pitchFamily="18" charset="0"/>
                  <a:cs typeface="Times New Roman" panose="02020603050405020304" pitchFamily="18" charset="0"/>
                </a:endParaRPr>
              </a:p>
              <a:p>
                <a:pPr indent="-257175"/>
                <a:endParaRPr lang="en-US" sz="1050" dirty="0">
                  <a:solidFill>
                    <a:srgbClr val="333333"/>
                  </a:solidFill>
                  <a:latin typeface="Times New Roman" panose="02020603050405020304" pitchFamily="18" charset="0"/>
                  <a:cs typeface="Times New Roman" panose="02020603050405020304" pitchFamily="18" charset="0"/>
                </a:endParaRPr>
              </a:p>
              <a:p>
                <a:pPr marL="300038" lvl="1" indent="0">
                  <a:buNone/>
                </a:pPr>
                <a:endParaRPr lang="en-US" sz="1050" dirty="0">
                  <a:solidFill>
                    <a:srgbClr val="333333"/>
                  </a:solidFill>
                  <a:latin typeface="Times New Roman" panose="02020603050405020304" pitchFamily="18" charset="0"/>
                  <a:cs typeface="Times New Roman" panose="02020603050405020304" pitchFamily="18" charset="0"/>
                </a:endParaRPr>
              </a:p>
            </p:txBody>
          </p:sp>
        </mc:Choice>
        <mc:Fallback xmlns="">
          <p:sp>
            <p:nvSpPr>
              <p:cNvPr id="15" name="Text Placeholder 10">
                <a:extLst>
                  <a:ext uri="{FF2B5EF4-FFF2-40B4-BE49-F238E27FC236}">
                    <a16:creationId xmlns:a16="http://schemas.microsoft.com/office/drawing/2014/main" id="{F2DDE142-B6C8-EDF4-2CE8-45AB0001E116}"/>
                  </a:ext>
                </a:extLst>
              </p:cNvPr>
              <p:cNvSpPr txBox="1">
                <a:spLocks noRot="1" noChangeAspect="1" noMove="1" noResize="1" noEditPoints="1" noAdjustHandles="1" noChangeArrowheads="1" noChangeShapeType="1" noTextEdit="1"/>
              </p:cNvSpPr>
              <p:nvPr/>
            </p:nvSpPr>
            <p:spPr>
              <a:xfrm>
                <a:off x="4617061" y="3320964"/>
                <a:ext cx="3841139" cy="1594829"/>
              </a:xfrm>
              <a:prstGeom prst="rect">
                <a:avLst/>
              </a:prstGeom>
              <a:blipFill>
                <a:blip r:embed="rId4"/>
                <a:stretch>
                  <a:fillRect t="-1149" b="-43295"/>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551453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xEl>
                                              <p:pRg st="0" end="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5">
                                            <p:txEl>
                                              <p:pRg st="1" end="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5">
                                            <p:txEl>
                                              <p:pRg st="3" end="3"/>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5">
                                            <p:txEl>
                                              <p:pRg st="4" end="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CC25C-C82B-A49B-A299-89DFE0327CD8}"/>
              </a:ext>
            </a:extLst>
          </p:cNvPr>
          <p:cNvSpPr>
            <a:spLocks noGrp="1"/>
          </p:cNvSpPr>
          <p:nvPr>
            <p:ph type="title"/>
          </p:nvPr>
        </p:nvSpPr>
        <p:spPr>
          <a:xfrm>
            <a:off x="228600" y="228601"/>
            <a:ext cx="8229600" cy="571500"/>
          </a:xfrm>
        </p:spPr>
        <p:txBody>
          <a:bodyPr/>
          <a:lstStyle/>
          <a:p>
            <a:pPr marL="428625" indent="-428625">
              <a:buFont typeface="Wingdings" panose="05000000000000000000" pitchFamily="2" charset="2"/>
              <a:buChar char="q"/>
            </a:pPr>
            <a:r>
              <a:rPr lang="en-US" sz="3000" dirty="0">
                <a:solidFill>
                  <a:schemeClr val="bg2"/>
                </a:solidFill>
                <a:latin typeface="Times New Roman" panose="02020603050405020304" pitchFamily="18" charset="0"/>
                <a:cs typeface="Times New Roman" panose="02020603050405020304" pitchFamily="18" charset="0"/>
              </a:rPr>
              <a:t>Testing Techniques: Use Case</a:t>
            </a:r>
          </a:p>
        </p:txBody>
      </p:sp>
      <p:sp>
        <p:nvSpPr>
          <p:cNvPr id="3" name="Text Placeholder 2">
            <a:extLst>
              <a:ext uri="{FF2B5EF4-FFF2-40B4-BE49-F238E27FC236}">
                <a16:creationId xmlns:a16="http://schemas.microsoft.com/office/drawing/2014/main" id="{C6169778-A428-1A4A-DAF4-981B8665295B}"/>
              </a:ext>
            </a:extLst>
          </p:cNvPr>
          <p:cNvSpPr>
            <a:spLocks noGrp="1"/>
          </p:cNvSpPr>
          <p:nvPr>
            <p:ph type="body" idx="1"/>
          </p:nvPr>
        </p:nvSpPr>
        <p:spPr/>
        <p:txBody>
          <a:bodyPr/>
          <a:lstStyle/>
          <a:p>
            <a:pPr algn="just"/>
            <a:r>
              <a:rPr lang="en-US" sz="1500" b="1" dirty="0">
                <a:solidFill>
                  <a:srgbClr val="000000"/>
                </a:solidFill>
                <a:latin typeface="Times New Roman" panose="02020603050405020304" pitchFamily="18" charset="0"/>
                <a:cs typeface="Times New Roman" panose="02020603050405020304" pitchFamily="18" charset="0"/>
              </a:rPr>
              <a:t>Use Case Testing </a:t>
            </a:r>
            <a:r>
              <a:rPr lang="en-US" sz="1500" dirty="0">
                <a:solidFill>
                  <a:srgbClr val="000000"/>
                </a:solidFill>
                <a:latin typeface="Times New Roman" panose="02020603050405020304" pitchFamily="18" charset="0"/>
                <a:cs typeface="Times New Roman" panose="02020603050405020304" pitchFamily="18" charset="0"/>
              </a:rPr>
              <a:t>is a </a:t>
            </a:r>
            <a:r>
              <a:rPr lang="en-US" sz="1500" b="1" dirty="0">
                <a:solidFill>
                  <a:schemeClr val="accent6">
                    <a:lumMod val="75000"/>
                  </a:schemeClr>
                </a:solidFill>
                <a:latin typeface="Times New Roman" panose="02020603050405020304" pitchFamily="18" charset="0"/>
                <a:cs typeface="Times New Roman" panose="02020603050405020304" pitchFamily="18" charset="0"/>
              </a:rPr>
              <a:t>functional black box </a:t>
            </a:r>
            <a:r>
              <a:rPr lang="en-US" sz="1500" dirty="0">
                <a:solidFill>
                  <a:srgbClr val="000000"/>
                </a:solidFill>
                <a:latin typeface="Times New Roman" panose="02020603050405020304" pitchFamily="18" charset="0"/>
                <a:cs typeface="Times New Roman" panose="02020603050405020304" pitchFamily="18" charset="0"/>
              </a:rPr>
              <a:t>testing technique that helps testers to identify test scenarios that exercise the whole system on each transaction basis from start to finish.</a:t>
            </a:r>
          </a:p>
          <a:p>
            <a:pPr marL="152400" indent="0" algn="just">
              <a:buNone/>
            </a:pPr>
            <a:endParaRPr lang="en-US" sz="1500" dirty="0">
              <a:solidFill>
                <a:srgbClr val="000000"/>
              </a:solidFill>
              <a:latin typeface="Times New Roman" panose="02020603050405020304" pitchFamily="18" charset="0"/>
              <a:cs typeface="Times New Roman" panose="02020603050405020304" pitchFamily="18" charset="0"/>
            </a:endParaRPr>
          </a:p>
          <a:p>
            <a:pPr algn="l"/>
            <a:r>
              <a:rPr lang="en-US" sz="1500" b="1" dirty="0">
                <a:solidFill>
                  <a:srgbClr val="000000"/>
                </a:solidFill>
                <a:latin typeface="Times New Roman" panose="02020603050405020304" pitchFamily="18" charset="0"/>
                <a:cs typeface="Times New Roman" panose="02020603050405020304" pitchFamily="18" charset="0"/>
              </a:rPr>
              <a:t>Characteristics of Use Case Testing:</a:t>
            </a:r>
          </a:p>
          <a:p>
            <a:pPr lvl="1" algn="just">
              <a:buFont typeface="Arial" panose="020B0604020202020204" pitchFamily="34" charset="0"/>
              <a:buChar char="•"/>
            </a:pPr>
            <a:r>
              <a:rPr lang="en-US" sz="1350" dirty="0">
                <a:solidFill>
                  <a:srgbClr val="000000"/>
                </a:solidFill>
                <a:latin typeface="Times New Roman" panose="02020603050405020304" pitchFamily="18" charset="0"/>
                <a:cs typeface="Times New Roman" panose="02020603050405020304" pitchFamily="18" charset="0"/>
              </a:rPr>
              <a:t>Use Cases capture the interactions between 'actors' and the 'system'.</a:t>
            </a:r>
          </a:p>
          <a:p>
            <a:pPr lvl="1" algn="just">
              <a:buFont typeface="Arial" panose="020B0604020202020204" pitchFamily="34" charset="0"/>
              <a:buChar char="•"/>
            </a:pPr>
            <a:r>
              <a:rPr lang="en-US" sz="1350" dirty="0">
                <a:solidFill>
                  <a:srgbClr val="000000"/>
                </a:solidFill>
                <a:latin typeface="Times New Roman" panose="02020603050405020304" pitchFamily="18" charset="0"/>
                <a:cs typeface="Times New Roman" panose="02020603050405020304" pitchFamily="18" charset="0"/>
              </a:rPr>
              <a:t>'Actors' represents user and their interactions that each user takes part into.</a:t>
            </a:r>
          </a:p>
          <a:p>
            <a:pPr lvl="1" algn="just">
              <a:buFont typeface="Arial" panose="020B0604020202020204" pitchFamily="34" charset="0"/>
              <a:buChar char="•"/>
            </a:pPr>
            <a:r>
              <a:rPr lang="en-US" sz="1350" dirty="0">
                <a:solidFill>
                  <a:srgbClr val="000000"/>
                </a:solidFill>
                <a:latin typeface="Times New Roman" panose="02020603050405020304" pitchFamily="18" charset="0"/>
                <a:cs typeface="Times New Roman" panose="02020603050405020304" pitchFamily="18" charset="0"/>
              </a:rPr>
              <a:t>Test cases based on use cases and are referred as scenarios.</a:t>
            </a:r>
          </a:p>
          <a:p>
            <a:pPr lvl="1" algn="just">
              <a:buFont typeface="Arial" panose="020B0604020202020204" pitchFamily="34" charset="0"/>
              <a:buChar char="•"/>
            </a:pPr>
            <a:r>
              <a:rPr lang="en-US" sz="1350" dirty="0">
                <a:solidFill>
                  <a:srgbClr val="000000"/>
                </a:solidFill>
                <a:latin typeface="Times New Roman" panose="02020603050405020304" pitchFamily="18" charset="0"/>
                <a:cs typeface="Times New Roman" panose="02020603050405020304" pitchFamily="18" charset="0"/>
              </a:rPr>
              <a:t>Capability to identify gaps in the system which would not be found by testing individual components </a:t>
            </a:r>
          </a:p>
          <a:p>
            <a:pPr marL="476250" lvl="1" indent="0" algn="just">
              <a:buNone/>
            </a:pPr>
            <a:r>
              <a:rPr lang="en-US" sz="1350" dirty="0">
                <a:solidFill>
                  <a:srgbClr val="000000"/>
                </a:solidFill>
                <a:latin typeface="Times New Roman" panose="02020603050405020304" pitchFamily="18" charset="0"/>
                <a:cs typeface="Times New Roman" panose="02020603050405020304" pitchFamily="18" charset="0"/>
              </a:rPr>
              <a:t>in isolation.</a:t>
            </a:r>
          </a:p>
          <a:p>
            <a:pPr lvl="1" algn="just">
              <a:buFont typeface="Arial" panose="020B0604020202020204" pitchFamily="34" charset="0"/>
              <a:buChar char="•"/>
            </a:pPr>
            <a:r>
              <a:rPr lang="en-US" sz="1350" dirty="0">
                <a:solidFill>
                  <a:srgbClr val="000000"/>
                </a:solidFill>
                <a:latin typeface="Times New Roman" panose="02020603050405020304" pitchFamily="18" charset="0"/>
                <a:cs typeface="Times New Roman" panose="02020603050405020304" pitchFamily="18" charset="0"/>
              </a:rPr>
              <a:t>Very effective in defining the scope of acceptance tests.</a:t>
            </a:r>
          </a:p>
          <a:p>
            <a:endParaRPr lang="en-US" dirty="0">
              <a:latin typeface="Times New Roman" panose="02020603050405020304" pitchFamily="18" charset="0"/>
              <a:cs typeface="Times New Roman" panose="02020603050405020304" pitchFamily="18" charset="0"/>
            </a:endParaRPr>
          </a:p>
        </p:txBody>
      </p:sp>
      <p:pic>
        <p:nvPicPr>
          <p:cNvPr id="3076" name="Picture 4">
            <a:extLst>
              <a:ext uri="{FF2B5EF4-FFF2-40B4-BE49-F238E27FC236}">
                <a16:creationId xmlns:a16="http://schemas.microsoft.com/office/drawing/2014/main" id="{756736AF-C18C-E51B-682C-CFD58FFC11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1952" y="3050599"/>
            <a:ext cx="4087504" cy="1864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6070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pic>
        <p:nvPicPr>
          <p:cNvPr id="255" name="Google Shape;255;p23"/>
          <p:cNvPicPr preferRelativeResize="0"/>
          <p:nvPr/>
        </p:nvPicPr>
        <p:blipFill rotWithShape="1">
          <a:blip r:embed="rId3">
            <a:alphaModFix/>
          </a:blip>
          <a:srcRect/>
          <a:stretch/>
        </p:blipFill>
        <p:spPr>
          <a:xfrm>
            <a:off x="5376775" y="592475"/>
            <a:ext cx="3958500" cy="3958500"/>
          </a:xfrm>
          <a:prstGeom prst="ellipse">
            <a:avLst/>
          </a:prstGeom>
          <a:noFill/>
          <a:ln>
            <a:noFill/>
          </a:ln>
        </p:spPr>
      </p:pic>
      <p:sp>
        <p:nvSpPr>
          <p:cNvPr id="256" name="Google Shape;256;p23"/>
          <p:cNvSpPr txBox="1">
            <a:spLocks noGrp="1"/>
          </p:cNvSpPr>
          <p:nvPr>
            <p:ph type="title"/>
          </p:nvPr>
        </p:nvSpPr>
        <p:spPr>
          <a:xfrm>
            <a:off x="390707" y="415627"/>
            <a:ext cx="4986068" cy="68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400" dirty="0"/>
              <a:t>What is the test case?</a:t>
            </a:r>
            <a:endParaRPr sz="3400" dirty="0"/>
          </a:p>
        </p:txBody>
      </p:sp>
      <p:sp>
        <p:nvSpPr>
          <p:cNvPr id="257" name="Google Shape;257;p23"/>
          <p:cNvSpPr txBox="1">
            <a:spLocks noGrp="1"/>
          </p:cNvSpPr>
          <p:nvPr>
            <p:ph type="body" idx="1"/>
          </p:nvPr>
        </p:nvSpPr>
        <p:spPr>
          <a:xfrm>
            <a:off x="152525" y="1371454"/>
            <a:ext cx="4914789" cy="3204996"/>
          </a:xfrm>
          <a:prstGeom prst="rect">
            <a:avLst/>
          </a:prstGeom>
        </p:spPr>
        <p:txBody>
          <a:bodyPr spcFirstLastPara="1" wrap="square" lIns="91425" tIns="91425" rIns="91425" bIns="91425" anchor="t" anchorCtr="0">
            <a:noAutofit/>
          </a:bodyPr>
          <a:lstStyle/>
          <a:p>
            <a:r>
              <a:rPr lang="en-US" dirty="0"/>
              <a:t>A Test Case is a set of actions executed to verify a particular feature or functionality of your software application.</a:t>
            </a:r>
          </a:p>
          <a:p>
            <a:endParaRPr lang="en-US" dirty="0"/>
          </a:p>
          <a:p>
            <a:r>
              <a:rPr lang="en-US" dirty="0"/>
              <a:t>Test cases are being used as a software help guide for the tester through a sequence of steps to validate whether a software application is free of bugs and working as required by the end user. </a:t>
            </a:r>
          </a:p>
        </p:txBody>
      </p:sp>
      <p:sp>
        <p:nvSpPr>
          <p:cNvPr id="258" name="Google Shape;258;p23"/>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pic>
        <p:nvPicPr>
          <p:cNvPr id="255" name="Google Shape;255;p23"/>
          <p:cNvPicPr preferRelativeResize="0"/>
          <p:nvPr/>
        </p:nvPicPr>
        <p:blipFill rotWithShape="1">
          <a:blip r:embed="rId3">
            <a:alphaModFix/>
          </a:blip>
          <a:srcRect/>
          <a:stretch/>
        </p:blipFill>
        <p:spPr>
          <a:xfrm>
            <a:off x="5376775" y="592475"/>
            <a:ext cx="3958500" cy="3958500"/>
          </a:xfrm>
          <a:prstGeom prst="ellipse">
            <a:avLst/>
          </a:prstGeom>
          <a:noFill/>
          <a:ln>
            <a:noFill/>
          </a:ln>
        </p:spPr>
      </p:pic>
      <p:sp>
        <p:nvSpPr>
          <p:cNvPr id="256" name="Google Shape;256;p23"/>
          <p:cNvSpPr txBox="1">
            <a:spLocks noGrp="1"/>
          </p:cNvSpPr>
          <p:nvPr>
            <p:ph type="title"/>
          </p:nvPr>
        </p:nvSpPr>
        <p:spPr>
          <a:xfrm>
            <a:off x="307255" y="370936"/>
            <a:ext cx="4914789" cy="111266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400" dirty="0"/>
              <a:t>Why we have to write test cases?</a:t>
            </a:r>
            <a:endParaRPr sz="3400" dirty="0"/>
          </a:p>
        </p:txBody>
      </p:sp>
      <p:sp>
        <p:nvSpPr>
          <p:cNvPr id="257" name="Google Shape;257;p23"/>
          <p:cNvSpPr txBox="1">
            <a:spLocks noGrp="1"/>
          </p:cNvSpPr>
          <p:nvPr>
            <p:ph type="body" idx="1"/>
          </p:nvPr>
        </p:nvSpPr>
        <p:spPr>
          <a:xfrm>
            <a:off x="152525" y="1371454"/>
            <a:ext cx="4914789" cy="3204996"/>
          </a:xfrm>
          <a:prstGeom prst="rect">
            <a:avLst/>
          </a:prstGeom>
        </p:spPr>
        <p:txBody>
          <a:bodyPr spcFirstLastPara="1" wrap="square" lIns="91425" tIns="91425" rIns="91425" bIns="91425" anchor="t" anchorCtr="0">
            <a:noAutofit/>
          </a:bodyPr>
          <a:lstStyle/>
          <a:p>
            <a:r>
              <a:rPr lang="en-US" dirty="0"/>
              <a:t>A well-written test case should allow any tester to understand and execute the test.</a:t>
            </a:r>
          </a:p>
          <a:p>
            <a:endParaRPr lang="en-US" dirty="0"/>
          </a:p>
          <a:p>
            <a:r>
              <a:rPr lang="en-US" dirty="0"/>
              <a:t>When writing test cases, it’s important to put yourself in the user’s shoes and include all the necessary details.  </a:t>
            </a:r>
          </a:p>
          <a:p>
            <a:endParaRPr lang="en-US" dirty="0"/>
          </a:p>
          <a:p>
            <a:r>
              <a:rPr lang="en-US" dirty="0"/>
              <a:t>Putting forth the extra effort to write good test cases upfront will save you time and effort further down the road.</a:t>
            </a:r>
          </a:p>
        </p:txBody>
      </p:sp>
      <p:sp>
        <p:nvSpPr>
          <p:cNvPr id="258" name="Google Shape;258;p23"/>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815315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7"/>
          <p:cNvSpPr txBox="1">
            <a:spLocks noGrp="1"/>
          </p:cNvSpPr>
          <p:nvPr>
            <p:ph type="ctrTitle"/>
          </p:nvPr>
        </p:nvSpPr>
        <p:spPr>
          <a:xfrm>
            <a:off x="2569800" y="1147528"/>
            <a:ext cx="4004400" cy="284844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How to write a test case?</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5"/>
          <p:cNvSpPr txBox="1">
            <a:spLocks noGrp="1"/>
          </p:cNvSpPr>
          <p:nvPr>
            <p:ph type="title"/>
          </p:nvPr>
        </p:nvSpPr>
        <p:spPr>
          <a:xfrm>
            <a:off x="457354" y="493525"/>
            <a:ext cx="5220300" cy="683100"/>
          </a:xfrm>
          <a:prstGeom prst="rect">
            <a:avLst/>
          </a:prstGeom>
        </p:spPr>
        <p:txBody>
          <a:bodyPr spcFirstLastPara="1" wrap="square" lIns="91425" tIns="91425" rIns="91425" bIns="91425" anchor="b" anchorCtr="0">
            <a:noAutofit/>
          </a:bodyPr>
          <a:lstStyle/>
          <a:p>
            <a:r>
              <a:rPr lang="en-US" sz="3200" dirty="0"/>
              <a:t>Use a Strong Title</a:t>
            </a:r>
          </a:p>
        </p:txBody>
      </p:sp>
      <p:sp>
        <p:nvSpPr>
          <p:cNvPr id="155" name="Google Shape;155;p15"/>
          <p:cNvSpPr txBox="1">
            <a:spLocks noGrp="1"/>
          </p:cNvSpPr>
          <p:nvPr>
            <p:ph type="body" idx="1"/>
          </p:nvPr>
        </p:nvSpPr>
        <p:spPr>
          <a:xfrm>
            <a:off x="534786" y="1319842"/>
            <a:ext cx="5322549" cy="3256608"/>
          </a:xfrm>
          <a:prstGeom prst="rect">
            <a:avLst/>
          </a:prstGeom>
        </p:spPr>
        <p:txBody>
          <a:bodyPr spcFirstLastPara="1" wrap="square" lIns="91425" tIns="91425" rIns="91425" bIns="91425" anchor="t" anchorCtr="0">
            <a:noAutofit/>
          </a:bodyPr>
          <a:lstStyle/>
          <a:p>
            <a:pPr marL="285750" indent="-285750"/>
            <a:r>
              <a:rPr lang="en-US" sz="1600" dirty="0"/>
              <a:t>A good test case starts with a strong title.  </a:t>
            </a:r>
          </a:p>
          <a:p>
            <a:pPr marL="285750" indent="-285750"/>
            <a:endParaRPr lang="en-US" sz="1600" dirty="0"/>
          </a:p>
          <a:p>
            <a:pPr marL="285750" indent="-285750"/>
            <a:r>
              <a:rPr lang="en-US" sz="1600" dirty="0"/>
              <a:t>As a best practice, it’s good to name the test case along the same lines as the module which you’re testing.  </a:t>
            </a:r>
          </a:p>
          <a:p>
            <a:pPr marL="285750" indent="-285750"/>
            <a:endParaRPr lang="en-US" sz="1600" dirty="0"/>
          </a:p>
          <a:p>
            <a:pPr marL="285750" indent="-285750"/>
            <a:r>
              <a:rPr lang="en-US" sz="1600" dirty="0"/>
              <a:t>For example, if you’re testing the login page, include “Login Page” within the title of the test case.</a:t>
            </a:r>
          </a:p>
          <a:p>
            <a:pPr marL="0" indent="0">
              <a:buNone/>
            </a:pPr>
            <a:endParaRPr lang="en-US" sz="1000" dirty="0"/>
          </a:p>
        </p:txBody>
      </p:sp>
      <p:sp>
        <p:nvSpPr>
          <p:cNvPr id="157" name="Google Shape;157;p15"/>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17</a:t>
            </a:fld>
            <a:endParaRPr/>
          </a:p>
        </p:txBody>
      </p:sp>
      <p:grpSp>
        <p:nvGrpSpPr>
          <p:cNvPr id="158" name="Google Shape;158;p15"/>
          <p:cNvGrpSpPr/>
          <p:nvPr/>
        </p:nvGrpSpPr>
        <p:grpSpPr>
          <a:xfrm>
            <a:off x="7227977" y="2052723"/>
            <a:ext cx="1212302" cy="1038068"/>
            <a:chOff x="1934025" y="1001650"/>
            <a:chExt cx="415300" cy="355600"/>
          </a:xfrm>
        </p:grpSpPr>
        <p:sp>
          <p:nvSpPr>
            <p:cNvPr id="159" name="Google Shape;159;p15"/>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5"/>
          <p:cNvSpPr txBox="1">
            <a:spLocks noGrp="1"/>
          </p:cNvSpPr>
          <p:nvPr>
            <p:ph type="title"/>
          </p:nvPr>
        </p:nvSpPr>
        <p:spPr>
          <a:xfrm>
            <a:off x="457354" y="567050"/>
            <a:ext cx="5220300" cy="683100"/>
          </a:xfrm>
          <a:prstGeom prst="rect">
            <a:avLst/>
          </a:prstGeom>
        </p:spPr>
        <p:txBody>
          <a:bodyPr spcFirstLastPara="1" wrap="square" lIns="91425" tIns="91425" rIns="91425" bIns="91425" anchor="b" anchorCtr="0">
            <a:noAutofit/>
          </a:bodyPr>
          <a:lstStyle/>
          <a:p>
            <a:r>
              <a:rPr lang="en-US" sz="3200" dirty="0"/>
              <a:t>Make it simple and transparent</a:t>
            </a:r>
          </a:p>
        </p:txBody>
      </p:sp>
      <p:sp>
        <p:nvSpPr>
          <p:cNvPr id="155" name="Google Shape;155;p15"/>
          <p:cNvSpPr txBox="1">
            <a:spLocks noGrp="1"/>
          </p:cNvSpPr>
          <p:nvPr>
            <p:ph type="body" idx="1"/>
          </p:nvPr>
        </p:nvSpPr>
        <p:spPr>
          <a:xfrm>
            <a:off x="534786" y="1319842"/>
            <a:ext cx="5322549" cy="3256608"/>
          </a:xfrm>
          <a:prstGeom prst="rect">
            <a:avLst/>
          </a:prstGeom>
        </p:spPr>
        <p:txBody>
          <a:bodyPr spcFirstLastPara="1" wrap="square" lIns="91425" tIns="91425" rIns="91425" bIns="91425" anchor="t" anchorCtr="0">
            <a:noAutofit/>
          </a:bodyPr>
          <a:lstStyle/>
          <a:p>
            <a:pPr marL="285750" indent="-285750"/>
            <a:r>
              <a:rPr lang="en-US" sz="1600" dirty="0"/>
              <a:t>Create test cases that are as simple as possible.</a:t>
            </a:r>
          </a:p>
          <a:p>
            <a:pPr marL="285750" indent="-285750"/>
            <a:endParaRPr lang="en-US" sz="1600" dirty="0"/>
          </a:p>
          <a:p>
            <a:pPr marL="285750" indent="-285750"/>
            <a:r>
              <a:rPr lang="en-US" sz="1600" dirty="0"/>
              <a:t>They must be clear and concise as the author of test case may not execute them.</a:t>
            </a:r>
          </a:p>
          <a:p>
            <a:pPr marL="285750" indent="-285750"/>
            <a:endParaRPr lang="en-US" sz="1600" dirty="0"/>
          </a:p>
          <a:p>
            <a:pPr marL="285750" indent="-285750"/>
            <a:r>
              <a:rPr lang="en-US" sz="1600" dirty="0"/>
              <a:t>Use assertive language like go to home page, enter data, click on this and so on. </a:t>
            </a:r>
          </a:p>
          <a:p>
            <a:pPr marL="285750" indent="-285750"/>
            <a:endParaRPr lang="en-US" sz="1600" dirty="0"/>
          </a:p>
          <a:p>
            <a:pPr marL="285750" indent="-285750"/>
            <a:r>
              <a:rPr lang="en-US" sz="1600" dirty="0"/>
              <a:t>This makes the understanding the test steps easy and test execution faster.</a:t>
            </a:r>
          </a:p>
        </p:txBody>
      </p:sp>
      <p:sp>
        <p:nvSpPr>
          <p:cNvPr id="157" name="Google Shape;157;p15"/>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18</a:t>
            </a:fld>
            <a:endParaRPr/>
          </a:p>
        </p:txBody>
      </p:sp>
      <p:grpSp>
        <p:nvGrpSpPr>
          <p:cNvPr id="158" name="Google Shape;158;p15"/>
          <p:cNvGrpSpPr/>
          <p:nvPr/>
        </p:nvGrpSpPr>
        <p:grpSpPr>
          <a:xfrm>
            <a:off x="7227977" y="2052723"/>
            <a:ext cx="1212302" cy="1038068"/>
            <a:chOff x="1934025" y="1001650"/>
            <a:chExt cx="415300" cy="355600"/>
          </a:xfrm>
        </p:grpSpPr>
        <p:sp>
          <p:nvSpPr>
            <p:cNvPr id="159" name="Google Shape;159;p15"/>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304545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5"/>
          <p:cNvSpPr txBox="1">
            <a:spLocks noGrp="1"/>
          </p:cNvSpPr>
          <p:nvPr>
            <p:ph type="title"/>
          </p:nvPr>
        </p:nvSpPr>
        <p:spPr>
          <a:xfrm>
            <a:off x="534786" y="310551"/>
            <a:ext cx="5142868" cy="1098987"/>
          </a:xfrm>
          <a:prstGeom prst="rect">
            <a:avLst/>
          </a:prstGeom>
        </p:spPr>
        <p:txBody>
          <a:bodyPr spcFirstLastPara="1" wrap="square" lIns="91425" tIns="91425" rIns="91425" bIns="91425" anchor="b" anchorCtr="0">
            <a:noAutofit/>
          </a:bodyPr>
          <a:lstStyle/>
          <a:p>
            <a:r>
              <a:rPr lang="en-US" sz="3400" dirty="0"/>
              <a:t>Create Test Case with End User in Mind</a:t>
            </a:r>
          </a:p>
        </p:txBody>
      </p:sp>
      <p:sp>
        <p:nvSpPr>
          <p:cNvPr id="155" name="Google Shape;155;p15"/>
          <p:cNvSpPr txBox="1">
            <a:spLocks noGrp="1"/>
          </p:cNvSpPr>
          <p:nvPr>
            <p:ph type="body" idx="1"/>
          </p:nvPr>
        </p:nvSpPr>
        <p:spPr>
          <a:xfrm>
            <a:off x="388190" y="1613140"/>
            <a:ext cx="5469146" cy="2963310"/>
          </a:xfrm>
          <a:prstGeom prst="rect">
            <a:avLst/>
          </a:prstGeom>
        </p:spPr>
        <p:txBody>
          <a:bodyPr spcFirstLastPara="1" wrap="square" lIns="91425" tIns="91425" rIns="91425" bIns="91425" anchor="t" anchorCtr="0">
            <a:noAutofit/>
          </a:bodyPr>
          <a:lstStyle/>
          <a:p>
            <a:pPr marL="285750" indent="-285750"/>
            <a:r>
              <a:rPr lang="en-US" sz="1600" dirty="0"/>
              <a:t>Ultimate goal of any software project is to create test cases that meets customer requirements and is easy to use and operate. </a:t>
            </a:r>
          </a:p>
          <a:p>
            <a:pPr marL="285750" indent="-285750"/>
            <a:endParaRPr lang="en-US" sz="1600" dirty="0"/>
          </a:p>
          <a:p>
            <a:pPr marL="285750" indent="-285750"/>
            <a:r>
              <a:rPr lang="en-US" sz="1600" dirty="0"/>
              <a:t>A tester must create test cases keeping in mind the end user perspective.</a:t>
            </a:r>
          </a:p>
        </p:txBody>
      </p:sp>
      <p:sp>
        <p:nvSpPr>
          <p:cNvPr id="157" name="Google Shape;157;p15"/>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19</a:t>
            </a:fld>
            <a:endParaRPr/>
          </a:p>
        </p:txBody>
      </p:sp>
      <p:grpSp>
        <p:nvGrpSpPr>
          <p:cNvPr id="158" name="Google Shape;158;p15"/>
          <p:cNvGrpSpPr/>
          <p:nvPr/>
        </p:nvGrpSpPr>
        <p:grpSpPr>
          <a:xfrm>
            <a:off x="7227977" y="2052723"/>
            <a:ext cx="1212302" cy="1038068"/>
            <a:chOff x="1934025" y="1001650"/>
            <a:chExt cx="415300" cy="355600"/>
          </a:xfrm>
        </p:grpSpPr>
        <p:sp>
          <p:nvSpPr>
            <p:cNvPr id="159" name="Google Shape;159;p15"/>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16680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pic>
        <p:nvPicPr>
          <p:cNvPr id="188" name="Google Shape;188;p19"/>
          <p:cNvPicPr preferRelativeResize="0"/>
          <p:nvPr/>
        </p:nvPicPr>
        <p:blipFill>
          <a:blip r:embed="rId3">
            <a:alphaModFix/>
          </a:blip>
          <a:stretch>
            <a:fillRect/>
          </a:stretch>
        </p:blipFill>
        <p:spPr>
          <a:xfrm>
            <a:off x="6372150" y="1054450"/>
            <a:ext cx="3034500" cy="3034500"/>
          </a:xfrm>
          <a:prstGeom prst="ellipse">
            <a:avLst/>
          </a:prstGeom>
          <a:noFill/>
          <a:ln>
            <a:noFill/>
          </a:ln>
        </p:spPr>
      </p:pic>
      <p:grpSp>
        <p:nvGrpSpPr>
          <p:cNvPr id="189" name="Google Shape;189;p19"/>
          <p:cNvGrpSpPr/>
          <p:nvPr/>
        </p:nvGrpSpPr>
        <p:grpSpPr>
          <a:xfrm>
            <a:off x="5853100" y="3068600"/>
            <a:ext cx="1539600" cy="1539600"/>
            <a:chOff x="6680825" y="2549350"/>
            <a:chExt cx="1539600" cy="1539600"/>
          </a:xfrm>
        </p:grpSpPr>
        <p:sp>
          <p:nvSpPr>
            <p:cNvPr id="190" name="Google Shape;190;p19"/>
            <p:cNvSpPr/>
            <p:nvPr/>
          </p:nvSpPr>
          <p:spPr>
            <a:xfrm>
              <a:off x="6825669" y="2694194"/>
              <a:ext cx="1249800" cy="1249800"/>
            </a:xfrm>
            <a:prstGeom prst="ellipse">
              <a:avLst/>
            </a:prstGeom>
            <a:solidFill>
              <a:srgbClr val="000000">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9"/>
            <p:cNvSpPr/>
            <p:nvPr/>
          </p:nvSpPr>
          <p:spPr>
            <a:xfrm>
              <a:off x="6894850" y="2763375"/>
              <a:ext cx="1111200" cy="11112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9"/>
            <p:cNvSpPr/>
            <p:nvPr/>
          </p:nvSpPr>
          <p:spPr>
            <a:xfrm>
              <a:off x="6680825" y="2549350"/>
              <a:ext cx="1539600" cy="1539600"/>
            </a:xfrm>
            <a:prstGeom prst="donut">
              <a:avLst>
                <a:gd name="adj" fmla="val 675"/>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3" name="Google Shape;193;p19"/>
          <p:cNvSpPr txBox="1">
            <a:spLocks noGrp="1"/>
          </p:cNvSpPr>
          <p:nvPr>
            <p:ph type="title"/>
          </p:nvPr>
        </p:nvSpPr>
        <p:spPr>
          <a:xfrm>
            <a:off x="526211" y="450132"/>
            <a:ext cx="5220300" cy="68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Agenda</a:t>
            </a:r>
            <a:endParaRPr dirty="0"/>
          </a:p>
        </p:txBody>
      </p:sp>
      <p:sp>
        <p:nvSpPr>
          <p:cNvPr id="194" name="Google Shape;194;p19"/>
          <p:cNvSpPr txBox="1">
            <a:spLocks noGrp="1"/>
          </p:cNvSpPr>
          <p:nvPr>
            <p:ph type="body" idx="1"/>
          </p:nvPr>
        </p:nvSpPr>
        <p:spPr>
          <a:xfrm>
            <a:off x="962437" y="1179602"/>
            <a:ext cx="4608000" cy="3513766"/>
          </a:xfrm>
          <a:prstGeom prst="rect">
            <a:avLst/>
          </a:prstGeom>
        </p:spPr>
        <p:txBody>
          <a:bodyPr spcFirstLastPara="1" wrap="square" lIns="91425" tIns="91425" rIns="91425" bIns="91425" anchor="t" anchorCtr="0">
            <a:noAutofit/>
          </a:bodyPr>
          <a:lstStyle/>
          <a:p>
            <a:r>
              <a:rPr lang="en-US" b="1" dirty="0"/>
              <a:t>What is Software Testing? </a:t>
            </a:r>
          </a:p>
          <a:p>
            <a:r>
              <a:rPr lang="en-US" b="1" dirty="0"/>
              <a:t>Why software testing is important?</a:t>
            </a:r>
          </a:p>
          <a:p>
            <a:r>
              <a:rPr lang="en-US" b="1" dirty="0"/>
              <a:t>Software Testing Life Cycle – STLC</a:t>
            </a:r>
          </a:p>
          <a:p>
            <a:r>
              <a:rPr lang="en-US" b="1" dirty="0"/>
              <a:t>Testing techniques</a:t>
            </a:r>
          </a:p>
          <a:p>
            <a:r>
              <a:rPr lang="en-US" b="1" dirty="0"/>
              <a:t>What is a Test Case?</a:t>
            </a:r>
          </a:p>
          <a:p>
            <a:r>
              <a:rPr lang="en-US" b="1" dirty="0"/>
              <a:t>Test Case Construction</a:t>
            </a:r>
          </a:p>
          <a:p>
            <a:r>
              <a:rPr lang="en-US" b="1" dirty="0"/>
              <a:t>How to write a test case?</a:t>
            </a:r>
          </a:p>
          <a:p>
            <a:r>
              <a:rPr lang="en-US" b="1" dirty="0"/>
              <a:t>Test Case Fields</a:t>
            </a:r>
          </a:p>
          <a:p>
            <a:r>
              <a:rPr lang="en-US" b="1" dirty="0"/>
              <a:t>Test case Design Techniques</a:t>
            </a:r>
          </a:p>
          <a:p>
            <a:r>
              <a:rPr lang="en-US" b="1" dirty="0"/>
              <a:t>Test Case Types</a:t>
            </a:r>
            <a:r>
              <a:rPr lang="en" dirty="0"/>
              <a:t>. </a:t>
            </a:r>
          </a:p>
          <a:p>
            <a:r>
              <a:rPr lang="en" b="1" dirty="0"/>
              <a:t>Practice</a:t>
            </a:r>
            <a:r>
              <a:rPr lang="en" dirty="0"/>
              <a:t>.</a:t>
            </a:r>
            <a:endParaRPr dirty="0"/>
          </a:p>
        </p:txBody>
      </p:sp>
      <p:sp>
        <p:nvSpPr>
          <p:cNvPr id="195" name="Google Shape;195;p19"/>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grpSp>
        <p:nvGrpSpPr>
          <p:cNvPr id="196" name="Google Shape;196;p19"/>
          <p:cNvGrpSpPr/>
          <p:nvPr/>
        </p:nvGrpSpPr>
        <p:grpSpPr>
          <a:xfrm>
            <a:off x="6438110" y="3653462"/>
            <a:ext cx="369505" cy="369505"/>
            <a:chOff x="2594050" y="1631825"/>
            <a:chExt cx="439625" cy="439625"/>
          </a:xfrm>
        </p:grpSpPr>
        <p:sp>
          <p:nvSpPr>
            <p:cNvPr id="197" name="Google Shape;197;p19"/>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9"/>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9"/>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9"/>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5"/>
          <p:cNvSpPr txBox="1">
            <a:spLocks noGrp="1"/>
          </p:cNvSpPr>
          <p:nvPr>
            <p:ph type="title"/>
          </p:nvPr>
        </p:nvSpPr>
        <p:spPr>
          <a:xfrm>
            <a:off x="534786" y="86265"/>
            <a:ext cx="6087040" cy="1699404"/>
          </a:xfrm>
          <a:prstGeom prst="rect">
            <a:avLst/>
          </a:prstGeom>
        </p:spPr>
        <p:txBody>
          <a:bodyPr spcFirstLastPara="1" wrap="square" lIns="91425" tIns="91425" rIns="91425" bIns="91425" anchor="b" anchorCtr="0">
            <a:noAutofit/>
          </a:bodyPr>
          <a:lstStyle/>
          <a:p>
            <a:br>
              <a:rPr lang="en-US" dirty="0"/>
            </a:br>
            <a:br>
              <a:rPr lang="en-US" dirty="0"/>
            </a:br>
            <a:br>
              <a:rPr lang="en-US" dirty="0"/>
            </a:br>
            <a:br>
              <a:rPr lang="en-US" dirty="0"/>
            </a:br>
            <a:br>
              <a:rPr lang="en-US" dirty="0"/>
            </a:br>
            <a:br>
              <a:rPr lang="en-US" dirty="0"/>
            </a:br>
            <a:br>
              <a:rPr lang="en-US" dirty="0"/>
            </a:br>
            <a:r>
              <a:rPr lang="en-US" sz="3400" dirty="0"/>
              <a:t>Avoid test case repetition</a:t>
            </a:r>
            <a:br>
              <a:rPr lang="en-US" b="0" dirty="0"/>
            </a:br>
            <a:endParaRPr lang="en-US" b="0" dirty="0"/>
          </a:p>
        </p:txBody>
      </p:sp>
      <p:sp>
        <p:nvSpPr>
          <p:cNvPr id="155" name="Google Shape;155;p15"/>
          <p:cNvSpPr txBox="1">
            <a:spLocks noGrp="1"/>
          </p:cNvSpPr>
          <p:nvPr>
            <p:ph type="body" idx="1"/>
          </p:nvPr>
        </p:nvSpPr>
        <p:spPr>
          <a:xfrm>
            <a:off x="534786" y="1345722"/>
            <a:ext cx="5322549" cy="3230728"/>
          </a:xfrm>
          <a:prstGeom prst="rect">
            <a:avLst/>
          </a:prstGeom>
        </p:spPr>
        <p:txBody>
          <a:bodyPr spcFirstLastPara="1" wrap="square" lIns="91425" tIns="91425" rIns="91425" bIns="91425" anchor="t" anchorCtr="0">
            <a:noAutofit/>
          </a:bodyPr>
          <a:lstStyle/>
          <a:p>
            <a:pPr marL="285750" indent="-285750"/>
            <a:r>
              <a:rPr lang="en-US" sz="1600" dirty="0"/>
              <a:t>Do not repeat test cases. </a:t>
            </a:r>
          </a:p>
          <a:p>
            <a:pPr marL="285750" indent="-285750"/>
            <a:endParaRPr lang="en-US" sz="1600" dirty="0"/>
          </a:p>
          <a:p>
            <a:pPr marL="285750" indent="-285750"/>
            <a:r>
              <a:rPr lang="en-US" sz="1600" dirty="0"/>
              <a:t>If a test case is needed for executing some other test case, call the test case by its test case id in the pre-condition column</a:t>
            </a:r>
            <a:br>
              <a:rPr lang="en-US" sz="1600" dirty="0"/>
            </a:br>
            <a:endParaRPr lang="en-US" sz="1000" dirty="0"/>
          </a:p>
        </p:txBody>
      </p:sp>
      <p:sp>
        <p:nvSpPr>
          <p:cNvPr id="157" name="Google Shape;157;p15"/>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20</a:t>
            </a:fld>
            <a:endParaRPr/>
          </a:p>
        </p:txBody>
      </p:sp>
      <p:grpSp>
        <p:nvGrpSpPr>
          <p:cNvPr id="158" name="Google Shape;158;p15"/>
          <p:cNvGrpSpPr/>
          <p:nvPr/>
        </p:nvGrpSpPr>
        <p:grpSpPr>
          <a:xfrm>
            <a:off x="7227977" y="2052723"/>
            <a:ext cx="1212302" cy="1038068"/>
            <a:chOff x="1934025" y="1001650"/>
            <a:chExt cx="415300" cy="355600"/>
          </a:xfrm>
        </p:grpSpPr>
        <p:sp>
          <p:nvSpPr>
            <p:cNvPr id="159" name="Google Shape;159;p15"/>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93362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5"/>
          <p:cNvSpPr txBox="1">
            <a:spLocks noGrp="1"/>
          </p:cNvSpPr>
          <p:nvPr>
            <p:ph type="title"/>
          </p:nvPr>
        </p:nvSpPr>
        <p:spPr>
          <a:xfrm>
            <a:off x="457354" y="493525"/>
            <a:ext cx="5220300" cy="683100"/>
          </a:xfrm>
          <a:prstGeom prst="rect">
            <a:avLst/>
          </a:prstGeom>
        </p:spPr>
        <p:txBody>
          <a:bodyPr spcFirstLastPara="1" wrap="square" lIns="91425" tIns="91425" rIns="91425" bIns="91425" anchor="b" anchorCtr="0">
            <a:noAutofit/>
          </a:bodyPr>
          <a:lstStyle/>
          <a:p>
            <a:r>
              <a:rPr lang="en-US" sz="3200" dirty="0"/>
              <a:t>Do not Assume</a:t>
            </a:r>
          </a:p>
        </p:txBody>
      </p:sp>
      <p:sp>
        <p:nvSpPr>
          <p:cNvPr id="155" name="Google Shape;155;p15"/>
          <p:cNvSpPr txBox="1">
            <a:spLocks noGrp="1"/>
          </p:cNvSpPr>
          <p:nvPr>
            <p:ph type="body" idx="1"/>
          </p:nvPr>
        </p:nvSpPr>
        <p:spPr>
          <a:xfrm>
            <a:off x="534786" y="1319842"/>
            <a:ext cx="5322549" cy="3256608"/>
          </a:xfrm>
          <a:prstGeom prst="rect">
            <a:avLst/>
          </a:prstGeom>
        </p:spPr>
        <p:txBody>
          <a:bodyPr spcFirstLastPara="1" wrap="square" lIns="91425" tIns="91425" rIns="91425" bIns="91425" anchor="t" anchorCtr="0">
            <a:noAutofit/>
          </a:bodyPr>
          <a:lstStyle/>
          <a:p>
            <a:pPr marL="285750" indent="-285750"/>
            <a:r>
              <a:rPr lang="en-US" sz="1600" dirty="0"/>
              <a:t>Do not assume functionality and features of your software application while preparing test case.</a:t>
            </a:r>
          </a:p>
          <a:p>
            <a:pPr marL="285750" indent="-285750"/>
            <a:endParaRPr lang="en-US" sz="1600" dirty="0"/>
          </a:p>
          <a:p>
            <a:pPr marL="285750" indent="-285750"/>
            <a:r>
              <a:rPr lang="en-US" sz="1600" dirty="0"/>
              <a:t>Stick to the Specification Documents.</a:t>
            </a:r>
          </a:p>
          <a:p>
            <a:pPr marL="285750" indent="-285750"/>
            <a:endParaRPr lang="en-US" sz="1600" dirty="0"/>
          </a:p>
          <a:p>
            <a:pPr marL="0" indent="0">
              <a:buNone/>
            </a:pPr>
            <a:endParaRPr lang="en-US" sz="1000" dirty="0"/>
          </a:p>
        </p:txBody>
      </p:sp>
      <p:sp>
        <p:nvSpPr>
          <p:cNvPr id="157" name="Google Shape;157;p15"/>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21</a:t>
            </a:fld>
            <a:endParaRPr/>
          </a:p>
        </p:txBody>
      </p:sp>
      <p:grpSp>
        <p:nvGrpSpPr>
          <p:cNvPr id="158" name="Google Shape;158;p15"/>
          <p:cNvGrpSpPr/>
          <p:nvPr/>
        </p:nvGrpSpPr>
        <p:grpSpPr>
          <a:xfrm>
            <a:off x="7227977" y="2052723"/>
            <a:ext cx="1212302" cy="1038068"/>
            <a:chOff x="1934025" y="1001650"/>
            <a:chExt cx="415300" cy="355600"/>
          </a:xfrm>
        </p:grpSpPr>
        <p:sp>
          <p:nvSpPr>
            <p:cNvPr id="159" name="Google Shape;159;p15"/>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788875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5"/>
          <p:cNvSpPr txBox="1">
            <a:spLocks noGrp="1"/>
          </p:cNvSpPr>
          <p:nvPr>
            <p:ph type="title"/>
          </p:nvPr>
        </p:nvSpPr>
        <p:spPr>
          <a:xfrm>
            <a:off x="457354" y="493525"/>
            <a:ext cx="5220300" cy="683100"/>
          </a:xfrm>
          <a:prstGeom prst="rect">
            <a:avLst/>
          </a:prstGeom>
        </p:spPr>
        <p:txBody>
          <a:bodyPr spcFirstLastPara="1" wrap="square" lIns="91425" tIns="91425" rIns="91425" bIns="91425" anchor="b" anchorCtr="0">
            <a:noAutofit/>
          </a:bodyPr>
          <a:lstStyle/>
          <a:p>
            <a:r>
              <a:rPr lang="en-US" sz="3200" dirty="0"/>
              <a:t>Ensure 100% Coverage</a:t>
            </a:r>
          </a:p>
        </p:txBody>
      </p:sp>
      <p:sp>
        <p:nvSpPr>
          <p:cNvPr id="155" name="Google Shape;155;p15"/>
          <p:cNvSpPr txBox="1">
            <a:spLocks noGrp="1"/>
          </p:cNvSpPr>
          <p:nvPr>
            <p:ph type="body" idx="1"/>
          </p:nvPr>
        </p:nvSpPr>
        <p:spPr>
          <a:xfrm>
            <a:off x="559603" y="1407459"/>
            <a:ext cx="5220300" cy="3025774"/>
          </a:xfrm>
          <a:prstGeom prst="rect">
            <a:avLst/>
          </a:prstGeom>
        </p:spPr>
        <p:txBody>
          <a:bodyPr spcFirstLastPara="1" wrap="square" lIns="91425" tIns="91425" rIns="91425" bIns="91425" anchor="t" anchorCtr="0">
            <a:noAutofit/>
          </a:bodyPr>
          <a:lstStyle/>
          <a:p>
            <a:pPr marL="285750" indent="-285750"/>
            <a:r>
              <a:rPr lang="en-US" sz="1600" dirty="0"/>
              <a:t>Make sure you write test cases to check all software requirements mentioned in the specification document. Use</a:t>
            </a:r>
            <a:r>
              <a:rPr lang="en-US" sz="1600" dirty="0">
                <a:hlinkClick r:id="rId3">
                  <a:extLst>
                    <a:ext uri="{A12FA001-AC4F-418D-AE19-62706E023703}">
                      <ahyp:hlinkClr xmlns:ahyp="http://schemas.microsoft.com/office/drawing/2018/hyperlinkcolor" val="tx"/>
                    </a:ext>
                  </a:extLst>
                </a:hlinkClick>
              </a:rPr>
              <a:t> Traceability Matrix </a:t>
            </a:r>
            <a:r>
              <a:rPr lang="en-US" sz="1600" dirty="0"/>
              <a:t>to ensure no functions/conditions is left untested.</a:t>
            </a:r>
          </a:p>
        </p:txBody>
      </p:sp>
      <p:sp>
        <p:nvSpPr>
          <p:cNvPr id="157" name="Google Shape;157;p15"/>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22</a:t>
            </a:fld>
            <a:endParaRPr/>
          </a:p>
        </p:txBody>
      </p:sp>
      <p:grpSp>
        <p:nvGrpSpPr>
          <p:cNvPr id="158" name="Google Shape;158;p15"/>
          <p:cNvGrpSpPr/>
          <p:nvPr/>
        </p:nvGrpSpPr>
        <p:grpSpPr>
          <a:xfrm>
            <a:off x="7227977" y="2052723"/>
            <a:ext cx="1212302" cy="1038068"/>
            <a:chOff x="1934025" y="1001650"/>
            <a:chExt cx="415300" cy="355600"/>
          </a:xfrm>
        </p:grpSpPr>
        <p:sp>
          <p:nvSpPr>
            <p:cNvPr id="159" name="Google Shape;159;p15"/>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791879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5"/>
          <p:cNvSpPr txBox="1">
            <a:spLocks noGrp="1"/>
          </p:cNvSpPr>
          <p:nvPr>
            <p:ph type="title"/>
          </p:nvPr>
        </p:nvSpPr>
        <p:spPr>
          <a:xfrm>
            <a:off x="431320" y="315745"/>
            <a:ext cx="5237707" cy="1004097"/>
          </a:xfrm>
          <a:prstGeom prst="rect">
            <a:avLst/>
          </a:prstGeom>
        </p:spPr>
        <p:txBody>
          <a:bodyPr spcFirstLastPara="1" wrap="square" lIns="91425" tIns="91425" rIns="91425" bIns="91425" anchor="b" anchorCtr="0">
            <a:noAutofit/>
          </a:bodyPr>
          <a:lstStyle/>
          <a:p>
            <a:r>
              <a:rPr lang="en-US" sz="3200" dirty="0"/>
              <a:t>Keep the Test Steps Clear and Concise</a:t>
            </a:r>
          </a:p>
        </p:txBody>
      </p:sp>
      <p:sp>
        <p:nvSpPr>
          <p:cNvPr id="155" name="Google Shape;155;p15"/>
          <p:cNvSpPr txBox="1">
            <a:spLocks noGrp="1"/>
          </p:cNvSpPr>
          <p:nvPr>
            <p:ph type="body" idx="1"/>
          </p:nvPr>
        </p:nvSpPr>
        <p:spPr>
          <a:xfrm>
            <a:off x="534786" y="1319842"/>
            <a:ext cx="5322549" cy="3256608"/>
          </a:xfrm>
          <a:prstGeom prst="rect">
            <a:avLst/>
          </a:prstGeom>
        </p:spPr>
        <p:txBody>
          <a:bodyPr spcFirstLastPara="1" wrap="square" lIns="91425" tIns="91425" rIns="91425" bIns="91425" anchor="t" anchorCtr="0">
            <a:noAutofit/>
          </a:bodyPr>
          <a:lstStyle/>
          <a:p>
            <a:pPr marL="285750" indent="-285750"/>
            <a:r>
              <a:rPr lang="en-US" sz="1600" dirty="0"/>
              <a:t>The test steps should include the data and information on how to execute the test.  </a:t>
            </a:r>
          </a:p>
          <a:p>
            <a:pPr marL="285750" indent="-285750"/>
            <a:endParaRPr lang="en-US" sz="1600" dirty="0"/>
          </a:p>
          <a:p>
            <a:pPr marL="285750" indent="-285750"/>
            <a:r>
              <a:rPr lang="en-US" sz="1600" dirty="0"/>
              <a:t>This is perhaps the most important part of a test case.  </a:t>
            </a:r>
          </a:p>
          <a:p>
            <a:pPr marL="285750" indent="-285750"/>
            <a:endParaRPr lang="en-US" sz="1600" dirty="0"/>
          </a:p>
          <a:p>
            <a:pPr marL="285750" indent="-285750"/>
            <a:r>
              <a:rPr lang="en-US" sz="1600" dirty="0"/>
              <a:t>Keep this section clear and concise, but don’t leave out any necessary details.</a:t>
            </a:r>
          </a:p>
          <a:p>
            <a:pPr marL="0" indent="0">
              <a:buNone/>
            </a:pPr>
            <a:endParaRPr lang="en-US" sz="1000" dirty="0"/>
          </a:p>
        </p:txBody>
      </p:sp>
      <p:sp>
        <p:nvSpPr>
          <p:cNvPr id="157" name="Google Shape;157;p15"/>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23</a:t>
            </a:fld>
            <a:endParaRPr/>
          </a:p>
        </p:txBody>
      </p:sp>
      <p:grpSp>
        <p:nvGrpSpPr>
          <p:cNvPr id="158" name="Google Shape;158;p15"/>
          <p:cNvGrpSpPr/>
          <p:nvPr/>
        </p:nvGrpSpPr>
        <p:grpSpPr>
          <a:xfrm>
            <a:off x="7227977" y="2052723"/>
            <a:ext cx="1212302" cy="1038068"/>
            <a:chOff x="1934025" y="1001650"/>
            <a:chExt cx="415300" cy="355600"/>
          </a:xfrm>
        </p:grpSpPr>
        <p:sp>
          <p:nvSpPr>
            <p:cNvPr id="159" name="Google Shape;159;p15"/>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367972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5"/>
          <p:cNvSpPr txBox="1">
            <a:spLocks noGrp="1"/>
          </p:cNvSpPr>
          <p:nvPr>
            <p:ph type="title"/>
          </p:nvPr>
        </p:nvSpPr>
        <p:spPr>
          <a:xfrm>
            <a:off x="363731" y="263987"/>
            <a:ext cx="5322549" cy="1055855"/>
          </a:xfrm>
          <a:prstGeom prst="rect">
            <a:avLst/>
          </a:prstGeom>
        </p:spPr>
        <p:txBody>
          <a:bodyPr spcFirstLastPara="1" wrap="square" lIns="91425" tIns="91425" rIns="91425" bIns="91425" anchor="b" anchorCtr="0">
            <a:noAutofit/>
          </a:bodyPr>
          <a:lstStyle/>
          <a:p>
            <a:r>
              <a:rPr lang="en-US" sz="3200" dirty="0"/>
              <a:t>Test Cases must be identifiable</a:t>
            </a:r>
          </a:p>
        </p:txBody>
      </p:sp>
      <p:sp>
        <p:nvSpPr>
          <p:cNvPr id="155" name="Google Shape;155;p15"/>
          <p:cNvSpPr txBox="1">
            <a:spLocks noGrp="1"/>
          </p:cNvSpPr>
          <p:nvPr>
            <p:ph type="body" idx="1"/>
          </p:nvPr>
        </p:nvSpPr>
        <p:spPr>
          <a:xfrm>
            <a:off x="534786" y="1319842"/>
            <a:ext cx="5322549" cy="3256608"/>
          </a:xfrm>
          <a:prstGeom prst="rect">
            <a:avLst/>
          </a:prstGeom>
        </p:spPr>
        <p:txBody>
          <a:bodyPr spcFirstLastPara="1" wrap="square" lIns="91425" tIns="91425" rIns="91425" bIns="91425" anchor="t" anchorCtr="0">
            <a:noAutofit/>
          </a:bodyPr>
          <a:lstStyle/>
          <a:p>
            <a:pPr marL="285750" indent="-285750"/>
            <a:r>
              <a:rPr lang="en-US" sz="1600" dirty="0"/>
              <a:t>Name the test case id such that they are identified easily while tracking defects or identifying a software requirement at a later stage.</a:t>
            </a:r>
          </a:p>
        </p:txBody>
      </p:sp>
      <p:sp>
        <p:nvSpPr>
          <p:cNvPr id="157" name="Google Shape;157;p15"/>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24</a:t>
            </a:fld>
            <a:endParaRPr/>
          </a:p>
        </p:txBody>
      </p:sp>
      <p:grpSp>
        <p:nvGrpSpPr>
          <p:cNvPr id="158" name="Google Shape;158;p15"/>
          <p:cNvGrpSpPr/>
          <p:nvPr/>
        </p:nvGrpSpPr>
        <p:grpSpPr>
          <a:xfrm>
            <a:off x="7227977" y="2052723"/>
            <a:ext cx="1212302" cy="1038068"/>
            <a:chOff x="1934025" y="1001650"/>
            <a:chExt cx="415300" cy="355600"/>
          </a:xfrm>
        </p:grpSpPr>
        <p:sp>
          <p:nvSpPr>
            <p:cNvPr id="159" name="Google Shape;159;p15"/>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612545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5"/>
          <p:cNvSpPr txBox="1">
            <a:spLocks noGrp="1"/>
          </p:cNvSpPr>
          <p:nvPr>
            <p:ph type="title"/>
          </p:nvPr>
        </p:nvSpPr>
        <p:spPr>
          <a:xfrm>
            <a:off x="424116" y="353684"/>
            <a:ext cx="5322549" cy="1081734"/>
          </a:xfrm>
          <a:prstGeom prst="rect">
            <a:avLst/>
          </a:prstGeom>
        </p:spPr>
        <p:txBody>
          <a:bodyPr spcFirstLastPara="1" wrap="square" lIns="91425" tIns="91425" rIns="91425" bIns="91425" anchor="b" anchorCtr="0">
            <a:noAutofit/>
          </a:bodyPr>
          <a:lstStyle/>
          <a:p>
            <a:r>
              <a:rPr lang="en-US" sz="3200" dirty="0"/>
              <a:t>Implement Testing Techniques</a:t>
            </a:r>
          </a:p>
        </p:txBody>
      </p:sp>
      <p:sp>
        <p:nvSpPr>
          <p:cNvPr id="155" name="Google Shape;155;p15"/>
          <p:cNvSpPr txBox="1">
            <a:spLocks noGrp="1"/>
          </p:cNvSpPr>
          <p:nvPr>
            <p:ph type="body" idx="1"/>
          </p:nvPr>
        </p:nvSpPr>
        <p:spPr>
          <a:xfrm>
            <a:off x="534786" y="1319842"/>
            <a:ext cx="5322549" cy="3256608"/>
          </a:xfrm>
          <a:prstGeom prst="rect">
            <a:avLst/>
          </a:prstGeom>
        </p:spPr>
        <p:txBody>
          <a:bodyPr spcFirstLastPara="1" wrap="square" lIns="91425" tIns="91425" rIns="91425" bIns="91425" anchor="t" anchorCtr="0">
            <a:noAutofit/>
          </a:bodyPr>
          <a:lstStyle/>
          <a:p>
            <a:r>
              <a:rPr lang="en-US" sz="1600" dirty="0"/>
              <a:t>It's not possible to check every possible condition in your software application. </a:t>
            </a:r>
          </a:p>
          <a:p>
            <a:r>
              <a:rPr lang="en-US" sz="1600" dirty="0"/>
              <a:t>Testing techniques help you select a few test cases with the maximum possibility of finding a defect.</a:t>
            </a:r>
          </a:p>
          <a:p>
            <a:endParaRPr lang="en-US" sz="1600" dirty="0"/>
          </a:p>
          <a:p>
            <a:pPr>
              <a:buFont typeface="Wingdings" panose="05000000000000000000" pitchFamily="2" charset="2"/>
              <a:buChar char="q"/>
            </a:pPr>
            <a:r>
              <a:rPr lang="en-US" sz="1600" dirty="0"/>
              <a:t>Boundary Value Analysis (BVA).</a:t>
            </a:r>
          </a:p>
          <a:p>
            <a:pPr>
              <a:buFont typeface="Wingdings" panose="05000000000000000000" pitchFamily="2" charset="2"/>
              <a:buChar char="q"/>
            </a:pPr>
            <a:r>
              <a:rPr lang="en-US" sz="1600" dirty="0"/>
              <a:t>Equivalence Partition (EP)</a:t>
            </a:r>
          </a:p>
          <a:p>
            <a:pPr>
              <a:buFont typeface="Wingdings" panose="05000000000000000000" pitchFamily="2" charset="2"/>
              <a:buChar char="q"/>
            </a:pPr>
            <a:r>
              <a:rPr lang="en-US" sz="1600" dirty="0"/>
              <a:t>State Transition Technique.</a:t>
            </a:r>
          </a:p>
          <a:p>
            <a:pPr>
              <a:buFont typeface="Wingdings" panose="05000000000000000000" pitchFamily="2" charset="2"/>
              <a:buChar char="q"/>
            </a:pPr>
            <a:r>
              <a:rPr lang="en-US" sz="1600" dirty="0"/>
              <a:t>Error Guessing Technique</a:t>
            </a:r>
          </a:p>
        </p:txBody>
      </p:sp>
      <p:sp>
        <p:nvSpPr>
          <p:cNvPr id="157" name="Google Shape;157;p15"/>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25</a:t>
            </a:fld>
            <a:endParaRPr/>
          </a:p>
        </p:txBody>
      </p:sp>
      <p:grpSp>
        <p:nvGrpSpPr>
          <p:cNvPr id="158" name="Google Shape;158;p15"/>
          <p:cNvGrpSpPr/>
          <p:nvPr/>
        </p:nvGrpSpPr>
        <p:grpSpPr>
          <a:xfrm>
            <a:off x="7227977" y="2052723"/>
            <a:ext cx="1212302" cy="1038068"/>
            <a:chOff x="1934025" y="1001650"/>
            <a:chExt cx="415300" cy="355600"/>
          </a:xfrm>
        </p:grpSpPr>
        <p:sp>
          <p:nvSpPr>
            <p:cNvPr id="159" name="Google Shape;159;p15"/>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792885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5"/>
          <p:cNvSpPr txBox="1">
            <a:spLocks noGrp="1"/>
          </p:cNvSpPr>
          <p:nvPr>
            <p:ph type="title"/>
          </p:nvPr>
        </p:nvSpPr>
        <p:spPr>
          <a:xfrm>
            <a:off x="398237" y="336430"/>
            <a:ext cx="5322549" cy="1090361"/>
          </a:xfrm>
          <a:prstGeom prst="rect">
            <a:avLst/>
          </a:prstGeom>
        </p:spPr>
        <p:txBody>
          <a:bodyPr spcFirstLastPara="1" wrap="square" lIns="91425" tIns="91425" rIns="91425" bIns="91425" anchor="b" anchorCtr="0">
            <a:noAutofit/>
          </a:bodyPr>
          <a:lstStyle/>
          <a:p>
            <a:r>
              <a:rPr lang="en-US" sz="3200" dirty="0"/>
              <a:t>Repeatable and self-standing</a:t>
            </a:r>
          </a:p>
        </p:txBody>
      </p:sp>
      <p:sp>
        <p:nvSpPr>
          <p:cNvPr id="155" name="Google Shape;155;p15"/>
          <p:cNvSpPr txBox="1">
            <a:spLocks noGrp="1"/>
          </p:cNvSpPr>
          <p:nvPr>
            <p:ph type="body" idx="1"/>
          </p:nvPr>
        </p:nvSpPr>
        <p:spPr>
          <a:xfrm>
            <a:off x="534786" y="1587260"/>
            <a:ext cx="5322549" cy="2989190"/>
          </a:xfrm>
          <a:prstGeom prst="rect">
            <a:avLst/>
          </a:prstGeom>
        </p:spPr>
        <p:txBody>
          <a:bodyPr spcFirstLastPara="1" wrap="square" lIns="91425" tIns="91425" rIns="91425" bIns="91425" anchor="t" anchorCtr="0">
            <a:noAutofit/>
          </a:bodyPr>
          <a:lstStyle/>
          <a:p>
            <a:r>
              <a:rPr lang="en-US" sz="1600" dirty="0"/>
              <a:t>The test case should generate the same results every time no matter who tests it</a:t>
            </a:r>
          </a:p>
        </p:txBody>
      </p:sp>
      <p:sp>
        <p:nvSpPr>
          <p:cNvPr id="157" name="Google Shape;157;p15"/>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26</a:t>
            </a:fld>
            <a:endParaRPr/>
          </a:p>
        </p:txBody>
      </p:sp>
      <p:grpSp>
        <p:nvGrpSpPr>
          <p:cNvPr id="158" name="Google Shape;158;p15"/>
          <p:cNvGrpSpPr/>
          <p:nvPr/>
        </p:nvGrpSpPr>
        <p:grpSpPr>
          <a:xfrm>
            <a:off x="7227977" y="2052723"/>
            <a:ext cx="1212302" cy="1038068"/>
            <a:chOff x="1934025" y="1001650"/>
            <a:chExt cx="415300" cy="355600"/>
          </a:xfrm>
        </p:grpSpPr>
        <p:sp>
          <p:nvSpPr>
            <p:cNvPr id="159" name="Google Shape;159;p15"/>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821151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5"/>
          <p:cNvSpPr txBox="1">
            <a:spLocks noGrp="1"/>
          </p:cNvSpPr>
          <p:nvPr>
            <p:ph type="title"/>
          </p:nvPr>
        </p:nvSpPr>
        <p:spPr>
          <a:xfrm>
            <a:off x="534786" y="336431"/>
            <a:ext cx="5186000" cy="741872"/>
          </a:xfrm>
          <a:prstGeom prst="rect">
            <a:avLst/>
          </a:prstGeom>
        </p:spPr>
        <p:txBody>
          <a:bodyPr spcFirstLastPara="1" wrap="square" lIns="91425" tIns="91425" rIns="91425" bIns="91425" anchor="b" anchorCtr="0">
            <a:noAutofit/>
          </a:bodyPr>
          <a:lstStyle/>
          <a:p>
            <a:r>
              <a:rPr lang="en-US" sz="3200" dirty="0"/>
              <a:t>Make it Reusable</a:t>
            </a:r>
          </a:p>
        </p:txBody>
      </p:sp>
      <p:sp>
        <p:nvSpPr>
          <p:cNvPr id="155" name="Google Shape;155;p15"/>
          <p:cNvSpPr txBox="1">
            <a:spLocks noGrp="1"/>
          </p:cNvSpPr>
          <p:nvPr>
            <p:ph type="body" idx="1"/>
          </p:nvPr>
        </p:nvSpPr>
        <p:spPr>
          <a:xfrm>
            <a:off x="534786" y="1319842"/>
            <a:ext cx="5322549" cy="3256608"/>
          </a:xfrm>
          <a:prstGeom prst="rect">
            <a:avLst/>
          </a:prstGeom>
        </p:spPr>
        <p:txBody>
          <a:bodyPr spcFirstLastPara="1" wrap="square" lIns="91425" tIns="91425" rIns="91425" bIns="91425" anchor="t" anchorCtr="0">
            <a:noAutofit/>
          </a:bodyPr>
          <a:lstStyle/>
          <a:p>
            <a:r>
              <a:rPr lang="en-US" sz="1600" dirty="0"/>
              <a:t>A good test case is reusable and provides long-term value to the software testing team.  </a:t>
            </a:r>
          </a:p>
          <a:p>
            <a:endParaRPr lang="en-US" sz="1600" dirty="0"/>
          </a:p>
          <a:p>
            <a:r>
              <a:rPr lang="en-US" sz="1600" dirty="0"/>
              <a:t>When writing a test case, keep this in mind. You can save time down the road by re-using the test case instead of re-writing it.</a:t>
            </a:r>
          </a:p>
          <a:p>
            <a:pPr marL="0" indent="0">
              <a:buNone/>
            </a:pPr>
            <a:endParaRPr lang="en-US" sz="1000" dirty="0"/>
          </a:p>
        </p:txBody>
      </p:sp>
      <p:sp>
        <p:nvSpPr>
          <p:cNvPr id="157" name="Google Shape;157;p15"/>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27</a:t>
            </a:fld>
            <a:endParaRPr/>
          </a:p>
        </p:txBody>
      </p:sp>
      <p:grpSp>
        <p:nvGrpSpPr>
          <p:cNvPr id="158" name="Google Shape;158;p15"/>
          <p:cNvGrpSpPr/>
          <p:nvPr/>
        </p:nvGrpSpPr>
        <p:grpSpPr>
          <a:xfrm>
            <a:off x="7227977" y="2052723"/>
            <a:ext cx="1212302" cy="1038068"/>
            <a:chOff x="1934025" y="1001650"/>
            <a:chExt cx="415300" cy="355600"/>
          </a:xfrm>
        </p:grpSpPr>
        <p:sp>
          <p:nvSpPr>
            <p:cNvPr id="159" name="Google Shape;159;p15"/>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933245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5"/>
          <p:cNvSpPr txBox="1">
            <a:spLocks noGrp="1"/>
          </p:cNvSpPr>
          <p:nvPr>
            <p:ph type="title"/>
          </p:nvPr>
        </p:nvSpPr>
        <p:spPr>
          <a:xfrm>
            <a:off x="534786" y="336431"/>
            <a:ext cx="5186000" cy="741872"/>
          </a:xfrm>
          <a:prstGeom prst="rect">
            <a:avLst/>
          </a:prstGeom>
        </p:spPr>
        <p:txBody>
          <a:bodyPr spcFirstLastPara="1" wrap="square" lIns="91425" tIns="91425" rIns="91425" bIns="91425" anchor="b" anchorCtr="0">
            <a:noAutofit/>
          </a:bodyPr>
          <a:lstStyle/>
          <a:p>
            <a:r>
              <a:rPr lang="en-US" sz="3200" dirty="0"/>
              <a:t>Conduct Peer Review</a:t>
            </a:r>
          </a:p>
        </p:txBody>
      </p:sp>
      <p:sp>
        <p:nvSpPr>
          <p:cNvPr id="155" name="Google Shape;155;p15"/>
          <p:cNvSpPr txBox="1">
            <a:spLocks noGrp="1"/>
          </p:cNvSpPr>
          <p:nvPr>
            <p:ph type="body" idx="1"/>
          </p:nvPr>
        </p:nvSpPr>
        <p:spPr>
          <a:xfrm>
            <a:off x="534786" y="1319842"/>
            <a:ext cx="5322549" cy="3256608"/>
          </a:xfrm>
          <a:prstGeom prst="rect">
            <a:avLst/>
          </a:prstGeom>
        </p:spPr>
        <p:txBody>
          <a:bodyPr spcFirstLastPara="1" wrap="square" lIns="91425" tIns="91425" rIns="91425" bIns="91425" anchor="t" anchorCtr="0">
            <a:noAutofit/>
          </a:bodyPr>
          <a:lstStyle/>
          <a:p>
            <a:r>
              <a:rPr lang="en-US" sz="1600" dirty="0"/>
              <a:t>After creating test cases, get them reviewed by your colleagues. </a:t>
            </a:r>
          </a:p>
          <a:p>
            <a:endParaRPr lang="en-US" sz="1600" dirty="0"/>
          </a:p>
          <a:p>
            <a:r>
              <a:rPr lang="en-US" sz="1600" dirty="0"/>
              <a:t>Your peers can uncover defects in your test case design, which you may easily miss..</a:t>
            </a:r>
          </a:p>
          <a:p>
            <a:pPr marL="0" indent="0">
              <a:buNone/>
            </a:pPr>
            <a:endParaRPr lang="en-US" sz="1000" dirty="0"/>
          </a:p>
        </p:txBody>
      </p:sp>
      <p:sp>
        <p:nvSpPr>
          <p:cNvPr id="157" name="Google Shape;157;p15"/>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28</a:t>
            </a:fld>
            <a:endParaRPr/>
          </a:p>
        </p:txBody>
      </p:sp>
      <p:grpSp>
        <p:nvGrpSpPr>
          <p:cNvPr id="158" name="Google Shape;158;p15"/>
          <p:cNvGrpSpPr/>
          <p:nvPr/>
        </p:nvGrpSpPr>
        <p:grpSpPr>
          <a:xfrm>
            <a:off x="7227977" y="2052723"/>
            <a:ext cx="1212302" cy="1038068"/>
            <a:chOff x="1934025" y="1001650"/>
            <a:chExt cx="415300" cy="355600"/>
          </a:xfrm>
        </p:grpSpPr>
        <p:sp>
          <p:nvSpPr>
            <p:cNvPr id="159" name="Google Shape;159;p15"/>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279086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5"/>
          <p:cNvSpPr txBox="1">
            <a:spLocks noGrp="1"/>
          </p:cNvSpPr>
          <p:nvPr>
            <p:ph type="title"/>
          </p:nvPr>
        </p:nvSpPr>
        <p:spPr>
          <a:xfrm>
            <a:off x="224054" y="345432"/>
            <a:ext cx="6715109" cy="24722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t>Test </a:t>
            </a:r>
            <a:br>
              <a:rPr lang="en-US" sz="3200" dirty="0"/>
            </a:br>
            <a:r>
              <a:rPr lang="en-US" sz="3200" dirty="0"/>
              <a:t>Case </a:t>
            </a:r>
            <a:br>
              <a:rPr lang="en-US" sz="3200" dirty="0"/>
            </a:br>
            <a:r>
              <a:rPr lang="en-US" sz="3200" dirty="0"/>
              <a:t>Construction</a:t>
            </a:r>
            <a:endParaRPr sz="3200" dirty="0"/>
          </a:p>
        </p:txBody>
      </p:sp>
      <p:sp>
        <p:nvSpPr>
          <p:cNvPr id="270" name="Google Shape;270;p25"/>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29</a:t>
            </a:fld>
            <a:endParaRPr/>
          </a:p>
        </p:txBody>
      </p:sp>
      <p:grpSp>
        <p:nvGrpSpPr>
          <p:cNvPr id="271" name="Google Shape;271;p25"/>
          <p:cNvGrpSpPr/>
          <p:nvPr/>
        </p:nvGrpSpPr>
        <p:grpSpPr>
          <a:xfrm>
            <a:off x="4361713" y="1054632"/>
            <a:ext cx="3339000" cy="3339000"/>
            <a:chOff x="2902488" y="902232"/>
            <a:chExt cx="3339000" cy="3339000"/>
          </a:xfrm>
        </p:grpSpPr>
        <p:sp>
          <p:nvSpPr>
            <p:cNvPr id="272" name="Google Shape;272;p25"/>
            <p:cNvSpPr/>
            <p:nvPr/>
          </p:nvSpPr>
          <p:spPr>
            <a:xfrm rot="-5400000">
              <a:off x="2902488" y="902232"/>
              <a:ext cx="3339000" cy="3339000"/>
            </a:xfrm>
            <a:prstGeom prst="ellipse">
              <a:avLst/>
            </a:prstGeom>
            <a:noFill/>
            <a:ln w="19050" cap="flat" cmpd="sng">
              <a:solidFill>
                <a:srgbClr val="E8E8E8"/>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oppins Light"/>
                <a:ea typeface="Poppins Light"/>
                <a:cs typeface="Poppins Light"/>
                <a:sym typeface="Poppins Light"/>
              </a:endParaRPr>
            </a:p>
          </p:txBody>
        </p:sp>
        <p:sp>
          <p:nvSpPr>
            <p:cNvPr id="273" name="Google Shape;273;p25"/>
            <p:cNvSpPr/>
            <p:nvPr/>
          </p:nvSpPr>
          <p:spPr>
            <a:xfrm>
              <a:off x="3123738" y="1123632"/>
              <a:ext cx="2896500" cy="2896200"/>
            </a:xfrm>
            <a:prstGeom prst="pie">
              <a:avLst>
                <a:gd name="adj1" fmla="val 1811602"/>
                <a:gd name="adj2" fmla="val 16214886"/>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oppins Light"/>
                <a:ea typeface="Poppins Light"/>
                <a:cs typeface="Poppins Light"/>
                <a:sym typeface="Poppins Light"/>
              </a:endParaRPr>
            </a:p>
          </p:txBody>
        </p:sp>
      </p:grpSp>
      <p:grpSp>
        <p:nvGrpSpPr>
          <p:cNvPr id="274" name="Google Shape;274;p25"/>
          <p:cNvGrpSpPr/>
          <p:nvPr/>
        </p:nvGrpSpPr>
        <p:grpSpPr>
          <a:xfrm>
            <a:off x="5123263" y="1816182"/>
            <a:ext cx="1815900" cy="1815900"/>
            <a:chOff x="3664038" y="1663782"/>
            <a:chExt cx="1815900" cy="1815900"/>
          </a:xfrm>
        </p:grpSpPr>
        <p:sp>
          <p:nvSpPr>
            <p:cNvPr id="275" name="Google Shape;275;p25"/>
            <p:cNvSpPr/>
            <p:nvPr/>
          </p:nvSpPr>
          <p:spPr>
            <a:xfrm>
              <a:off x="3664038" y="1663782"/>
              <a:ext cx="1815900" cy="18159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Poppins"/>
                <a:ea typeface="Poppins"/>
                <a:cs typeface="Poppins"/>
                <a:sym typeface="Poppins"/>
              </a:endParaRPr>
            </a:p>
          </p:txBody>
        </p:sp>
        <p:sp>
          <p:nvSpPr>
            <p:cNvPr id="276" name="Google Shape;276;p25"/>
            <p:cNvSpPr txBox="1"/>
            <p:nvPr/>
          </p:nvSpPr>
          <p:spPr>
            <a:xfrm>
              <a:off x="3899988" y="2158482"/>
              <a:ext cx="1344000" cy="8265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b="1" dirty="0">
                  <a:solidFill>
                    <a:srgbClr val="FFFFFF"/>
                  </a:solidFill>
                  <a:latin typeface="Poppins"/>
                  <a:ea typeface="Poppins"/>
                  <a:cs typeface="Poppins"/>
                  <a:sym typeface="Poppins"/>
                </a:rPr>
                <a:t>Test Case</a:t>
              </a:r>
              <a:endParaRPr b="1" dirty="0">
                <a:solidFill>
                  <a:srgbClr val="FFFFFF"/>
                </a:solidFill>
                <a:latin typeface="Poppins"/>
                <a:ea typeface="Poppins"/>
                <a:cs typeface="Poppins"/>
                <a:sym typeface="Poppins"/>
              </a:endParaRPr>
            </a:p>
          </p:txBody>
        </p:sp>
      </p:grpSp>
      <p:grpSp>
        <p:nvGrpSpPr>
          <p:cNvPr id="277" name="Google Shape;277;p25"/>
          <p:cNvGrpSpPr/>
          <p:nvPr/>
        </p:nvGrpSpPr>
        <p:grpSpPr>
          <a:xfrm>
            <a:off x="5430313" y="598229"/>
            <a:ext cx="1287600" cy="1068600"/>
            <a:chOff x="2788896" y="853971"/>
            <a:chExt cx="1287600" cy="1068600"/>
          </a:xfrm>
        </p:grpSpPr>
        <p:sp>
          <p:nvSpPr>
            <p:cNvPr id="278" name="Google Shape;278;p25"/>
            <p:cNvSpPr/>
            <p:nvPr/>
          </p:nvSpPr>
          <p:spPr>
            <a:xfrm>
              <a:off x="2859873" y="853971"/>
              <a:ext cx="1068600" cy="1068600"/>
            </a:xfrm>
            <a:prstGeom prst="ellipse">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oppins Light"/>
                <a:ea typeface="Poppins Light"/>
                <a:cs typeface="Poppins Light"/>
                <a:sym typeface="Poppins Light"/>
              </a:endParaRPr>
            </a:p>
          </p:txBody>
        </p:sp>
        <p:sp>
          <p:nvSpPr>
            <p:cNvPr id="279" name="Google Shape;279;p25"/>
            <p:cNvSpPr txBox="1"/>
            <p:nvPr/>
          </p:nvSpPr>
          <p:spPr>
            <a:xfrm>
              <a:off x="2788896" y="1022197"/>
              <a:ext cx="1287600" cy="7323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1200" dirty="0">
                  <a:solidFill>
                    <a:srgbClr val="FFFFFF"/>
                  </a:solidFill>
                  <a:latin typeface="Poppins Light"/>
                  <a:ea typeface="Poppins Light"/>
                  <a:cs typeface="Poppins Light"/>
                  <a:sym typeface="Poppins Light"/>
                </a:rPr>
                <a:t>Description</a:t>
              </a:r>
              <a:endParaRPr sz="1200" dirty="0">
                <a:solidFill>
                  <a:srgbClr val="FFFFFF"/>
                </a:solidFill>
                <a:latin typeface="Poppins Light"/>
                <a:ea typeface="Poppins Light"/>
                <a:cs typeface="Poppins Light"/>
                <a:sym typeface="Poppins Light"/>
              </a:endParaRPr>
            </a:p>
          </p:txBody>
        </p:sp>
      </p:grpSp>
      <p:grpSp>
        <p:nvGrpSpPr>
          <p:cNvPr id="283" name="Google Shape;283;p25"/>
          <p:cNvGrpSpPr/>
          <p:nvPr/>
        </p:nvGrpSpPr>
        <p:grpSpPr>
          <a:xfrm>
            <a:off x="6939268" y="3031413"/>
            <a:ext cx="1068600" cy="1068600"/>
            <a:chOff x="5214448" y="3234278"/>
            <a:chExt cx="1068600" cy="1068600"/>
          </a:xfrm>
        </p:grpSpPr>
        <p:sp>
          <p:nvSpPr>
            <p:cNvPr id="284" name="Google Shape;284;p25"/>
            <p:cNvSpPr/>
            <p:nvPr/>
          </p:nvSpPr>
          <p:spPr>
            <a:xfrm>
              <a:off x="5214448" y="3234278"/>
              <a:ext cx="1068600" cy="1068600"/>
            </a:xfrm>
            <a:prstGeom prst="ellipse">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oppins Light"/>
                <a:ea typeface="Poppins Light"/>
                <a:cs typeface="Poppins Light"/>
                <a:sym typeface="Poppins Light"/>
              </a:endParaRPr>
            </a:p>
          </p:txBody>
        </p:sp>
        <p:sp>
          <p:nvSpPr>
            <p:cNvPr id="285" name="Google Shape;285;p25"/>
            <p:cNvSpPr txBox="1"/>
            <p:nvPr/>
          </p:nvSpPr>
          <p:spPr>
            <a:xfrm>
              <a:off x="5367375" y="3402503"/>
              <a:ext cx="762600" cy="732300"/>
            </a:xfrm>
            <a:prstGeom prst="rect">
              <a:avLst/>
            </a:prstGeom>
            <a:solidFill>
              <a:srgbClr val="999999"/>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1200" dirty="0">
                  <a:solidFill>
                    <a:srgbClr val="FFFFFF"/>
                  </a:solidFill>
                  <a:latin typeface="Poppins Light"/>
                  <a:ea typeface="Poppins Light"/>
                  <a:cs typeface="Poppins Light"/>
                  <a:sym typeface="Poppins Light"/>
                </a:rPr>
                <a:t>Type</a:t>
              </a:r>
              <a:endParaRPr sz="1200" dirty="0">
                <a:solidFill>
                  <a:srgbClr val="FFFFFF"/>
                </a:solidFill>
                <a:latin typeface="Poppins Light"/>
                <a:ea typeface="Poppins Light"/>
                <a:cs typeface="Poppins Light"/>
                <a:sym typeface="Poppins Light"/>
              </a:endParaRPr>
            </a:p>
          </p:txBody>
        </p:sp>
      </p:grpSp>
      <p:grpSp>
        <p:nvGrpSpPr>
          <p:cNvPr id="23" name="Google Shape;277;p25">
            <a:extLst>
              <a:ext uri="{FF2B5EF4-FFF2-40B4-BE49-F238E27FC236}">
                <a16:creationId xmlns:a16="http://schemas.microsoft.com/office/drawing/2014/main" id="{827E588D-01CC-491E-AAC1-DE8BFC3B46E2}"/>
              </a:ext>
            </a:extLst>
          </p:cNvPr>
          <p:cNvGrpSpPr/>
          <p:nvPr/>
        </p:nvGrpSpPr>
        <p:grpSpPr>
          <a:xfrm>
            <a:off x="6939163" y="1260754"/>
            <a:ext cx="1068600" cy="1068600"/>
            <a:chOff x="2859873" y="853971"/>
            <a:chExt cx="1068600" cy="1068600"/>
          </a:xfrm>
        </p:grpSpPr>
        <p:sp>
          <p:nvSpPr>
            <p:cNvPr id="24" name="Google Shape;278;p25">
              <a:extLst>
                <a:ext uri="{FF2B5EF4-FFF2-40B4-BE49-F238E27FC236}">
                  <a16:creationId xmlns:a16="http://schemas.microsoft.com/office/drawing/2014/main" id="{FA7ABAC2-6939-4497-B3C6-CB157EB67D8C}"/>
                </a:ext>
              </a:extLst>
            </p:cNvPr>
            <p:cNvSpPr/>
            <p:nvPr/>
          </p:nvSpPr>
          <p:spPr>
            <a:xfrm>
              <a:off x="2859873" y="853971"/>
              <a:ext cx="1068600" cy="1068600"/>
            </a:xfrm>
            <a:prstGeom prst="ellipse">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oppins Light"/>
                <a:ea typeface="Poppins Light"/>
                <a:cs typeface="Poppins Light"/>
                <a:sym typeface="Poppins Light"/>
              </a:endParaRPr>
            </a:p>
          </p:txBody>
        </p:sp>
        <p:sp>
          <p:nvSpPr>
            <p:cNvPr id="25" name="Google Shape;279;p25">
              <a:extLst>
                <a:ext uri="{FF2B5EF4-FFF2-40B4-BE49-F238E27FC236}">
                  <a16:creationId xmlns:a16="http://schemas.microsoft.com/office/drawing/2014/main" id="{CD4CA84B-CA84-4224-A969-2978DF535E52}"/>
                </a:ext>
              </a:extLst>
            </p:cNvPr>
            <p:cNvSpPr txBox="1"/>
            <p:nvPr/>
          </p:nvSpPr>
          <p:spPr>
            <a:xfrm>
              <a:off x="2930851" y="1022197"/>
              <a:ext cx="997622" cy="7323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1200" dirty="0">
                  <a:solidFill>
                    <a:srgbClr val="FFFFFF"/>
                  </a:solidFill>
                  <a:latin typeface="Poppins Light"/>
                  <a:ea typeface="Poppins Light"/>
                  <a:cs typeface="Poppins Light"/>
                  <a:sym typeface="Poppins Light"/>
                </a:rPr>
                <a:t>Test Steps</a:t>
              </a:r>
              <a:endParaRPr sz="1200" dirty="0">
                <a:solidFill>
                  <a:srgbClr val="FFFFFF"/>
                </a:solidFill>
                <a:latin typeface="Poppins Light"/>
                <a:ea typeface="Poppins Light"/>
                <a:cs typeface="Poppins Light"/>
                <a:sym typeface="Poppins Light"/>
              </a:endParaRPr>
            </a:p>
          </p:txBody>
        </p:sp>
      </p:grpSp>
      <p:grpSp>
        <p:nvGrpSpPr>
          <p:cNvPr id="26" name="Google Shape;277;p25">
            <a:extLst>
              <a:ext uri="{FF2B5EF4-FFF2-40B4-BE49-F238E27FC236}">
                <a16:creationId xmlns:a16="http://schemas.microsoft.com/office/drawing/2014/main" id="{1BDB8AB8-5C24-43C7-8BE1-090877F9BD17}"/>
              </a:ext>
            </a:extLst>
          </p:cNvPr>
          <p:cNvGrpSpPr/>
          <p:nvPr/>
        </p:nvGrpSpPr>
        <p:grpSpPr>
          <a:xfrm>
            <a:off x="4081897" y="1275164"/>
            <a:ext cx="1163657" cy="1068600"/>
            <a:chOff x="2835793" y="853971"/>
            <a:chExt cx="1163657" cy="1068600"/>
          </a:xfrm>
        </p:grpSpPr>
        <p:sp>
          <p:nvSpPr>
            <p:cNvPr id="27" name="Google Shape;278;p25">
              <a:extLst>
                <a:ext uri="{FF2B5EF4-FFF2-40B4-BE49-F238E27FC236}">
                  <a16:creationId xmlns:a16="http://schemas.microsoft.com/office/drawing/2014/main" id="{3235A47D-BD0B-4A58-B084-8595BEAC1D65}"/>
                </a:ext>
              </a:extLst>
            </p:cNvPr>
            <p:cNvSpPr/>
            <p:nvPr/>
          </p:nvSpPr>
          <p:spPr>
            <a:xfrm>
              <a:off x="2859873" y="853971"/>
              <a:ext cx="1068600" cy="1068600"/>
            </a:xfrm>
            <a:prstGeom prst="ellipse">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oppins Light"/>
                <a:ea typeface="Poppins Light"/>
                <a:cs typeface="Poppins Light"/>
                <a:sym typeface="Poppins Light"/>
              </a:endParaRPr>
            </a:p>
          </p:txBody>
        </p:sp>
        <p:sp>
          <p:nvSpPr>
            <p:cNvPr id="28" name="Google Shape;279;p25">
              <a:extLst>
                <a:ext uri="{FF2B5EF4-FFF2-40B4-BE49-F238E27FC236}">
                  <a16:creationId xmlns:a16="http://schemas.microsoft.com/office/drawing/2014/main" id="{5154E946-0397-4E63-867C-48344CCB9481}"/>
                </a:ext>
              </a:extLst>
            </p:cNvPr>
            <p:cNvSpPr txBox="1"/>
            <p:nvPr/>
          </p:nvSpPr>
          <p:spPr>
            <a:xfrm>
              <a:off x="2835793" y="1022197"/>
              <a:ext cx="1163657" cy="7323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1200" dirty="0">
                  <a:solidFill>
                    <a:srgbClr val="FFFFFF"/>
                  </a:solidFill>
                  <a:latin typeface="Poppins Light"/>
                  <a:ea typeface="Poppins Light"/>
                  <a:cs typeface="Poppins Light"/>
                  <a:sym typeface="Poppins Light"/>
                </a:rPr>
                <a:t>Precondition</a:t>
              </a:r>
              <a:endParaRPr sz="1200" dirty="0">
                <a:solidFill>
                  <a:srgbClr val="FFFFFF"/>
                </a:solidFill>
                <a:latin typeface="Poppins Light"/>
                <a:ea typeface="Poppins Light"/>
                <a:cs typeface="Poppins Light"/>
                <a:sym typeface="Poppins Light"/>
              </a:endParaRPr>
            </a:p>
          </p:txBody>
        </p:sp>
      </p:grpSp>
      <p:grpSp>
        <p:nvGrpSpPr>
          <p:cNvPr id="32" name="Google Shape;277;p25">
            <a:extLst>
              <a:ext uri="{FF2B5EF4-FFF2-40B4-BE49-F238E27FC236}">
                <a16:creationId xmlns:a16="http://schemas.microsoft.com/office/drawing/2014/main" id="{FC1ED165-693F-4803-8FEA-144CF0ADAD37}"/>
              </a:ext>
            </a:extLst>
          </p:cNvPr>
          <p:cNvGrpSpPr/>
          <p:nvPr/>
        </p:nvGrpSpPr>
        <p:grpSpPr>
          <a:xfrm>
            <a:off x="7842736" y="2146084"/>
            <a:ext cx="1077209" cy="1068600"/>
            <a:chOff x="2859873" y="853971"/>
            <a:chExt cx="1077209" cy="1068600"/>
          </a:xfrm>
        </p:grpSpPr>
        <p:sp>
          <p:nvSpPr>
            <p:cNvPr id="33" name="Google Shape;278;p25">
              <a:extLst>
                <a:ext uri="{FF2B5EF4-FFF2-40B4-BE49-F238E27FC236}">
                  <a16:creationId xmlns:a16="http://schemas.microsoft.com/office/drawing/2014/main" id="{FE7B52BE-9210-4730-A6D5-6F2F5B5BD10B}"/>
                </a:ext>
              </a:extLst>
            </p:cNvPr>
            <p:cNvSpPr/>
            <p:nvPr/>
          </p:nvSpPr>
          <p:spPr>
            <a:xfrm>
              <a:off x="2859873" y="853971"/>
              <a:ext cx="1068600" cy="1068600"/>
            </a:xfrm>
            <a:prstGeom prst="ellipse">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oppins Light"/>
                <a:ea typeface="Poppins Light"/>
                <a:cs typeface="Poppins Light"/>
                <a:sym typeface="Poppins Light"/>
              </a:endParaRPr>
            </a:p>
          </p:txBody>
        </p:sp>
        <p:sp>
          <p:nvSpPr>
            <p:cNvPr id="34" name="Google Shape;279;p25">
              <a:extLst>
                <a:ext uri="{FF2B5EF4-FFF2-40B4-BE49-F238E27FC236}">
                  <a16:creationId xmlns:a16="http://schemas.microsoft.com/office/drawing/2014/main" id="{9ABB4980-021A-4588-BD62-CD6061039935}"/>
                </a:ext>
              </a:extLst>
            </p:cNvPr>
            <p:cNvSpPr txBox="1"/>
            <p:nvPr/>
          </p:nvSpPr>
          <p:spPr>
            <a:xfrm>
              <a:off x="2876715" y="1022197"/>
              <a:ext cx="1060367" cy="7323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1200" dirty="0">
                  <a:solidFill>
                    <a:srgbClr val="FFFFFF"/>
                  </a:solidFill>
                  <a:latin typeface="Poppins Light"/>
                  <a:ea typeface="Poppins Light"/>
                  <a:cs typeface="Poppins Light"/>
                  <a:sym typeface="Poppins Light"/>
                </a:rPr>
                <a:t>Post Condition</a:t>
              </a:r>
              <a:endParaRPr sz="1200" dirty="0">
                <a:solidFill>
                  <a:srgbClr val="FFFFFF"/>
                </a:solidFill>
                <a:latin typeface="Poppins Light"/>
                <a:ea typeface="Poppins Light"/>
                <a:cs typeface="Poppins Light"/>
                <a:sym typeface="Poppins Light"/>
              </a:endParaRPr>
            </a:p>
          </p:txBody>
        </p:sp>
      </p:grpSp>
      <p:grpSp>
        <p:nvGrpSpPr>
          <p:cNvPr id="35" name="Google Shape;277;p25">
            <a:extLst>
              <a:ext uri="{FF2B5EF4-FFF2-40B4-BE49-F238E27FC236}">
                <a16:creationId xmlns:a16="http://schemas.microsoft.com/office/drawing/2014/main" id="{942064AE-E1F9-4AEB-B13F-8A5217E798B2}"/>
              </a:ext>
            </a:extLst>
          </p:cNvPr>
          <p:cNvGrpSpPr/>
          <p:nvPr/>
        </p:nvGrpSpPr>
        <p:grpSpPr>
          <a:xfrm>
            <a:off x="3062377" y="2204896"/>
            <a:ext cx="1299336" cy="1068600"/>
            <a:chOff x="2755880" y="853971"/>
            <a:chExt cx="1299336" cy="1068600"/>
          </a:xfrm>
        </p:grpSpPr>
        <p:sp>
          <p:nvSpPr>
            <p:cNvPr id="36" name="Google Shape;278;p25">
              <a:extLst>
                <a:ext uri="{FF2B5EF4-FFF2-40B4-BE49-F238E27FC236}">
                  <a16:creationId xmlns:a16="http://schemas.microsoft.com/office/drawing/2014/main" id="{5AE3DEDF-87DB-4890-A83C-F7A63AEBD522}"/>
                </a:ext>
              </a:extLst>
            </p:cNvPr>
            <p:cNvSpPr/>
            <p:nvPr/>
          </p:nvSpPr>
          <p:spPr>
            <a:xfrm>
              <a:off x="2859873" y="853971"/>
              <a:ext cx="1068600" cy="1068600"/>
            </a:xfrm>
            <a:prstGeom prst="ellipse">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oppins Light"/>
                <a:ea typeface="Poppins Light"/>
                <a:cs typeface="Poppins Light"/>
                <a:sym typeface="Poppins Light"/>
              </a:endParaRPr>
            </a:p>
          </p:txBody>
        </p:sp>
        <p:sp>
          <p:nvSpPr>
            <p:cNvPr id="37" name="Google Shape;279;p25">
              <a:extLst>
                <a:ext uri="{FF2B5EF4-FFF2-40B4-BE49-F238E27FC236}">
                  <a16:creationId xmlns:a16="http://schemas.microsoft.com/office/drawing/2014/main" id="{9A8F876D-73FE-44B6-8D35-CBF055D1927F}"/>
                </a:ext>
              </a:extLst>
            </p:cNvPr>
            <p:cNvSpPr txBox="1"/>
            <p:nvPr/>
          </p:nvSpPr>
          <p:spPr>
            <a:xfrm>
              <a:off x="2755880" y="1022197"/>
              <a:ext cx="1299336" cy="7323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1200" dirty="0">
                  <a:solidFill>
                    <a:srgbClr val="FFFFFF"/>
                  </a:solidFill>
                  <a:latin typeface="Poppins Light"/>
                  <a:ea typeface="Poppins Light"/>
                  <a:cs typeface="Poppins Light"/>
                  <a:sym typeface="Poppins Light"/>
                </a:rPr>
                <a:t>Expected Result</a:t>
              </a:r>
              <a:endParaRPr sz="1200" dirty="0">
                <a:solidFill>
                  <a:srgbClr val="FFFFFF"/>
                </a:solidFill>
                <a:latin typeface="Poppins Light"/>
                <a:ea typeface="Poppins Light"/>
                <a:cs typeface="Poppins Light"/>
                <a:sym typeface="Poppins Light"/>
              </a:endParaRPr>
            </a:p>
          </p:txBody>
        </p:sp>
      </p:grpSp>
      <p:grpSp>
        <p:nvGrpSpPr>
          <p:cNvPr id="38" name="Google Shape;277;p25">
            <a:extLst>
              <a:ext uri="{FF2B5EF4-FFF2-40B4-BE49-F238E27FC236}">
                <a16:creationId xmlns:a16="http://schemas.microsoft.com/office/drawing/2014/main" id="{ABA4F39C-E9BB-4463-8651-B3924EE714C7}"/>
              </a:ext>
            </a:extLst>
          </p:cNvPr>
          <p:cNvGrpSpPr/>
          <p:nvPr/>
        </p:nvGrpSpPr>
        <p:grpSpPr>
          <a:xfrm>
            <a:off x="6717914" y="41013"/>
            <a:ext cx="1136776" cy="1068600"/>
            <a:chOff x="2835049" y="853971"/>
            <a:chExt cx="1136776" cy="1068600"/>
          </a:xfrm>
        </p:grpSpPr>
        <p:sp>
          <p:nvSpPr>
            <p:cNvPr id="39" name="Google Shape;278;p25">
              <a:extLst>
                <a:ext uri="{FF2B5EF4-FFF2-40B4-BE49-F238E27FC236}">
                  <a16:creationId xmlns:a16="http://schemas.microsoft.com/office/drawing/2014/main" id="{F56D5F41-9638-4404-AB8D-BF46AA88502D}"/>
                </a:ext>
              </a:extLst>
            </p:cNvPr>
            <p:cNvSpPr/>
            <p:nvPr/>
          </p:nvSpPr>
          <p:spPr>
            <a:xfrm>
              <a:off x="2859873" y="853971"/>
              <a:ext cx="1068600" cy="1068600"/>
            </a:xfrm>
            <a:prstGeom prst="ellipse">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oppins Light"/>
                <a:ea typeface="Poppins Light"/>
                <a:cs typeface="Poppins Light"/>
                <a:sym typeface="Poppins Light"/>
              </a:endParaRPr>
            </a:p>
          </p:txBody>
        </p:sp>
        <p:sp>
          <p:nvSpPr>
            <p:cNvPr id="40" name="Google Shape;279;p25">
              <a:extLst>
                <a:ext uri="{FF2B5EF4-FFF2-40B4-BE49-F238E27FC236}">
                  <a16:creationId xmlns:a16="http://schemas.microsoft.com/office/drawing/2014/main" id="{96E6B1E7-E9C1-4492-A503-FB9074016D4C}"/>
                </a:ext>
              </a:extLst>
            </p:cNvPr>
            <p:cNvSpPr txBox="1"/>
            <p:nvPr/>
          </p:nvSpPr>
          <p:spPr>
            <a:xfrm>
              <a:off x="2835049" y="1022197"/>
              <a:ext cx="1136776" cy="7323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1200" dirty="0">
                  <a:solidFill>
                    <a:srgbClr val="FFFFFF"/>
                  </a:solidFill>
                  <a:latin typeface="Poppins Light"/>
                  <a:ea typeface="Poppins Light"/>
                  <a:cs typeface="Poppins Light"/>
                  <a:sym typeface="Poppins Light"/>
                </a:rPr>
                <a:t>Summary</a:t>
              </a:r>
              <a:endParaRPr sz="1200" dirty="0">
                <a:solidFill>
                  <a:srgbClr val="FFFFFF"/>
                </a:solidFill>
                <a:latin typeface="Poppins Light"/>
                <a:ea typeface="Poppins Light"/>
                <a:cs typeface="Poppins Light"/>
                <a:sym typeface="Poppins Light"/>
              </a:endParaRPr>
            </a:p>
          </p:txBody>
        </p:sp>
      </p:grpSp>
      <p:grpSp>
        <p:nvGrpSpPr>
          <p:cNvPr id="41" name="Google Shape;277;p25">
            <a:extLst>
              <a:ext uri="{FF2B5EF4-FFF2-40B4-BE49-F238E27FC236}">
                <a16:creationId xmlns:a16="http://schemas.microsoft.com/office/drawing/2014/main" id="{4E586747-198C-4457-9905-E19E603E1096}"/>
              </a:ext>
            </a:extLst>
          </p:cNvPr>
          <p:cNvGrpSpPr/>
          <p:nvPr/>
        </p:nvGrpSpPr>
        <p:grpSpPr>
          <a:xfrm>
            <a:off x="6185738" y="4088869"/>
            <a:ext cx="1091300" cy="1068600"/>
            <a:chOff x="2837173" y="853971"/>
            <a:chExt cx="1091300" cy="1068600"/>
          </a:xfrm>
        </p:grpSpPr>
        <p:sp>
          <p:nvSpPr>
            <p:cNvPr id="42" name="Google Shape;278;p25">
              <a:extLst>
                <a:ext uri="{FF2B5EF4-FFF2-40B4-BE49-F238E27FC236}">
                  <a16:creationId xmlns:a16="http://schemas.microsoft.com/office/drawing/2014/main" id="{FBD66BF7-8C2D-46A0-B2E3-F6B65E7C6897}"/>
                </a:ext>
              </a:extLst>
            </p:cNvPr>
            <p:cNvSpPr/>
            <p:nvPr/>
          </p:nvSpPr>
          <p:spPr>
            <a:xfrm>
              <a:off x="2859873" y="853971"/>
              <a:ext cx="1068600" cy="1068600"/>
            </a:xfrm>
            <a:prstGeom prst="ellipse">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oppins Light"/>
                <a:ea typeface="Poppins Light"/>
                <a:cs typeface="Poppins Light"/>
                <a:sym typeface="Poppins Light"/>
              </a:endParaRPr>
            </a:p>
          </p:txBody>
        </p:sp>
        <p:sp>
          <p:nvSpPr>
            <p:cNvPr id="43" name="Google Shape;279;p25">
              <a:extLst>
                <a:ext uri="{FF2B5EF4-FFF2-40B4-BE49-F238E27FC236}">
                  <a16:creationId xmlns:a16="http://schemas.microsoft.com/office/drawing/2014/main" id="{7C905E33-FCE7-4DA8-86F7-BB3F2278F0FC}"/>
                </a:ext>
              </a:extLst>
            </p:cNvPr>
            <p:cNvSpPr txBox="1"/>
            <p:nvPr/>
          </p:nvSpPr>
          <p:spPr>
            <a:xfrm>
              <a:off x="2837173" y="1022197"/>
              <a:ext cx="1091300" cy="7323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1200" dirty="0">
                  <a:solidFill>
                    <a:srgbClr val="FFFFFF"/>
                  </a:solidFill>
                  <a:latin typeface="Poppins Light"/>
                  <a:ea typeface="Poppins Light"/>
                  <a:cs typeface="Poppins Light"/>
                  <a:sym typeface="Poppins Light"/>
                </a:rPr>
                <a:t>Designed By</a:t>
              </a:r>
              <a:endParaRPr sz="1200" dirty="0">
                <a:solidFill>
                  <a:srgbClr val="FFFFFF"/>
                </a:solidFill>
                <a:latin typeface="Poppins Light"/>
                <a:ea typeface="Poppins Light"/>
                <a:cs typeface="Poppins Light"/>
                <a:sym typeface="Poppins Light"/>
              </a:endParaRPr>
            </a:p>
          </p:txBody>
        </p:sp>
      </p:grpSp>
      <p:grpSp>
        <p:nvGrpSpPr>
          <p:cNvPr id="44" name="Google Shape;277;p25">
            <a:extLst>
              <a:ext uri="{FF2B5EF4-FFF2-40B4-BE49-F238E27FC236}">
                <a16:creationId xmlns:a16="http://schemas.microsoft.com/office/drawing/2014/main" id="{72BA0518-D182-465A-87EB-13F211EE6418}"/>
              </a:ext>
            </a:extLst>
          </p:cNvPr>
          <p:cNvGrpSpPr/>
          <p:nvPr/>
        </p:nvGrpSpPr>
        <p:grpSpPr>
          <a:xfrm>
            <a:off x="4861401" y="4058527"/>
            <a:ext cx="1068600" cy="1068600"/>
            <a:chOff x="2859873" y="853971"/>
            <a:chExt cx="1068600" cy="1068600"/>
          </a:xfrm>
        </p:grpSpPr>
        <p:sp>
          <p:nvSpPr>
            <p:cNvPr id="45" name="Google Shape;278;p25">
              <a:extLst>
                <a:ext uri="{FF2B5EF4-FFF2-40B4-BE49-F238E27FC236}">
                  <a16:creationId xmlns:a16="http://schemas.microsoft.com/office/drawing/2014/main" id="{43ADE74C-9718-4B8A-A808-8B498BEE56AE}"/>
                </a:ext>
              </a:extLst>
            </p:cNvPr>
            <p:cNvSpPr/>
            <p:nvPr/>
          </p:nvSpPr>
          <p:spPr>
            <a:xfrm>
              <a:off x="2859873" y="853971"/>
              <a:ext cx="1068600" cy="1068600"/>
            </a:xfrm>
            <a:prstGeom prst="ellipse">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oppins Light"/>
                <a:ea typeface="Poppins Light"/>
                <a:cs typeface="Poppins Light"/>
                <a:sym typeface="Poppins Light"/>
              </a:endParaRPr>
            </a:p>
          </p:txBody>
        </p:sp>
        <p:sp>
          <p:nvSpPr>
            <p:cNvPr id="46" name="Google Shape;279;p25">
              <a:extLst>
                <a:ext uri="{FF2B5EF4-FFF2-40B4-BE49-F238E27FC236}">
                  <a16:creationId xmlns:a16="http://schemas.microsoft.com/office/drawing/2014/main" id="{EC728C99-5A58-41E9-841A-33C1B25E4A0E}"/>
                </a:ext>
              </a:extLst>
            </p:cNvPr>
            <p:cNvSpPr txBox="1"/>
            <p:nvPr/>
          </p:nvSpPr>
          <p:spPr>
            <a:xfrm>
              <a:off x="3012800" y="1022197"/>
              <a:ext cx="762600" cy="7323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1200" dirty="0">
                  <a:solidFill>
                    <a:srgbClr val="FFFFFF"/>
                  </a:solidFill>
                  <a:latin typeface="Poppins Light"/>
                  <a:ea typeface="Poppins Light"/>
                  <a:cs typeface="Poppins Light"/>
                  <a:sym typeface="Poppins Light"/>
                </a:rPr>
                <a:t>Status</a:t>
              </a:r>
              <a:endParaRPr sz="1200" dirty="0">
                <a:solidFill>
                  <a:srgbClr val="FFFFFF"/>
                </a:solidFill>
                <a:latin typeface="Poppins Light"/>
                <a:ea typeface="Poppins Light"/>
                <a:cs typeface="Poppins Light"/>
                <a:sym typeface="Poppins Light"/>
              </a:endParaRPr>
            </a:p>
          </p:txBody>
        </p:sp>
      </p:grpSp>
      <p:grpSp>
        <p:nvGrpSpPr>
          <p:cNvPr id="47" name="Google Shape;277;p25">
            <a:extLst>
              <a:ext uri="{FF2B5EF4-FFF2-40B4-BE49-F238E27FC236}">
                <a16:creationId xmlns:a16="http://schemas.microsoft.com/office/drawing/2014/main" id="{4A84614E-A226-4782-89C6-68CDFE99D8BE}"/>
              </a:ext>
            </a:extLst>
          </p:cNvPr>
          <p:cNvGrpSpPr/>
          <p:nvPr/>
        </p:nvGrpSpPr>
        <p:grpSpPr>
          <a:xfrm>
            <a:off x="4223345" y="33979"/>
            <a:ext cx="1068600" cy="1068600"/>
            <a:chOff x="2859873" y="853971"/>
            <a:chExt cx="1068600" cy="1068600"/>
          </a:xfrm>
        </p:grpSpPr>
        <p:sp>
          <p:nvSpPr>
            <p:cNvPr id="48" name="Google Shape;278;p25">
              <a:extLst>
                <a:ext uri="{FF2B5EF4-FFF2-40B4-BE49-F238E27FC236}">
                  <a16:creationId xmlns:a16="http://schemas.microsoft.com/office/drawing/2014/main" id="{C5EA7D5C-ECF3-42D0-B3AD-EB761DA40AFB}"/>
                </a:ext>
              </a:extLst>
            </p:cNvPr>
            <p:cNvSpPr/>
            <p:nvPr/>
          </p:nvSpPr>
          <p:spPr>
            <a:xfrm>
              <a:off x="2859873" y="853971"/>
              <a:ext cx="1068600" cy="1068600"/>
            </a:xfrm>
            <a:prstGeom prst="ellipse">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oppins Light"/>
                <a:ea typeface="Poppins Light"/>
                <a:cs typeface="Poppins Light"/>
                <a:sym typeface="Poppins Light"/>
              </a:endParaRPr>
            </a:p>
          </p:txBody>
        </p:sp>
        <p:sp>
          <p:nvSpPr>
            <p:cNvPr id="49" name="Google Shape;279;p25">
              <a:extLst>
                <a:ext uri="{FF2B5EF4-FFF2-40B4-BE49-F238E27FC236}">
                  <a16:creationId xmlns:a16="http://schemas.microsoft.com/office/drawing/2014/main" id="{0A23BE6B-5044-4DB0-83AA-0A9F4BE5A57C}"/>
                </a:ext>
              </a:extLst>
            </p:cNvPr>
            <p:cNvSpPr txBox="1"/>
            <p:nvPr/>
          </p:nvSpPr>
          <p:spPr>
            <a:xfrm>
              <a:off x="3012800" y="1022197"/>
              <a:ext cx="762600" cy="7323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1200" dirty="0">
                  <a:solidFill>
                    <a:srgbClr val="FFFFFF"/>
                  </a:solidFill>
                  <a:latin typeface="Poppins Light"/>
                  <a:ea typeface="Poppins Light"/>
                  <a:cs typeface="Poppins Light"/>
                  <a:sym typeface="Poppins Light"/>
                </a:rPr>
                <a:t>Title</a:t>
              </a:r>
              <a:endParaRPr sz="1200" dirty="0">
                <a:solidFill>
                  <a:srgbClr val="FFFFFF"/>
                </a:solidFill>
                <a:latin typeface="Poppins Light"/>
                <a:ea typeface="Poppins Light"/>
                <a:cs typeface="Poppins Light"/>
                <a:sym typeface="Poppins Light"/>
              </a:endParaRPr>
            </a:p>
          </p:txBody>
        </p:sp>
      </p:grpSp>
      <p:grpSp>
        <p:nvGrpSpPr>
          <p:cNvPr id="50" name="Google Shape;277;p25">
            <a:extLst>
              <a:ext uri="{FF2B5EF4-FFF2-40B4-BE49-F238E27FC236}">
                <a16:creationId xmlns:a16="http://schemas.microsoft.com/office/drawing/2014/main" id="{8592ED9A-BC35-4698-8816-61A0A19408E0}"/>
              </a:ext>
            </a:extLst>
          </p:cNvPr>
          <p:cNvGrpSpPr/>
          <p:nvPr/>
        </p:nvGrpSpPr>
        <p:grpSpPr>
          <a:xfrm>
            <a:off x="3875241" y="3096690"/>
            <a:ext cx="1299336" cy="1068600"/>
            <a:chOff x="2755880" y="853971"/>
            <a:chExt cx="1299336" cy="1068600"/>
          </a:xfrm>
        </p:grpSpPr>
        <p:sp>
          <p:nvSpPr>
            <p:cNvPr id="51" name="Google Shape;278;p25">
              <a:extLst>
                <a:ext uri="{FF2B5EF4-FFF2-40B4-BE49-F238E27FC236}">
                  <a16:creationId xmlns:a16="http://schemas.microsoft.com/office/drawing/2014/main" id="{19DBBB7A-8105-4E83-92B2-10888F266AC3}"/>
                </a:ext>
              </a:extLst>
            </p:cNvPr>
            <p:cNvSpPr/>
            <p:nvPr/>
          </p:nvSpPr>
          <p:spPr>
            <a:xfrm>
              <a:off x="2859873" y="853971"/>
              <a:ext cx="1068600" cy="1068600"/>
            </a:xfrm>
            <a:prstGeom prst="ellipse">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oppins Light"/>
                <a:ea typeface="Poppins Light"/>
                <a:cs typeface="Poppins Light"/>
                <a:sym typeface="Poppins Light"/>
              </a:endParaRPr>
            </a:p>
          </p:txBody>
        </p:sp>
        <p:sp>
          <p:nvSpPr>
            <p:cNvPr id="52" name="Google Shape;279;p25">
              <a:extLst>
                <a:ext uri="{FF2B5EF4-FFF2-40B4-BE49-F238E27FC236}">
                  <a16:creationId xmlns:a16="http://schemas.microsoft.com/office/drawing/2014/main" id="{54E1102E-D365-4080-8B0D-3B87F689F0BB}"/>
                </a:ext>
              </a:extLst>
            </p:cNvPr>
            <p:cNvSpPr txBox="1"/>
            <p:nvPr/>
          </p:nvSpPr>
          <p:spPr>
            <a:xfrm>
              <a:off x="2755880" y="1022197"/>
              <a:ext cx="1299336" cy="7323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1200" dirty="0">
                  <a:solidFill>
                    <a:srgbClr val="FFFFFF"/>
                  </a:solidFill>
                  <a:latin typeface="Poppins Light"/>
                  <a:ea typeface="Poppins Light"/>
                  <a:cs typeface="Poppins Light"/>
                  <a:sym typeface="Poppins Light"/>
                </a:rPr>
                <a:t>Attachments</a:t>
              </a:r>
              <a:endParaRPr sz="1200" dirty="0">
                <a:solidFill>
                  <a:srgbClr val="FFFFFF"/>
                </a:solidFill>
                <a:latin typeface="Poppins Light"/>
                <a:ea typeface="Poppins Light"/>
                <a:cs typeface="Poppins Light"/>
                <a:sym typeface="Poppins Light"/>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1"/>
          <p:cNvSpPr txBox="1">
            <a:spLocks noGrp="1"/>
          </p:cNvSpPr>
          <p:nvPr>
            <p:ph type="body" idx="1"/>
          </p:nvPr>
        </p:nvSpPr>
        <p:spPr>
          <a:xfrm>
            <a:off x="362309" y="1121434"/>
            <a:ext cx="2903105" cy="3455016"/>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t>Def. 1</a:t>
            </a:r>
            <a:endParaRPr b="1" dirty="0"/>
          </a:p>
          <a:p>
            <a:pPr marL="0" lvl="0" indent="0">
              <a:buNone/>
            </a:pPr>
            <a:r>
              <a:rPr lang="en-US" dirty="0"/>
              <a:t>Software testing is an activity to check whether the actual results match the expected results and to ensure that the software system is defect free.</a:t>
            </a:r>
          </a:p>
          <a:p>
            <a:pPr marL="0" lvl="0" indent="0">
              <a:buNone/>
            </a:pPr>
            <a:r>
              <a:rPr lang="en-US" dirty="0"/>
              <a:t> It involves execution of a software component or system component to evaluate one or more properties of interest.</a:t>
            </a:r>
            <a:endParaRPr dirty="0"/>
          </a:p>
        </p:txBody>
      </p:sp>
      <p:sp>
        <p:nvSpPr>
          <p:cNvPr id="225" name="Google Shape;225;p21"/>
          <p:cNvSpPr txBox="1">
            <a:spLocks noGrp="1"/>
          </p:cNvSpPr>
          <p:nvPr>
            <p:ph type="title"/>
          </p:nvPr>
        </p:nvSpPr>
        <p:spPr>
          <a:xfrm>
            <a:off x="241540" y="345753"/>
            <a:ext cx="6212971" cy="70869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400" dirty="0"/>
              <a:t>What is software testing?</a:t>
            </a:r>
            <a:endParaRPr sz="3400" dirty="0"/>
          </a:p>
        </p:txBody>
      </p:sp>
      <p:sp>
        <p:nvSpPr>
          <p:cNvPr id="226" name="Google Shape;226;p21"/>
          <p:cNvSpPr txBox="1">
            <a:spLocks noGrp="1"/>
          </p:cNvSpPr>
          <p:nvPr>
            <p:ph type="body" idx="2"/>
          </p:nvPr>
        </p:nvSpPr>
        <p:spPr>
          <a:xfrm>
            <a:off x="3265414" y="1121434"/>
            <a:ext cx="2663111" cy="2759466"/>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t>Def. 2</a:t>
            </a:r>
          </a:p>
          <a:p>
            <a:pPr marL="0" lvl="0" indent="0">
              <a:buNone/>
            </a:pPr>
            <a:r>
              <a:rPr lang="en-US" dirty="0"/>
              <a:t>Software Testing is a process of verifying a computer system/program to decide whether it meets the specified requirements and produces the desired results.</a:t>
            </a:r>
          </a:p>
          <a:p>
            <a:pPr marL="0" lvl="0" indent="0">
              <a:buNone/>
            </a:pPr>
            <a:r>
              <a:rPr lang="en-US" dirty="0"/>
              <a:t>As a result, you identify bugs in software product/project</a:t>
            </a:r>
          </a:p>
        </p:txBody>
      </p:sp>
      <p:sp>
        <p:nvSpPr>
          <p:cNvPr id="227" name="Google Shape;227;p21"/>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pic>
        <p:nvPicPr>
          <p:cNvPr id="228" name="Google Shape;228;p21"/>
          <p:cNvPicPr preferRelativeResize="0"/>
          <p:nvPr/>
        </p:nvPicPr>
        <p:blipFill rotWithShape="1">
          <a:blip r:embed="rId3">
            <a:alphaModFix/>
          </a:blip>
          <a:srcRect/>
          <a:stretch/>
        </p:blipFill>
        <p:spPr>
          <a:xfrm>
            <a:off x="6372150" y="1054450"/>
            <a:ext cx="3034500" cy="3034500"/>
          </a:xfrm>
          <a:prstGeom prst="ellipse">
            <a:avLst/>
          </a:prstGeom>
          <a:noFill/>
          <a:ln>
            <a:noFill/>
          </a:ln>
        </p:spPr>
      </p:pic>
      <p:grpSp>
        <p:nvGrpSpPr>
          <p:cNvPr id="229" name="Google Shape;229;p21"/>
          <p:cNvGrpSpPr/>
          <p:nvPr/>
        </p:nvGrpSpPr>
        <p:grpSpPr>
          <a:xfrm>
            <a:off x="5853100" y="3068600"/>
            <a:ext cx="1539600" cy="1539600"/>
            <a:chOff x="6680825" y="2549350"/>
            <a:chExt cx="1539600" cy="1539600"/>
          </a:xfrm>
        </p:grpSpPr>
        <p:sp>
          <p:nvSpPr>
            <p:cNvPr id="230" name="Google Shape;230;p21"/>
            <p:cNvSpPr/>
            <p:nvPr/>
          </p:nvSpPr>
          <p:spPr>
            <a:xfrm>
              <a:off x="6825669" y="2694194"/>
              <a:ext cx="1249800" cy="1249800"/>
            </a:xfrm>
            <a:prstGeom prst="ellipse">
              <a:avLst/>
            </a:prstGeom>
            <a:solidFill>
              <a:srgbClr val="000000">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1"/>
            <p:cNvSpPr/>
            <p:nvPr/>
          </p:nvSpPr>
          <p:spPr>
            <a:xfrm>
              <a:off x="6894850" y="2763375"/>
              <a:ext cx="1111200" cy="11112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1"/>
            <p:cNvSpPr/>
            <p:nvPr/>
          </p:nvSpPr>
          <p:spPr>
            <a:xfrm>
              <a:off x="6680825" y="2549350"/>
              <a:ext cx="1539600" cy="1539600"/>
            </a:xfrm>
            <a:prstGeom prst="donut">
              <a:avLst>
                <a:gd name="adj" fmla="val 675"/>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 name="Google Shape;233;p21"/>
          <p:cNvSpPr/>
          <p:nvPr/>
        </p:nvSpPr>
        <p:spPr>
          <a:xfrm>
            <a:off x="6454511" y="367001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7"/>
          <p:cNvSpPr txBox="1">
            <a:spLocks noGrp="1"/>
          </p:cNvSpPr>
          <p:nvPr>
            <p:ph type="ctrTitle"/>
          </p:nvPr>
        </p:nvSpPr>
        <p:spPr>
          <a:xfrm>
            <a:off x="2569800" y="482601"/>
            <a:ext cx="4004400" cy="299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Test cases Types</a:t>
            </a:r>
            <a:endParaRPr dirty="0"/>
          </a:p>
        </p:txBody>
      </p:sp>
    </p:spTree>
    <p:extLst>
      <p:ext uri="{BB962C8B-B14F-4D97-AF65-F5344CB8AC3E}">
        <p14:creationId xmlns:p14="http://schemas.microsoft.com/office/powerpoint/2010/main" val="31971641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1"/>
          <p:cNvSpPr txBox="1">
            <a:spLocks noGrp="1"/>
          </p:cNvSpPr>
          <p:nvPr>
            <p:ph type="title"/>
          </p:nvPr>
        </p:nvSpPr>
        <p:spPr>
          <a:xfrm>
            <a:off x="276046" y="215660"/>
            <a:ext cx="6719978" cy="737467"/>
          </a:xfrm>
          <a:prstGeom prst="rect">
            <a:avLst/>
          </a:prstGeom>
        </p:spPr>
        <p:txBody>
          <a:bodyPr spcFirstLastPara="1" wrap="square" lIns="91425" tIns="91425" rIns="91425" bIns="91425" anchor="b" anchorCtr="0">
            <a:noAutofit/>
          </a:bodyPr>
          <a:lstStyle/>
          <a:p>
            <a:pPr lvl="0"/>
            <a:r>
              <a:rPr lang="en-US" sz="3200" dirty="0"/>
              <a:t>Test case Types</a:t>
            </a:r>
            <a:endParaRPr sz="3200" dirty="0"/>
          </a:p>
        </p:txBody>
      </p:sp>
      <p:sp>
        <p:nvSpPr>
          <p:cNvPr id="360" name="Google Shape;360;p31"/>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31</a:t>
            </a:fld>
            <a:endParaRPr/>
          </a:p>
        </p:txBody>
      </p:sp>
      <p:pic>
        <p:nvPicPr>
          <p:cNvPr id="361" name="Google Shape;361;p31"/>
          <p:cNvPicPr preferRelativeResize="0"/>
          <p:nvPr/>
        </p:nvPicPr>
        <p:blipFill rotWithShape="1">
          <a:blip r:embed="rId3">
            <a:alphaModFix/>
          </a:blip>
          <a:srcRect/>
          <a:stretch/>
        </p:blipFill>
        <p:spPr>
          <a:xfrm>
            <a:off x="6372150" y="1054450"/>
            <a:ext cx="3034500" cy="3034500"/>
          </a:xfrm>
          <a:prstGeom prst="ellipse">
            <a:avLst/>
          </a:prstGeom>
          <a:noFill/>
          <a:ln>
            <a:noFill/>
          </a:ln>
        </p:spPr>
      </p:pic>
      <p:grpSp>
        <p:nvGrpSpPr>
          <p:cNvPr id="362" name="Google Shape;362;p31"/>
          <p:cNvGrpSpPr/>
          <p:nvPr/>
        </p:nvGrpSpPr>
        <p:grpSpPr>
          <a:xfrm>
            <a:off x="5853100" y="3068600"/>
            <a:ext cx="1539600" cy="1539600"/>
            <a:chOff x="6680825" y="2549350"/>
            <a:chExt cx="1539600" cy="1539600"/>
          </a:xfrm>
        </p:grpSpPr>
        <p:sp>
          <p:nvSpPr>
            <p:cNvPr id="363" name="Google Shape;363;p31"/>
            <p:cNvSpPr/>
            <p:nvPr/>
          </p:nvSpPr>
          <p:spPr>
            <a:xfrm>
              <a:off x="6825669" y="2694194"/>
              <a:ext cx="1249800" cy="1249800"/>
            </a:xfrm>
            <a:prstGeom prst="ellipse">
              <a:avLst/>
            </a:prstGeom>
            <a:solidFill>
              <a:srgbClr val="000000">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1"/>
            <p:cNvSpPr/>
            <p:nvPr/>
          </p:nvSpPr>
          <p:spPr>
            <a:xfrm>
              <a:off x="6894850" y="2763375"/>
              <a:ext cx="1111200" cy="11112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1"/>
            <p:cNvSpPr/>
            <p:nvPr/>
          </p:nvSpPr>
          <p:spPr>
            <a:xfrm>
              <a:off x="6680825" y="2549350"/>
              <a:ext cx="1539600" cy="1539600"/>
            </a:xfrm>
            <a:prstGeom prst="donut">
              <a:avLst>
                <a:gd name="adj" fmla="val 675"/>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9" name="Google Shape;369;p31"/>
          <p:cNvGrpSpPr/>
          <p:nvPr/>
        </p:nvGrpSpPr>
        <p:grpSpPr>
          <a:xfrm>
            <a:off x="6451459" y="3663368"/>
            <a:ext cx="342882" cy="350068"/>
            <a:chOff x="3951850" y="2985350"/>
            <a:chExt cx="407950" cy="416500"/>
          </a:xfrm>
        </p:grpSpPr>
        <p:sp>
          <p:nvSpPr>
            <p:cNvPr id="370" name="Google Shape;370;p31"/>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1"/>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1"/>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1"/>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Text Placeholder 8">
            <a:extLst>
              <a:ext uri="{FF2B5EF4-FFF2-40B4-BE49-F238E27FC236}">
                <a16:creationId xmlns:a16="http://schemas.microsoft.com/office/drawing/2014/main" id="{933CC19C-FC6A-4E5E-A95E-BB3B72D253BB}"/>
              </a:ext>
            </a:extLst>
          </p:cNvPr>
          <p:cNvSpPr>
            <a:spLocks noGrp="1"/>
          </p:cNvSpPr>
          <p:nvPr>
            <p:ph type="body" idx="1"/>
          </p:nvPr>
        </p:nvSpPr>
        <p:spPr>
          <a:xfrm>
            <a:off x="560718" y="953127"/>
            <a:ext cx="5147426" cy="3887814"/>
          </a:xfrm>
        </p:spPr>
        <p:txBody>
          <a:bodyPr/>
          <a:lstStyle/>
          <a:p>
            <a:r>
              <a:rPr lang="en-US" sz="1800" b="1" dirty="0"/>
              <a:t>Functionality Test Cases</a:t>
            </a:r>
            <a:endParaRPr lang="en-US" sz="1800" dirty="0"/>
          </a:p>
          <a:p>
            <a:r>
              <a:rPr lang="en-US" sz="1800" b="1" dirty="0"/>
              <a:t>Performance Test Cases</a:t>
            </a:r>
          </a:p>
          <a:p>
            <a:r>
              <a:rPr lang="en-US" sz="1800" b="1" dirty="0"/>
              <a:t>Integration Test Cases </a:t>
            </a:r>
          </a:p>
          <a:p>
            <a:r>
              <a:rPr lang="en-US" sz="1800" b="1" dirty="0"/>
              <a:t>User Acceptance Test Cases</a:t>
            </a:r>
          </a:p>
          <a:p>
            <a:pPr marL="180975" lvl="1">
              <a:spcBef>
                <a:spcPts val="600"/>
              </a:spcBef>
              <a:spcAft>
                <a:spcPts val="600"/>
              </a:spcAft>
              <a:buFont typeface="Arial" pitchFamily="34" charset="0"/>
              <a:buChar char="•"/>
            </a:pPr>
            <a:endParaRPr lang="en-US" dirty="0"/>
          </a:p>
        </p:txBody>
      </p:sp>
    </p:spTree>
    <p:extLst>
      <p:ext uri="{BB962C8B-B14F-4D97-AF65-F5344CB8AC3E}">
        <p14:creationId xmlns:p14="http://schemas.microsoft.com/office/powerpoint/2010/main" val="42216415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24" name="Google Shape;324;p29"/>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32</a:t>
            </a:fld>
            <a:endParaRPr/>
          </a:p>
        </p:txBody>
      </p:sp>
      <p:sp>
        <p:nvSpPr>
          <p:cNvPr id="4" name="Content Placeholder 1">
            <a:extLst>
              <a:ext uri="{FF2B5EF4-FFF2-40B4-BE49-F238E27FC236}">
                <a16:creationId xmlns:a16="http://schemas.microsoft.com/office/drawing/2014/main" id="{31BEF286-603B-4964-9CC5-D4A728A598BE}"/>
              </a:ext>
            </a:extLst>
          </p:cNvPr>
          <p:cNvSpPr txBox="1">
            <a:spLocks/>
          </p:cNvSpPr>
          <p:nvPr/>
        </p:nvSpPr>
        <p:spPr>
          <a:xfrm>
            <a:off x="480060" y="876301"/>
            <a:ext cx="7787856" cy="384048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solidFill>
                  <a:schemeClr val="dk1"/>
                </a:solidFill>
                <a:latin typeface="Poppins Light"/>
                <a:cs typeface="Poppins Light"/>
              </a:rPr>
              <a:t>Used to discover if an application’s interface works with the rest of the system and its users. </a:t>
            </a:r>
          </a:p>
          <a:p>
            <a:endParaRPr lang="en-US" sz="1600" dirty="0">
              <a:solidFill>
                <a:schemeClr val="dk1"/>
              </a:solidFill>
              <a:latin typeface="Poppins Light"/>
              <a:cs typeface="Poppins Light"/>
            </a:endParaRPr>
          </a:p>
          <a:p>
            <a:r>
              <a:rPr lang="en-US" sz="1600" dirty="0">
                <a:solidFill>
                  <a:schemeClr val="dk1"/>
                </a:solidFill>
                <a:latin typeface="Poppins Light"/>
                <a:cs typeface="Poppins Light"/>
              </a:rPr>
              <a:t>The tests identify the success or failure of functions that the software is expected to perform.</a:t>
            </a:r>
          </a:p>
          <a:p>
            <a:endParaRPr lang="en-US" sz="1600" dirty="0">
              <a:solidFill>
                <a:schemeClr val="dk1"/>
              </a:solidFill>
              <a:latin typeface="Poppins Light"/>
              <a:cs typeface="Poppins Light"/>
            </a:endParaRPr>
          </a:p>
          <a:p>
            <a:r>
              <a:rPr lang="en-US" sz="1600" dirty="0">
                <a:solidFill>
                  <a:schemeClr val="dk1"/>
                </a:solidFill>
                <a:latin typeface="Poppins Light"/>
                <a:cs typeface="Poppins Light"/>
              </a:rPr>
              <a:t>The cases are a type of black-box testing that uses for its base the specifications or user stories of the softw</a:t>
            </a:r>
            <a:r>
              <a:rPr lang="en-US" sz="1600" dirty="0">
                <a:solidFill>
                  <a:schemeClr val="dk1"/>
                </a:solidFill>
                <a:latin typeface="Poppins Light"/>
                <a:cs typeface="Poppins Light"/>
                <a:sym typeface="Poppins Light"/>
              </a:rPr>
              <a:t>are</a:t>
            </a:r>
            <a:r>
              <a:rPr lang="en-US" sz="1600" dirty="0">
                <a:solidFill>
                  <a:schemeClr val="dk1"/>
                </a:solidFill>
                <a:latin typeface="Poppins Light"/>
                <a:cs typeface="Poppins Light"/>
              </a:rPr>
              <a:t> under test. </a:t>
            </a:r>
          </a:p>
          <a:p>
            <a:endParaRPr lang="en-US" sz="1600" dirty="0">
              <a:solidFill>
                <a:schemeClr val="dk1"/>
              </a:solidFill>
              <a:latin typeface="Poppins Light"/>
              <a:cs typeface="Poppins Light"/>
            </a:endParaRPr>
          </a:p>
          <a:p>
            <a:r>
              <a:rPr lang="en-US" sz="1600" dirty="0">
                <a:solidFill>
                  <a:schemeClr val="dk1"/>
                </a:solidFill>
                <a:latin typeface="Poppins Light"/>
                <a:cs typeface="Poppins Light"/>
              </a:rPr>
              <a:t>This allows the tests to be performed without needing access to the workings or internal structures of the software being tested. </a:t>
            </a:r>
          </a:p>
          <a:p>
            <a:r>
              <a:rPr lang="en-US" sz="1600" dirty="0">
                <a:solidFill>
                  <a:schemeClr val="dk1"/>
                </a:solidFill>
                <a:latin typeface="Poppins Light"/>
                <a:cs typeface="Poppins Light"/>
              </a:rPr>
              <a:t>Examples:</a:t>
            </a:r>
          </a:p>
          <a:p>
            <a:r>
              <a:rPr lang="en-US" sz="1600" dirty="0">
                <a:solidFill>
                  <a:schemeClr val="dk1"/>
                </a:solidFill>
                <a:latin typeface="Poppins Light"/>
                <a:cs typeface="Poppins Light"/>
              </a:rPr>
              <a:t>                      -Confirming a user can successfully upload a profile photo.</a:t>
            </a:r>
          </a:p>
          <a:p>
            <a:r>
              <a:rPr lang="en-US" sz="1600" dirty="0">
                <a:solidFill>
                  <a:schemeClr val="dk1"/>
                </a:solidFill>
                <a:latin typeface="Poppins Light"/>
                <a:cs typeface="Poppins Light"/>
              </a:rPr>
              <a:t>                      -Login with Valid credentials</a:t>
            </a:r>
          </a:p>
          <a:p>
            <a:r>
              <a:rPr lang="en-US" sz="1600" dirty="0">
                <a:solidFill>
                  <a:schemeClr val="dk1"/>
                </a:solidFill>
                <a:latin typeface="Poppins Light"/>
                <a:cs typeface="Poppins Light"/>
              </a:rPr>
              <a:t>                      -Activate data package for postpaid user</a:t>
            </a:r>
          </a:p>
          <a:p>
            <a:endParaRPr lang="en-US" sz="1600" dirty="0">
              <a:solidFill>
                <a:schemeClr val="dk1"/>
              </a:solidFill>
              <a:latin typeface="Poppins Light"/>
              <a:cs typeface="Poppins Light"/>
            </a:endParaRPr>
          </a:p>
          <a:p>
            <a:br>
              <a:rPr lang="en-US" dirty="0"/>
            </a:br>
            <a:endParaRPr lang="en-US" dirty="0"/>
          </a:p>
        </p:txBody>
      </p:sp>
      <p:sp>
        <p:nvSpPr>
          <p:cNvPr id="5" name="Title 2">
            <a:extLst>
              <a:ext uri="{FF2B5EF4-FFF2-40B4-BE49-F238E27FC236}">
                <a16:creationId xmlns:a16="http://schemas.microsoft.com/office/drawing/2014/main" id="{AD9B31C0-7D2B-41B2-A324-03FBC23E6DAC}"/>
              </a:ext>
            </a:extLst>
          </p:cNvPr>
          <p:cNvSpPr txBox="1">
            <a:spLocks/>
          </p:cNvSpPr>
          <p:nvPr/>
        </p:nvSpPr>
        <p:spPr>
          <a:xfrm>
            <a:off x="160020" y="0"/>
            <a:ext cx="8107899" cy="96012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n-US" dirty="0"/>
            </a:br>
            <a:r>
              <a:rPr lang="en-US" sz="3200" b="1" dirty="0">
                <a:solidFill>
                  <a:schemeClr val="dk1"/>
                </a:solidFill>
                <a:latin typeface="Poppins"/>
                <a:cs typeface="Poppins"/>
              </a:rPr>
              <a:t>Functionality Test </a:t>
            </a:r>
            <a:r>
              <a:rPr lang="en-US" sz="3200" b="1" dirty="0">
                <a:solidFill>
                  <a:schemeClr val="dk1"/>
                </a:solidFill>
                <a:latin typeface="Poppins"/>
                <a:cs typeface="Poppins"/>
                <a:sym typeface="Poppins"/>
              </a:rPr>
              <a:t>Cases</a:t>
            </a:r>
            <a:br>
              <a:rPr lang="en-US" sz="3200" b="1" dirty="0">
                <a:solidFill>
                  <a:schemeClr val="dk1"/>
                </a:solidFill>
                <a:latin typeface="Poppins"/>
                <a:cs typeface="Poppins"/>
              </a:rPr>
            </a:br>
            <a:endParaRPr lang="en-US" sz="3200" b="1" dirty="0">
              <a:solidFill>
                <a:schemeClr val="dk1"/>
              </a:solidFill>
              <a:latin typeface="Poppins"/>
              <a:cs typeface="Poppins"/>
            </a:endParaRPr>
          </a:p>
        </p:txBody>
      </p:sp>
      <p:sp>
        <p:nvSpPr>
          <p:cNvPr id="6" name="Slide Number Placeholder 4">
            <a:extLst>
              <a:ext uri="{FF2B5EF4-FFF2-40B4-BE49-F238E27FC236}">
                <a16:creationId xmlns:a16="http://schemas.microsoft.com/office/drawing/2014/main" id="{0B89FD9C-4A82-450F-9D11-F8628ECE8819}"/>
              </a:ext>
            </a:extLst>
          </p:cNvPr>
          <p:cNvSpPr txBox="1">
            <a:spLocks/>
          </p:cNvSpPr>
          <p:nvPr/>
        </p:nvSpPr>
        <p:spPr>
          <a:xfrm>
            <a:off x="4389289" y="6328371"/>
            <a:ext cx="365422" cy="3600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72A83A2B-3358-44F8-83A0-4598795D8FB5}" type="slidenum">
              <a:rPr lang="en-GB" smtClean="0"/>
              <a:pPr/>
              <a:t>32</a:t>
            </a:fld>
            <a:endParaRPr lang="en-GB" dirty="0"/>
          </a:p>
        </p:txBody>
      </p:sp>
    </p:spTree>
    <p:extLst>
      <p:ext uri="{BB962C8B-B14F-4D97-AF65-F5344CB8AC3E}">
        <p14:creationId xmlns:p14="http://schemas.microsoft.com/office/powerpoint/2010/main" val="14211632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24" name="Google Shape;324;p29"/>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33</a:t>
            </a:fld>
            <a:endParaRPr/>
          </a:p>
        </p:txBody>
      </p:sp>
      <p:sp>
        <p:nvSpPr>
          <p:cNvPr id="4" name="Content Placeholder 1">
            <a:extLst>
              <a:ext uri="{FF2B5EF4-FFF2-40B4-BE49-F238E27FC236}">
                <a16:creationId xmlns:a16="http://schemas.microsoft.com/office/drawing/2014/main" id="{31BEF286-603B-4964-9CC5-D4A728A598BE}"/>
              </a:ext>
            </a:extLst>
          </p:cNvPr>
          <p:cNvSpPr txBox="1">
            <a:spLocks/>
          </p:cNvSpPr>
          <p:nvPr/>
        </p:nvSpPr>
        <p:spPr>
          <a:xfrm>
            <a:off x="403860" y="960121"/>
            <a:ext cx="7864057" cy="387857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solidFill>
                  <a:schemeClr val="dk1"/>
                </a:solidFill>
                <a:latin typeface="Poppins Light"/>
                <a:cs typeface="Poppins Light"/>
              </a:rPr>
              <a:t>Validate response times and overall effectiveness of an application. </a:t>
            </a:r>
          </a:p>
          <a:p>
            <a:endParaRPr lang="en-US" sz="1600" dirty="0">
              <a:solidFill>
                <a:schemeClr val="dk1"/>
              </a:solidFill>
              <a:latin typeface="Poppins Light"/>
              <a:cs typeface="Poppins Light"/>
            </a:endParaRPr>
          </a:p>
          <a:p>
            <a:r>
              <a:rPr lang="en-US" sz="1600" dirty="0">
                <a:solidFill>
                  <a:schemeClr val="dk1"/>
                </a:solidFill>
                <a:latin typeface="Poppins Light"/>
                <a:cs typeface="Poppins Light"/>
              </a:rPr>
              <a:t>That is, after executing an action, how long does it take for the system to respond? Performance test cases should have a very clear set of success criteria.</a:t>
            </a:r>
          </a:p>
          <a:p>
            <a:endParaRPr lang="en-US" sz="1600" dirty="0">
              <a:solidFill>
                <a:schemeClr val="dk1"/>
              </a:solidFill>
              <a:latin typeface="Poppins Light"/>
              <a:cs typeface="Poppins Light"/>
            </a:endParaRPr>
          </a:p>
          <a:p>
            <a:r>
              <a:rPr lang="en-US" sz="1600" dirty="0">
                <a:solidFill>
                  <a:schemeClr val="dk1"/>
                </a:solidFill>
                <a:latin typeface="Poppins Light"/>
                <a:cs typeface="Poppins Light"/>
              </a:rPr>
              <a:t>Performance test cases help understand how the application will perform in the real world. </a:t>
            </a:r>
          </a:p>
          <a:p>
            <a:endParaRPr lang="en-US" sz="1600" dirty="0">
              <a:solidFill>
                <a:schemeClr val="dk1"/>
              </a:solidFill>
              <a:latin typeface="Poppins Light"/>
              <a:cs typeface="Poppins Light"/>
            </a:endParaRPr>
          </a:p>
          <a:p>
            <a:r>
              <a:rPr lang="en-US" sz="1600" dirty="0">
                <a:solidFill>
                  <a:schemeClr val="dk1"/>
                </a:solidFill>
                <a:latin typeface="Poppins Light"/>
                <a:cs typeface="Poppins Light"/>
              </a:rPr>
              <a:t>Example: </a:t>
            </a:r>
          </a:p>
          <a:p>
            <a:r>
              <a:rPr lang="en-US" sz="1600" dirty="0">
                <a:solidFill>
                  <a:schemeClr val="dk1"/>
                </a:solidFill>
                <a:latin typeface="Poppins Light"/>
                <a:cs typeface="Poppins Light"/>
              </a:rPr>
              <a:t>How long does it take for the system to authenticate a user and load the next page? When multiple people login at the same time, does the application remain stable?</a:t>
            </a:r>
          </a:p>
          <a:p>
            <a:endParaRPr lang="en-US" sz="1600" dirty="0">
              <a:solidFill>
                <a:schemeClr val="dk1"/>
              </a:solidFill>
              <a:latin typeface="Poppins Light"/>
              <a:cs typeface="Poppins Light"/>
            </a:endParaRPr>
          </a:p>
          <a:p>
            <a:br>
              <a:rPr lang="en-US" dirty="0"/>
            </a:br>
            <a:endParaRPr lang="en-US" dirty="0"/>
          </a:p>
        </p:txBody>
      </p:sp>
      <p:sp>
        <p:nvSpPr>
          <p:cNvPr id="5" name="Title 2">
            <a:extLst>
              <a:ext uri="{FF2B5EF4-FFF2-40B4-BE49-F238E27FC236}">
                <a16:creationId xmlns:a16="http://schemas.microsoft.com/office/drawing/2014/main" id="{AD9B31C0-7D2B-41B2-A324-03FBC23E6DAC}"/>
              </a:ext>
            </a:extLst>
          </p:cNvPr>
          <p:cNvSpPr txBox="1">
            <a:spLocks/>
          </p:cNvSpPr>
          <p:nvPr/>
        </p:nvSpPr>
        <p:spPr>
          <a:xfrm>
            <a:off x="213360" y="-1"/>
            <a:ext cx="8054559" cy="102967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n-US" dirty="0"/>
            </a:br>
            <a:r>
              <a:rPr lang="en-US" sz="3200" b="1" dirty="0">
                <a:solidFill>
                  <a:schemeClr val="dk1"/>
                </a:solidFill>
                <a:latin typeface="Poppins"/>
                <a:cs typeface="Poppins"/>
              </a:rPr>
              <a:t>Performance</a:t>
            </a:r>
            <a:r>
              <a:rPr lang="en-US" sz="3200" dirty="0"/>
              <a:t> </a:t>
            </a:r>
            <a:r>
              <a:rPr lang="en-US" sz="3200" b="1" dirty="0">
                <a:solidFill>
                  <a:schemeClr val="dk1"/>
                </a:solidFill>
                <a:latin typeface="Poppins"/>
                <a:cs typeface="Poppins"/>
              </a:rPr>
              <a:t>Test </a:t>
            </a:r>
            <a:r>
              <a:rPr lang="en-US" sz="3200" b="1" dirty="0">
                <a:solidFill>
                  <a:schemeClr val="dk1"/>
                </a:solidFill>
                <a:latin typeface="Poppins"/>
                <a:cs typeface="Poppins"/>
                <a:sym typeface="Poppins"/>
              </a:rPr>
              <a:t>Cases</a:t>
            </a:r>
            <a:br>
              <a:rPr lang="en-US" sz="3200" b="1" dirty="0">
                <a:solidFill>
                  <a:schemeClr val="dk1"/>
                </a:solidFill>
                <a:latin typeface="Poppins"/>
                <a:cs typeface="Poppins"/>
              </a:rPr>
            </a:br>
            <a:endParaRPr lang="en-US" sz="3200" b="1" dirty="0">
              <a:solidFill>
                <a:schemeClr val="dk1"/>
              </a:solidFill>
              <a:latin typeface="Poppins"/>
              <a:cs typeface="Poppins"/>
            </a:endParaRPr>
          </a:p>
        </p:txBody>
      </p:sp>
      <p:sp>
        <p:nvSpPr>
          <p:cNvPr id="6" name="Slide Number Placeholder 4">
            <a:extLst>
              <a:ext uri="{FF2B5EF4-FFF2-40B4-BE49-F238E27FC236}">
                <a16:creationId xmlns:a16="http://schemas.microsoft.com/office/drawing/2014/main" id="{0B89FD9C-4A82-450F-9D11-F8628ECE8819}"/>
              </a:ext>
            </a:extLst>
          </p:cNvPr>
          <p:cNvSpPr txBox="1">
            <a:spLocks/>
          </p:cNvSpPr>
          <p:nvPr/>
        </p:nvSpPr>
        <p:spPr>
          <a:xfrm>
            <a:off x="4389289" y="6328371"/>
            <a:ext cx="365422" cy="3600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72A83A2B-3358-44F8-83A0-4598795D8FB5}" type="slidenum">
              <a:rPr lang="en-GB" smtClean="0"/>
              <a:pPr/>
              <a:t>33</a:t>
            </a:fld>
            <a:endParaRPr lang="en-GB" dirty="0"/>
          </a:p>
        </p:txBody>
      </p:sp>
    </p:spTree>
    <p:extLst>
      <p:ext uri="{BB962C8B-B14F-4D97-AF65-F5344CB8AC3E}">
        <p14:creationId xmlns:p14="http://schemas.microsoft.com/office/powerpoint/2010/main" val="2437091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24" name="Google Shape;324;p29"/>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34</a:t>
            </a:fld>
            <a:endParaRPr/>
          </a:p>
        </p:txBody>
      </p:sp>
      <p:sp>
        <p:nvSpPr>
          <p:cNvPr id="4" name="Content Placeholder 1">
            <a:extLst>
              <a:ext uri="{FF2B5EF4-FFF2-40B4-BE49-F238E27FC236}">
                <a16:creationId xmlns:a16="http://schemas.microsoft.com/office/drawing/2014/main" id="{31BEF286-603B-4964-9CC5-D4A728A598BE}"/>
              </a:ext>
            </a:extLst>
          </p:cNvPr>
          <p:cNvSpPr txBox="1">
            <a:spLocks/>
          </p:cNvSpPr>
          <p:nvPr/>
        </p:nvSpPr>
        <p:spPr>
          <a:xfrm>
            <a:off x="480060" y="967741"/>
            <a:ext cx="7787857" cy="379475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solidFill>
                  <a:schemeClr val="dk1"/>
                </a:solidFill>
                <a:latin typeface="Poppins Light"/>
                <a:cs typeface="Poppins Light"/>
              </a:rPr>
              <a:t>Integration test cases are meant to determine how different modules interact with each other. </a:t>
            </a:r>
          </a:p>
          <a:p>
            <a:endParaRPr lang="en-US" sz="1600" dirty="0">
              <a:solidFill>
                <a:schemeClr val="dk1"/>
              </a:solidFill>
              <a:latin typeface="Poppins Light"/>
              <a:cs typeface="Poppins Light"/>
            </a:endParaRPr>
          </a:p>
          <a:p>
            <a:r>
              <a:rPr lang="en-US" sz="1600" dirty="0">
                <a:solidFill>
                  <a:schemeClr val="dk1"/>
                </a:solidFill>
                <a:latin typeface="Poppins Light"/>
                <a:cs typeface="Poppins Light"/>
              </a:rPr>
              <a:t>The main purpose with integration test cases are to ensure interfaces between the different modules are working properly.</a:t>
            </a:r>
          </a:p>
          <a:p>
            <a:endParaRPr lang="en-US" sz="1600" dirty="0">
              <a:solidFill>
                <a:schemeClr val="dk1"/>
              </a:solidFill>
              <a:latin typeface="Poppins Light"/>
              <a:cs typeface="Poppins Light"/>
            </a:endParaRPr>
          </a:p>
          <a:p>
            <a:r>
              <a:rPr lang="en-US" sz="1600" dirty="0">
                <a:solidFill>
                  <a:schemeClr val="dk1"/>
                </a:solidFill>
                <a:latin typeface="Poppins Light"/>
                <a:cs typeface="Poppins Light"/>
              </a:rPr>
              <a:t>They verify that modules that are already working individually are also able to work together.</a:t>
            </a:r>
          </a:p>
          <a:p>
            <a:endParaRPr lang="en-US" sz="1600" dirty="0">
              <a:solidFill>
                <a:schemeClr val="dk1"/>
              </a:solidFill>
              <a:latin typeface="Poppins Light"/>
              <a:cs typeface="Poppins Light"/>
            </a:endParaRPr>
          </a:p>
          <a:p>
            <a:r>
              <a:rPr lang="en-US" sz="1600" dirty="0">
                <a:solidFill>
                  <a:schemeClr val="dk1"/>
                </a:solidFill>
                <a:latin typeface="Poppins Light"/>
                <a:cs typeface="Poppins Light"/>
              </a:rPr>
              <a:t>Example: </a:t>
            </a:r>
          </a:p>
          <a:p>
            <a:r>
              <a:rPr lang="en-US" sz="1600" dirty="0">
                <a:solidFill>
                  <a:schemeClr val="dk1"/>
                </a:solidFill>
                <a:latin typeface="Poppins Light"/>
                <a:cs typeface="Poppins Light"/>
              </a:rPr>
              <a:t>Checking the link between the home page and the “favorites” section. When you add an item as a “favorite”, from the homepage, does it appear in the “favorites” section?</a:t>
            </a:r>
          </a:p>
          <a:p>
            <a:endParaRPr lang="en-US" sz="1600" dirty="0">
              <a:solidFill>
                <a:schemeClr val="dk1"/>
              </a:solidFill>
              <a:latin typeface="Poppins Light"/>
              <a:cs typeface="Poppins Light"/>
            </a:endParaRPr>
          </a:p>
          <a:p>
            <a:br>
              <a:rPr lang="en-US" dirty="0"/>
            </a:br>
            <a:endParaRPr lang="en-US" dirty="0"/>
          </a:p>
        </p:txBody>
      </p:sp>
      <p:sp>
        <p:nvSpPr>
          <p:cNvPr id="5" name="Title 2">
            <a:extLst>
              <a:ext uri="{FF2B5EF4-FFF2-40B4-BE49-F238E27FC236}">
                <a16:creationId xmlns:a16="http://schemas.microsoft.com/office/drawing/2014/main" id="{AD9B31C0-7D2B-41B2-A324-03FBC23E6DAC}"/>
              </a:ext>
            </a:extLst>
          </p:cNvPr>
          <p:cNvSpPr txBox="1">
            <a:spLocks/>
          </p:cNvSpPr>
          <p:nvPr/>
        </p:nvSpPr>
        <p:spPr>
          <a:xfrm>
            <a:off x="213360" y="91441"/>
            <a:ext cx="8054559" cy="93823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n-US" dirty="0"/>
            </a:br>
            <a:r>
              <a:rPr lang="en-US" sz="3200" b="1" dirty="0">
                <a:solidFill>
                  <a:schemeClr val="dk1"/>
                </a:solidFill>
                <a:latin typeface="Poppins"/>
                <a:cs typeface="Poppins"/>
              </a:rPr>
              <a:t>Integration Test </a:t>
            </a:r>
            <a:r>
              <a:rPr lang="en-US" sz="3200" b="1" dirty="0">
                <a:solidFill>
                  <a:schemeClr val="dk1"/>
                </a:solidFill>
                <a:latin typeface="Poppins"/>
                <a:cs typeface="Poppins"/>
                <a:sym typeface="Poppins"/>
              </a:rPr>
              <a:t>Cases</a:t>
            </a:r>
            <a:br>
              <a:rPr lang="en-US" sz="3200" b="1" dirty="0">
                <a:solidFill>
                  <a:schemeClr val="dk1"/>
                </a:solidFill>
                <a:latin typeface="Poppins"/>
                <a:cs typeface="Poppins"/>
              </a:rPr>
            </a:br>
            <a:endParaRPr lang="en-US" sz="3200" b="1" dirty="0">
              <a:solidFill>
                <a:schemeClr val="dk1"/>
              </a:solidFill>
              <a:latin typeface="Poppins"/>
              <a:cs typeface="Poppins"/>
            </a:endParaRPr>
          </a:p>
        </p:txBody>
      </p:sp>
      <p:sp>
        <p:nvSpPr>
          <p:cNvPr id="6" name="Slide Number Placeholder 4">
            <a:extLst>
              <a:ext uri="{FF2B5EF4-FFF2-40B4-BE49-F238E27FC236}">
                <a16:creationId xmlns:a16="http://schemas.microsoft.com/office/drawing/2014/main" id="{0B89FD9C-4A82-450F-9D11-F8628ECE8819}"/>
              </a:ext>
            </a:extLst>
          </p:cNvPr>
          <p:cNvSpPr txBox="1">
            <a:spLocks/>
          </p:cNvSpPr>
          <p:nvPr/>
        </p:nvSpPr>
        <p:spPr>
          <a:xfrm>
            <a:off x="4389289" y="6328371"/>
            <a:ext cx="365422" cy="3600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72A83A2B-3358-44F8-83A0-4598795D8FB5}" type="slidenum">
              <a:rPr lang="en-GB" smtClean="0"/>
              <a:pPr/>
              <a:t>34</a:t>
            </a:fld>
            <a:endParaRPr lang="en-GB" dirty="0"/>
          </a:p>
        </p:txBody>
      </p:sp>
    </p:spTree>
    <p:extLst>
      <p:ext uri="{BB962C8B-B14F-4D97-AF65-F5344CB8AC3E}">
        <p14:creationId xmlns:p14="http://schemas.microsoft.com/office/powerpoint/2010/main" val="9544336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24" name="Google Shape;324;p29"/>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35</a:t>
            </a:fld>
            <a:endParaRPr/>
          </a:p>
        </p:txBody>
      </p:sp>
      <p:sp>
        <p:nvSpPr>
          <p:cNvPr id="4" name="Content Placeholder 1">
            <a:extLst>
              <a:ext uri="{FF2B5EF4-FFF2-40B4-BE49-F238E27FC236}">
                <a16:creationId xmlns:a16="http://schemas.microsoft.com/office/drawing/2014/main" id="{31BEF286-603B-4964-9CC5-D4A728A598BE}"/>
              </a:ext>
            </a:extLst>
          </p:cNvPr>
          <p:cNvSpPr txBox="1">
            <a:spLocks/>
          </p:cNvSpPr>
          <p:nvPr/>
        </p:nvSpPr>
        <p:spPr>
          <a:xfrm>
            <a:off x="563880" y="883920"/>
            <a:ext cx="7704036" cy="363474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solidFill>
                  <a:schemeClr val="dk1"/>
                </a:solidFill>
                <a:latin typeface="Poppins Light"/>
                <a:cs typeface="Poppins Light"/>
              </a:rPr>
              <a:t>User acceptance test cases, or “UAT” test cases, help the team test the user acceptance testing environment. </a:t>
            </a:r>
          </a:p>
          <a:p>
            <a:endParaRPr lang="en-US" sz="1600" dirty="0">
              <a:solidFill>
                <a:schemeClr val="dk1"/>
              </a:solidFill>
              <a:latin typeface="Poppins Light"/>
              <a:cs typeface="Poppins Light"/>
            </a:endParaRPr>
          </a:p>
          <a:p>
            <a:r>
              <a:rPr lang="en-US" sz="1600" dirty="0">
                <a:solidFill>
                  <a:schemeClr val="dk1"/>
                </a:solidFill>
                <a:latin typeface="Poppins Light"/>
                <a:cs typeface="Poppins Light"/>
              </a:rPr>
              <a:t>These test cases should be broad, covering all areas of the application.</a:t>
            </a:r>
          </a:p>
          <a:p>
            <a:endParaRPr lang="en-US" sz="1600" dirty="0">
              <a:solidFill>
                <a:schemeClr val="dk1"/>
              </a:solidFill>
              <a:latin typeface="Poppins Light"/>
              <a:cs typeface="Poppins Light"/>
            </a:endParaRPr>
          </a:p>
          <a:p>
            <a:r>
              <a:rPr lang="en-US" sz="1600" dirty="0">
                <a:solidFill>
                  <a:schemeClr val="dk1"/>
                </a:solidFill>
                <a:latin typeface="Poppins Light"/>
                <a:cs typeface="Poppins Light"/>
              </a:rPr>
              <a:t>The purpose of these test cases isn’t to find bugs (hopefully they’ve already been found and fixed in previous testing), but to verify the application is acceptable to the user. So, when they execute a test, are the results of that test, and the experience of that test acceptable?</a:t>
            </a:r>
          </a:p>
          <a:p>
            <a:endParaRPr lang="en-US" sz="1600" dirty="0">
              <a:solidFill>
                <a:schemeClr val="dk1"/>
              </a:solidFill>
              <a:latin typeface="Poppins Light"/>
              <a:cs typeface="Poppins Light"/>
            </a:endParaRPr>
          </a:p>
          <a:p>
            <a:r>
              <a:rPr lang="en-US" sz="1600" dirty="0">
                <a:solidFill>
                  <a:schemeClr val="dk1"/>
                </a:solidFill>
                <a:latin typeface="Poppins Light"/>
                <a:cs typeface="Poppins Light"/>
              </a:rPr>
              <a:t>Example: </a:t>
            </a:r>
          </a:p>
          <a:p>
            <a:r>
              <a:rPr lang="en-US" sz="1600" dirty="0">
                <a:solidFill>
                  <a:schemeClr val="dk1"/>
                </a:solidFill>
                <a:latin typeface="Poppins Light"/>
                <a:cs typeface="Poppins Light"/>
              </a:rPr>
              <a:t>If testing for instance, a photo management application for a photography studio, the client (the user) should test that they are able to upload and manage their photos in a way that fits their business needs.</a:t>
            </a:r>
          </a:p>
          <a:p>
            <a:endParaRPr lang="en-US" sz="1600" dirty="0">
              <a:solidFill>
                <a:schemeClr val="dk1"/>
              </a:solidFill>
              <a:latin typeface="Poppins Light"/>
              <a:cs typeface="Poppins Light"/>
            </a:endParaRPr>
          </a:p>
          <a:p>
            <a:endParaRPr lang="en-US" sz="1600" dirty="0">
              <a:solidFill>
                <a:schemeClr val="dk1"/>
              </a:solidFill>
              <a:latin typeface="Poppins Light"/>
              <a:cs typeface="Poppins Light"/>
            </a:endParaRPr>
          </a:p>
          <a:p>
            <a:br>
              <a:rPr lang="en-US" dirty="0"/>
            </a:br>
            <a:endParaRPr lang="en-US" dirty="0"/>
          </a:p>
        </p:txBody>
      </p:sp>
      <p:sp>
        <p:nvSpPr>
          <p:cNvPr id="5" name="Title 2">
            <a:extLst>
              <a:ext uri="{FF2B5EF4-FFF2-40B4-BE49-F238E27FC236}">
                <a16:creationId xmlns:a16="http://schemas.microsoft.com/office/drawing/2014/main" id="{AD9B31C0-7D2B-41B2-A324-03FBC23E6DAC}"/>
              </a:ext>
            </a:extLst>
          </p:cNvPr>
          <p:cNvSpPr txBox="1">
            <a:spLocks/>
          </p:cNvSpPr>
          <p:nvPr/>
        </p:nvSpPr>
        <p:spPr>
          <a:xfrm>
            <a:off x="259079" y="0"/>
            <a:ext cx="8008839" cy="99822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n-US" dirty="0"/>
            </a:br>
            <a:r>
              <a:rPr lang="en-US" sz="3200" b="1" dirty="0">
                <a:solidFill>
                  <a:schemeClr val="dk1"/>
                </a:solidFill>
                <a:latin typeface="Poppins"/>
                <a:cs typeface="Poppins"/>
              </a:rPr>
              <a:t>User Acceptance Test </a:t>
            </a:r>
            <a:r>
              <a:rPr lang="en-US" sz="3200" b="1" dirty="0">
                <a:solidFill>
                  <a:schemeClr val="dk1"/>
                </a:solidFill>
                <a:latin typeface="Poppins"/>
                <a:cs typeface="Poppins"/>
                <a:sym typeface="Poppins"/>
              </a:rPr>
              <a:t>Cases</a:t>
            </a:r>
            <a:br>
              <a:rPr lang="en-US" sz="3200" b="1" dirty="0">
                <a:solidFill>
                  <a:schemeClr val="dk1"/>
                </a:solidFill>
                <a:latin typeface="Poppins"/>
                <a:cs typeface="Poppins"/>
              </a:rPr>
            </a:br>
            <a:endParaRPr lang="en-US" sz="3200" b="1" dirty="0">
              <a:solidFill>
                <a:schemeClr val="dk1"/>
              </a:solidFill>
              <a:latin typeface="Poppins"/>
              <a:cs typeface="Poppins"/>
            </a:endParaRPr>
          </a:p>
        </p:txBody>
      </p:sp>
      <p:sp>
        <p:nvSpPr>
          <p:cNvPr id="6" name="Slide Number Placeholder 4">
            <a:extLst>
              <a:ext uri="{FF2B5EF4-FFF2-40B4-BE49-F238E27FC236}">
                <a16:creationId xmlns:a16="http://schemas.microsoft.com/office/drawing/2014/main" id="{0B89FD9C-4A82-450F-9D11-F8628ECE8819}"/>
              </a:ext>
            </a:extLst>
          </p:cNvPr>
          <p:cNvSpPr txBox="1">
            <a:spLocks/>
          </p:cNvSpPr>
          <p:nvPr/>
        </p:nvSpPr>
        <p:spPr>
          <a:xfrm>
            <a:off x="4389289" y="6328371"/>
            <a:ext cx="365422" cy="3600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72A83A2B-3358-44F8-83A0-4598795D8FB5}" type="slidenum">
              <a:rPr lang="en-GB" smtClean="0"/>
              <a:pPr/>
              <a:t>35</a:t>
            </a:fld>
            <a:endParaRPr lang="en-GB" dirty="0"/>
          </a:p>
        </p:txBody>
      </p:sp>
    </p:spTree>
    <p:extLst>
      <p:ext uri="{BB962C8B-B14F-4D97-AF65-F5344CB8AC3E}">
        <p14:creationId xmlns:p14="http://schemas.microsoft.com/office/powerpoint/2010/main" val="37475555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36"/>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36</a:t>
            </a:fld>
            <a:endParaRPr/>
          </a:p>
        </p:txBody>
      </p:sp>
      <p:sp>
        <p:nvSpPr>
          <p:cNvPr id="421" name="Google Shape;421;p36"/>
          <p:cNvSpPr txBox="1">
            <a:spLocks noGrp="1"/>
          </p:cNvSpPr>
          <p:nvPr>
            <p:ph type="ctrTitle" idx="4294967295"/>
          </p:nvPr>
        </p:nvSpPr>
        <p:spPr>
          <a:xfrm>
            <a:off x="2351788" y="1180487"/>
            <a:ext cx="46080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8000"/>
              <a:t>Thanks!</a:t>
            </a:r>
            <a:endParaRPr sz="8000"/>
          </a:p>
        </p:txBody>
      </p:sp>
      <p:grpSp>
        <p:nvGrpSpPr>
          <p:cNvPr id="423" name="Google Shape;423;p36"/>
          <p:cNvGrpSpPr/>
          <p:nvPr/>
        </p:nvGrpSpPr>
        <p:grpSpPr>
          <a:xfrm>
            <a:off x="1812552" y="1460659"/>
            <a:ext cx="345971" cy="325505"/>
            <a:chOff x="5972700" y="2330200"/>
            <a:chExt cx="411625" cy="387275"/>
          </a:xfrm>
        </p:grpSpPr>
        <p:sp>
          <p:nvSpPr>
            <p:cNvPr id="424" name="Google Shape;424;p36"/>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6"/>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1"/>
          <p:cNvSpPr txBox="1">
            <a:spLocks noGrp="1"/>
          </p:cNvSpPr>
          <p:nvPr>
            <p:ph type="body" idx="1"/>
          </p:nvPr>
        </p:nvSpPr>
        <p:spPr>
          <a:xfrm>
            <a:off x="362309" y="1541948"/>
            <a:ext cx="4891178" cy="3034501"/>
          </a:xfrm>
          <a:prstGeom prst="rect">
            <a:avLst/>
          </a:prstGeom>
        </p:spPr>
        <p:txBody>
          <a:bodyPr spcFirstLastPara="1" wrap="square" lIns="91425" tIns="91425" rIns="91425" bIns="91425" anchor="t" anchorCtr="0">
            <a:noAutofit/>
          </a:bodyPr>
          <a:lstStyle/>
          <a:p>
            <a:pPr marL="0" lvl="0" indent="0">
              <a:buNone/>
            </a:pPr>
            <a:r>
              <a:rPr lang="en-US" dirty="0"/>
              <a:t>Testing is important because software bugs could be expensive or even dangerous. </a:t>
            </a:r>
          </a:p>
          <a:p>
            <a:pPr marL="0" lvl="0" indent="0">
              <a:buNone/>
            </a:pPr>
            <a:r>
              <a:rPr lang="en-US" dirty="0"/>
              <a:t>Software bugs can potentially cause monetary and human loss, history is full of such examples.</a:t>
            </a:r>
            <a:endParaRPr dirty="0"/>
          </a:p>
        </p:txBody>
      </p:sp>
      <p:sp>
        <p:nvSpPr>
          <p:cNvPr id="225" name="Google Shape;225;p21"/>
          <p:cNvSpPr txBox="1">
            <a:spLocks noGrp="1"/>
          </p:cNvSpPr>
          <p:nvPr>
            <p:ph type="title"/>
          </p:nvPr>
        </p:nvSpPr>
        <p:spPr>
          <a:xfrm>
            <a:off x="241540" y="203070"/>
            <a:ext cx="5400135" cy="1226978"/>
          </a:xfrm>
          <a:prstGeom prst="rect">
            <a:avLst/>
          </a:prstGeom>
        </p:spPr>
        <p:txBody>
          <a:bodyPr spcFirstLastPara="1" wrap="square" lIns="91425" tIns="91425" rIns="91425" bIns="91425" anchor="b" anchorCtr="0">
            <a:noAutofit/>
          </a:bodyPr>
          <a:lstStyle/>
          <a:p>
            <a:r>
              <a:rPr lang="en-US" sz="3400" dirty="0"/>
              <a:t>Why is Software Testing Important?</a:t>
            </a:r>
            <a:endParaRPr sz="3400" dirty="0"/>
          </a:p>
        </p:txBody>
      </p:sp>
      <p:sp>
        <p:nvSpPr>
          <p:cNvPr id="227" name="Google Shape;227;p21"/>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pic>
        <p:nvPicPr>
          <p:cNvPr id="228" name="Google Shape;228;p21"/>
          <p:cNvPicPr preferRelativeResize="0"/>
          <p:nvPr/>
        </p:nvPicPr>
        <p:blipFill rotWithShape="1">
          <a:blip r:embed="rId3">
            <a:alphaModFix/>
          </a:blip>
          <a:srcRect/>
          <a:stretch/>
        </p:blipFill>
        <p:spPr>
          <a:xfrm>
            <a:off x="6372150" y="1054450"/>
            <a:ext cx="3034500" cy="3034500"/>
          </a:xfrm>
          <a:prstGeom prst="ellipse">
            <a:avLst/>
          </a:prstGeom>
          <a:noFill/>
          <a:ln>
            <a:noFill/>
          </a:ln>
        </p:spPr>
      </p:pic>
      <p:grpSp>
        <p:nvGrpSpPr>
          <p:cNvPr id="229" name="Google Shape;229;p21"/>
          <p:cNvGrpSpPr/>
          <p:nvPr/>
        </p:nvGrpSpPr>
        <p:grpSpPr>
          <a:xfrm>
            <a:off x="5853100" y="3068600"/>
            <a:ext cx="1539600" cy="1539600"/>
            <a:chOff x="6680825" y="2549350"/>
            <a:chExt cx="1539600" cy="1539600"/>
          </a:xfrm>
        </p:grpSpPr>
        <p:sp>
          <p:nvSpPr>
            <p:cNvPr id="230" name="Google Shape;230;p21"/>
            <p:cNvSpPr/>
            <p:nvPr/>
          </p:nvSpPr>
          <p:spPr>
            <a:xfrm>
              <a:off x="6825669" y="2694194"/>
              <a:ext cx="1249800" cy="1249800"/>
            </a:xfrm>
            <a:prstGeom prst="ellipse">
              <a:avLst/>
            </a:prstGeom>
            <a:solidFill>
              <a:srgbClr val="000000">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1"/>
            <p:cNvSpPr/>
            <p:nvPr/>
          </p:nvSpPr>
          <p:spPr>
            <a:xfrm>
              <a:off x="6894850" y="2763375"/>
              <a:ext cx="1111200" cy="11112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1"/>
            <p:cNvSpPr/>
            <p:nvPr/>
          </p:nvSpPr>
          <p:spPr>
            <a:xfrm>
              <a:off x="6680825" y="2549350"/>
              <a:ext cx="1539600" cy="1539600"/>
            </a:xfrm>
            <a:prstGeom prst="donut">
              <a:avLst>
                <a:gd name="adj" fmla="val 675"/>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 name="Google Shape;233;p21"/>
          <p:cNvSpPr/>
          <p:nvPr/>
        </p:nvSpPr>
        <p:spPr>
          <a:xfrm>
            <a:off x="6454511" y="367001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1049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2"/>
          <p:cNvSpPr txBox="1">
            <a:spLocks noGrp="1"/>
          </p:cNvSpPr>
          <p:nvPr>
            <p:ph type="title"/>
          </p:nvPr>
        </p:nvSpPr>
        <p:spPr>
          <a:xfrm>
            <a:off x="457200" y="250166"/>
            <a:ext cx="5220300" cy="1138687"/>
          </a:xfrm>
          <a:prstGeom prst="rect">
            <a:avLst/>
          </a:prstGeom>
        </p:spPr>
        <p:txBody>
          <a:bodyPr spcFirstLastPara="1" wrap="square" lIns="91425" tIns="91425" rIns="91425" bIns="91425" anchor="b" anchorCtr="0">
            <a:noAutofit/>
          </a:bodyPr>
          <a:lstStyle/>
          <a:p>
            <a:r>
              <a:rPr lang="en-US" sz="3400" dirty="0"/>
              <a:t>Software Testing Life Cycle – STLC</a:t>
            </a:r>
          </a:p>
        </p:txBody>
      </p:sp>
      <p:sp>
        <p:nvSpPr>
          <p:cNvPr id="242" name="Google Shape;242;p22"/>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dirty="0"/>
          </a:p>
        </p:txBody>
      </p:sp>
      <p:grpSp>
        <p:nvGrpSpPr>
          <p:cNvPr id="248" name="Google Shape;248;p22"/>
          <p:cNvGrpSpPr/>
          <p:nvPr/>
        </p:nvGrpSpPr>
        <p:grpSpPr>
          <a:xfrm>
            <a:off x="6405399" y="3676684"/>
            <a:ext cx="435022" cy="323445"/>
            <a:chOff x="5247525" y="3007275"/>
            <a:chExt cx="517575" cy="384825"/>
          </a:xfrm>
        </p:grpSpPr>
        <p:sp>
          <p:nvSpPr>
            <p:cNvPr id="249" name="Google Shape;249;p22"/>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2"/>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1" name="Content Placeholder 5">
            <a:extLst>
              <a:ext uri="{FF2B5EF4-FFF2-40B4-BE49-F238E27FC236}">
                <a16:creationId xmlns:a16="http://schemas.microsoft.com/office/drawing/2014/main" id="{DCBA48BE-8EC0-40AE-9CDF-42BCC885BF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691" y="1558312"/>
            <a:ext cx="8793784" cy="281831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CC25C-C82B-A49B-A299-89DFE0327CD8}"/>
              </a:ext>
            </a:extLst>
          </p:cNvPr>
          <p:cNvSpPr>
            <a:spLocks noGrp="1"/>
          </p:cNvSpPr>
          <p:nvPr>
            <p:ph type="title"/>
          </p:nvPr>
        </p:nvSpPr>
        <p:spPr>
          <a:xfrm>
            <a:off x="228600" y="152400"/>
            <a:ext cx="8229600" cy="571500"/>
          </a:xfrm>
        </p:spPr>
        <p:txBody>
          <a:bodyPr/>
          <a:lstStyle/>
          <a:p>
            <a:pPr marL="428625" indent="-428625">
              <a:buFont typeface="Wingdings" panose="05000000000000000000" pitchFamily="2" charset="2"/>
              <a:buChar char="q"/>
            </a:pPr>
            <a:r>
              <a:rPr lang="en-US" sz="3000" dirty="0">
                <a:solidFill>
                  <a:schemeClr val="bg2"/>
                </a:solidFill>
                <a:latin typeface="Times New Roman" panose="02020603050405020304" pitchFamily="18" charset="0"/>
                <a:cs typeface="Times New Roman" panose="02020603050405020304" pitchFamily="18" charset="0"/>
              </a:rPr>
              <a:t>Testing Techniques</a:t>
            </a:r>
          </a:p>
        </p:txBody>
      </p:sp>
      <p:sp>
        <p:nvSpPr>
          <p:cNvPr id="3" name="Text Placeholder 2">
            <a:extLst>
              <a:ext uri="{FF2B5EF4-FFF2-40B4-BE49-F238E27FC236}">
                <a16:creationId xmlns:a16="http://schemas.microsoft.com/office/drawing/2014/main" id="{EFB1B901-C830-C36E-933A-1724B995E668}"/>
              </a:ext>
            </a:extLst>
          </p:cNvPr>
          <p:cNvSpPr>
            <a:spLocks noGrp="1"/>
          </p:cNvSpPr>
          <p:nvPr>
            <p:ph type="body" idx="1"/>
          </p:nvPr>
        </p:nvSpPr>
        <p:spPr>
          <a:xfrm>
            <a:off x="228600" y="981075"/>
            <a:ext cx="8343900" cy="3590925"/>
          </a:xfrm>
        </p:spPr>
        <p:txBody>
          <a:bodyPr/>
          <a:lstStyle/>
          <a:p>
            <a:pPr lvl="1">
              <a:lnSpc>
                <a:spcPct val="200000"/>
              </a:lnSpc>
              <a:buFont typeface="Wingdings" panose="05000000000000000000" pitchFamily="2" charset="2"/>
              <a:buChar char="q"/>
            </a:pPr>
            <a:r>
              <a:rPr lang="en-US" sz="2100" dirty="0">
                <a:solidFill>
                  <a:srgbClr val="000000"/>
                </a:solidFill>
                <a:latin typeface="Times New Roman" panose="02020603050405020304" pitchFamily="18" charset="0"/>
                <a:cs typeface="Times New Roman" panose="02020603050405020304" pitchFamily="18" charset="0"/>
              </a:rPr>
              <a:t>Equivalence Partitioning</a:t>
            </a:r>
          </a:p>
          <a:p>
            <a:pPr lvl="1">
              <a:lnSpc>
                <a:spcPct val="200000"/>
              </a:lnSpc>
              <a:buFont typeface="Wingdings" panose="05000000000000000000" pitchFamily="2" charset="2"/>
              <a:buChar char="q"/>
            </a:pPr>
            <a:r>
              <a:rPr lang="en-US" sz="2100" dirty="0">
                <a:solidFill>
                  <a:srgbClr val="000000"/>
                </a:solidFill>
                <a:latin typeface="Times New Roman" panose="02020603050405020304" pitchFamily="18" charset="0"/>
                <a:cs typeface="Times New Roman" panose="02020603050405020304" pitchFamily="18" charset="0"/>
              </a:rPr>
              <a:t>Boundary Value Analysis</a:t>
            </a:r>
          </a:p>
          <a:p>
            <a:pPr lvl="1">
              <a:lnSpc>
                <a:spcPct val="200000"/>
              </a:lnSpc>
              <a:buFont typeface="Wingdings" panose="05000000000000000000" pitchFamily="2" charset="2"/>
              <a:buChar char="q"/>
            </a:pPr>
            <a:r>
              <a:rPr lang="en-US" sz="2100" dirty="0">
                <a:solidFill>
                  <a:srgbClr val="000000"/>
                </a:solidFill>
                <a:latin typeface="Times New Roman" panose="02020603050405020304" pitchFamily="18" charset="0"/>
                <a:cs typeface="Times New Roman" panose="02020603050405020304" pitchFamily="18" charset="0"/>
              </a:rPr>
              <a:t>State Transition Testing</a:t>
            </a:r>
          </a:p>
          <a:p>
            <a:pPr lvl="1">
              <a:lnSpc>
                <a:spcPct val="200000"/>
              </a:lnSpc>
              <a:buFont typeface="Wingdings" panose="05000000000000000000" pitchFamily="2" charset="2"/>
              <a:buChar char="q"/>
            </a:pPr>
            <a:r>
              <a:rPr lang="en-US" sz="2100" dirty="0">
                <a:solidFill>
                  <a:srgbClr val="000000"/>
                </a:solidFill>
                <a:latin typeface="Times New Roman" panose="02020603050405020304" pitchFamily="18" charset="0"/>
                <a:cs typeface="Times New Roman" panose="02020603050405020304" pitchFamily="18" charset="0"/>
              </a:rPr>
              <a:t>Use Case Testing</a:t>
            </a:r>
          </a:p>
          <a:p>
            <a:pPr marL="152400" indent="0">
              <a:buNone/>
            </a:pPr>
            <a:endParaRPr lang="en-US" b="1" i="0" dirty="0">
              <a:solidFill>
                <a:srgbClr val="000000"/>
              </a:solidFill>
              <a:effectLst/>
              <a:latin typeface="Arial" panose="020B0604020202020204" pitchFamily="34" charset="0"/>
            </a:endParaRPr>
          </a:p>
          <a:p>
            <a:pPr algn="l"/>
            <a:endParaRPr lang="en-US" b="1"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2914320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CC25C-C82B-A49B-A299-89DFE0327CD8}"/>
              </a:ext>
            </a:extLst>
          </p:cNvPr>
          <p:cNvSpPr>
            <a:spLocks noGrp="1"/>
          </p:cNvSpPr>
          <p:nvPr>
            <p:ph type="title"/>
          </p:nvPr>
        </p:nvSpPr>
        <p:spPr>
          <a:xfrm>
            <a:off x="228600" y="152400"/>
            <a:ext cx="8862060" cy="571500"/>
          </a:xfrm>
        </p:spPr>
        <p:txBody>
          <a:bodyPr/>
          <a:lstStyle/>
          <a:p>
            <a:pPr marL="428625" indent="-428625">
              <a:buFont typeface="Wingdings" panose="05000000000000000000" pitchFamily="2" charset="2"/>
              <a:buChar char="q"/>
            </a:pPr>
            <a:r>
              <a:rPr lang="en-US" sz="3000" dirty="0">
                <a:solidFill>
                  <a:schemeClr val="bg2"/>
                </a:solidFill>
                <a:latin typeface="Times New Roman" panose="02020603050405020304" pitchFamily="18" charset="0"/>
                <a:cs typeface="Times New Roman" panose="02020603050405020304" pitchFamily="18" charset="0"/>
              </a:rPr>
              <a:t>Testing Techniques: Equivalence Partitioning (EP)</a:t>
            </a:r>
          </a:p>
        </p:txBody>
      </p:sp>
      <p:sp>
        <p:nvSpPr>
          <p:cNvPr id="3" name="Text Placeholder 2">
            <a:extLst>
              <a:ext uri="{FF2B5EF4-FFF2-40B4-BE49-F238E27FC236}">
                <a16:creationId xmlns:a16="http://schemas.microsoft.com/office/drawing/2014/main" id="{EFB1B901-C830-C36E-933A-1724B995E668}"/>
              </a:ext>
            </a:extLst>
          </p:cNvPr>
          <p:cNvSpPr>
            <a:spLocks noGrp="1"/>
          </p:cNvSpPr>
          <p:nvPr>
            <p:ph type="body" idx="1"/>
          </p:nvPr>
        </p:nvSpPr>
        <p:spPr>
          <a:xfrm>
            <a:off x="228600" y="981075"/>
            <a:ext cx="8479628" cy="1612107"/>
          </a:xfrm>
        </p:spPr>
        <p:txBody>
          <a:bodyPr/>
          <a:lstStyle/>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 portion of an input or output domain for which the behavior of a component or system is assumed to be the same, based on the specification.</a:t>
            </a:r>
          </a:p>
          <a:p>
            <a:pPr marL="152400" indent="0">
              <a:buNone/>
            </a:pPr>
            <a:endParaRPr lang="en-US" sz="1800" dirty="0">
              <a:solidFill>
                <a:srgbClr val="000000"/>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1500" b="1" u="sng" dirty="0">
                <a:latin typeface="Times New Roman" panose="02020603050405020304" pitchFamily="18" charset="0"/>
                <a:cs typeface="Times New Roman" panose="02020603050405020304" pitchFamily="18" charset="0"/>
              </a:rPr>
              <a:t>Example:</a:t>
            </a:r>
          </a:p>
          <a:p>
            <a:pPr marL="152400" indent="0">
              <a:buNone/>
            </a:pPr>
            <a:r>
              <a:rPr lang="en-US" sz="1350" dirty="0">
                <a:solidFill>
                  <a:srgbClr val="000000"/>
                </a:solidFill>
                <a:latin typeface="Times New Roman" panose="02020603050405020304" pitchFamily="18" charset="0"/>
                <a:cs typeface="Times New Roman" panose="02020603050405020304" pitchFamily="18" charset="0"/>
              </a:rPr>
              <a:t>The </a:t>
            </a:r>
            <a:r>
              <a:rPr lang="en-US" sz="1350" dirty="0" err="1">
                <a:solidFill>
                  <a:srgbClr val="000000"/>
                </a:solidFill>
                <a:latin typeface="Times New Roman" panose="02020603050405020304" pitchFamily="18" charset="0"/>
                <a:cs typeface="Times New Roman" panose="02020603050405020304" pitchFamily="18" charset="0"/>
              </a:rPr>
              <a:t>ADC_CheckValue</a:t>
            </a:r>
            <a:r>
              <a:rPr lang="en-US" sz="1350" dirty="0">
                <a:latin typeface="Times New Roman" panose="02020603050405020304" pitchFamily="18" charset="0"/>
                <a:cs typeface="Times New Roman" panose="02020603050405020304" pitchFamily="18" charset="0"/>
              </a:rPr>
              <a:t> function shall return E_OK, </a:t>
            </a:r>
            <a:r>
              <a:rPr lang="en-US" sz="1350" dirty="0">
                <a:solidFill>
                  <a:srgbClr val="000000"/>
                </a:solidFill>
                <a:latin typeface="Times New Roman" panose="02020603050405020304" pitchFamily="18" charset="0"/>
                <a:cs typeface="Times New Roman" panose="02020603050405020304" pitchFamily="18" charset="0"/>
              </a:rPr>
              <a:t>In case of </a:t>
            </a:r>
            <a:r>
              <a:rPr lang="en-US" sz="1350" dirty="0">
                <a:latin typeface="Times New Roman" panose="02020603050405020304" pitchFamily="18" charset="0"/>
                <a:cs typeface="Times New Roman" panose="02020603050405020304" pitchFamily="18" charset="0"/>
              </a:rPr>
              <a:t>the </a:t>
            </a:r>
            <a:r>
              <a:rPr lang="en-US" sz="1350" dirty="0" err="1">
                <a:solidFill>
                  <a:srgbClr val="000000"/>
                </a:solidFill>
                <a:latin typeface="Times New Roman" panose="02020603050405020304" pitchFamily="18" charset="0"/>
                <a:cs typeface="Times New Roman" panose="02020603050405020304" pitchFamily="18" charset="0"/>
              </a:rPr>
              <a:t>Temp_Value</a:t>
            </a:r>
            <a:r>
              <a:rPr lang="en-US" sz="1350" dirty="0">
                <a:solidFill>
                  <a:srgbClr val="000000"/>
                </a:solidFill>
                <a:latin typeface="Times New Roman" panose="02020603050405020304" pitchFamily="18" charset="0"/>
                <a:cs typeface="Times New Roman" panose="02020603050405020304" pitchFamily="18" charset="0"/>
              </a:rPr>
              <a:t> is in range of 20 to 50.</a:t>
            </a:r>
          </a:p>
          <a:p>
            <a:pPr marL="152400" indent="0">
              <a:buNone/>
            </a:pPr>
            <a:endParaRPr lang="en-US" sz="1350" dirty="0">
              <a:solidFill>
                <a:srgbClr val="000000"/>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1350" dirty="0">
              <a:solidFill>
                <a:srgbClr val="000000"/>
              </a:solidFill>
              <a:latin typeface="Times New Roman" panose="02020603050405020304" pitchFamily="18"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B68738EC-4DDF-BD0E-A0E6-647A8E2DA31B}"/>
              </a:ext>
            </a:extLst>
          </p:cNvPr>
          <p:cNvCxnSpPr/>
          <p:nvPr/>
        </p:nvCxnSpPr>
        <p:spPr>
          <a:xfrm>
            <a:off x="2521744" y="3200452"/>
            <a:ext cx="4486275"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9" name="Straight Connector 8">
            <a:extLst>
              <a:ext uri="{FF2B5EF4-FFF2-40B4-BE49-F238E27FC236}">
                <a16:creationId xmlns:a16="http://schemas.microsoft.com/office/drawing/2014/main" id="{64143806-E47C-BD6C-7030-4233C3E0CAC2}"/>
              </a:ext>
            </a:extLst>
          </p:cNvPr>
          <p:cNvCxnSpPr/>
          <p:nvPr/>
        </p:nvCxnSpPr>
        <p:spPr>
          <a:xfrm>
            <a:off x="3571875" y="2964708"/>
            <a:ext cx="0" cy="4714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89D79-8729-A066-99AA-8AE7B2DFBE6F}"/>
              </a:ext>
            </a:extLst>
          </p:cNvPr>
          <p:cNvCxnSpPr/>
          <p:nvPr/>
        </p:nvCxnSpPr>
        <p:spPr>
          <a:xfrm>
            <a:off x="5915025" y="2964708"/>
            <a:ext cx="0" cy="471488"/>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5CE3D2B-37D0-08DD-B8AA-1598CF9E7D86}"/>
              </a:ext>
            </a:extLst>
          </p:cNvPr>
          <p:cNvSpPr txBox="1"/>
          <p:nvPr/>
        </p:nvSpPr>
        <p:spPr>
          <a:xfrm>
            <a:off x="5772151" y="3498063"/>
            <a:ext cx="435768" cy="323165"/>
          </a:xfrm>
          <a:prstGeom prst="rect">
            <a:avLst/>
          </a:prstGeom>
          <a:noFill/>
        </p:spPr>
        <p:txBody>
          <a:bodyPr wrap="square" rtlCol="0">
            <a:spAutoFit/>
          </a:bodyPr>
          <a:lstStyle/>
          <a:p>
            <a:r>
              <a:rPr lang="en-US" sz="1500" dirty="0">
                <a:latin typeface="Times New Roman" panose="02020603050405020304" pitchFamily="18" charset="0"/>
                <a:cs typeface="Times New Roman" panose="02020603050405020304" pitchFamily="18" charset="0"/>
              </a:rPr>
              <a:t>50</a:t>
            </a:r>
          </a:p>
        </p:txBody>
      </p:sp>
      <p:sp>
        <p:nvSpPr>
          <p:cNvPr id="12" name="TextBox 11">
            <a:extLst>
              <a:ext uri="{FF2B5EF4-FFF2-40B4-BE49-F238E27FC236}">
                <a16:creationId xmlns:a16="http://schemas.microsoft.com/office/drawing/2014/main" id="{01B819A9-E61A-877F-DB2B-CE75EAA179B5}"/>
              </a:ext>
            </a:extLst>
          </p:cNvPr>
          <p:cNvSpPr txBox="1"/>
          <p:nvPr/>
        </p:nvSpPr>
        <p:spPr>
          <a:xfrm>
            <a:off x="3400426" y="3498063"/>
            <a:ext cx="435768" cy="323165"/>
          </a:xfrm>
          <a:prstGeom prst="rect">
            <a:avLst/>
          </a:prstGeom>
          <a:noFill/>
        </p:spPr>
        <p:txBody>
          <a:bodyPr wrap="square" rtlCol="0">
            <a:spAutoFit/>
          </a:bodyPr>
          <a:lstStyle/>
          <a:p>
            <a:r>
              <a:rPr lang="en-US" sz="1500" dirty="0">
                <a:latin typeface="Times New Roman" panose="02020603050405020304" pitchFamily="18" charset="0"/>
                <a:cs typeface="Times New Roman" panose="02020603050405020304" pitchFamily="18" charset="0"/>
              </a:rPr>
              <a:t>20</a:t>
            </a:r>
          </a:p>
        </p:txBody>
      </p:sp>
      <p:sp>
        <p:nvSpPr>
          <p:cNvPr id="13" name="TextBox 12">
            <a:extLst>
              <a:ext uri="{FF2B5EF4-FFF2-40B4-BE49-F238E27FC236}">
                <a16:creationId xmlns:a16="http://schemas.microsoft.com/office/drawing/2014/main" id="{BF89FEE7-7751-01C5-1170-0424D11E54F7}"/>
              </a:ext>
            </a:extLst>
          </p:cNvPr>
          <p:cNvSpPr txBox="1"/>
          <p:nvPr/>
        </p:nvSpPr>
        <p:spPr>
          <a:xfrm>
            <a:off x="2707482" y="2669537"/>
            <a:ext cx="807243" cy="553998"/>
          </a:xfrm>
          <a:prstGeom prst="rect">
            <a:avLst/>
          </a:prstGeom>
          <a:noFill/>
        </p:spPr>
        <p:txBody>
          <a:bodyPr wrap="square" rtlCol="0">
            <a:spAutoFit/>
          </a:bodyPr>
          <a:lstStyle/>
          <a:p>
            <a:r>
              <a:rPr lang="en-US" sz="1500" dirty="0">
                <a:solidFill>
                  <a:srgbClr val="FF0000"/>
                </a:solidFill>
                <a:latin typeface="Times New Roman" panose="02020603050405020304" pitchFamily="18" charset="0"/>
                <a:cs typeface="Times New Roman" panose="02020603050405020304" pitchFamily="18" charset="0"/>
              </a:rPr>
              <a:t>Invalid Patrion</a:t>
            </a:r>
          </a:p>
        </p:txBody>
      </p:sp>
      <p:sp>
        <p:nvSpPr>
          <p:cNvPr id="14" name="TextBox 13">
            <a:extLst>
              <a:ext uri="{FF2B5EF4-FFF2-40B4-BE49-F238E27FC236}">
                <a16:creationId xmlns:a16="http://schemas.microsoft.com/office/drawing/2014/main" id="{2DAE4B17-6947-9B04-0F0C-9605B941214F}"/>
              </a:ext>
            </a:extLst>
          </p:cNvPr>
          <p:cNvSpPr txBox="1"/>
          <p:nvPr/>
        </p:nvSpPr>
        <p:spPr>
          <a:xfrm>
            <a:off x="4468416" y="2645517"/>
            <a:ext cx="807243" cy="553998"/>
          </a:xfrm>
          <a:prstGeom prst="rect">
            <a:avLst/>
          </a:prstGeom>
          <a:noFill/>
        </p:spPr>
        <p:txBody>
          <a:bodyPr wrap="square" rtlCol="0">
            <a:spAutoFit/>
          </a:bodyPr>
          <a:lstStyle/>
          <a:p>
            <a:r>
              <a:rPr lang="en-US" sz="1500" dirty="0">
                <a:solidFill>
                  <a:schemeClr val="accent3">
                    <a:lumMod val="75000"/>
                  </a:schemeClr>
                </a:solidFill>
                <a:latin typeface="Times New Roman" panose="02020603050405020304" pitchFamily="18" charset="0"/>
                <a:cs typeface="Times New Roman" panose="02020603050405020304" pitchFamily="18" charset="0"/>
              </a:rPr>
              <a:t>Valid Patrion</a:t>
            </a:r>
          </a:p>
        </p:txBody>
      </p:sp>
      <p:sp>
        <p:nvSpPr>
          <p:cNvPr id="15" name="TextBox 14">
            <a:extLst>
              <a:ext uri="{FF2B5EF4-FFF2-40B4-BE49-F238E27FC236}">
                <a16:creationId xmlns:a16="http://schemas.microsoft.com/office/drawing/2014/main" id="{ED56CA74-9FA3-C5FF-9E42-4EAD685EBD99}"/>
              </a:ext>
            </a:extLst>
          </p:cNvPr>
          <p:cNvSpPr txBox="1"/>
          <p:nvPr/>
        </p:nvSpPr>
        <p:spPr>
          <a:xfrm>
            <a:off x="6200776" y="2669537"/>
            <a:ext cx="807243" cy="553998"/>
          </a:xfrm>
          <a:prstGeom prst="rect">
            <a:avLst/>
          </a:prstGeom>
          <a:noFill/>
        </p:spPr>
        <p:txBody>
          <a:bodyPr wrap="square" rtlCol="0">
            <a:spAutoFit/>
          </a:bodyPr>
          <a:lstStyle/>
          <a:p>
            <a:r>
              <a:rPr lang="en-US" sz="1500" dirty="0">
                <a:solidFill>
                  <a:srgbClr val="FF0000"/>
                </a:solidFill>
                <a:latin typeface="Times New Roman" panose="02020603050405020304" pitchFamily="18" charset="0"/>
                <a:cs typeface="Times New Roman" panose="02020603050405020304" pitchFamily="18" charset="0"/>
              </a:rPr>
              <a:t>Invalid Patrion</a:t>
            </a:r>
          </a:p>
        </p:txBody>
      </p:sp>
      <p:sp>
        <p:nvSpPr>
          <p:cNvPr id="16" name="TextBox 15">
            <a:extLst>
              <a:ext uri="{FF2B5EF4-FFF2-40B4-BE49-F238E27FC236}">
                <a16:creationId xmlns:a16="http://schemas.microsoft.com/office/drawing/2014/main" id="{38246B0A-A1C2-5683-C799-C28E50369515}"/>
              </a:ext>
            </a:extLst>
          </p:cNvPr>
          <p:cNvSpPr txBox="1"/>
          <p:nvPr/>
        </p:nvSpPr>
        <p:spPr>
          <a:xfrm>
            <a:off x="1480543" y="3061015"/>
            <a:ext cx="1014413" cy="253916"/>
          </a:xfrm>
          <a:prstGeom prst="rect">
            <a:avLst/>
          </a:prstGeom>
          <a:noFill/>
        </p:spPr>
        <p:txBody>
          <a:bodyPr wrap="square" rtlCol="0">
            <a:spAutoFit/>
          </a:bodyPr>
          <a:lstStyle/>
          <a:p>
            <a:r>
              <a:rPr lang="en-US" sz="1050" dirty="0" err="1">
                <a:latin typeface="Times New Roman" panose="02020603050405020304" pitchFamily="18" charset="0"/>
                <a:cs typeface="Times New Roman" panose="02020603050405020304" pitchFamily="18" charset="0"/>
              </a:rPr>
              <a:t>Temp_Value</a:t>
            </a:r>
            <a:endParaRPr lang="en-US" sz="1050" dirty="0"/>
          </a:p>
        </p:txBody>
      </p:sp>
      <p:sp>
        <p:nvSpPr>
          <p:cNvPr id="20" name="TextBox 19">
            <a:extLst>
              <a:ext uri="{FF2B5EF4-FFF2-40B4-BE49-F238E27FC236}">
                <a16:creationId xmlns:a16="http://schemas.microsoft.com/office/drawing/2014/main" id="{80AC3603-B3B1-067B-2EC5-8BCD5EEB76AF}"/>
              </a:ext>
            </a:extLst>
          </p:cNvPr>
          <p:cNvSpPr txBox="1"/>
          <p:nvPr/>
        </p:nvSpPr>
        <p:spPr>
          <a:xfrm>
            <a:off x="442913" y="3764650"/>
            <a:ext cx="4864895" cy="1188787"/>
          </a:xfrm>
          <a:prstGeom prst="rect">
            <a:avLst/>
          </a:prstGeom>
          <a:noFill/>
        </p:spPr>
        <p:txBody>
          <a:bodyPr wrap="square" rtlCol="0">
            <a:spAutoFit/>
          </a:bodyPr>
          <a:lstStyle/>
          <a:p>
            <a:r>
              <a:rPr lang="en-US" sz="1350" b="1" dirty="0">
                <a:latin typeface="Times New Roman" panose="02020603050405020304" pitchFamily="18" charset="0"/>
                <a:cs typeface="Times New Roman" panose="02020603050405020304" pitchFamily="18" charset="0"/>
              </a:rPr>
              <a:t>Number of minimum test cases is 3</a:t>
            </a:r>
          </a:p>
          <a:p>
            <a:pPr marL="214313" indent="-214313">
              <a:lnSpc>
                <a:spcPct val="150000"/>
              </a:lnSpc>
              <a:buFont typeface="Arial" panose="020B0604020202020204" pitchFamily="34" charset="0"/>
              <a:buChar char="•"/>
            </a:pPr>
            <a:r>
              <a:rPr lang="en-US" sz="1050" dirty="0"/>
              <a:t>TC1: Invalid Patrion in case     </a:t>
            </a:r>
            <a:r>
              <a:rPr lang="en-US" sz="1050" dirty="0" err="1"/>
              <a:t>Temp_Value</a:t>
            </a:r>
            <a:r>
              <a:rPr lang="en-US" sz="1050" dirty="0"/>
              <a:t> &lt; 20</a:t>
            </a:r>
          </a:p>
          <a:p>
            <a:pPr marL="214313" indent="-214313">
              <a:lnSpc>
                <a:spcPct val="150000"/>
              </a:lnSpc>
              <a:buFont typeface="Arial" panose="020B0604020202020204" pitchFamily="34" charset="0"/>
              <a:buChar char="•"/>
            </a:pPr>
            <a:r>
              <a:rPr lang="en-US" sz="1050" dirty="0"/>
              <a:t>TC2:  Valid Patrion in case      20 &lt; </a:t>
            </a:r>
            <a:r>
              <a:rPr lang="en-US" sz="1050" dirty="0" err="1"/>
              <a:t>Temp_Value</a:t>
            </a:r>
            <a:r>
              <a:rPr lang="en-US" sz="1050" dirty="0"/>
              <a:t> &lt; 50</a:t>
            </a:r>
          </a:p>
          <a:p>
            <a:pPr marL="214313" indent="-214313">
              <a:lnSpc>
                <a:spcPct val="150000"/>
              </a:lnSpc>
              <a:buFont typeface="Arial" panose="020B0604020202020204" pitchFamily="34" charset="0"/>
              <a:buChar char="•"/>
            </a:pPr>
            <a:r>
              <a:rPr lang="en-US" sz="1050" dirty="0"/>
              <a:t>TC3: Invalid Patrion in case     </a:t>
            </a:r>
            <a:r>
              <a:rPr lang="en-US" sz="1050" dirty="0" err="1"/>
              <a:t>Temp_Value</a:t>
            </a:r>
            <a:r>
              <a:rPr lang="en-US" sz="1050" dirty="0"/>
              <a:t> &gt; 50</a:t>
            </a:r>
          </a:p>
          <a:p>
            <a:endParaRPr lang="en-US" sz="1050" dirty="0"/>
          </a:p>
        </p:txBody>
      </p:sp>
      <p:sp>
        <p:nvSpPr>
          <p:cNvPr id="21" name="TextBox 20">
            <a:extLst>
              <a:ext uri="{FF2B5EF4-FFF2-40B4-BE49-F238E27FC236}">
                <a16:creationId xmlns:a16="http://schemas.microsoft.com/office/drawing/2014/main" id="{9381E8E4-DB71-5B4E-4DF2-A08670A6A8E9}"/>
              </a:ext>
            </a:extLst>
          </p:cNvPr>
          <p:cNvSpPr txBox="1"/>
          <p:nvPr/>
        </p:nvSpPr>
        <p:spPr>
          <a:xfrm>
            <a:off x="2675335" y="3262320"/>
            <a:ext cx="807243" cy="553998"/>
          </a:xfrm>
          <a:prstGeom prst="rect">
            <a:avLst/>
          </a:prstGeom>
          <a:noFill/>
        </p:spPr>
        <p:txBody>
          <a:bodyPr wrap="square" rtlCol="0">
            <a:spAutoFit/>
          </a:bodyPr>
          <a:lstStyle/>
          <a:p>
            <a:r>
              <a:rPr lang="en-US" sz="1500" dirty="0">
                <a:solidFill>
                  <a:srgbClr val="FF0000"/>
                </a:solidFill>
                <a:latin typeface="Times New Roman" panose="02020603050405020304" pitchFamily="18" charset="0"/>
                <a:cs typeface="Times New Roman" panose="02020603050405020304" pitchFamily="18" charset="0"/>
              </a:rPr>
              <a:t>E_NOK</a:t>
            </a:r>
          </a:p>
        </p:txBody>
      </p:sp>
      <p:sp>
        <p:nvSpPr>
          <p:cNvPr id="22" name="TextBox 21">
            <a:extLst>
              <a:ext uri="{FF2B5EF4-FFF2-40B4-BE49-F238E27FC236}">
                <a16:creationId xmlns:a16="http://schemas.microsoft.com/office/drawing/2014/main" id="{06F19F40-9A4D-1C52-153A-83FD309835EE}"/>
              </a:ext>
            </a:extLst>
          </p:cNvPr>
          <p:cNvSpPr txBox="1"/>
          <p:nvPr/>
        </p:nvSpPr>
        <p:spPr>
          <a:xfrm>
            <a:off x="4461269" y="3286155"/>
            <a:ext cx="807243" cy="323165"/>
          </a:xfrm>
          <a:prstGeom prst="rect">
            <a:avLst/>
          </a:prstGeom>
          <a:noFill/>
        </p:spPr>
        <p:txBody>
          <a:bodyPr wrap="square" rtlCol="0">
            <a:spAutoFit/>
          </a:bodyPr>
          <a:lstStyle/>
          <a:p>
            <a:r>
              <a:rPr lang="en-US" sz="1500" dirty="0">
                <a:solidFill>
                  <a:schemeClr val="accent3">
                    <a:lumMod val="75000"/>
                  </a:schemeClr>
                </a:solidFill>
                <a:latin typeface="Times New Roman" panose="02020603050405020304" pitchFamily="18" charset="0"/>
                <a:cs typeface="Times New Roman" panose="02020603050405020304" pitchFamily="18" charset="0"/>
              </a:rPr>
              <a:t>E_OK</a:t>
            </a:r>
          </a:p>
        </p:txBody>
      </p:sp>
      <p:sp>
        <p:nvSpPr>
          <p:cNvPr id="24" name="TextBox 23">
            <a:extLst>
              <a:ext uri="{FF2B5EF4-FFF2-40B4-BE49-F238E27FC236}">
                <a16:creationId xmlns:a16="http://schemas.microsoft.com/office/drawing/2014/main" id="{F94BEB6A-CE8A-CB85-E453-82DE203B46D9}"/>
              </a:ext>
            </a:extLst>
          </p:cNvPr>
          <p:cNvSpPr txBox="1"/>
          <p:nvPr/>
        </p:nvSpPr>
        <p:spPr>
          <a:xfrm>
            <a:off x="6165056" y="3262320"/>
            <a:ext cx="807243" cy="553998"/>
          </a:xfrm>
          <a:prstGeom prst="rect">
            <a:avLst/>
          </a:prstGeom>
          <a:noFill/>
        </p:spPr>
        <p:txBody>
          <a:bodyPr wrap="square" rtlCol="0">
            <a:spAutoFit/>
          </a:bodyPr>
          <a:lstStyle/>
          <a:p>
            <a:r>
              <a:rPr lang="en-US" sz="1500" dirty="0">
                <a:solidFill>
                  <a:srgbClr val="FF0000"/>
                </a:solidFill>
                <a:latin typeface="Times New Roman" panose="02020603050405020304" pitchFamily="18" charset="0"/>
                <a:cs typeface="Times New Roman" panose="02020603050405020304" pitchFamily="18" charset="0"/>
              </a:rPr>
              <a:t>E_NOK</a:t>
            </a:r>
          </a:p>
        </p:txBody>
      </p:sp>
    </p:spTree>
    <p:extLst>
      <p:ext uri="{BB962C8B-B14F-4D97-AF65-F5344CB8AC3E}">
        <p14:creationId xmlns:p14="http://schemas.microsoft.com/office/powerpoint/2010/main" val="31087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P spid="20" grpId="0"/>
      <p:bldP spid="21" grpId="0"/>
      <p:bldP spid="22" grpId="0"/>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CC25C-C82B-A49B-A299-89DFE0327CD8}"/>
              </a:ext>
            </a:extLst>
          </p:cNvPr>
          <p:cNvSpPr>
            <a:spLocks noGrp="1"/>
          </p:cNvSpPr>
          <p:nvPr>
            <p:ph type="title"/>
          </p:nvPr>
        </p:nvSpPr>
        <p:spPr>
          <a:xfrm>
            <a:off x="228600" y="152400"/>
            <a:ext cx="8915400" cy="571500"/>
          </a:xfrm>
        </p:spPr>
        <p:txBody>
          <a:bodyPr/>
          <a:lstStyle/>
          <a:p>
            <a:pPr marL="428625" indent="-428625">
              <a:buFont typeface="Wingdings" panose="05000000000000000000" pitchFamily="2" charset="2"/>
              <a:buChar char="q"/>
            </a:pPr>
            <a:r>
              <a:rPr lang="en-US" sz="3000" dirty="0">
                <a:solidFill>
                  <a:schemeClr val="bg2"/>
                </a:solidFill>
                <a:latin typeface="Times New Roman" panose="02020603050405020304" pitchFamily="18" charset="0"/>
                <a:cs typeface="Times New Roman" panose="02020603050405020304" pitchFamily="18" charset="0"/>
              </a:rPr>
              <a:t>Testing Techniques: Equivalence Partitioning(EP)</a:t>
            </a:r>
          </a:p>
        </p:txBody>
      </p:sp>
      <p:sp>
        <p:nvSpPr>
          <p:cNvPr id="3" name="Text Placeholder 2">
            <a:extLst>
              <a:ext uri="{FF2B5EF4-FFF2-40B4-BE49-F238E27FC236}">
                <a16:creationId xmlns:a16="http://schemas.microsoft.com/office/drawing/2014/main" id="{EFB1B901-C830-C36E-933A-1724B995E668}"/>
              </a:ext>
            </a:extLst>
          </p:cNvPr>
          <p:cNvSpPr>
            <a:spLocks noGrp="1"/>
          </p:cNvSpPr>
          <p:nvPr>
            <p:ph type="body" idx="1"/>
          </p:nvPr>
        </p:nvSpPr>
        <p:spPr>
          <a:xfrm>
            <a:off x="228600" y="981075"/>
            <a:ext cx="8343900" cy="3590925"/>
          </a:xfrm>
        </p:spPr>
        <p:txBody>
          <a:bodyPr/>
          <a:lstStyle/>
          <a:p>
            <a:pPr algn="l"/>
            <a:r>
              <a:rPr lang="en-US" sz="1500" b="1" u="sng" dirty="0">
                <a:solidFill>
                  <a:srgbClr val="000000"/>
                </a:solidFill>
                <a:latin typeface="Times New Roman" panose="02020603050405020304" pitchFamily="18" charset="0"/>
                <a:cs typeface="Times New Roman" panose="02020603050405020304" pitchFamily="18" charset="0"/>
              </a:rPr>
              <a:t>Benefits of equivalence partitioning</a:t>
            </a:r>
          </a:p>
          <a:p>
            <a:pPr lvl="1">
              <a:lnSpc>
                <a:spcPct val="150000"/>
              </a:lnSpc>
            </a:pPr>
            <a:r>
              <a:rPr lang="en-US" dirty="0">
                <a:latin typeface="Times New Roman" panose="02020603050405020304" pitchFamily="18" charset="0"/>
                <a:cs typeface="Times New Roman" panose="02020603050405020304" pitchFamily="18" charset="0"/>
              </a:rPr>
              <a:t>I</a:t>
            </a:r>
            <a:r>
              <a:rPr lang="en-US" i="0" dirty="0">
                <a:solidFill>
                  <a:srgbClr val="000000"/>
                </a:solidFill>
                <a:effectLst/>
                <a:latin typeface="Times New Roman" panose="02020603050405020304" pitchFamily="18" charset="0"/>
                <a:cs typeface="Times New Roman" panose="02020603050405020304" pitchFamily="18" charset="0"/>
              </a:rPr>
              <a:t>mprove the efficiency and effectiveness of your test execution. </a:t>
            </a:r>
          </a:p>
          <a:p>
            <a:pPr lvl="1">
              <a:lnSpc>
                <a:spcPct val="150000"/>
              </a:lnSpc>
            </a:pPr>
            <a:r>
              <a:rPr lang="en-US" i="0" dirty="0">
                <a:solidFill>
                  <a:srgbClr val="000000"/>
                </a:solidFill>
                <a:effectLst/>
                <a:latin typeface="Times New Roman" panose="02020603050405020304" pitchFamily="18" charset="0"/>
                <a:cs typeface="Times New Roman" panose="02020603050405020304" pitchFamily="18" charset="0"/>
              </a:rPr>
              <a:t>By using fewer test cases, you can reduce the testing effort, cost, and duration, while still achieving a high level </a:t>
            </a:r>
          </a:p>
          <a:p>
            <a:pPr marL="476250" lvl="1" indent="0">
              <a:lnSpc>
                <a:spcPct val="150000"/>
              </a:lnSpc>
              <a:buNone/>
            </a:pPr>
            <a:r>
              <a:rPr lang="en-US" i="0" dirty="0">
                <a:solidFill>
                  <a:srgbClr val="000000"/>
                </a:solidFill>
                <a:effectLst/>
                <a:latin typeface="Times New Roman" panose="02020603050405020304" pitchFamily="18" charset="0"/>
                <a:cs typeface="Times New Roman" panose="02020603050405020304" pitchFamily="18" charset="0"/>
              </a:rPr>
              <a:t>of coverage and quality.</a:t>
            </a:r>
          </a:p>
          <a:p>
            <a:pPr lvl="1">
              <a:lnSpc>
                <a:spcPct val="150000"/>
              </a:lnSpc>
            </a:pPr>
            <a:r>
              <a:rPr lang="en-US" i="0" dirty="0">
                <a:solidFill>
                  <a:srgbClr val="000000"/>
                </a:solidFill>
                <a:effectLst/>
                <a:latin typeface="Times New Roman" panose="02020603050405020304" pitchFamily="18" charset="0"/>
                <a:cs typeface="Times New Roman" panose="02020603050405020304" pitchFamily="18" charset="0"/>
              </a:rPr>
              <a:t>Avoid redundant or unnecessary test cases that do not add any value to your testing. </a:t>
            </a:r>
          </a:p>
          <a:p>
            <a:pPr lvl="1">
              <a:lnSpc>
                <a:spcPct val="150000"/>
              </a:lnSpc>
            </a:pPr>
            <a:r>
              <a:rPr lang="en-US" i="0" dirty="0">
                <a:solidFill>
                  <a:srgbClr val="000000"/>
                </a:solidFill>
                <a:effectLst/>
                <a:latin typeface="Times New Roman" panose="02020603050405020304" pitchFamily="18" charset="0"/>
                <a:cs typeface="Times New Roman" panose="02020603050405020304" pitchFamily="18" charset="0"/>
              </a:rPr>
              <a:t>Identify and isolate defects more easily, as you can focus on the specific group of values that cause the failure.</a:t>
            </a:r>
          </a:p>
          <a:p>
            <a:pPr algn="l"/>
            <a:endParaRPr lang="en-US" dirty="0">
              <a:latin typeface="Times New Roman" panose="02020603050405020304" pitchFamily="18" charset="0"/>
              <a:cs typeface="Times New Roman" panose="02020603050405020304" pitchFamily="18" charset="0"/>
            </a:endParaRPr>
          </a:p>
          <a:p>
            <a:r>
              <a:rPr lang="en-US" sz="1500" b="1" u="sng" dirty="0">
                <a:latin typeface="Times New Roman" panose="02020603050405020304" pitchFamily="18" charset="0"/>
                <a:cs typeface="Times New Roman" panose="02020603050405020304" pitchFamily="18" charset="0"/>
              </a:rPr>
              <a:t>Challenges of equivalence partitioning</a:t>
            </a:r>
          </a:p>
          <a:p>
            <a:pPr lvl="1">
              <a:lnSpc>
                <a:spcPct val="150000"/>
              </a:lnSpc>
            </a:pPr>
            <a:r>
              <a:rPr lang="en-US" dirty="0">
                <a:latin typeface="Times New Roman" panose="02020603050405020304" pitchFamily="18" charset="0"/>
                <a:cs typeface="Times New Roman" panose="02020603050405020304" pitchFamily="18" charset="0"/>
              </a:rPr>
              <a:t>Good understanding of the system / software requirements, specifications, and functionality, as well as the domain knowledge and the expected behavior of the system. </a:t>
            </a:r>
          </a:p>
          <a:p>
            <a:pPr marL="476250" lvl="1" indent="0">
              <a:lnSpc>
                <a:spcPct val="150000"/>
              </a:lnSpc>
              <a:buNone/>
            </a:pPr>
            <a:endParaRPr lang="en-US" dirty="0">
              <a:latin typeface="Times New Roman" panose="02020603050405020304" pitchFamily="18" charset="0"/>
              <a:cs typeface="Times New Roman" panose="02020603050405020304" pitchFamily="18" charset="0"/>
            </a:endParaRPr>
          </a:p>
          <a:p>
            <a:pPr lvl="1">
              <a:lnSpc>
                <a:spcPct val="150000"/>
              </a:lnSpc>
            </a:pPr>
            <a:r>
              <a:rPr lang="en-US" dirty="0">
                <a:latin typeface="Times New Roman" panose="02020603050405020304" pitchFamily="18" charset="0"/>
                <a:cs typeface="Times New Roman" panose="02020603050405020304" pitchFamily="18" charset="0"/>
              </a:rPr>
              <a:t>Equivalence partitioning may not be suitable for all types of testing, such as performance, security, or usability testing, where you may need to test different aspects or variations of the system.</a:t>
            </a:r>
          </a:p>
        </p:txBody>
      </p:sp>
    </p:spTree>
    <p:extLst>
      <p:ext uri="{BB962C8B-B14F-4D97-AF65-F5344CB8AC3E}">
        <p14:creationId xmlns:p14="http://schemas.microsoft.com/office/powerpoint/2010/main" val="3575998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CC25C-C82B-A49B-A299-89DFE0327CD8}"/>
              </a:ext>
            </a:extLst>
          </p:cNvPr>
          <p:cNvSpPr>
            <a:spLocks noGrp="1"/>
          </p:cNvSpPr>
          <p:nvPr>
            <p:ph type="title"/>
          </p:nvPr>
        </p:nvSpPr>
        <p:spPr>
          <a:xfrm>
            <a:off x="228600" y="152400"/>
            <a:ext cx="8229600" cy="571500"/>
          </a:xfrm>
        </p:spPr>
        <p:txBody>
          <a:bodyPr/>
          <a:lstStyle/>
          <a:p>
            <a:pPr marL="428625" indent="-428625">
              <a:buFont typeface="Wingdings" panose="05000000000000000000" pitchFamily="2" charset="2"/>
              <a:buChar char="q"/>
            </a:pPr>
            <a:r>
              <a:rPr lang="en-US" sz="3000" dirty="0">
                <a:solidFill>
                  <a:schemeClr val="bg2"/>
                </a:solidFill>
                <a:latin typeface="Times New Roman" panose="02020603050405020304" pitchFamily="18" charset="0"/>
                <a:cs typeface="Times New Roman" panose="02020603050405020304" pitchFamily="18" charset="0"/>
              </a:rPr>
              <a:t>Testing Techniques: Boundary values(BVA)</a:t>
            </a:r>
          </a:p>
        </p:txBody>
      </p:sp>
      <p:sp>
        <p:nvSpPr>
          <p:cNvPr id="3" name="Text Placeholder 2">
            <a:extLst>
              <a:ext uri="{FF2B5EF4-FFF2-40B4-BE49-F238E27FC236}">
                <a16:creationId xmlns:a16="http://schemas.microsoft.com/office/drawing/2014/main" id="{EFB1B901-C830-C36E-933A-1724B995E668}"/>
              </a:ext>
            </a:extLst>
          </p:cNvPr>
          <p:cNvSpPr>
            <a:spLocks noGrp="1"/>
          </p:cNvSpPr>
          <p:nvPr>
            <p:ph type="body" idx="1"/>
          </p:nvPr>
        </p:nvSpPr>
        <p:spPr>
          <a:xfrm>
            <a:off x="228601" y="911820"/>
            <a:ext cx="8479628" cy="3319861"/>
          </a:xfrm>
        </p:spPr>
        <p:txBody>
          <a:bodyPr/>
          <a:lstStyle/>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   BVA is the process of testing between extreme ends or boundaries between</a:t>
            </a:r>
          </a:p>
          <a:p>
            <a:pPr marL="152400" indent="0">
              <a:buNone/>
            </a:pPr>
            <a:r>
              <a:rPr lang="en-US" sz="1800" dirty="0">
                <a:latin typeface="Times New Roman" panose="02020603050405020304" pitchFamily="18" charset="0"/>
                <a:cs typeface="Times New Roman" panose="02020603050405020304" pitchFamily="18" charset="0"/>
              </a:rPr>
              <a:t> partitions of the input values. </a:t>
            </a:r>
            <a:endParaRPr lang="en-US" sz="750" dirty="0">
              <a:latin typeface="Times New Roman" panose="02020603050405020304" pitchFamily="18" charset="0"/>
              <a:cs typeface="Times New Roman" panose="02020603050405020304" pitchFamily="18" charset="0"/>
            </a:endParaRPr>
          </a:p>
          <a:p>
            <a:pPr marL="152400" indent="0">
              <a:buNone/>
            </a:pPr>
            <a:endParaRPr lang="en-US" sz="75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  BVA is an extension of EP.</a:t>
            </a:r>
          </a:p>
          <a:p>
            <a:pPr marL="476250" lvl="1" indent="0">
              <a:buNone/>
            </a:pPr>
            <a:endParaRPr lang="en-US" dirty="0">
              <a:latin typeface="Times New Roman" panose="02020603050405020304" pitchFamily="18" charset="0"/>
              <a:cs typeface="Times New Roman" panose="02020603050405020304" pitchFamily="18" charset="0"/>
            </a:endParaRPr>
          </a:p>
          <a:p>
            <a:pPr marL="476250" lvl="1" indent="0">
              <a:buNone/>
            </a:pPr>
            <a:endParaRPr lang="en-US" sz="1500"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  The basic idea in normal boundary value testing is to select input variable values at their:</a:t>
            </a:r>
          </a:p>
          <a:p>
            <a:pPr lvl="2">
              <a:buFont typeface="Wingdings" panose="05000000000000000000" pitchFamily="2" charset="2"/>
              <a:buChar char="§"/>
            </a:pPr>
            <a:r>
              <a:rPr lang="en-US" sz="1500" dirty="0">
                <a:solidFill>
                  <a:srgbClr val="000000"/>
                </a:solidFill>
                <a:latin typeface="Times New Roman" panose="02020603050405020304" pitchFamily="18" charset="0"/>
                <a:cs typeface="Times New Roman" panose="02020603050405020304" pitchFamily="18" charset="0"/>
              </a:rPr>
              <a:t> Minimum</a:t>
            </a:r>
            <a:endParaRPr lang="en-US" sz="15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
            </a:pPr>
            <a:r>
              <a:rPr lang="en-US" sz="1500" dirty="0">
                <a:solidFill>
                  <a:srgbClr val="000000"/>
                </a:solidFill>
                <a:latin typeface="Times New Roman" panose="02020603050405020304" pitchFamily="18" charset="0"/>
                <a:cs typeface="Times New Roman" panose="02020603050405020304" pitchFamily="18" charset="0"/>
              </a:rPr>
              <a:t> Just above the minimum</a:t>
            </a:r>
          </a:p>
          <a:p>
            <a:pPr lvl="2">
              <a:buFont typeface="Wingdings" panose="05000000000000000000" pitchFamily="2" charset="2"/>
              <a:buChar char="§"/>
            </a:pPr>
            <a:r>
              <a:rPr lang="en-US" sz="1500" dirty="0">
                <a:solidFill>
                  <a:srgbClr val="000000"/>
                </a:solidFill>
                <a:latin typeface="Times New Roman" panose="02020603050405020304" pitchFamily="18" charset="0"/>
                <a:cs typeface="Times New Roman" panose="02020603050405020304" pitchFamily="18" charset="0"/>
              </a:rPr>
              <a:t> A nominal value</a:t>
            </a:r>
          </a:p>
          <a:p>
            <a:pPr lvl="2">
              <a:buFont typeface="Wingdings" panose="05000000000000000000" pitchFamily="2" charset="2"/>
              <a:buChar char="§"/>
            </a:pPr>
            <a:r>
              <a:rPr lang="en-US" sz="1500" dirty="0">
                <a:solidFill>
                  <a:srgbClr val="000000"/>
                </a:solidFill>
                <a:latin typeface="Times New Roman" panose="02020603050405020304" pitchFamily="18" charset="0"/>
                <a:cs typeface="Times New Roman" panose="02020603050405020304" pitchFamily="18" charset="0"/>
              </a:rPr>
              <a:t> Just below the maximum</a:t>
            </a:r>
          </a:p>
          <a:p>
            <a:pPr lvl="2">
              <a:buFont typeface="Wingdings" panose="05000000000000000000" pitchFamily="2" charset="2"/>
              <a:buChar char="§"/>
            </a:pPr>
            <a:r>
              <a:rPr lang="en-US" sz="1500" dirty="0">
                <a:solidFill>
                  <a:srgbClr val="000000"/>
                </a:solidFill>
                <a:latin typeface="Times New Roman" panose="02020603050405020304" pitchFamily="18" charset="0"/>
                <a:cs typeface="Times New Roman" panose="02020603050405020304" pitchFamily="18" charset="0"/>
              </a:rPr>
              <a:t> Maximum</a:t>
            </a:r>
          </a:p>
        </p:txBody>
      </p:sp>
    </p:spTree>
    <p:extLst>
      <p:ext uri="{BB962C8B-B14F-4D97-AF65-F5344CB8AC3E}">
        <p14:creationId xmlns:p14="http://schemas.microsoft.com/office/powerpoint/2010/main" val="532250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ymbelin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ITI 2018</Template>
  <TotalTime>10796</TotalTime>
  <Words>2535</Words>
  <Application>Microsoft Office PowerPoint</Application>
  <PresentationFormat>On-screen Show (16:9)</PresentationFormat>
  <Paragraphs>327</Paragraphs>
  <Slides>36</Slides>
  <Notes>36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Poppins</vt:lpstr>
      <vt:lpstr>Calibri</vt:lpstr>
      <vt:lpstr>Poppins Light</vt:lpstr>
      <vt:lpstr>Times New Roman</vt:lpstr>
      <vt:lpstr>Wingdings</vt:lpstr>
      <vt:lpstr>Cambria Math</vt:lpstr>
      <vt:lpstr>Cymbeline template</vt:lpstr>
      <vt:lpstr>Test Case writing techniques</vt:lpstr>
      <vt:lpstr>Agenda</vt:lpstr>
      <vt:lpstr>What is software testing?</vt:lpstr>
      <vt:lpstr>Why is Software Testing Important?</vt:lpstr>
      <vt:lpstr>Software Testing Life Cycle – STLC</vt:lpstr>
      <vt:lpstr>Testing Techniques</vt:lpstr>
      <vt:lpstr>Testing Techniques: Equivalence Partitioning (EP)</vt:lpstr>
      <vt:lpstr>Testing Techniques: Equivalence Partitioning(EP)</vt:lpstr>
      <vt:lpstr>Testing Techniques: Boundary values(BVA)</vt:lpstr>
      <vt:lpstr>Testing Techniques: Boundary values (BVA)</vt:lpstr>
      <vt:lpstr>Testing Techniques: State Transition Testing</vt:lpstr>
      <vt:lpstr>Testing Techniques: State Transition Testing</vt:lpstr>
      <vt:lpstr>Testing Techniques: Use Case</vt:lpstr>
      <vt:lpstr>What is the test case?</vt:lpstr>
      <vt:lpstr>Why we have to write test cases?</vt:lpstr>
      <vt:lpstr>How to write a test case?</vt:lpstr>
      <vt:lpstr>Use a Strong Title</vt:lpstr>
      <vt:lpstr>Make it simple and transparent</vt:lpstr>
      <vt:lpstr>Create Test Case with End User in Mind</vt:lpstr>
      <vt:lpstr>       Avoid test case repetition </vt:lpstr>
      <vt:lpstr>Do not Assume</vt:lpstr>
      <vt:lpstr>Ensure 100% Coverage</vt:lpstr>
      <vt:lpstr>Keep the Test Steps Clear and Concise</vt:lpstr>
      <vt:lpstr>Test Cases must be identifiable</vt:lpstr>
      <vt:lpstr>Implement Testing Techniques</vt:lpstr>
      <vt:lpstr>Repeatable and self-standing</vt:lpstr>
      <vt:lpstr>Make it Reusable</vt:lpstr>
      <vt:lpstr>Conduct Peer Review</vt:lpstr>
      <vt:lpstr>Test  Case  Construction</vt:lpstr>
      <vt:lpstr>Test cases Types</vt:lpstr>
      <vt:lpstr>Test case Types</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Case writing techniques</dc:title>
  <dc:creator>mai abuelmajd</dc:creator>
  <cp:lastModifiedBy>Alaa Abdelatif</cp:lastModifiedBy>
  <cp:revision>13</cp:revision>
  <dcterms:created xsi:type="dcterms:W3CDTF">2018-12-10T14:05:34Z</dcterms:created>
  <dcterms:modified xsi:type="dcterms:W3CDTF">2023-10-07T14:01:33Z</dcterms:modified>
</cp:coreProperties>
</file>