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638" r:id="rId3"/>
    <p:sldId id="649" r:id="rId4"/>
    <p:sldId id="548" r:id="rId5"/>
    <p:sldId id="549" r:id="rId6"/>
    <p:sldId id="550" r:id="rId7"/>
    <p:sldId id="568" r:id="rId8"/>
    <p:sldId id="569" r:id="rId9"/>
    <p:sldId id="570" r:id="rId10"/>
    <p:sldId id="571" r:id="rId11"/>
    <p:sldId id="562" r:id="rId12"/>
    <p:sldId id="554" r:id="rId13"/>
    <p:sldId id="555" r:id="rId14"/>
    <p:sldId id="556" r:id="rId15"/>
    <p:sldId id="557" r:id="rId16"/>
    <p:sldId id="558" r:id="rId17"/>
    <p:sldId id="559" r:id="rId18"/>
    <p:sldId id="560" r:id="rId19"/>
    <p:sldId id="572" r:id="rId20"/>
    <p:sldId id="573" r:id="rId21"/>
    <p:sldId id="561" r:id="rId22"/>
    <p:sldId id="575" r:id="rId23"/>
    <p:sldId id="576" r:id="rId24"/>
    <p:sldId id="579" r:id="rId25"/>
    <p:sldId id="578" r:id="rId26"/>
    <p:sldId id="580" r:id="rId27"/>
    <p:sldId id="5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0AAE1-CD9C-470E-A32F-7FFAA98B3BA9}"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85D02-F1AC-4305-9735-9E6428D25456}" type="slidenum">
              <a:rPr lang="en-US" smtClean="0"/>
              <a:t>‹#›</a:t>
            </a:fld>
            <a:endParaRPr lang="en-US"/>
          </a:p>
        </p:txBody>
      </p:sp>
    </p:spTree>
    <p:extLst>
      <p:ext uri="{BB962C8B-B14F-4D97-AF65-F5344CB8AC3E}">
        <p14:creationId xmlns:p14="http://schemas.microsoft.com/office/powerpoint/2010/main" val="301307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41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65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4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29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solidFill>
                  <a:schemeClr val="dk1"/>
                </a:solidFill>
                <a:latin typeface="Poppins Light"/>
                <a:cs typeface="Poppins Light"/>
              </a:rPr>
              <a:t>In the discovery phase, the project teams have to discover as many defects as possible, before the end customer can discover it. </a:t>
            </a:r>
          </a:p>
          <a:p>
            <a:r>
              <a:rPr lang="en-US" sz="1100" dirty="0">
                <a:solidFill>
                  <a:schemeClr val="dk1"/>
                </a:solidFill>
                <a:latin typeface="Poppins Light"/>
                <a:cs typeface="Poppins Light"/>
              </a:rPr>
              <a:t>A defect is said to be discovered and change to status accepted when it is acknowledged and accepted by the developers</a:t>
            </a:r>
          </a:p>
          <a:p>
            <a:endParaRPr lang="en-US" dirty="0"/>
          </a:p>
        </p:txBody>
      </p:sp>
    </p:spTree>
    <p:extLst>
      <p:ext uri="{BB962C8B-B14F-4D97-AF65-F5344CB8AC3E}">
        <p14:creationId xmlns:p14="http://schemas.microsoft.com/office/powerpoint/2010/main" val="2011109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dirty="0">
                <a:solidFill>
                  <a:schemeClr val="dk1"/>
                </a:solidFill>
                <a:latin typeface="Poppins Light"/>
                <a:cs typeface="Poppins Light"/>
              </a:rPr>
              <a:t>Defect categorization help the software developers to prioritize their tasks. That means that this kind of priority helps the developers in fixing those defects first that are highly crucial.</a:t>
            </a:r>
          </a:p>
          <a:p>
            <a:endParaRPr lang="en-US" dirty="0"/>
          </a:p>
        </p:txBody>
      </p:sp>
    </p:spTree>
    <p:extLst>
      <p:ext uri="{BB962C8B-B14F-4D97-AF65-F5344CB8AC3E}">
        <p14:creationId xmlns:p14="http://schemas.microsoft.com/office/powerpoint/2010/main" val="1565632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solidFill>
                  <a:srgbClr val="343434"/>
                </a:solidFill>
                <a:latin typeface="Arial" panose="020B0604020202020204" pitchFamily="34" charset="0"/>
              </a:rPr>
              <a:t>Once the defects are accepted and categorized, you can follow the following steps to fix the defect.</a:t>
            </a:r>
            <a:endParaRPr lang="en-US" dirty="0"/>
          </a:p>
        </p:txBody>
      </p:sp>
    </p:spTree>
    <p:extLst>
      <p:ext uri="{BB962C8B-B14F-4D97-AF65-F5344CB8AC3E}">
        <p14:creationId xmlns:p14="http://schemas.microsoft.com/office/powerpoint/2010/main" val="244920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1C4D-8B9D-0841-5387-C54558E29F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CA19E4-8B60-7286-AFF3-37AECB162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9D619F-CE6B-BBBD-B6C8-1A141730AE6B}"/>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5" name="Footer Placeholder 4">
            <a:extLst>
              <a:ext uri="{FF2B5EF4-FFF2-40B4-BE49-F238E27FC236}">
                <a16:creationId xmlns:a16="http://schemas.microsoft.com/office/drawing/2014/main" id="{F8F8D272-95D6-1713-3A55-46A1FB159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9A42A-1AA9-C19C-BF4C-296804420533}"/>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190298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48D4-67F6-3660-AC2F-D0063A4D6A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54970-AC99-A300-B310-2C2F4D9E73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DAF7E-D088-359A-52DE-7EAF748EF237}"/>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5" name="Footer Placeholder 4">
            <a:extLst>
              <a:ext uri="{FF2B5EF4-FFF2-40B4-BE49-F238E27FC236}">
                <a16:creationId xmlns:a16="http://schemas.microsoft.com/office/drawing/2014/main" id="{7E5D20DD-0229-714E-6E0C-33BD176D8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71B3E-4F62-D632-D489-47847C29AB50}"/>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119964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93E03A-A8AA-CCF3-6523-5E59C9BE88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C7A750-FB32-852B-4153-D7976A13C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F22BF-C590-5FC4-9B66-CB4C44E5340F}"/>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5" name="Footer Placeholder 4">
            <a:extLst>
              <a:ext uri="{FF2B5EF4-FFF2-40B4-BE49-F238E27FC236}">
                <a16:creationId xmlns:a16="http://schemas.microsoft.com/office/drawing/2014/main" id="{EAFB0D27-FC78-DB84-ECEB-BD051A4B0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D1C81-68B3-7A5F-8AC8-D0543C48E6BE}"/>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2483402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123200" y="-543800"/>
            <a:ext cx="7945600" cy="7945600"/>
          </a:xfrm>
          <a:prstGeom prst="ellipse">
            <a:avLst/>
          </a:prstGeom>
          <a:solidFill>
            <a:srgbClr val="000000">
              <a:alpha val="26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668281" y="234498"/>
            <a:ext cx="3268468" cy="3268468"/>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570225" y="3336844"/>
            <a:ext cx="3099600" cy="30996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txBox="1">
            <a:spLocks noGrp="1"/>
          </p:cNvSpPr>
          <p:nvPr>
            <p:ph type="ctrTitle"/>
          </p:nvPr>
        </p:nvSpPr>
        <p:spPr>
          <a:xfrm>
            <a:off x="2948800" y="2655800"/>
            <a:ext cx="6294400" cy="15464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6933">
                <a:solidFill>
                  <a:srgbClr val="FFFFFF"/>
                </a:solidFill>
              </a:defRPr>
            </a:lvl1pPr>
            <a:lvl2pPr lvl="1" algn="ctr">
              <a:spcBef>
                <a:spcPts val="0"/>
              </a:spcBef>
              <a:spcAft>
                <a:spcPts val="0"/>
              </a:spcAft>
              <a:buClr>
                <a:srgbClr val="FFFFFF"/>
              </a:buClr>
              <a:buSzPts val="5200"/>
              <a:buNone/>
              <a:defRPr sz="6933">
                <a:solidFill>
                  <a:srgbClr val="FFFFFF"/>
                </a:solidFill>
              </a:defRPr>
            </a:lvl2pPr>
            <a:lvl3pPr lvl="2" algn="ctr">
              <a:spcBef>
                <a:spcPts val="0"/>
              </a:spcBef>
              <a:spcAft>
                <a:spcPts val="0"/>
              </a:spcAft>
              <a:buClr>
                <a:srgbClr val="FFFFFF"/>
              </a:buClr>
              <a:buSzPts val="5200"/>
              <a:buNone/>
              <a:defRPr sz="6933">
                <a:solidFill>
                  <a:srgbClr val="FFFFFF"/>
                </a:solidFill>
              </a:defRPr>
            </a:lvl3pPr>
            <a:lvl4pPr lvl="3" algn="ctr">
              <a:spcBef>
                <a:spcPts val="0"/>
              </a:spcBef>
              <a:spcAft>
                <a:spcPts val="0"/>
              </a:spcAft>
              <a:buClr>
                <a:srgbClr val="FFFFFF"/>
              </a:buClr>
              <a:buSzPts val="5200"/>
              <a:buNone/>
              <a:defRPr sz="6933">
                <a:solidFill>
                  <a:srgbClr val="FFFFFF"/>
                </a:solidFill>
              </a:defRPr>
            </a:lvl4pPr>
            <a:lvl5pPr lvl="4" algn="ctr">
              <a:spcBef>
                <a:spcPts val="0"/>
              </a:spcBef>
              <a:spcAft>
                <a:spcPts val="0"/>
              </a:spcAft>
              <a:buClr>
                <a:srgbClr val="FFFFFF"/>
              </a:buClr>
              <a:buSzPts val="5200"/>
              <a:buNone/>
              <a:defRPr sz="6933">
                <a:solidFill>
                  <a:srgbClr val="FFFFFF"/>
                </a:solidFill>
              </a:defRPr>
            </a:lvl5pPr>
            <a:lvl6pPr lvl="5" algn="ctr">
              <a:spcBef>
                <a:spcPts val="0"/>
              </a:spcBef>
              <a:spcAft>
                <a:spcPts val="0"/>
              </a:spcAft>
              <a:buClr>
                <a:srgbClr val="FFFFFF"/>
              </a:buClr>
              <a:buSzPts val="5200"/>
              <a:buNone/>
              <a:defRPr sz="6933">
                <a:solidFill>
                  <a:srgbClr val="FFFFFF"/>
                </a:solidFill>
              </a:defRPr>
            </a:lvl6pPr>
            <a:lvl7pPr lvl="6" algn="ctr">
              <a:spcBef>
                <a:spcPts val="0"/>
              </a:spcBef>
              <a:spcAft>
                <a:spcPts val="0"/>
              </a:spcAft>
              <a:buClr>
                <a:srgbClr val="FFFFFF"/>
              </a:buClr>
              <a:buSzPts val="5200"/>
              <a:buNone/>
              <a:defRPr sz="6933">
                <a:solidFill>
                  <a:srgbClr val="FFFFFF"/>
                </a:solidFill>
              </a:defRPr>
            </a:lvl7pPr>
            <a:lvl8pPr lvl="7" algn="ctr">
              <a:spcBef>
                <a:spcPts val="0"/>
              </a:spcBef>
              <a:spcAft>
                <a:spcPts val="0"/>
              </a:spcAft>
              <a:buClr>
                <a:srgbClr val="FFFFFF"/>
              </a:buClr>
              <a:buSzPts val="5200"/>
              <a:buNone/>
              <a:defRPr sz="6933">
                <a:solidFill>
                  <a:srgbClr val="FFFFFF"/>
                </a:solidFill>
              </a:defRPr>
            </a:lvl8pPr>
            <a:lvl9pPr lvl="8" algn="ctr">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31630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123200" y="-543800"/>
            <a:ext cx="7945600" cy="7945600"/>
          </a:xfrm>
          <a:prstGeom prst="ellipse">
            <a:avLst/>
          </a:prstGeom>
          <a:solidFill>
            <a:srgbClr val="000000">
              <a:alpha val="26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668281" y="234498"/>
            <a:ext cx="3268468" cy="3268468"/>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570225" y="3336844"/>
            <a:ext cx="3099600" cy="30996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txBox="1">
            <a:spLocks noGrp="1"/>
          </p:cNvSpPr>
          <p:nvPr>
            <p:ph type="ctrTitle"/>
          </p:nvPr>
        </p:nvSpPr>
        <p:spPr>
          <a:xfrm>
            <a:off x="2948800" y="2655800"/>
            <a:ext cx="6294400" cy="15464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6933">
                <a:solidFill>
                  <a:srgbClr val="FFFFFF"/>
                </a:solidFill>
              </a:defRPr>
            </a:lvl1pPr>
            <a:lvl2pPr lvl="1" algn="ctr">
              <a:spcBef>
                <a:spcPts val="0"/>
              </a:spcBef>
              <a:spcAft>
                <a:spcPts val="0"/>
              </a:spcAft>
              <a:buClr>
                <a:srgbClr val="FFFFFF"/>
              </a:buClr>
              <a:buSzPts val="5200"/>
              <a:buNone/>
              <a:defRPr sz="6933">
                <a:solidFill>
                  <a:srgbClr val="FFFFFF"/>
                </a:solidFill>
              </a:defRPr>
            </a:lvl2pPr>
            <a:lvl3pPr lvl="2" algn="ctr">
              <a:spcBef>
                <a:spcPts val="0"/>
              </a:spcBef>
              <a:spcAft>
                <a:spcPts val="0"/>
              </a:spcAft>
              <a:buClr>
                <a:srgbClr val="FFFFFF"/>
              </a:buClr>
              <a:buSzPts val="5200"/>
              <a:buNone/>
              <a:defRPr sz="6933">
                <a:solidFill>
                  <a:srgbClr val="FFFFFF"/>
                </a:solidFill>
              </a:defRPr>
            </a:lvl3pPr>
            <a:lvl4pPr lvl="3" algn="ctr">
              <a:spcBef>
                <a:spcPts val="0"/>
              </a:spcBef>
              <a:spcAft>
                <a:spcPts val="0"/>
              </a:spcAft>
              <a:buClr>
                <a:srgbClr val="FFFFFF"/>
              </a:buClr>
              <a:buSzPts val="5200"/>
              <a:buNone/>
              <a:defRPr sz="6933">
                <a:solidFill>
                  <a:srgbClr val="FFFFFF"/>
                </a:solidFill>
              </a:defRPr>
            </a:lvl4pPr>
            <a:lvl5pPr lvl="4" algn="ctr">
              <a:spcBef>
                <a:spcPts val="0"/>
              </a:spcBef>
              <a:spcAft>
                <a:spcPts val="0"/>
              </a:spcAft>
              <a:buClr>
                <a:srgbClr val="FFFFFF"/>
              </a:buClr>
              <a:buSzPts val="5200"/>
              <a:buNone/>
              <a:defRPr sz="6933">
                <a:solidFill>
                  <a:srgbClr val="FFFFFF"/>
                </a:solidFill>
              </a:defRPr>
            </a:lvl5pPr>
            <a:lvl6pPr lvl="5" algn="ctr">
              <a:spcBef>
                <a:spcPts val="0"/>
              </a:spcBef>
              <a:spcAft>
                <a:spcPts val="0"/>
              </a:spcAft>
              <a:buClr>
                <a:srgbClr val="FFFFFF"/>
              </a:buClr>
              <a:buSzPts val="5200"/>
              <a:buNone/>
              <a:defRPr sz="6933">
                <a:solidFill>
                  <a:srgbClr val="FFFFFF"/>
                </a:solidFill>
              </a:defRPr>
            </a:lvl6pPr>
            <a:lvl7pPr lvl="6" algn="ctr">
              <a:spcBef>
                <a:spcPts val="0"/>
              </a:spcBef>
              <a:spcAft>
                <a:spcPts val="0"/>
              </a:spcAft>
              <a:buClr>
                <a:srgbClr val="FFFFFF"/>
              </a:buClr>
              <a:buSzPts val="5200"/>
              <a:buNone/>
              <a:defRPr sz="6933">
                <a:solidFill>
                  <a:srgbClr val="FFFFFF"/>
                </a:solidFill>
              </a:defRPr>
            </a:lvl7pPr>
            <a:lvl8pPr lvl="7" algn="ctr">
              <a:spcBef>
                <a:spcPts val="0"/>
              </a:spcBef>
              <a:spcAft>
                <a:spcPts val="0"/>
              </a:spcAft>
              <a:buClr>
                <a:srgbClr val="FFFFFF"/>
              </a:buClr>
              <a:buSzPts val="5200"/>
              <a:buNone/>
              <a:defRPr sz="6933">
                <a:solidFill>
                  <a:srgbClr val="FFFFFF"/>
                </a:solidFill>
              </a:defRPr>
            </a:lvl8pPr>
            <a:lvl9pPr lvl="8" algn="ctr">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593348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2123200" y="-543800"/>
            <a:ext cx="7945600" cy="79456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 name="Google Shape;23;p3"/>
          <p:cNvGrpSpPr/>
          <p:nvPr/>
        </p:nvGrpSpPr>
        <p:grpSpPr>
          <a:xfrm>
            <a:off x="8570225" y="3336844"/>
            <a:ext cx="3099600" cy="30996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3"/>
          <p:cNvSpPr txBox="1">
            <a:spLocks noGrp="1"/>
          </p:cNvSpPr>
          <p:nvPr>
            <p:ph type="ctrTitle"/>
          </p:nvPr>
        </p:nvSpPr>
        <p:spPr>
          <a:xfrm>
            <a:off x="3426400" y="2982400"/>
            <a:ext cx="5339200" cy="12756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5200"/>
              <a:buNone/>
              <a:defRPr sz="6933">
                <a:solidFill>
                  <a:srgbClr val="000000"/>
                </a:solidFill>
              </a:defRPr>
            </a:lvl1pPr>
            <a:lvl2pPr lvl="1" algn="ctr" rtl="0">
              <a:spcBef>
                <a:spcPts val="0"/>
              </a:spcBef>
              <a:spcAft>
                <a:spcPts val="0"/>
              </a:spcAft>
              <a:buClr>
                <a:srgbClr val="000000"/>
              </a:buClr>
              <a:buSzPts val="5200"/>
              <a:buNone/>
              <a:defRPr sz="6933">
                <a:solidFill>
                  <a:srgbClr val="000000"/>
                </a:solidFill>
              </a:defRPr>
            </a:lvl2pPr>
            <a:lvl3pPr lvl="2" algn="ctr" rtl="0">
              <a:spcBef>
                <a:spcPts val="0"/>
              </a:spcBef>
              <a:spcAft>
                <a:spcPts val="0"/>
              </a:spcAft>
              <a:buClr>
                <a:srgbClr val="000000"/>
              </a:buClr>
              <a:buSzPts val="5200"/>
              <a:buNone/>
              <a:defRPr sz="6933">
                <a:solidFill>
                  <a:srgbClr val="000000"/>
                </a:solidFill>
              </a:defRPr>
            </a:lvl3pPr>
            <a:lvl4pPr lvl="3" algn="ctr" rtl="0">
              <a:spcBef>
                <a:spcPts val="0"/>
              </a:spcBef>
              <a:spcAft>
                <a:spcPts val="0"/>
              </a:spcAft>
              <a:buClr>
                <a:srgbClr val="000000"/>
              </a:buClr>
              <a:buSzPts val="5200"/>
              <a:buNone/>
              <a:defRPr sz="6933">
                <a:solidFill>
                  <a:srgbClr val="000000"/>
                </a:solidFill>
              </a:defRPr>
            </a:lvl4pPr>
            <a:lvl5pPr lvl="4" algn="ctr" rtl="0">
              <a:spcBef>
                <a:spcPts val="0"/>
              </a:spcBef>
              <a:spcAft>
                <a:spcPts val="0"/>
              </a:spcAft>
              <a:buClr>
                <a:srgbClr val="000000"/>
              </a:buClr>
              <a:buSzPts val="5200"/>
              <a:buNone/>
              <a:defRPr sz="6933">
                <a:solidFill>
                  <a:srgbClr val="000000"/>
                </a:solidFill>
              </a:defRPr>
            </a:lvl5pPr>
            <a:lvl6pPr lvl="5" algn="ctr" rtl="0">
              <a:spcBef>
                <a:spcPts val="0"/>
              </a:spcBef>
              <a:spcAft>
                <a:spcPts val="0"/>
              </a:spcAft>
              <a:buClr>
                <a:srgbClr val="000000"/>
              </a:buClr>
              <a:buSzPts val="5200"/>
              <a:buNone/>
              <a:defRPr sz="6933">
                <a:solidFill>
                  <a:srgbClr val="000000"/>
                </a:solidFill>
              </a:defRPr>
            </a:lvl6pPr>
            <a:lvl7pPr lvl="6" algn="ctr" rtl="0">
              <a:spcBef>
                <a:spcPts val="0"/>
              </a:spcBef>
              <a:spcAft>
                <a:spcPts val="0"/>
              </a:spcAft>
              <a:buClr>
                <a:srgbClr val="000000"/>
              </a:buClr>
              <a:buSzPts val="5200"/>
              <a:buNone/>
              <a:defRPr sz="6933">
                <a:solidFill>
                  <a:srgbClr val="000000"/>
                </a:solidFill>
              </a:defRPr>
            </a:lvl7pPr>
            <a:lvl8pPr lvl="7" algn="ctr" rtl="0">
              <a:spcBef>
                <a:spcPts val="0"/>
              </a:spcBef>
              <a:spcAft>
                <a:spcPts val="0"/>
              </a:spcAft>
              <a:buClr>
                <a:srgbClr val="000000"/>
              </a:buClr>
              <a:buSzPts val="5200"/>
              <a:buNone/>
              <a:defRPr sz="6933">
                <a:solidFill>
                  <a:srgbClr val="000000"/>
                </a:solidFill>
              </a:defRPr>
            </a:lvl8pPr>
            <a:lvl9pPr lvl="8" algn="ctr" rtl="0">
              <a:spcBef>
                <a:spcPts val="0"/>
              </a:spcBef>
              <a:spcAft>
                <a:spcPts val="0"/>
              </a:spcAft>
              <a:buClr>
                <a:srgbClr val="000000"/>
              </a:buClr>
              <a:buSzPts val="5200"/>
              <a:buNone/>
              <a:defRPr sz="6933">
                <a:solidFill>
                  <a:srgbClr val="000000"/>
                </a:solidFill>
              </a:defRPr>
            </a:lvl9pPr>
          </a:lstStyle>
          <a:p>
            <a:r>
              <a:rPr lang="en-US"/>
              <a:t>Click to edit Master title style</a:t>
            </a:r>
            <a:endParaRPr/>
          </a:p>
        </p:txBody>
      </p:sp>
      <p:sp>
        <p:nvSpPr>
          <p:cNvPr id="29" name="Google Shape;29;p3"/>
          <p:cNvSpPr txBox="1">
            <a:spLocks noGrp="1"/>
          </p:cNvSpPr>
          <p:nvPr>
            <p:ph type="subTitle" idx="1"/>
          </p:nvPr>
        </p:nvSpPr>
        <p:spPr>
          <a:xfrm>
            <a:off x="3426400" y="4251601"/>
            <a:ext cx="5339200" cy="10464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400"/>
              <a:buNone/>
              <a:defRPr sz="1867">
                <a:solidFill>
                  <a:srgbClr val="000000"/>
                </a:solidFill>
              </a:defRPr>
            </a:lvl1pPr>
            <a:lvl2pPr lvl="1" algn="ctr" rtl="0">
              <a:spcBef>
                <a:spcPts val="0"/>
              </a:spcBef>
              <a:spcAft>
                <a:spcPts val="0"/>
              </a:spcAft>
              <a:buClr>
                <a:srgbClr val="000000"/>
              </a:buClr>
              <a:buSzPts val="1400"/>
              <a:buNone/>
              <a:defRPr sz="1867">
                <a:solidFill>
                  <a:srgbClr val="000000"/>
                </a:solidFill>
              </a:defRPr>
            </a:lvl2pPr>
            <a:lvl3pPr lvl="2" algn="ctr" rtl="0">
              <a:spcBef>
                <a:spcPts val="0"/>
              </a:spcBef>
              <a:spcAft>
                <a:spcPts val="0"/>
              </a:spcAft>
              <a:buClr>
                <a:srgbClr val="000000"/>
              </a:buClr>
              <a:buSzPts val="1400"/>
              <a:buNone/>
              <a:defRPr sz="1867">
                <a:solidFill>
                  <a:srgbClr val="000000"/>
                </a:solidFill>
              </a:defRPr>
            </a:lvl3pPr>
            <a:lvl4pPr lvl="3" algn="ctr" rtl="0">
              <a:spcBef>
                <a:spcPts val="0"/>
              </a:spcBef>
              <a:spcAft>
                <a:spcPts val="0"/>
              </a:spcAft>
              <a:buClr>
                <a:srgbClr val="000000"/>
              </a:buClr>
              <a:buSzPts val="1400"/>
              <a:buNone/>
              <a:defRPr sz="1867">
                <a:solidFill>
                  <a:srgbClr val="000000"/>
                </a:solidFill>
              </a:defRPr>
            </a:lvl4pPr>
            <a:lvl5pPr lvl="4" algn="ctr" rtl="0">
              <a:spcBef>
                <a:spcPts val="0"/>
              </a:spcBef>
              <a:spcAft>
                <a:spcPts val="0"/>
              </a:spcAft>
              <a:buClr>
                <a:srgbClr val="000000"/>
              </a:buClr>
              <a:buSzPts val="1400"/>
              <a:buNone/>
              <a:defRPr sz="1867">
                <a:solidFill>
                  <a:srgbClr val="000000"/>
                </a:solidFill>
              </a:defRPr>
            </a:lvl5pPr>
            <a:lvl6pPr lvl="5" algn="ctr" rtl="0">
              <a:spcBef>
                <a:spcPts val="0"/>
              </a:spcBef>
              <a:spcAft>
                <a:spcPts val="0"/>
              </a:spcAft>
              <a:buClr>
                <a:srgbClr val="000000"/>
              </a:buClr>
              <a:buSzPts val="1400"/>
              <a:buNone/>
              <a:defRPr sz="1867">
                <a:solidFill>
                  <a:srgbClr val="000000"/>
                </a:solidFill>
              </a:defRPr>
            </a:lvl6pPr>
            <a:lvl7pPr lvl="6" algn="ctr" rtl="0">
              <a:spcBef>
                <a:spcPts val="0"/>
              </a:spcBef>
              <a:spcAft>
                <a:spcPts val="0"/>
              </a:spcAft>
              <a:buClr>
                <a:srgbClr val="000000"/>
              </a:buClr>
              <a:buSzPts val="1400"/>
              <a:buNone/>
              <a:defRPr sz="1867">
                <a:solidFill>
                  <a:srgbClr val="000000"/>
                </a:solidFill>
              </a:defRPr>
            </a:lvl7pPr>
            <a:lvl8pPr lvl="7" algn="ctr" rtl="0">
              <a:spcBef>
                <a:spcPts val="0"/>
              </a:spcBef>
              <a:spcAft>
                <a:spcPts val="0"/>
              </a:spcAft>
              <a:buClr>
                <a:srgbClr val="000000"/>
              </a:buClr>
              <a:buSzPts val="1400"/>
              <a:buNone/>
              <a:defRPr sz="1867">
                <a:solidFill>
                  <a:srgbClr val="000000"/>
                </a:solidFill>
              </a:defRPr>
            </a:lvl8pPr>
            <a:lvl9pPr lvl="8" algn="ctr" rtl="0">
              <a:spcBef>
                <a:spcPts val="0"/>
              </a:spcBef>
              <a:spcAft>
                <a:spcPts val="0"/>
              </a:spcAft>
              <a:buClr>
                <a:srgbClr val="000000"/>
              </a:buClr>
              <a:buSzPts val="1400"/>
              <a:buNone/>
              <a:defRPr sz="1867">
                <a:solidFill>
                  <a:srgbClr val="000000"/>
                </a:solidFill>
              </a:defRPr>
            </a:lvl9pPr>
          </a:lstStyle>
          <a:p>
            <a:r>
              <a:rPr lang="en-US"/>
              <a:t>Click to edit Master subtitle style</a:t>
            </a:r>
            <a:endParaRPr/>
          </a:p>
        </p:txBody>
      </p:sp>
      <p:grpSp>
        <p:nvGrpSpPr>
          <p:cNvPr id="30" name="Google Shape;30;p3"/>
          <p:cNvGrpSpPr/>
          <p:nvPr/>
        </p:nvGrpSpPr>
        <p:grpSpPr>
          <a:xfrm>
            <a:off x="1019767" y="585833"/>
            <a:ext cx="2566000" cy="25660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7928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5"/>
        <p:cNvGrpSpPr/>
        <p:nvPr/>
      </p:nvGrpSpPr>
      <p:grpSpPr>
        <a:xfrm>
          <a:off x="0" y="0"/>
          <a:ext cx="0" cy="0"/>
          <a:chOff x="0" y="0"/>
          <a:chExt cx="0" cy="0"/>
        </a:xfrm>
      </p:grpSpPr>
      <p:sp>
        <p:nvSpPr>
          <p:cNvPr id="46" name="Google Shape;46;p5"/>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 name="Google Shape;47;p5"/>
          <p:cNvGrpSpPr/>
          <p:nvPr/>
        </p:nvGrpSpPr>
        <p:grpSpPr>
          <a:xfrm>
            <a:off x="-590308" y="449712"/>
            <a:ext cx="3099600" cy="30996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5"/>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54" name="Google Shape;54;p5"/>
          <p:cNvSpPr txBox="1">
            <a:spLocks noGrp="1"/>
          </p:cNvSpPr>
          <p:nvPr>
            <p:ph type="body" idx="1"/>
          </p:nvPr>
        </p:nvSpPr>
        <p:spPr>
          <a:xfrm>
            <a:off x="1426167" y="2610733"/>
            <a:ext cx="6144000" cy="3491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a:lvl1pPr>
            <a:lvl2pPr marL="1219170" lvl="1" indent="-440256">
              <a:spcBef>
                <a:spcPts val="0"/>
              </a:spcBef>
              <a:spcAft>
                <a:spcPts val="0"/>
              </a:spcAft>
              <a:buSzPts val="1600"/>
              <a:buChar char="￮"/>
              <a:defRPr/>
            </a:lvl2pPr>
            <a:lvl3pPr marL="1828754" lvl="2" indent="-440256">
              <a:spcBef>
                <a:spcPts val="0"/>
              </a:spcBef>
              <a:spcAft>
                <a:spcPts val="0"/>
              </a:spcAft>
              <a:buSzPts val="1600"/>
              <a:buChar char="￮"/>
              <a:defRPr/>
            </a:lvl3pPr>
            <a:lvl4pPr marL="2438339" lvl="3" indent="-440256">
              <a:spcBef>
                <a:spcPts val="0"/>
              </a:spcBef>
              <a:spcAft>
                <a:spcPts val="0"/>
              </a:spcAft>
              <a:buSzPts val="1600"/>
              <a:buChar char="●"/>
              <a:defRPr/>
            </a:lvl4pPr>
            <a:lvl5pPr marL="3047924" lvl="4" indent="-440256">
              <a:spcBef>
                <a:spcPts val="0"/>
              </a:spcBef>
              <a:spcAft>
                <a:spcPts val="0"/>
              </a:spcAft>
              <a:buSzPts val="1600"/>
              <a:buChar char="○"/>
              <a:defRPr/>
            </a:lvl5pPr>
            <a:lvl6pPr marL="3657509" lvl="5" indent="-440256">
              <a:spcBef>
                <a:spcPts val="0"/>
              </a:spcBef>
              <a:spcAft>
                <a:spcPts val="0"/>
              </a:spcAft>
              <a:buSzPts val="1600"/>
              <a:buChar char="■"/>
              <a:defRPr/>
            </a:lvl6pPr>
            <a:lvl7pPr marL="4267093" lvl="6" indent="-440256">
              <a:spcBef>
                <a:spcPts val="0"/>
              </a:spcBef>
              <a:spcAft>
                <a:spcPts val="0"/>
              </a:spcAft>
              <a:buSzPts val="1600"/>
              <a:buChar char="●"/>
              <a:defRPr/>
            </a:lvl7pPr>
            <a:lvl8pPr marL="4876678" lvl="7" indent="-440256">
              <a:spcBef>
                <a:spcPts val="0"/>
              </a:spcBef>
              <a:spcAft>
                <a:spcPts val="0"/>
              </a:spcAft>
              <a:buSzPts val="1600"/>
              <a:buChar char="○"/>
              <a:defRPr/>
            </a:lvl8pPr>
            <a:lvl9pPr marL="5486263" lvl="8" indent="-440256">
              <a:spcBef>
                <a:spcPts val="0"/>
              </a:spcBef>
              <a:spcAft>
                <a:spcPts val="0"/>
              </a:spcAft>
              <a:buSzPts val="1600"/>
              <a:buChar char="■"/>
              <a:defRPr/>
            </a:lvl9pPr>
          </a:lstStyle>
          <a:p>
            <a:pPr lvl="0"/>
            <a:r>
              <a:rPr lang="en-US"/>
              <a:t>Edit Master text styles</a:t>
            </a:r>
          </a:p>
        </p:txBody>
      </p:sp>
      <p:sp>
        <p:nvSpPr>
          <p:cNvPr id="55" name="Google Shape;55;p5"/>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6" name="Google Shape;56;p5"/>
          <p:cNvSpPr/>
          <p:nvPr/>
        </p:nvSpPr>
        <p:spPr>
          <a:xfrm>
            <a:off x="8363867" y="1273600"/>
            <a:ext cx="4310800" cy="43108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783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 big image">
  <p:cSld name="Title + 1 column + big image">
    <p:spTree>
      <p:nvGrpSpPr>
        <p:cNvPr id="1" name="Shape 57"/>
        <p:cNvGrpSpPr/>
        <p:nvPr/>
      </p:nvGrpSpPr>
      <p:grpSpPr>
        <a:xfrm>
          <a:off x="0" y="0"/>
          <a:ext cx="0" cy="0"/>
          <a:chOff x="0" y="0"/>
          <a:chExt cx="0" cy="0"/>
        </a:xfrm>
      </p:grpSpPr>
      <p:sp>
        <p:nvSpPr>
          <p:cNvPr id="58" name="Google Shape;58;p6"/>
          <p:cNvSpPr/>
          <p:nvPr/>
        </p:nvSpPr>
        <p:spPr>
          <a:xfrm>
            <a:off x="6856900" y="477833"/>
            <a:ext cx="5902400" cy="59024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6"/>
          <p:cNvSpPr/>
          <p:nvPr/>
        </p:nvSpPr>
        <p:spPr>
          <a:xfrm>
            <a:off x="7169033" y="789967"/>
            <a:ext cx="5278000" cy="52780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 name="Google Shape;60;p6"/>
          <p:cNvGrpSpPr/>
          <p:nvPr/>
        </p:nvGrpSpPr>
        <p:grpSpPr>
          <a:xfrm>
            <a:off x="-590308" y="449712"/>
            <a:ext cx="3099600" cy="30996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6"/>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6"/>
          <p:cNvSpPr txBox="1">
            <a:spLocks noGrp="1"/>
          </p:cNvSpPr>
          <p:nvPr>
            <p:ph type="title"/>
          </p:nvPr>
        </p:nvSpPr>
        <p:spPr>
          <a:xfrm>
            <a:off x="609600" y="1554833"/>
            <a:ext cx="6006400" cy="9108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67" name="Google Shape;67;p6"/>
          <p:cNvSpPr txBox="1">
            <a:spLocks noGrp="1"/>
          </p:cNvSpPr>
          <p:nvPr>
            <p:ph type="body" idx="1"/>
          </p:nvPr>
        </p:nvSpPr>
        <p:spPr>
          <a:xfrm>
            <a:off x="1314239" y="2610733"/>
            <a:ext cx="5302000" cy="3491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a:lvl1pPr>
            <a:lvl2pPr marL="1219170" lvl="1" indent="-440256" rtl="0">
              <a:spcBef>
                <a:spcPts val="0"/>
              </a:spcBef>
              <a:spcAft>
                <a:spcPts val="0"/>
              </a:spcAft>
              <a:buSzPts val="1600"/>
              <a:buChar char="￮"/>
              <a:defRPr/>
            </a:lvl2pPr>
            <a:lvl3pPr marL="1828754" lvl="2" indent="-440256" rtl="0">
              <a:spcBef>
                <a:spcPts val="0"/>
              </a:spcBef>
              <a:spcAft>
                <a:spcPts val="0"/>
              </a:spcAft>
              <a:buSzPts val="1600"/>
              <a:buChar char="￮"/>
              <a:defRPr/>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pPr lvl="0"/>
            <a:r>
              <a:rPr lang="en-US"/>
              <a:t>Edit Master text styles</a:t>
            </a:r>
          </a:p>
        </p:txBody>
      </p:sp>
      <p:sp>
        <p:nvSpPr>
          <p:cNvPr id="68" name="Google Shape;68;p6"/>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6559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9"/>
        <p:cNvGrpSpPr/>
        <p:nvPr/>
      </p:nvGrpSpPr>
      <p:grpSpPr>
        <a:xfrm>
          <a:off x="0" y="0"/>
          <a:ext cx="0" cy="0"/>
          <a:chOff x="0" y="0"/>
          <a:chExt cx="0" cy="0"/>
        </a:xfrm>
      </p:grpSpPr>
      <p:grpSp>
        <p:nvGrpSpPr>
          <p:cNvPr id="70" name="Google Shape;70;p7"/>
          <p:cNvGrpSpPr/>
          <p:nvPr/>
        </p:nvGrpSpPr>
        <p:grpSpPr>
          <a:xfrm>
            <a:off x="-590308" y="449712"/>
            <a:ext cx="3099600" cy="30996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7"/>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7"/>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77" name="Google Shape;77;p7"/>
          <p:cNvSpPr txBox="1">
            <a:spLocks noGrp="1"/>
          </p:cNvSpPr>
          <p:nvPr>
            <p:ph type="body" idx="1"/>
          </p:nvPr>
        </p:nvSpPr>
        <p:spPr>
          <a:xfrm>
            <a:off x="1426167" y="2610733"/>
            <a:ext cx="2982400" cy="3491200"/>
          </a:xfrm>
          <a:prstGeom prst="rect">
            <a:avLst/>
          </a:prstGeom>
        </p:spPr>
        <p:txBody>
          <a:bodyPr spcFirstLastPara="1" wrap="square" lIns="91425" tIns="91425" rIns="91425" bIns="91425" anchor="t" anchorCtr="0"/>
          <a:lstStyle>
            <a:lvl1pPr marL="609585" lvl="0" indent="-423323">
              <a:spcBef>
                <a:spcPts val="800"/>
              </a:spcBef>
              <a:spcAft>
                <a:spcPts val="0"/>
              </a:spcAft>
              <a:buSzPts val="1400"/>
              <a:buChar char="￮"/>
              <a:defRPr sz="1867"/>
            </a:lvl1pPr>
            <a:lvl2pPr marL="1219170" lvl="1" indent="-423323">
              <a:spcBef>
                <a:spcPts val="0"/>
              </a:spcBef>
              <a:spcAft>
                <a:spcPts val="0"/>
              </a:spcAft>
              <a:buSzPts val="1400"/>
              <a:buChar char="￮"/>
              <a:defRPr sz="1867"/>
            </a:lvl2pPr>
            <a:lvl3pPr marL="1828754" lvl="2" indent="-423323">
              <a:spcBef>
                <a:spcPts val="0"/>
              </a:spcBef>
              <a:spcAft>
                <a:spcPts val="0"/>
              </a:spcAft>
              <a:buSzPts val="1400"/>
              <a:buChar char="￮"/>
              <a:defRPr sz="1867"/>
            </a:lvl3pPr>
            <a:lvl4pPr marL="2438339" lvl="3" indent="-423323">
              <a:spcBef>
                <a:spcPts val="0"/>
              </a:spcBef>
              <a:spcAft>
                <a:spcPts val="0"/>
              </a:spcAft>
              <a:buSzPts val="1400"/>
              <a:buChar char="●"/>
              <a:defRPr sz="1867"/>
            </a:lvl4pPr>
            <a:lvl5pPr marL="3047924" lvl="4" indent="-423323">
              <a:spcBef>
                <a:spcPts val="0"/>
              </a:spcBef>
              <a:spcAft>
                <a:spcPts val="0"/>
              </a:spcAft>
              <a:buSzPts val="1400"/>
              <a:buChar char="○"/>
              <a:defRPr sz="1867"/>
            </a:lvl5pPr>
            <a:lvl6pPr marL="3657509" lvl="5" indent="-423323">
              <a:spcBef>
                <a:spcPts val="0"/>
              </a:spcBef>
              <a:spcAft>
                <a:spcPts val="0"/>
              </a:spcAft>
              <a:buSzPts val="1400"/>
              <a:buChar char="■"/>
              <a:defRPr sz="1867"/>
            </a:lvl6pPr>
            <a:lvl7pPr marL="4267093" lvl="6" indent="-423323">
              <a:spcBef>
                <a:spcPts val="0"/>
              </a:spcBef>
              <a:spcAft>
                <a:spcPts val="0"/>
              </a:spcAft>
              <a:buSzPts val="1400"/>
              <a:buChar char="●"/>
              <a:defRPr sz="1867"/>
            </a:lvl7pPr>
            <a:lvl8pPr marL="4876678" lvl="7" indent="-423323">
              <a:spcBef>
                <a:spcPts val="0"/>
              </a:spcBef>
              <a:spcAft>
                <a:spcPts val="0"/>
              </a:spcAft>
              <a:buSzPts val="1400"/>
              <a:buChar char="○"/>
              <a:defRPr sz="1867"/>
            </a:lvl8pPr>
            <a:lvl9pPr marL="5486263" lvl="8" indent="-423323">
              <a:spcBef>
                <a:spcPts val="0"/>
              </a:spcBef>
              <a:spcAft>
                <a:spcPts val="0"/>
              </a:spcAft>
              <a:buSzPts val="1400"/>
              <a:buChar char="■"/>
              <a:defRPr sz="1867"/>
            </a:lvl9pPr>
          </a:lstStyle>
          <a:p>
            <a:pPr lvl="0"/>
            <a:r>
              <a:rPr lang="en-US"/>
              <a:t>Edit Master text styles</a:t>
            </a:r>
          </a:p>
        </p:txBody>
      </p:sp>
      <p:sp>
        <p:nvSpPr>
          <p:cNvPr id="78" name="Google Shape;78;p7"/>
          <p:cNvSpPr txBox="1">
            <a:spLocks noGrp="1"/>
          </p:cNvSpPr>
          <p:nvPr>
            <p:ph type="body" idx="2"/>
          </p:nvPr>
        </p:nvSpPr>
        <p:spPr>
          <a:xfrm>
            <a:off x="4587809" y="2610733"/>
            <a:ext cx="2982400" cy="3491200"/>
          </a:xfrm>
          <a:prstGeom prst="rect">
            <a:avLst/>
          </a:prstGeom>
        </p:spPr>
        <p:txBody>
          <a:bodyPr spcFirstLastPara="1" wrap="square" lIns="91425" tIns="91425" rIns="91425" bIns="91425" anchor="t" anchorCtr="0"/>
          <a:lstStyle>
            <a:lvl1pPr marL="609585" lvl="0" indent="-423323">
              <a:spcBef>
                <a:spcPts val="800"/>
              </a:spcBef>
              <a:spcAft>
                <a:spcPts val="0"/>
              </a:spcAft>
              <a:buSzPts val="1400"/>
              <a:buChar char="￮"/>
              <a:defRPr sz="1867"/>
            </a:lvl1pPr>
            <a:lvl2pPr marL="1219170" lvl="1" indent="-423323">
              <a:spcBef>
                <a:spcPts val="0"/>
              </a:spcBef>
              <a:spcAft>
                <a:spcPts val="0"/>
              </a:spcAft>
              <a:buSzPts val="1400"/>
              <a:buChar char="￮"/>
              <a:defRPr sz="1867"/>
            </a:lvl2pPr>
            <a:lvl3pPr marL="1828754" lvl="2" indent="-423323">
              <a:spcBef>
                <a:spcPts val="0"/>
              </a:spcBef>
              <a:spcAft>
                <a:spcPts val="0"/>
              </a:spcAft>
              <a:buSzPts val="1400"/>
              <a:buChar char="￮"/>
              <a:defRPr sz="1867"/>
            </a:lvl3pPr>
            <a:lvl4pPr marL="2438339" lvl="3" indent="-423323">
              <a:spcBef>
                <a:spcPts val="0"/>
              </a:spcBef>
              <a:spcAft>
                <a:spcPts val="0"/>
              </a:spcAft>
              <a:buSzPts val="1400"/>
              <a:buChar char="●"/>
              <a:defRPr sz="1867"/>
            </a:lvl4pPr>
            <a:lvl5pPr marL="3047924" lvl="4" indent="-423323">
              <a:spcBef>
                <a:spcPts val="0"/>
              </a:spcBef>
              <a:spcAft>
                <a:spcPts val="0"/>
              </a:spcAft>
              <a:buSzPts val="1400"/>
              <a:buChar char="○"/>
              <a:defRPr sz="1867"/>
            </a:lvl5pPr>
            <a:lvl6pPr marL="3657509" lvl="5" indent="-423323">
              <a:spcBef>
                <a:spcPts val="0"/>
              </a:spcBef>
              <a:spcAft>
                <a:spcPts val="0"/>
              </a:spcAft>
              <a:buSzPts val="1400"/>
              <a:buChar char="■"/>
              <a:defRPr sz="1867"/>
            </a:lvl6pPr>
            <a:lvl7pPr marL="4267093" lvl="6" indent="-423323">
              <a:spcBef>
                <a:spcPts val="0"/>
              </a:spcBef>
              <a:spcAft>
                <a:spcPts val="0"/>
              </a:spcAft>
              <a:buSzPts val="1400"/>
              <a:buChar char="●"/>
              <a:defRPr sz="1867"/>
            </a:lvl7pPr>
            <a:lvl8pPr marL="4876678" lvl="7" indent="-423323">
              <a:spcBef>
                <a:spcPts val="0"/>
              </a:spcBef>
              <a:spcAft>
                <a:spcPts val="0"/>
              </a:spcAft>
              <a:buSzPts val="1400"/>
              <a:buChar char="○"/>
              <a:defRPr sz="1867"/>
            </a:lvl8pPr>
            <a:lvl9pPr marL="5486263" lvl="8" indent="-423323">
              <a:spcBef>
                <a:spcPts val="0"/>
              </a:spcBef>
              <a:spcAft>
                <a:spcPts val="0"/>
              </a:spcAft>
              <a:buSzPts val="1400"/>
              <a:buChar char="■"/>
              <a:defRPr sz="1867"/>
            </a:lvl9pPr>
          </a:lstStyle>
          <a:p>
            <a:pPr lvl="0"/>
            <a:r>
              <a:rPr lang="en-US"/>
              <a:t>Edit Master text styles</a:t>
            </a:r>
          </a:p>
        </p:txBody>
      </p:sp>
      <p:sp>
        <p:nvSpPr>
          <p:cNvPr id="79" name="Google Shape;79;p7"/>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0" name="Google Shape;80;p7"/>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7"/>
          <p:cNvSpPr/>
          <p:nvPr/>
        </p:nvSpPr>
        <p:spPr>
          <a:xfrm>
            <a:off x="8363867" y="1273600"/>
            <a:ext cx="4310800" cy="43108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83023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2"/>
        <p:cNvGrpSpPr/>
        <p:nvPr/>
      </p:nvGrpSpPr>
      <p:grpSpPr>
        <a:xfrm>
          <a:off x="0" y="0"/>
          <a:ext cx="0" cy="0"/>
          <a:chOff x="0" y="0"/>
          <a:chExt cx="0" cy="0"/>
        </a:xfrm>
      </p:grpSpPr>
      <p:grpSp>
        <p:nvGrpSpPr>
          <p:cNvPr id="83" name="Google Shape;83;p8"/>
          <p:cNvGrpSpPr/>
          <p:nvPr/>
        </p:nvGrpSpPr>
        <p:grpSpPr>
          <a:xfrm>
            <a:off x="-590308" y="449712"/>
            <a:ext cx="3099600" cy="30996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8"/>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8"/>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90" name="Google Shape;90;p8"/>
          <p:cNvSpPr txBox="1">
            <a:spLocks noGrp="1"/>
          </p:cNvSpPr>
          <p:nvPr>
            <p:ph type="body" idx="1"/>
          </p:nvPr>
        </p:nvSpPr>
        <p:spPr>
          <a:xfrm>
            <a:off x="1426167" y="2610733"/>
            <a:ext cx="1980400" cy="3491200"/>
          </a:xfrm>
          <a:prstGeom prst="rect">
            <a:avLst/>
          </a:prstGeom>
        </p:spPr>
        <p:txBody>
          <a:bodyPr spcFirstLastPara="1" wrap="square" lIns="91425" tIns="91425" rIns="91425" bIns="91425" anchor="t" anchorCtr="0"/>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pPr lvl="0"/>
            <a:r>
              <a:rPr lang="en-US"/>
              <a:t>Edit Master text styles</a:t>
            </a:r>
          </a:p>
        </p:txBody>
      </p:sp>
      <p:sp>
        <p:nvSpPr>
          <p:cNvPr id="91" name="Google Shape;91;p8"/>
          <p:cNvSpPr txBox="1">
            <a:spLocks noGrp="1"/>
          </p:cNvSpPr>
          <p:nvPr>
            <p:ph type="body" idx="2"/>
          </p:nvPr>
        </p:nvSpPr>
        <p:spPr>
          <a:xfrm>
            <a:off x="3507915" y="2610733"/>
            <a:ext cx="1980400" cy="3491200"/>
          </a:xfrm>
          <a:prstGeom prst="rect">
            <a:avLst/>
          </a:prstGeom>
        </p:spPr>
        <p:txBody>
          <a:bodyPr spcFirstLastPara="1" wrap="square" lIns="91425" tIns="91425" rIns="91425" bIns="91425" anchor="t" anchorCtr="0"/>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pPr lvl="0"/>
            <a:r>
              <a:rPr lang="en-US"/>
              <a:t>Edit Master text styles</a:t>
            </a:r>
          </a:p>
        </p:txBody>
      </p:sp>
      <p:sp>
        <p:nvSpPr>
          <p:cNvPr id="92" name="Google Shape;92;p8"/>
          <p:cNvSpPr txBox="1">
            <a:spLocks noGrp="1"/>
          </p:cNvSpPr>
          <p:nvPr>
            <p:ph type="body" idx="3"/>
          </p:nvPr>
        </p:nvSpPr>
        <p:spPr>
          <a:xfrm>
            <a:off x="5589661" y="2610733"/>
            <a:ext cx="1980400" cy="3491200"/>
          </a:xfrm>
          <a:prstGeom prst="rect">
            <a:avLst/>
          </a:prstGeom>
        </p:spPr>
        <p:txBody>
          <a:bodyPr spcFirstLastPara="1" wrap="square" lIns="91425" tIns="91425" rIns="91425" bIns="91425" anchor="t" anchorCtr="0"/>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pPr lvl="0"/>
            <a:r>
              <a:rPr lang="en-US"/>
              <a:t>Edit Master text styles</a:t>
            </a:r>
          </a:p>
        </p:txBody>
      </p:sp>
      <p:sp>
        <p:nvSpPr>
          <p:cNvPr id="93" name="Google Shape;93;p8"/>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94" name="Google Shape;94;p8"/>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8"/>
          <p:cNvSpPr/>
          <p:nvPr/>
        </p:nvSpPr>
        <p:spPr>
          <a:xfrm>
            <a:off x="8363867" y="1273600"/>
            <a:ext cx="4310800" cy="43108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50504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6"/>
        <p:cNvGrpSpPr/>
        <p:nvPr/>
      </p:nvGrpSpPr>
      <p:grpSpPr>
        <a:xfrm>
          <a:off x="0" y="0"/>
          <a:ext cx="0" cy="0"/>
          <a:chOff x="0" y="0"/>
          <a:chExt cx="0" cy="0"/>
        </a:xfrm>
      </p:grpSpPr>
      <p:grpSp>
        <p:nvGrpSpPr>
          <p:cNvPr id="97" name="Google Shape;97;p9"/>
          <p:cNvGrpSpPr/>
          <p:nvPr/>
        </p:nvGrpSpPr>
        <p:grpSpPr>
          <a:xfrm>
            <a:off x="-590308" y="449712"/>
            <a:ext cx="3099600" cy="30996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2" name="Google Shape;102;p9"/>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9"/>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04" name="Google Shape;104;p9"/>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7789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8D36-3844-0E0B-1E6E-612FFC722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7E805-3D07-5B1F-ACF8-C8153E725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E280D-B3F5-E85F-1FE8-B267B53DDAEE}"/>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5" name="Footer Placeholder 4">
            <a:extLst>
              <a:ext uri="{FF2B5EF4-FFF2-40B4-BE49-F238E27FC236}">
                <a16:creationId xmlns:a16="http://schemas.microsoft.com/office/drawing/2014/main" id="{5DDDA7A3-E31C-2F0E-C119-63255D928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3E094-EB1A-CAEE-DE23-B262515537AB}"/>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14112616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 B">
  <p:cSld name="Blank type B">
    <p:spTree>
      <p:nvGrpSpPr>
        <p:cNvPr id="1" name="Shape 121"/>
        <p:cNvGrpSpPr/>
        <p:nvPr/>
      </p:nvGrpSpPr>
      <p:grpSpPr>
        <a:xfrm>
          <a:off x="0" y="0"/>
          <a:ext cx="0" cy="0"/>
          <a:chOff x="0" y="0"/>
          <a:chExt cx="0" cy="0"/>
        </a:xfrm>
      </p:grpSpPr>
      <p:sp>
        <p:nvSpPr>
          <p:cNvPr id="122" name="Google Shape;122;p12"/>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2"/>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124" name="Google Shape;124;p12"/>
          <p:cNvGrpSpPr/>
          <p:nvPr/>
        </p:nvGrpSpPr>
        <p:grpSpPr>
          <a:xfrm>
            <a:off x="1091792" y="669777"/>
            <a:ext cx="3099600" cy="30996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12"/>
          <p:cNvSpPr/>
          <p:nvPr/>
        </p:nvSpPr>
        <p:spPr>
          <a:xfrm>
            <a:off x="2392700" y="-543867"/>
            <a:ext cx="7945600" cy="79456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17704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04800" y="0"/>
            <a:ext cx="10972800" cy="76200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304800" y="1066802"/>
            <a:ext cx="11582400" cy="5029199"/>
          </a:xfrm>
          <a:prstGeom prst="rect">
            <a:avLst/>
          </a:prstGeom>
          <a:noFill/>
          <a:ln>
            <a:noFill/>
          </a:ln>
        </p:spPr>
        <p:txBody>
          <a:bodyPr lIns="91425" tIns="91425" rIns="91425" bIns="91425" anchor="t" anchorCtr="0"/>
          <a:lstStyle>
            <a:lvl1pPr rtl="0">
              <a:spcBef>
                <a:spcPts val="0"/>
              </a:spcBef>
              <a:buClr>
                <a:srgbClr val="E11957"/>
              </a:buClr>
              <a:buFont typeface="Calibri"/>
              <a:buChar char="❑"/>
              <a:defRPr/>
            </a:lvl1pPr>
            <a:lvl2pPr rtl="0">
              <a:spcBef>
                <a:spcPts val="0"/>
              </a:spcBef>
              <a:buClr>
                <a:srgbClr val="E11957"/>
              </a:buClr>
              <a:buFont typeface="Calibri"/>
              <a:buChar char="▪"/>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41403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3E25-439D-FF89-E708-3B4094746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BAA7DA-35E8-450F-E4FF-CDB237690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8947C-2DBC-78C8-F159-03A19DA5A97F}"/>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5" name="Footer Placeholder 4">
            <a:extLst>
              <a:ext uri="{FF2B5EF4-FFF2-40B4-BE49-F238E27FC236}">
                <a16:creationId xmlns:a16="http://schemas.microsoft.com/office/drawing/2014/main" id="{57B901A7-E675-6373-1900-3F69A1AD5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C1EB9-4CC2-4F7D-9057-40D185A3A1D1}"/>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243327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F2F1-4D33-1C2C-250C-4BDF45F75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26E0E7-5557-1730-8A6E-F4F3C59D8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FE8735-5351-61A5-1E25-A860F978C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39965-2D16-6658-5D9B-26485653DCAB}"/>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6" name="Footer Placeholder 5">
            <a:extLst>
              <a:ext uri="{FF2B5EF4-FFF2-40B4-BE49-F238E27FC236}">
                <a16:creationId xmlns:a16="http://schemas.microsoft.com/office/drawing/2014/main" id="{D26265E2-0BCE-1F95-DAAA-EFC175576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18A4B-226C-96B0-DC47-EB642F9B29D5}"/>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244635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0C6E-BF93-2DB7-7683-B252B979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1C8F8-ADFA-C5F6-E0EE-800F3CC461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E9B89-00C7-781A-7758-855156BC2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4FD2B9-7259-BA1B-C162-AC245C8B0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16ECFB-5578-6CBE-98A4-5AB287EA16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11453-2679-5B6A-9401-D3D87F319C2A}"/>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8" name="Footer Placeholder 7">
            <a:extLst>
              <a:ext uri="{FF2B5EF4-FFF2-40B4-BE49-F238E27FC236}">
                <a16:creationId xmlns:a16="http://schemas.microsoft.com/office/drawing/2014/main" id="{A19421D7-2817-60BD-ACFF-42E7C9A236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75A436-7436-5B2F-1FE9-B1207C27DBD8}"/>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28633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6B40-2788-157D-3F3B-E38B53878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1DEE64-16B5-7E12-5ADE-71AE706E20F1}"/>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4" name="Footer Placeholder 3">
            <a:extLst>
              <a:ext uri="{FF2B5EF4-FFF2-40B4-BE49-F238E27FC236}">
                <a16:creationId xmlns:a16="http://schemas.microsoft.com/office/drawing/2014/main" id="{414C8F0F-57F4-16A6-C068-42515F6025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B3343-07F8-9EEE-7D99-0E7197D2FD3D}"/>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316171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BADED-61D8-1A80-F3E7-3841CC315216}"/>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3" name="Footer Placeholder 2">
            <a:extLst>
              <a:ext uri="{FF2B5EF4-FFF2-40B4-BE49-F238E27FC236}">
                <a16:creationId xmlns:a16="http://schemas.microsoft.com/office/drawing/2014/main" id="{DEC5D0CC-E1E4-4639-3D2F-E72B0B3A72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A7D257-EDB0-8B30-549C-804D0225282F}"/>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14933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FD0B-43CC-2FF7-FE40-FFD047553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9C408-E135-ECF8-E4BD-4B91F51B7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FD05AF-422B-56E9-6DEB-E88E17E32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882CA-D2DE-9556-DA82-091C1E4FDD9A}"/>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6" name="Footer Placeholder 5">
            <a:extLst>
              <a:ext uri="{FF2B5EF4-FFF2-40B4-BE49-F238E27FC236}">
                <a16:creationId xmlns:a16="http://schemas.microsoft.com/office/drawing/2014/main" id="{791DAC9E-548A-60DA-D5FF-94CF4C320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65EC3-123A-81F8-F976-8EE11ADF3B93}"/>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236641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8D83-CEB5-3178-D5DC-27A29258D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3A6755-FBB4-28E3-C03F-5F63C004F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1CBE14-0806-AB8A-DD21-4B0E6A122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37EC2-8AC9-2F56-244A-77D85DBD489F}"/>
              </a:ext>
            </a:extLst>
          </p:cNvPr>
          <p:cNvSpPr>
            <a:spLocks noGrp="1"/>
          </p:cNvSpPr>
          <p:nvPr>
            <p:ph type="dt" sz="half" idx="10"/>
          </p:nvPr>
        </p:nvSpPr>
        <p:spPr/>
        <p:txBody>
          <a:bodyPr/>
          <a:lstStyle/>
          <a:p>
            <a:fld id="{DDF2A8DB-30BA-4A38-94EC-159B1F0E1467}" type="datetimeFigureOut">
              <a:rPr lang="en-US" smtClean="0"/>
              <a:t>10/10/2023</a:t>
            </a:fld>
            <a:endParaRPr lang="en-US"/>
          </a:p>
        </p:txBody>
      </p:sp>
      <p:sp>
        <p:nvSpPr>
          <p:cNvPr id="6" name="Footer Placeholder 5">
            <a:extLst>
              <a:ext uri="{FF2B5EF4-FFF2-40B4-BE49-F238E27FC236}">
                <a16:creationId xmlns:a16="http://schemas.microsoft.com/office/drawing/2014/main" id="{E424A532-5A55-7252-905E-872394AB6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B4735-622B-0114-B513-AD3CE8F3A352}"/>
              </a:ext>
            </a:extLst>
          </p:cNvPr>
          <p:cNvSpPr>
            <a:spLocks noGrp="1"/>
          </p:cNvSpPr>
          <p:nvPr>
            <p:ph type="sldNum" sz="quarter" idx="12"/>
          </p:nvPr>
        </p:nvSpPr>
        <p:spPr/>
        <p:txBody>
          <a:bodyPr/>
          <a:lstStyle/>
          <a:p>
            <a:fld id="{CD101174-77E4-452C-88D6-C04CACB96E63}" type="slidenum">
              <a:rPr lang="en-US" smtClean="0"/>
              <a:t>‹#›</a:t>
            </a:fld>
            <a:endParaRPr lang="en-US"/>
          </a:p>
        </p:txBody>
      </p:sp>
    </p:spTree>
    <p:extLst>
      <p:ext uri="{BB962C8B-B14F-4D97-AF65-F5344CB8AC3E}">
        <p14:creationId xmlns:p14="http://schemas.microsoft.com/office/powerpoint/2010/main" val="17278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D9507F-6C78-AAC5-6FD0-B53C11FAD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2EEFDC-FBB6-BB05-4AF8-0ADB660B10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8A31F-BC6E-D657-7B23-568C51DEB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2A8DB-30BA-4A38-94EC-159B1F0E1467}" type="datetimeFigureOut">
              <a:rPr lang="en-US" smtClean="0"/>
              <a:t>10/10/2023</a:t>
            </a:fld>
            <a:endParaRPr lang="en-US"/>
          </a:p>
        </p:txBody>
      </p:sp>
      <p:sp>
        <p:nvSpPr>
          <p:cNvPr id="5" name="Footer Placeholder 4">
            <a:extLst>
              <a:ext uri="{FF2B5EF4-FFF2-40B4-BE49-F238E27FC236}">
                <a16:creationId xmlns:a16="http://schemas.microsoft.com/office/drawing/2014/main" id="{81F0B568-A227-0D49-56F6-FA02AA903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F33B07-E49C-D0F0-80A1-39A31D117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01174-77E4-452C-88D6-C04CACB96E63}" type="slidenum">
              <a:rPr lang="en-US" smtClean="0"/>
              <a:t>‹#›</a:t>
            </a:fld>
            <a:endParaRPr lang="en-US"/>
          </a:p>
        </p:txBody>
      </p:sp>
    </p:spTree>
    <p:extLst>
      <p:ext uri="{BB962C8B-B14F-4D97-AF65-F5344CB8AC3E}">
        <p14:creationId xmlns:p14="http://schemas.microsoft.com/office/powerpoint/2010/main" val="16966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407833" y="6101933"/>
            <a:ext cx="580800" cy="580800"/>
          </a:xfrm>
          <a:prstGeom prst="rect">
            <a:avLst/>
          </a:prstGeom>
          <a:noFill/>
          <a:ln>
            <a:noFill/>
          </a:ln>
        </p:spPr>
        <p:txBody>
          <a:bodyPr spcFirstLastPara="1" wrap="square" lIns="91425" tIns="91425" rIns="91425" bIns="91425" anchor="ctr" anchorCtr="0">
            <a:noAutofit/>
          </a:bodyPr>
          <a:lstStyle>
            <a:lvl1pPr lvl="0" algn="ctr">
              <a:buNone/>
              <a:defRPr sz="1333" b="1">
                <a:solidFill>
                  <a:srgbClr val="FFFFFF"/>
                </a:solidFill>
                <a:latin typeface="Poppins"/>
                <a:ea typeface="Poppins"/>
                <a:cs typeface="Poppins"/>
                <a:sym typeface="Poppins"/>
              </a:defRPr>
            </a:lvl1pPr>
            <a:lvl2pPr lvl="1" algn="ctr">
              <a:buNone/>
              <a:defRPr sz="1333" b="1">
                <a:solidFill>
                  <a:srgbClr val="FFFFFF"/>
                </a:solidFill>
                <a:latin typeface="Poppins"/>
                <a:ea typeface="Poppins"/>
                <a:cs typeface="Poppins"/>
                <a:sym typeface="Poppins"/>
              </a:defRPr>
            </a:lvl2pPr>
            <a:lvl3pPr lvl="2" algn="ctr">
              <a:buNone/>
              <a:defRPr sz="1333" b="1">
                <a:solidFill>
                  <a:srgbClr val="FFFFFF"/>
                </a:solidFill>
                <a:latin typeface="Poppins"/>
                <a:ea typeface="Poppins"/>
                <a:cs typeface="Poppins"/>
                <a:sym typeface="Poppins"/>
              </a:defRPr>
            </a:lvl3pPr>
            <a:lvl4pPr lvl="3" algn="ctr">
              <a:buNone/>
              <a:defRPr sz="1333" b="1">
                <a:solidFill>
                  <a:srgbClr val="FFFFFF"/>
                </a:solidFill>
                <a:latin typeface="Poppins"/>
                <a:ea typeface="Poppins"/>
                <a:cs typeface="Poppins"/>
                <a:sym typeface="Poppins"/>
              </a:defRPr>
            </a:lvl4pPr>
            <a:lvl5pPr lvl="4" algn="ctr">
              <a:buNone/>
              <a:defRPr sz="1333" b="1">
                <a:solidFill>
                  <a:srgbClr val="FFFFFF"/>
                </a:solidFill>
                <a:latin typeface="Poppins"/>
                <a:ea typeface="Poppins"/>
                <a:cs typeface="Poppins"/>
                <a:sym typeface="Poppins"/>
              </a:defRPr>
            </a:lvl5pPr>
            <a:lvl6pPr lvl="5" algn="ctr">
              <a:buNone/>
              <a:defRPr sz="1333" b="1">
                <a:solidFill>
                  <a:srgbClr val="FFFFFF"/>
                </a:solidFill>
                <a:latin typeface="Poppins"/>
                <a:ea typeface="Poppins"/>
                <a:cs typeface="Poppins"/>
                <a:sym typeface="Poppins"/>
              </a:defRPr>
            </a:lvl6pPr>
            <a:lvl7pPr lvl="6" algn="ctr">
              <a:buNone/>
              <a:defRPr sz="1333" b="1">
                <a:solidFill>
                  <a:srgbClr val="FFFFFF"/>
                </a:solidFill>
                <a:latin typeface="Poppins"/>
                <a:ea typeface="Poppins"/>
                <a:cs typeface="Poppins"/>
                <a:sym typeface="Poppins"/>
              </a:defRPr>
            </a:lvl7pPr>
            <a:lvl8pPr lvl="7" algn="ctr">
              <a:buNone/>
              <a:defRPr sz="1333" b="1">
                <a:solidFill>
                  <a:srgbClr val="FFFFFF"/>
                </a:solidFill>
                <a:latin typeface="Poppins"/>
                <a:ea typeface="Poppins"/>
                <a:cs typeface="Poppins"/>
                <a:sym typeface="Poppins"/>
              </a:defRPr>
            </a:lvl8pPr>
            <a:lvl9pPr lvl="8" algn="ctr">
              <a:buNone/>
              <a:defRPr sz="1333" b="1">
                <a:solidFill>
                  <a:srgbClr val="FFFFFF"/>
                </a:solidFill>
                <a:latin typeface="Poppins"/>
                <a:ea typeface="Poppins"/>
                <a:cs typeface="Poppins"/>
                <a:sym typeface="Poppins"/>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609600" y="1554833"/>
            <a:ext cx="6960400" cy="9108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426167" y="2610733"/>
            <a:ext cx="6144400" cy="3491200"/>
          </a:xfrm>
          <a:prstGeom prst="rect">
            <a:avLst/>
          </a:prstGeom>
          <a:noFill/>
          <a:ln>
            <a:noFill/>
          </a:ln>
        </p:spPr>
        <p:txBody>
          <a:bodyPr spcFirstLastPara="1" wrap="square" lIns="91425" tIns="91425" rIns="91425" bIns="91425" anchor="t" anchorCtr="0"/>
          <a:lstStyle>
            <a:lvl1pPr marL="457200" lvl="0" indent="-33020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186592990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softwaretestingfundamentals.com/defect-probability/" TargetMode="External"/><Relationship Id="rId2" Type="http://schemas.openxmlformats.org/officeDocument/2006/relationships/hyperlink" Target="http://softwaretestingfundamentals.com/defect-severity/" TargetMode="External"/><Relationship Id="rId1" Type="http://schemas.openxmlformats.org/officeDocument/2006/relationships/slideLayout" Target="../slideLayouts/slideLayout20.xml"/><Relationship Id="rId4" Type="http://schemas.openxmlformats.org/officeDocument/2006/relationships/hyperlink" Target="http://softwaretestingfundamentals.com/regression-test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hyperlink" Target="http://softwaretestingfundamentals.com/defect-priority/" TargetMode="Externa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1748105" y="1314033"/>
            <a:ext cx="11520855" cy="2767316"/>
          </a:xfrm>
          <a:prstGeom prst="rect">
            <a:avLst/>
          </a:prstGeom>
        </p:spPr>
        <p:txBody>
          <a:bodyPr spcFirstLastPara="1" vert="horz" wrap="square" lIns="121900" tIns="121900" rIns="121900" bIns="121900" rtlCol="0" anchor="ctr" anchorCtr="0">
            <a:noAutofit/>
          </a:bodyPr>
          <a:lstStyle/>
          <a:p>
            <a:pPr lvl="0"/>
            <a:r>
              <a:rPr lang="en-US" sz="6400" dirty="0"/>
              <a:t>Test Case writing techniques</a:t>
            </a:r>
            <a:endParaRPr sz="6400" dirty="0"/>
          </a:p>
        </p:txBody>
      </p:sp>
      <p:grpSp>
        <p:nvGrpSpPr>
          <p:cNvPr id="142" name="Google Shape;142;p14"/>
          <p:cNvGrpSpPr/>
          <p:nvPr/>
        </p:nvGrpSpPr>
        <p:grpSpPr>
          <a:xfrm>
            <a:off x="1748105" y="1314034"/>
            <a:ext cx="1109475" cy="1109469"/>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 name="TextBox 1">
            <a:extLst>
              <a:ext uri="{FF2B5EF4-FFF2-40B4-BE49-F238E27FC236}">
                <a16:creationId xmlns:a16="http://schemas.microsoft.com/office/drawing/2014/main" id="{C8E75D44-35F1-4365-9B9D-C4A2C122F583}"/>
              </a:ext>
            </a:extLst>
          </p:cNvPr>
          <p:cNvSpPr txBox="1"/>
          <p:nvPr/>
        </p:nvSpPr>
        <p:spPr>
          <a:xfrm>
            <a:off x="389748" y="5740401"/>
            <a:ext cx="2286000" cy="461665"/>
          </a:xfrm>
          <a:prstGeom prst="rect">
            <a:avLst/>
          </a:prstGeom>
          <a:noFill/>
        </p:spPr>
        <p:txBody>
          <a:bodyPr wrap="square" rtlCol="0">
            <a:spAutoFit/>
          </a:bodyPr>
          <a:lstStyle/>
          <a:p>
            <a:r>
              <a:rPr lang="en-US" sz="2400" b="1" dirty="0">
                <a:latin typeface="Poppins"/>
                <a:ea typeface="Poppins"/>
                <a:cs typeface="Poppins"/>
                <a:sym typeface="Poppins"/>
              </a:rPr>
              <a:t>Alaa Gamal</a:t>
            </a:r>
          </a:p>
        </p:txBody>
      </p:sp>
    </p:spTree>
    <p:extLst>
      <p:ext uri="{BB962C8B-B14F-4D97-AF65-F5344CB8AC3E}">
        <p14:creationId xmlns:p14="http://schemas.microsoft.com/office/powerpoint/2010/main" val="15295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298739" y="460576"/>
            <a:ext cx="8953479" cy="3296301"/>
          </a:xfrm>
          <a:prstGeom prst="rect">
            <a:avLst/>
          </a:prstGeom>
        </p:spPr>
        <p:txBody>
          <a:bodyPr spcFirstLastPara="1" wrap="square" lIns="121900" tIns="121900" rIns="121900" bIns="121900" anchor="t" anchorCtr="0">
            <a:noAutofit/>
          </a:bodyPr>
          <a:lstStyle/>
          <a:p>
            <a:r>
              <a:rPr lang="en-US" sz="4267" dirty="0"/>
              <a:t>Defect Fields</a:t>
            </a:r>
            <a:endParaRPr sz="4267" dirty="0"/>
          </a:p>
        </p:txBody>
      </p:sp>
      <p:sp>
        <p:nvSpPr>
          <p:cNvPr id="270" name="Google Shape;270;p25"/>
          <p:cNvSpPr txBox="1">
            <a:spLocks noGrp="1"/>
          </p:cNvSpPr>
          <p:nvPr>
            <p:ph type="sldNum" idx="12"/>
          </p:nvPr>
        </p:nvSpPr>
        <p:spPr>
          <a:xfrm>
            <a:off x="11407833" y="6101933"/>
            <a:ext cx="580800" cy="580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10</a:t>
            </a:fld>
            <a:endParaRPr kern="0"/>
          </a:p>
        </p:txBody>
      </p:sp>
      <p:grpSp>
        <p:nvGrpSpPr>
          <p:cNvPr id="271" name="Google Shape;271;p25"/>
          <p:cNvGrpSpPr/>
          <p:nvPr/>
        </p:nvGrpSpPr>
        <p:grpSpPr>
          <a:xfrm>
            <a:off x="5815617" y="1406176"/>
            <a:ext cx="4452000" cy="4452000"/>
            <a:chOff x="2902488" y="902232"/>
            <a:chExt cx="3339000" cy="3339000"/>
          </a:xfrm>
        </p:grpSpPr>
        <p:sp>
          <p:nvSpPr>
            <p:cNvPr id="272" name="Google Shape;272;p25"/>
            <p:cNvSpPr/>
            <p:nvPr/>
          </p:nvSpPr>
          <p:spPr>
            <a:xfrm rot="-5400000">
              <a:off x="2902488" y="902232"/>
              <a:ext cx="3339000" cy="3339000"/>
            </a:xfrm>
            <a:prstGeom prst="ellipse">
              <a:avLst/>
            </a:prstGeom>
            <a:noFill/>
            <a:ln w="19050" cap="flat" cmpd="sng">
              <a:solidFill>
                <a:srgbClr val="E8E8E8"/>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273" name="Google Shape;273;p25"/>
            <p:cNvSpPr/>
            <p:nvPr/>
          </p:nvSpPr>
          <p:spPr>
            <a:xfrm>
              <a:off x="3123738" y="1123632"/>
              <a:ext cx="2896500" cy="2896200"/>
            </a:xfrm>
            <a:prstGeom prst="pie">
              <a:avLst>
                <a:gd name="adj1" fmla="val 1811602"/>
                <a:gd name="adj2" fmla="val 16214886"/>
              </a:avLst>
            </a:prstGeom>
            <a:solidFill>
              <a:srgbClr val="000000">
                <a:alpha val="653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grpSp>
      <p:grpSp>
        <p:nvGrpSpPr>
          <p:cNvPr id="274" name="Google Shape;274;p25"/>
          <p:cNvGrpSpPr/>
          <p:nvPr/>
        </p:nvGrpSpPr>
        <p:grpSpPr>
          <a:xfrm>
            <a:off x="6831017" y="2421576"/>
            <a:ext cx="2421200" cy="2421200"/>
            <a:chOff x="3664038" y="1663782"/>
            <a:chExt cx="1815900" cy="1815900"/>
          </a:xfrm>
        </p:grpSpPr>
        <p:sp>
          <p:nvSpPr>
            <p:cNvPr id="275" name="Google Shape;275;p25"/>
            <p:cNvSpPr/>
            <p:nvPr/>
          </p:nvSpPr>
          <p:spPr>
            <a:xfrm>
              <a:off x="3664038" y="1663782"/>
              <a:ext cx="1815900" cy="1815900"/>
            </a:xfrm>
            <a:prstGeom prst="ellipse">
              <a:avLst/>
            </a:pr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b="1" kern="0">
                <a:solidFill>
                  <a:srgbClr val="000000"/>
                </a:solidFill>
                <a:latin typeface="Poppins"/>
                <a:ea typeface="Poppins"/>
                <a:cs typeface="Poppins"/>
                <a:sym typeface="Poppins"/>
              </a:endParaRPr>
            </a:p>
          </p:txBody>
        </p:sp>
        <p:sp>
          <p:nvSpPr>
            <p:cNvPr id="276" name="Google Shape;276;p25"/>
            <p:cNvSpPr txBox="1"/>
            <p:nvPr/>
          </p:nvSpPr>
          <p:spPr>
            <a:xfrm>
              <a:off x="3899988" y="2158482"/>
              <a:ext cx="1344000" cy="8265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867" b="1" kern="0" dirty="0">
                  <a:solidFill>
                    <a:srgbClr val="FFFFFF"/>
                  </a:solidFill>
                  <a:latin typeface="Poppins"/>
                  <a:ea typeface="Poppins"/>
                  <a:cs typeface="Poppins"/>
                  <a:sym typeface="Poppins"/>
                </a:rPr>
                <a:t>Defect</a:t>
              </a:r>
              <a:endParaRPr sz="1867" b="1" kern="0" dirty="0">
                <a:solidFill>
                  <a:srgbClr val="FFFFFF"/>
                </a:solidFill>
                <a:latin typeface="Poppins"/>
                <a:ea typeface="Poppins"/>
                <a:cs typeface="Poppins"/>
                <a:sym typeface="Poppins"/>
              </a:endParaRPr>
            </a:p>
          </p:txBody>
        </p:sp>
      </p:grpSp>
      <p:grpSp>
        <p:nvGrpSpPr>
          <p:cNvPr id="277" name="Google Shape;277;p25"/>
          <p:cNvGrpSpPr/>
          <p:nvPr/>
        </p:nvGrpSpPr>
        <p:grpSpPr>
          <a:xfrm>
            <a:off x="7240417" y="797639"/>
            <a:ext cx="1716800" cy="1424800"/>
            <a:chOff x="2788896" y="853971"/>
            <a:chExt cx="1287600" cy="1068600"/>
          </a:xfrm>
        </p:grpSpPr>
        <p:sp>
          <p:nvSpPr>
            <p:cNvPr id="278" name="Google Shape;278;p25"/>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279" name="Google Shape;279;p25"/>
            <p:cNvSpPr txBox="1"/>
            <p:nvPr/>
          </p:nvSpPr>
          <p:spPr>
            <a:xfrm>
              <a:off x="2788896" y="1022197"/>
              <a:ext cx="1287600"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Description</a:t>
              </a:r>
              <a:endParaRPr sz="1600" kern="0" dirty="0">
                <a:solidFill>
                  <a:srgbClr val="FFFFFF"/>
                </a:solidFill>
                <a:latin typeface="Poppins Light"/>
                <a:ea typeface="Poppins Light"/>
                <a:cs typeface="Poppins Light"/>
                <a:sym typeface="Poppins Light"/>
              </a:endParaRPr>
            </a:p>
          </p:txBody>
        </p:sp>
      </p:grpSp>
      <p:grpSp>
        <p:nvGrpSpPr>
          <p:cNvPr id="283" name="Google Shape;283;p25"/>
          <p:cNvGrpSpPr/>
          <p:nvPr/>
        </p:nvGrpSpPr>
        <p:grpSpPr>
          <a:xfrm>
            <a:off x="9252357" y="4041884"/>
            <a:ext cx="1424800" cy="1424800"/>
            <a:chOff x="5214448" y="3234278"/>
            <a:chExt cx="1068600" cy="1068600"/>
          </a:xfrm>
        </p:grpSpPr>
        <p:sp>
          <p:nvSpPr>
            <p:cNvPr id="284" name="Google Shape;284;p25"/>
            <p:cNvSpPr/>
            <p:nvPr/>
          </p:nvSpPr>
          <p:spPr>
            <a:xfrm>
              <a:off x="5214448" y="3234278"/>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285" name="Google Shape;285;p25"/>
            <p:cNvSpPr txBox="1"/>
            <p:nvPr/>
          </p:nvSpPr>
          <p:spPr>
            <a:xfrm>
              <a:off x="5367375" y="3402503"/>
              <a:ext cx="762600" cy="732300"/>
            </a:xfrm>
            <a:prstGeom prst="rect">
              <a:avLst/>
            </a:prstGeom>
            <a:solidFill>
              <a:srgbClr val="999999"/>
            </a:solid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Type</a:t>
              </a:r>
              <a:endParaRPr sz="1600" kern="0" dirty="0">
                <a:solidFill>
                  <a:srgbClr val="FFFFFF"/>
                </a:solidFill>
                <a:latin typeface="Poppins Light"/>
                <a:ea typeface="Poppins Light"/>
                <a:cs typeface="Poppins Light"/>
                <a:sym typeface="Poppins Light"/>
              </a:endParaRPr>
            </a:p>
          </p:txBody>
        </p:sp>
      </p:grpSp>
      <p:grpSp>
        <p:nvGrpSpPr>
          <p:cNvPr id="23" name="Google Shape;277;p25">
            <a:extLst>
              <a:ext uri="{FF2B5EF4-FFF2-40B4-BE49-F238E27FC236}">
                <a16:creationId xmlns:a16="http://schemas.microsoft.com/office/drawing/2014/main" id="{827E588D-01CC-491E-AAC1-DE8BFC3B46E2}"/>
              </a:ext>
            </a:extLst>
          </p:cNvPr>
          <p:cNvGrpSpPr/>
          <p:nvPr/>
        </p:nvGrpSpPr>
        <p:grpSpPr>
          <a:xfrm>
            <a:off x="9252217" y="1681005"/>
            <a:ext cx="1424800" cy="1424800"/>
            <a:chOff x="2859873" y="853971"/>
            <a:chExt cx="1068600" cy="1068600"/>
          </a:xfrm>
        </p:grpSpPr>
        <p:sp>
          <p:nvSpPr>
            <p:cNvPr id="24" name="Google Shape;278;p25">
              <a:extLst>
                <a:ext uri="{FF2B5EF4-FFF2-40B4-BE49-F238E27FC236}">
                  <a16:creationId xmlns:a16="http://schemas.microsoft.com/office/drawing/2014/main" id="{FA7ABAC2-6939-4497-B3C6-CB157EB67D8C}"/>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25" name="Google Shape;279;p25">
              <a:extLst>
                <a:ext uri="{FF2B5EF4-FFF2-40B4-BE49-F238E27FC236}">
                  <a16:creationId xmlns:a16="http://schemas.microsoft.com/office/drawing/2014/main" id="{CD4CA84B-CA84-4224-A969-2978DF535E52}"/>
                </a:ext>
              </a:extLst>
            </p:cNvPr>
            <p:cNvSpPr txBox="1"/>
            <p:nvPr/>
          </p:nvSpPr>
          <p:spPr>
            <a:xfrm>
              <a:off x="2930851" y="1022197"/>
              <a:ext cx="997622"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Steps to reproduce</a:t>
              </a:r>
              <a:endParaRPr sz="1600" kern="0" dirty="0">
                <a:solidFill>
                  <a:srgbClr val="FFFFFF"/>
                </a:solidFill>
                <a:latin typeface="Poppins Light"/>
                <a:ea typeface="Poppins Light"/>
                <a:cs typeface="Poppins Light"/>
                <a:sym typeface="Poppins Light"/>
              </a:endParaRPr>
            </a:p>
          </p:txBody>
        </p:sp>
      </p:grpSp>
      <p:grpSp>
        <p:nvGrpSpPr>
          <p:cNvPr id="26" name="Google Shape;277;p25">
            <a:extLst>
              <a:ext uri="{FF2B5EF4-FFF2-40B4-BE49-F238E27FC236}">
                <a16:creationId xmlns:a16="http://schemas.microsoft.com/office/drawing/2014/main" id="{1BDB8AB8-5C24-43C7-8BE1-090877F9BD17}"/>
              </a:ext>
            </a:extLst>
          </p:cNvPr>
          <p:cNvGrpSpPr/>
          <p:nvPr/>
        </p:nvGrpSpPr>
        <p:grpSpPr>
          <a:xfrm>
            <a:off x="5442530" y="1700219"/>
            <a:ext cx="1551543" cy="1424800"/>
            <a:chOff x="2835793" y="853971"/>
            <a:chExt cx="1163657" cy="1068600"/>
          </a:xfrm>
        </p:grpSpPr>
        <p:sp>
          <p:nvSpPr>
            <p:cNvPr id="27" name="Google Shape;278;p25">
              <a:extLst>
                <a:ext uri="{FF2B5EF4-FFF2-40B4-BE49-F238E27FC236}">
                  <a16:creationId xmlns:a16="http://schemas.microsoft.com/office/drawing/2014/main" id="{3235A47D-BD0B-4A58-B084-8595BEAC1D65}"/>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28" name="Google Shape;279;p25">
              <a:extLst>
                <a:ext uri="{FF2B5EF4-FFF2-40B4-BE49-F238E27FC236}">
                  <a16:creationId xmlns:a16="http://schemas.microsoft.com/office/drawing/2014/main" id="{5154E946-0397-4E63-867C-48344CCB9481}"/>
                </a:ext>
              </a:extLst>
            </p:cNvPr>
            <p:cNvSpPr txBox="1"/>
            <p:nvPr/>
          </p:nvSpPr>
          <p:spPr>
            <a:xfrm>
              <a:off x="2835793" y="1022197"/>
              <a:ext cx="1163657"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Precondition</a:t>
              </a:r>
              <a:endParaRPr sz="1600" kern="0" dirty="0">
                <a:solidFill>
                  <a:srgbClr val="FFFFFF"/>
                </a:solidFill>
                <a:latin typeface="Poppins Light"/>
                <a:ea typeface="Poppins Light"/>
                <a:cs typeface="Poppins Light"/>
                <a:sym typeface="Poppins Light"/>
              </a:endParaRPr>
            </a:p>
          </p:txBody>
        </p:sp>
      </p:grpSp>
      <p:grpSp>
        <p:nvGrpSpPr>
          <p:cNvPr id="32" name="Google Shape;277;p25">
            <a:extLst>
              <a:ext uri="{FF2B5EF4-FFF2-40B4-BE49-F238E27FC236}">
                <a16:creationId xmlns:a16="http://schemas.microsoft.com/office/drawing/2014/main" id="{FC1ED165-693F-4803-8FEA-144CF0ADAD37}"/>
              </a:ext>
            </a:extLst>
          </p:cNvPr>
          <p:cNvGrpSpPr/>
          <p:nvPr/>
        </p:nvGrpSpPr>
        <p:grpSpPr>
          <a:xfrm>
            <a:off x="10456982" y="2861445"/>
            <a:ext cx="1436279" cy="1424800"/>
            <a:chOff x="2859873" y="853971"/>
            <a:chExt cx="1077209" cy="1068600"/>
          </a:xfrm>
        </p:grpSpPr>
        <p:sp>
          <p:nvSpPr>
            <p:cNvPr id="33" name="Google Shape;278;p25">
              <a:extLst>
                <a:ext uri="{FF2B5EF4-FFF2-40B4-BE49-F238E27FC236}">
                  <a16:creationId xmlns:a16="http://schemas.microsoft.com/office/drawing/2014/main" id="{FE7B52BE-9210-4730-A6D5-6F2F5B5BD10B}"/>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34" name="Google Shape;279;p25">
              <a:extLst>
                <a:ext uri="{FF2B5EF4-FFF2-40B4-BE49-F238E27FC236}">
                  <a16:creationId xmlns:a16="http://schemas.microsoft.com/office/drawing/2014/main" id="{9ABB4980-021A-4588-BD62-CD6061039935}"/>
                </a:ext>
              </a:extLst>
            </p:cNvPr>
            <p:cNvSpPr txBox="1"/>
            <p:nvPr/>
          </p:nvSpPr>
          <p:spPr>
            <a:xfrm>
              <a:off x="2876715" y="1022197"/>
              <a:ext cx="1060367"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Actual Result</a:t>
              </a:r>
            </a:p>
          </p:txBody>
        </p:sp>
      </p:grpSp>
      <p:grpSp>
        <p:nvGrpSpPr>
          <p:cNvPr id="35" name="Google Shape;277;p25">
            <a:extLst>
              <a:ext uri="{FF2B5EF4-FFF2-40B4-BE49-F238E27FC236}">
                <a16:creationId xmlns:a16="http://schemas.microsoft.com/office/drawing/2014/main" id="{942064AE-E1F9-4AEB-B13F-8A5217E798B2}"/>
              </a:ext>
            </a:extLst>
          </p:cNvPr>
          <p:cNvGrpSpPr/>
          <p:nvPr/>
        </p:nvGrpSpPr>
        <p:grpSpPr>
          <a:xfrm>
            <a:off x="4083169" y="2939861"/>
            <a:ext cx="1732448" cy="1424800"/>
            <a:chOff x="2755880" y="853971"/>
            <a:chExt cx="1299336" cy="1068600"/>
          </a:xfrm>
        </p:grpSpPr>
        <p:sp>
          <p:nvSpPr>
            <p:cNvPr id="36" name="Google Shape;278;p25">
              <a:extLst>
                <a:ext uri="{FF2B5EF4-FFF2-40B4-BE49-F238E27FC236}">
                  <a16:creationId xmlns:a16="http://schemas.microsoft.com/office/drawing/2014/main" id="{5AE3DEDF-87DB-4890-A83C-F7A63AEBD522}"/>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37" name="Google Shape;279;p25">
              <a:extLst>
                <a:ext uri="{FF2B5EF4-FFF2-40B4-BE49-F238E27FC236}">
                  <a16:creationId xmlns:a16="http://schemas.microsoft.com/office/drawing/2014/main" id="{9A8F876D-73FE-44B6-8D35-CBF055D1927F}"/>
                </a:ext>
              </a:extLst>
            </p:cNvPr>
            <p:cNvSpPr txBox="1"/>
            <p:nvPr/>
          </p:nvSpPr>
          <p:spPr>
            <a:xfrm>
              <a:off x="2755880" y="1022197"/>
              <a:ext cx="1299336"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Expected Result</a:t>
              </a:r>
              <a:endParaRPr sz="1600" kern="0" dirty="0">
                <a:solidFill>
                  <a:srgbClr val="FFFFFF"/>
                </a:solidFill>
                <a:latin typeface="Poppins Light"/>
                <a:ea typeface="Poppins Light"/>
                <a:cs typeface="Poppins Light"/>
                <a:sym typeface="Poppins Light"/>
              </a:endParaRPr>
            </a:p>
          </p:txBody>
        </p:sp>
      </p:grpSp>
      <p:grpSp>
        <p:nvGrpSpPr>
          <p:cNvPr id="38" name="Google Shape;277;p25">
            <a:extLst>
              <a:ext uri="{FF2B5EF4-FFF2-40B4-BE49-F238E27FC236}">
                <a16:creationId xmlns:a16="http://schemas.microsoft.com/office/drawing/2014/main" id="{ABA4F39C-E9BB-4463-8651-B3924EE714C7}"/>
              </a:ext>
            </a:extLst>
          </p:cNvPr>
          <p:cNvGrpSpPr/>
          <p:nvPr/>
        </p:nvGrpSpPr>
        <p:grpSpPr>
          <a:xfrm>
            <a:off x="8957219" y="54684"/>
            <a:ext cx="1515701" cy="1424800"/>
            <a:chOff x="2835049" y="853971"/>
            <a:chExt cx="1136776" cy="1068600"/>
          </a:xfrm>
        </p:grpSpPr>
        <p:sp>
          <p:nvSpPr>
            <p:cNvPr id="39" name="Google Shape;278;p25">
              <a:extLst>
                <a:ext uri="{FF2B5EF4-FFF2-40B4-BE49-F238E27FC236}">
                  <a16:creationId xmlns:a16="http://schemas.microsoft.com/office/drawing/2014/main" id="{F56D5F41-9638-4404-AB8D-BF46AA88502D}"/>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40" name="Google Shape;279;p25">
              <a:extLst>
                <a:ext uri="{FF2B5EF4-FFF2-40B4-BE49-F238E27FC236}">
                  <a16:creationId xmlns:a16="http://schemas.microsoft.com/office/drawing/2014/main" id="{96E6B1E7-E9C1-4492-A503-FB9074016D4C}"/>
                </a:ext>
              </a:extLst>
            </p:cNvPr>
            <p:cNvSpPr txBox="1"/>
            <p:nvPr/>
          </p:nvSpPr>
          <p:spPr>
            <a:xfrm>
              <a:off x="2835049" y="1022197"/>
              <a:ext cx="1136776"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Title Summary</a:t>
              </a:r>
              <a:endParaRPr sz="1600" kern="0" dirty="0">
                <a:solidFill>
                  <a:srgbClr val="FFFFFF"/>
                </a:solidFill>
                <a:latin typeface="Poppins Light"/>
                <a:ea typeface="Poppins Light"/>
                <a:cs typeface="Poppins Light"/>
                <a:sym typeface="Poppins Light"/>
              </a:endParaRPr>
            </a:p>
          </p:txBody>
        </p:sp>
      </p:grpSp>
      <p:grpSp>
        <p:nvGrpSpPr>
          <p:cNvPr id="41" name="Google Shape;277;p25">
            <a:extLst>
              <a:ext uri="{FF2B5EF4-FFF2-40B4-BE49-F238E27FC236}">
                <a16:creationId xmlns:a16="http://schemas.microsoft.com/office/drawing/2014/main" id="{4E586747-198C-4457-9905-E19E603E1096}"/>
              </a:ext>
            </a:extLst>
          </p:cNvPr>
          <p:cNvGrpSpPr/>
          <p:nvPr/>
        </p:nvGrpSpPr>
        <p:grpSpPr>
          <a:xfrm>
            <a:off x="8247651" y="5451825"/>
            <a:ext cx="1455067" cy="1424800"/>
            <a:chOff x="2837173" y="853971"/>
            <a:chExt cx="1091300" cy="1068600"/>
          </a:xfrm>
        </p:grpSpPr>
        <p:sp>
          <p:nvSpPr>
            <p:cNvPr id="42" name="Google Shape;278;p25">
              <a:extLst>
                <a:ext uri="{FF2B5EF4-FFF2-40B4-BE49-F238E27FC236}">
                  <a16:creationId xmlns:a16="http://schemas.microsoft.com/office/drawing/2014/main" id="{FBD66BF7-8C2D-46A0-B2E3-F6B65E7C6897}"/>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43" name="Google Shape;279;p25">
              <a:extLst>
                <a:ext uri="{FF2B5EF4-FFF2-40B4-BE49-F238E27FC236}">
                  <a16:creationId xmlns:a16="http://schemas.microsoft.com/office/drawing/2014/main" id="{7C905E33-FCE7-4DA8-86F7-BB3F2278F0FC}"/>
                </a:ext>
              </a:extLst>
            </p:cNvPr>
            <p:cNvSpPr txBox="1"/>
            <p:nvPr/>
          </p:nvSpPr>
          <p:spPr>
            <a:xfrm>
              <a:off x="2837173" y="1022197"/>
              <a:ext cx="1091300"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Created By</a:t>
              </a:r>
              <a:endParaRPr sz="1600" kern="0" dirty="0">
                <a:solidFill>
                  <a:srgbClr val="FFFFFF"/>
                </a:solidFill>
                <a:latin typeface="Poppins Light"/>
                <a:ea typeface="Poppins Light"/>
                <a:cs typeface="Poppins Light"/>
                <a:sym typeface="Poppins Light"/>
              </a:endParaRPr>
            </a:p>
          </p:txBody>
        </p:sp>
      </p:grpSp>
      <p:grpSp>
        <p:nvGrpSpPr>
          <p:cNvPr id="44" name="Google Shape;277;p25">
            <a:extLst>
              <a:ext uri="{FF2B5EF4-FFF2-40B4-BE49-F238E27FC236}">
                <a16:creationId xmlns:a16="http://schemas.microsoft.com/office/drawing/2014/main" id="{72BA0518-D182-465A-87EB-13F211EE6418}"/>
              </a:ext>
            </a:extLst>
          </p:cNvPr>
          <p:cNvGrpSpPr/>
          <p:nvPr/>
        </p:nvGrpSpPr>
        <p:grpSpPr>
          <a:xfrm>
            <a:off x="6481868" y="5411369"/>
            <a:ext cx="1424800" cy="1424800"/>
            <a:chOff x="2859873" y="853971"/>
            <a:chExt cx="1068600" cy="1068600"/>
          </a:xfrm>
        </p:grpSpPr>
        <p:sp>
          <p:nvSpPr>
            <p:cNvPr id="45" name="Google Shape;278;p25">
              <a:extLst>
                <a:ext uri="{FF2B5EF4-FFF2-40B4-BE49-F238E27FC236}">
                  <a16:creationId xmlns:a16="http://schemas.microsoft.com/office/drawing/2014/main" id="{43ADE74C-9718-4B8A-A808-8B498BEE56AE}"/>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46" name="Google Shape;279;p25">
              <a:extLst>
                <a:ext uri="{FF2B5EF4-FFF2-40B4-BE49-F238E27FC236}">
                  <a16:creationId xmlns:a16="http://schemas.microsoft.com/office/drawing/2014/main" id="{EC728C99-5A58-41E9-841A-33C1B25E4A0E}"/>
                </a:ext>
              </a:extLst>
            </p:cNvPr>
            <p:cNvSpPr txBox="1"/>
            <p:nvPr/>
          </p:nvSpPr>
          <p:spPr>
            <a:xfrm>
              <a:off x="3012800" y="1022197"/>
              <a:ext cx="762600"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Status</a:t>
              </a:r>
              <a:endParaRPr sz="1600" kern="0" dirty="0">
                <a:solidFill>
                  <a:srgbClr val="FFFFFF"/>
                </a:solidFill>
                <a:latin typeface="Poppins Light"/>
                <a:ea typeface="Poppins Light"/>
                <a:cs typeface="Poppins Light"/>
                <a:sym typeface="Poppins Light"/>
              </a:endParaRPr>
            </a:p>
          </p:txBody>
        </p:sp>
      </p:grpSp>
      <p:grpSp>
        <p:nvGrpSpPr>
          <p:cNvPr id="47" name="Google Shape;277;p25">
            <a:extLst>
              <a:ext uri="{FF2B5EF4-FFF2-40B4-BE49-F238E27FC236}">
                <a16:creationId xmlns:a16="http://schemas.microsoft.com/office/drawing/2014/main" id="{4A84614E-A226-4782-89C6-68CDFE99D8BE}"/>
              </a:ext>
            </a:extLst>
          </p:cNvPr>
          <p:cNvGrpSpPr/>
          <p:nvPr/>
        </p:nvGrpSpPr>
        <p:grpSpPr>
          <a:xfrm>
            <a:off x="5631127" y="45305"/>
            <a:ext cx="1424800" cy="1424800"/>
            <a:chOff x="2859873" y="853971"/>
            <a:chExt cx="1068600" cy="1068600"/>
          </a:xfrm>
        </p:grpSpPr>
        <p:sp>
          <p:nvSpPr>
            <p:cNvPr id="48" name="Google Shape;278;p25">
              <a:extLst>
                <a:ext uri="{FF2B5EF4-FFF2-40B4-BE49-F238E27FC236}">
                  <a16:creationId xmlns:a16="http://schemas.microsoft.com/office/drawing/2014/main" id="{C5EA7D5C-ECF3-42D0-B3AD-EB761DA40AFB}"/>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49" name="Google Shape;279;p25">
              <a:extLst>
                <a:ext uri="{FF2B5EF4-FFF2-40B4-BE49-F238E27FC236}">
                  <a16:creationId xmlns:a16="http://schemas.microsoft.com/office/drawing/2014/main" id="{0A23BE6B-5044-4DB0-83AA-0A9F4BE5A57C}"/>
                </a:ext>
              </a:extLst>
            </p:cNvPr>
            <p:cNvSpPr txBox="1"/>
            <p:nvPr/>
          </p:nvSpPr>
          <p:spPr>
            <a:xfrm>
              <a:off x="2871498" y="1029231"/>
              <a:ext cx="1010584"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Defect ID</a:t>
              </a:r>
              <a:endParaRPr sz="1600" kern="0" dirty="0">
                <a:solidFill>
                  <a:srgbClr val="FFFFFF"/>
                </a:solidFill>
                <a:latin typeface="Poppins Light"/>
                <a:ea typeface="Poppins Light"/>
                <a:cs typeface="Poppins Light"/>
                <a:sym typeface="Poppins Light"/>
              </a:endParaRPr>
            </a:p>
          </p:txBody>
        </p:sp>
      </p:grpSp>
      <p:grpSp>
        <p:nvGrpSpPr>
          <p:cNvPr id="50" name="Google Shape;277;p25">
            <a:extLst>
              <a:ext uri="{FF2B5EF4-FFF2-40B4-BE49-F238E27FC236}">
                <a16:creationId xmlns:a16="http://schemas.microsoft.com/office/drawing/2014/main" id="{8592ED9A-BC35-4698-8816-61A0A19408E0}"/>
              </a:ext>
            </a:extLst>
          </p:cNvPr>
          <p:cNvGrpSpPr/>
          <p:nvPr/>
        </p:nvGrpSpPr>
        <p:grpSpPr>
          <a:xfrm>
            <a:off x="5166988" y="4128920"/>
            <a:ext cx="1732448" cy="1424800"/>
            <a:chOff x="2755880" y="853971"/>
            <a:chExt cx="1299336" cy="1068600"/>
          </a:xfrm>
        </p:grpSpPr>
        <p:sp>
          <p:nvSpPr>
            <p:cNvPr id="51" name="Google Shape;278;p25">
              <a:extLst>
                <a:ext uri="{FF2B5EF4-FFF2-40B4-BE49-F238E27FC236}">
                  <a16:creationId xmlns:a16="http://schemas.microsoft.com/office/drawing/2014/main" id="{19DBBB7A-8105-4E83-92B2-10888F266AC3}"/>
                </a:ext>
              </a:extLst>
            </p:cNvPr>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Poppins Light"/>
                <a:ea typeface="Poppins Light"/>
                <a:cs typeface="Poppins Light"/>
                <a:sym typeface="Poppins Light"/>
              </a:endParaRPr>
            </a:p>
          </p:txBody>
        </p:sp>
        <p:sp>
          <p:nvSpPr>
            <p:cNvPr id="52" name="Google Shape;279;p25">
              <a:extLst>
                <a:ext uri="{FF2B5EF4-FFF2-40B4-BE49-F238E27FC236}">
                  <a16:creationId xmlns:a16="http://schemas.microsoft.com/office/drawing/2014/main" id="{54E1102E-D365-4080-8B0D-3B87F689F0BB}"/>
                </a:ext>
              </a:extLst>
            </p:cNvPr>
            <p:cNvSpPr txBox="1"/>
            <p:nvPr/>
          </p:nvSpPr>
          <p:spPr>
            <a:xfrm>
              <a:off x="2755880" y="1022197"/>
              <a:ext cx="1299336" cy="732300"/>
            </a:xfrm>
            <a:prstGeom prst="rect">
              <a:avLst/>
            </a:prstGeom>
            <a:noFill/>
            <a:ln>
              <a:noFill/>
            </a:ln>
          </p:spPr>
          <p:txBody>
            <a:bodyPr spcFirstLastPara="1" wrap="square" lIns="121900" tIns="121900" rIns="121900" bIns="121900" anchor="ctr" anchorCtr="0">
              <a:noAutofit/>
            </a:bodyPr>
            <a:lstStyle/>
            <a:p>
              <a:pPr algn="ctr" defTabSz="1219170">
                <a:lnSpc>
                  <a:spcPct val="115000"/>
                </a:lnSpc>
                <a:buClr>
                  <a:srgbClr val="000000"/>
                </a:buClr>
              </a:pPr>
              <a:r>
                <a:rPr lang="en-US" sz="1600" kern="0" dirty="0">
                  <a:solidFill>
                    <a:srgbClr val="FFFFFF"/>
                  </a:solidFill>
                  <a:latin typeface="Poppins Light"/>
                  <a:ea typeface="Poppins Light"/>
                  <a:cs typeface="Poppins Light"/>
                  <a:sym typeface="Poppins Light"/>
                </a:rPr>
                <a:t>Attachments</a:t>
              </a:r>
              <a:endParaRPr sz="1600" kern="0" dirty="0">
                <a:solidFill>
                  <a:srgbClr val="FFFFFF"/>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344834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D9342-B968-4EBF-A6AC-467D385C22DC}"/>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11</a:t>
            </a:fld>
            <a:endParaRPr lang="en" kern="0"/>
          </a:p>
        </p:txBody>
      </p:sp>
      <p:pic>
        <p:nvPicPr>
          <p:cNvPr id="3" name="Content Placeholder 3">
            <a:extLst>
              <a:ext uri="{FF2B5EF4-FFF2-40B4-BE49-F238E27FC236}">
                <a16:creationId xmlns:a16="http://schemas.microsoft.com/office/drawing/2014/main" id="{CF97D0D4-A252-4FEA-B98F-7D75953EF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91" y="1005582"/>
            <a:ext cx="10151427" cy="5761537"/>
          </a:xfrm>
          <a:prstGeom prst="rect">
            <a:avLst/>
          </a:prstGeom>
        </p:spPr>
      </p:pic>
      <p:sp>
        <p:nvSpPr>
          <p:cNvPr id="4" name="Title 2">
            <a:extLst>
              <a:ext uri="{FF2B5EF4-FFF2-40B4-BE49-F238E27FC236}">
                <a16:creationId xmlns:a16="http://schemas.microsoft.com/office/drawing/2014/main" id="{4A7347FD-4288-4223-A574-2E46CFEC9D0B}"/>
              </a:ext>
            </a:extLst>
          </p:cNvPr>
          <p:cNvSpPr txBox="1">
            <a:spLocks/>
          </p:cNvSpPr>
          <p:nvPr/>
        </p:nvSpPr>
        <p:spPr>
          <a:xfrm>
            <a:off x="425043" y="-78296"/>
            <a:ext cx="10720848" cy="207346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sym typeface="Poppins"/>
              </a:rPr>
              <a:t>Defect Life Cycle</a:t>
            </a:r>
          </a:p>
        </p:txBody>
      </p:sp>
      <p:sp>
        <p:nvSpPr>
          <p:cNvPr id="5" name="Slide Number Placeholder 4">
            <a:extLst>
              <a:ext uri="{FF2B5EF4-FFF2-40B4-BE49-F238E27FC236}">
                <a16:creationId xmlns:a16="http://schemas.microsoft.com/office/drawing/2014/main" id="{32116046-F0EB-4BAD-893B-2680EF98B89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11</a:t>
            </a:fld>
            <a:endParaRPr lang="en-GB" sz="1867" kern="0" dirty="0"/>
          </a:p>
        </p:txBody>
      </p:sp>
    </p:spTree>
    <p:extLst>
      <p:ext uri="{BB962C8B-B14F-4D97-AF65-F5344CB8AC3E}">
        <p14:creationId xmlns:p14="http://schemas.microsoft.com/office/powerpoint/2010/main" val="30965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1E1C1B-574A-41A8-8DF4-110A307BC11F}"/>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12</a:t>
            </a:fld>
            <a:endParaRPr lang="en" kern="0"/>
          </a:p>
        </p:txBody>
      </p:sp>
      <p:pic>
        <p:nvPicPr>
          <p:cNvPr id="3" name="Content Placeholder 5">
            <a:extLst>
              <a:ext uri="{FF2B5EF4-FFF2-40B4-BE49-F238E27FC236}">
                <a16:creationId xmlns:a16="http://schemas.microsoft.com/office/drawing/2014/main" id="{B4924A31-8DC8-4370-85AA-865CC174B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076" y="1460501"/>
            <a:ext cx="6852213" cy="5397500"/>
          </a:xfrm>
          <a:prstGeom prst="rect">
            <a:avLst/>
          </a:prstGeom>
        </p:spPr>
      </p:pic>
      <p:sp>
        <p:nvSpPr>
          <p:cNvPr id="4" name="Title 2">
            <a:extLst>
              <a:ext uri="{FF2B5EF4-FFF2-40B4-BE49-F238E27FC236}">
                <a16:creationId xmlns:a16="http://schemas.microsoft.com/office/drawing/2014/main" id="{CD866B9C-75D9-47E9-BC6A-B4083D8DC42B}"/>
              </a:ext>
            </a:extLst>
          </p:cNvPr>
          <p:cNvSpPr txBox="1">
            <a:spLocks/>
          </p:cNvSpPr>
          <p:nvPr/>
        </p:nvSpPr>
        <p:spPr>
          <a:xfrm>
            <a:off x="406400" y="132081"/>
            <a:ext cx="10617491" cy="17919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sym typeface="Poppins"/>
              </a:rPr>
              <a:t>Defect Management Process</a:t>
            </a:r>
            <a:br>
              <a:rPr lang="en-US" sz="1867" kern="0" dirty="0"/>
            </a:br>
            <a:endParaRPr lang="en-US" sz="1867" kern="0" dirty="0"/>
          </a:p>
        </p:txBody>
      </p:sp>
      <p:sp>
        <p:nvSpPr>
          <p:cNvPr id="5" name="Slide Number Placeholder 4">
            <a:extLst>
              <a:ext uri="{FF2B5EF4-FFF2-40B4-BE49-F238E27FC236}">
                <a16:creationId xmlns:a16="http://schemas.microsoft.com/office/drawing/2014/main" id="{C57DF17F-1EB3-41FF-9807-51EBCB1CCD01}"/>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12</a:t>
            </a:fld>
            <a:endParaRPr lang="en-GB" sz="1867" kern="0" dirty="0"/>
          </a:p>
        </p:txBody>
      </p:sp>
    </p:spTree>
    <p:extLst>
      <p:ext uri="{BB962C8B-B14F-4D97-AF65-F5344CB8AC3E}">
        <p14:creationId xmlns:p14="http://schemas.microsoft.com/office/powerpoint/2010/main" val="4044266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DB208A-6A3D-42F9-B02A-FCF47E03B939}"/>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13</a:t>
            </a:fld>
            <a:endParaRPr lang="en" kern="0"/>
          </a:p>
        </p:txBody>
      </p:sp>
      <p:sp>
        <p:nvSpPr>
          <p:cNvPr id="3" name="Content Placeholder 1">
            <a:extLst>
              <a:ext uri="{FF2B5EF4-FFF2-40B4-BE49-F238E27FC236}">
                <a16:creationId xmlns:a16="http://schemas.microsoft.com/office/drawing/2014/main" id="{723AEF27-2914-4068-B626-D1230B1B898B}"/>
              </a:ext>
            </a:extLst>
          </p:cNvPr>
          <p:cNvSpPr txBox="1">
            <a:spLocks/>
          </p:cNvSpPr>
          <p:nvPr/>
        </p:nvSpPr>
        <p:spPr>
          <a:xfrm>
            <a:off x="794536" y="1534275"/>
            <a:ext cx="10229353" cy="4863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lang="en-US" sz="1867" kern="0" dirty="0"/>
          </a:p>
        </p:txBody>
      </p:sp>
      <p:sp>
        <p:nvSpPr>
          <p:cNvPr id="4" name="Title 2">
            <a:extLst>
              <a:ext uri="{FF2B5EF4-FFF2-40B4-BE49-F238E27FC236}">
                <a16:creationId xmlns:a16="http://schemas.microsoft.com/office/drawing/2014/main" id="{A460B58D-811C-4171-91DA-960DAEEC8018}"/>
              </a:ext>
            </a:extLst>
          </p:cNvPr>
          <p:cNvSpPr txBox="1">
            <a:spLocks/>
          </p:cNvSpPr>
          <p:nvPr/>
        </p:nvSpPr>
        <p:spPr>
          <a:xfrm>
            <a:off x="410967" y="287677"/>
            <a:ext cx="10612924" cy="9589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Discovery</a:t>
            </a:r>
            <a:br>
              <a:rPr lang="en-US" sz="1867" kern="0" dirty="0"/>
            </a:br>
            <a:endParaRPr lang="en-US" sz="1867" kern="0" dirty="0"/>
          </a:p>
        </p:txBody>
      </p:sp>
      <p:sp>
        <p:nvSpPr>
          <p:cNvPr id="5" name="Slide Number Placeholder 4">
            <a:extLst>
              <a:ext uri="{FF2B5EF4-FFF2-40B4-BE49-F238E27FC236}">
                <a16:creationId xmlns:a16="http://schemas.microsoft.com/office/drawing/2014/main" id="{4DE75951-A230-4440-BBF6-85272EA32727}"/>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13</a:t>
            </a:fld>
            <a:endParaRPr lang="en-GB" sz="1867" kern="0" dirty="0"/>
          </a:p>
        </p:txBody>
      </p:sp>
      <p:pic>
        <p:nvPicPr>
          <p:cNvPr id="6" name="Picture 5">
            <a:extLst>
              <a:ext uri="{FF2B5EF4-FFF2-40B4-BE49-F238E27FC236}">
                <a16:creationId xmlns:a16="http://schemas.microsoft.com/office/drawing/2014/main" id="{A6886023-F639-42C3-9DB1-C34BA276F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113" y="1957138"/>
            <a:ext cx="9367777" cy="3732463"/>
          </a:xfrm>
          <a:prstGeom prst="rect">
            <a:avLst/>
          </a:prstGeom>
        </p:spPr>
      </p:pic>
    </p:spTree>
    <p:extLst>
      <p:ext uri="{BB962C8B-B14F-4D97-AF65-F5344CB8AC3E}">
        <p14:creationId xmlns:p14="http://schemas.microsoft.com/office/powerpoint/2010/main" val="42018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AB07F7-CD33-4ABB-8050-747FD881DC1F}"/>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14</a:t>
            </a:fld>
            <a:endParaRPr lang="en" kern="0"/>
          </a:p>
        </p:txBody>
      </p:sp>
      <p:sp>
        <p:nvSpPr>
          <p:cNvPr id="3" name="Content Placeholder 1">
            <a:extLst>
              <a:ext uri="{FF2B5EF4-FFF2-40B4-BE49-F238E27FC236}">
                <a16:creationId xmlns:a16="http://schemas.microsoft.com/office/drawing/2014/main" id="{E6040258-E7D0-44BB-9522-F57172AF930D}"/>
              </a:ext>
            </a:extLst>
          </p:cNvPr>
          <p:cNvSpPr txBox="1">
            <a:spLocks/>
          </p:cNvSpPr>
          <p:nvPr/>
        </p:nvSpPr>
        <p:spPr>
          <a:xfrm>
            <a:off x="712342" y="1191804"/>
            <a:ext cx="10311548" cy="5614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lang="en-US" sz="1867" kern="0" dirty="0"/>
          </a:p>
        </p:txBody>
      </p:sp>
      <p:sp>
        <p:nvSpPr>
          <p:cNvPr id="4" name="Title 2">
            <a:extLst>
              <a:ext uri="{FF2B5EF4-FFF2-40B4-BE49-F238E27FC236}">
                <a16:creationId xmlns:a16="http://schemas.microsoft.com/office/drawing/2014/main" id="{52A4AC62-08B4-499B-9573-7A6FC4209FE9}"/>
              </a:ext>
            </a:extLst>
          </p:cNvPr>
          <p:cNvSpPr txBox="1">
            <a:spLocks/>
          </p:cNvSpPr>
          <p:nvPr/>
        </p:nvSpPr>
        <p:spPr>
          <a:xfrm>
            <a:off x="433138" y="276388"/>
            <a:ext cx="10590753" cy="16647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Categorization</a:t>
            </a:r>
          </a:p>
        </p:txBody>
      </p:sp>
      <p:sp>
        <p:nvSpPr>
          <p:cNvPr id="5" name="Slide Number Placeholder 4">
            <a:extLst>
              <a:ext uri="{FF2B5EF4-FFF2-40B4-BE49-F238E27FC236}">
                <a16:creationId xmlns:a16="http://schemas.microsoft.com/office/drawing/2014/main" id="{776FE9A1-6DA5-44EF-8D76-02D1351713E5}"/>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14</a:t>
            </a:fld>
            <a:endParaRPr lang="en-GB" sz="1867" kern="0" dirty="0"/>
          </a:p>
        </p:txBody>
      </p:sp>
      <p:pic>
        <p:nvPicPr>
          <p:cNvPr id="6" name="Picture 5">
            <a:extLst>
              <a:ext uri="{FF2B5EF4-FFF2-40B4-BE49-F238E27FC236}">
                <a16:creationId xmlns:a16="http://schemas.microsoft.com/office/drawing/2014/main" id="{14F80673-B675-4992-9505-9B96AF124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596" y="1424684"/>
            <a:ext cx="9271037" cy="5156929"/>
          </a:xfrm>
          <a:prstGeom prst="rect">
            <a:avLst/>
          </a:prstGeom>
        </p:spPr>
      </p:pic>
    </p:spTree>
    <p:extLst>
      <p:ext uri="{BB962C8B-B14F-4D97-AF65-F5344CB8AC3E}">
        <p14:creationId xmlns:p14="http://schemas.microsoft.com/office/powerpoint/2010/main" val="409488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754D3B-54A6-4D93-BA4D-61C5670E526A}"/>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15</a:t>
            </a:fld>
            <a:endParaRPr lang="en" kern="0"/>
          </a:p>
        </p:txBody>
      </p:sp>
      <p:pic>
        <p:nvPicPr>
          <p:cNvPr id="3" name="Content Placeholder 3">
            <a:extLst>
              <a:ext uri="{FF2B5EF4-FFF2-40B4-BE49-F238E27FC236}">
                <a16:creationId xmlns:a16="http://schemas.microsoft.com/office/drawing/2014/main" id="{E792BB5E-F741-4DA3-9434-6F9818A70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43" y="1187116"/>
            <a:ext cx="9303015" cy="5080000"/>
          </a:xfrm>
          <a:prstGeom prst="rect">
            <a:avLst/>
          </a:prstGeom>
        </p:spPr>
      </p:pic>
      <p:sp>
        <p:nvSpPr>
          <p:cNvPr id="4" name="Title 2">
            <a:extLst>
              <a:ext uri="{FF2B5EF4-FFF2-40B4-BE49-F238E27FC236}">
                <a16:creationId xmlns:a16="http://schemas.microsoft.com/office/drawing/2014/main" id="{71D66185-8F53-4AD6-B86B-A6717DBE95D4}"/>
              </a:ext>
            </a:extLst>
          </p:cNvPr>
          <p:cNvSpPr txBox="1">
            <a:spLocks/>
          </p:cNvSpPr>
          <p:nvPr/>
        </p:nvSpPr>
        <p:spPr>
          <a:xfrm>
            <a:off x="385011" y="81281"/>
            <a:ext cx="10638880" cy="11058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Resolution</a:t>
            </a:r>
          </a:p>
        </p:txBody>
      </p:sp>
      <p:sp>
        <p:nvSpPr>
          <p:cNvPr id="5" name="Slide Number Placeholder 4">
            <a:extLst>
              <a:ext uri="{FF2B5EF4-FFF2-40B4-BE49-F238E27FC236}">
                <a16:creationId xmlns:a16="http://schemas.microsoft.com/office/drawing/2014/main" id="{F6688CBB-3B69-487A-BFB7-6B08603B88C4}"/>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15</a:t>
            </a:fld>
            <a:endParaRPr lang="en-GB" sz="1867" kern="0" dirty="0"/>
          </a:p>
        </p:txBody>
      </p:sp>
    </p:spTree>
    <p:extLst>
      <p:ext uri="{BB962C8B-B14F-4D97-AF65-F5344CB8AC3E}">
        <p14:creationId xmlns:p14="http://schemas.microsoft.com/office/powerpoint/2010/main" val="139266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B60564-E78D-4A7F-AEFC-F6ADEA10BBD1}"/>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16</a:t>
            </a:fld>
            <a:endParaRPr lang="en" kern="0"/>
          </a:p>
        </p:txBody>
      </p:sp>
      <p:sp>
        <p:nvSpPr>
          <p:cNvPr id="3" name="Title 2">
            <a:extLst>
              <a:ext uri="{FF2B5EF4-FFF2-40B4-BE49-F238E27FC236}">
                <a16:creationId xmlns:a16="http://schemas.microsoft.com/office/drawing/2014/main" id="{D327AB4C-AE50-4174-9FC0-57871CC0B6F4}"/>
              </a:ext>
            </a:extLst>
          </p:cNvPr>
          <p:cNvSpPr txBox="1">
            <a:spLocks/>
          </p:cNvSpPr>
          <p:nvPr/>
        </p:nvSpPr>
        <p:spPr>
          <a:xfrm>
            <a:off x="401053" y="176463"/>
            <a:ext cx="10622839" cy="1747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Resolution</a:t>
            </a:r>
          </a:p>
        </p:txBody>
      </p:sp>
      <p:sp>
        <p:nvSpPr>
          <p:cNvPr id="4" name="Slide Number Placeholder 4">
            <a:extLst>
              <a:ext uri="{FF2B5EF4-FFF2-40B4-BE49-F238E27FC236}">
                <a16:creationId xmlns:a16="http://schemas.microsoft.com/office/drawing/2014/main" id="{7FDDF114-52CD-4D7B-B9E6-205BC32B6A6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16</a:t>
            </a:fld>
            <a:endParaRPr lang="en-GB" sz="1867" kern="0" dirty="0"/>
          </a:p>
        </p:txBody>
      </p:sp>
      <p:sp>
        <p:nvSpPr>
          <p:cNvPr id="5" name="Content Placeholder 1">
            <a:extLst>
              <a:ext uri="{FF2B5EF4-FFF2-40B4-BE49-F238E27FC236}">
                <a16:creationId xmlns:a16="http://schemas.microsoft.com/office/drawing/2014/main" id="{72040776-C27C-43C6-A3F5-25175F9162BD}"/>
              </a:ext>
            </a:extLst>
          </p:cNvPr>
          <p:cNvSpPr txBox="1">
            <a:spLocks/>
          </p:cNvSpPr>
          <p:nvPr/>
        </p:nvSpPr>
        <p:spPr>
          <a:xfrm>
            <a:off x="978568" y="1620253"/>
            <a:ext cx="10045321" cy="468178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b="1" kern="0" dirty="0">
                <a:latin typeface="Poppins Light"/>
                <a:cs typeface="Poppins Light"/>
              </a:rPr>
              <a:t>Assignment: </a:t>
            </a:r>
            <a:r>
              <a:rPr lang="en-US" sz="2133" kern="0" dirty="0">
                <a:latin typeface="Poppins Light"/>
                <a:cs typeface="Poppins Light"/>
              </a:rPr>
              <a:t>Assigned to a developer or other technician to fix, and changed the status to Responding.</a:t>
            </a:r>
          </a:p>
          <a:p>
            <a:pPr defTabSz="1219170"/>
            <a:endParaRPr lang="en-US" sz="2133" kern="0" dirty="0">
              <a:latin typeface="Poppins Light"/>
              <a:cs typeface="Poppins Light"/>
            </a:endParaRPr>
          </a:p>
          <a:p>
            <a:pPr defTabSz="1219170"/>
            <a:r>
              <a:rPr lang="en-US" sz="2133" b="1" kern="0" dirty="0">
                <a:latin typeface="Poppins Light"/>
                <a:cs typeface="Poppins Light"/>
              </a:rPr>
              <a:t>Schedule fixing: </a:t>
            </a:r>
            <a:r>
              <a:rPr lang="en-US" sz="2133" kern="0" dirty="0">
                <a:latin typeface="Poppins Light"/>
                <a:cs typeface="Poppins Light"/>
              </a:rPr>
              <a:t>The developer side take charge in this phase. They will create a schedule to fix these defects, depend on the defect priority.</a:t>
            </a:r>
          </a:p>
          <a:p>
            <a:pPr defTabSz="1219170"/>
            <a:endParaRPr lang="en-US" sz="2133" kern="0" dirty="0">
              <a:latin typeface="Poppins Light"/>
              <a:cs typeface="Poppins Light"/>
            </a:endParaRPr>
          </a:p>
          <a:p>
            <a:pPr defTabSz="1219170"/>
            <a:r>
              <a:rPr lang="en-US" sz="2133" b="1" kern="0" dirty="0">
                <a:latin typeface="Poppins Light"/>
                <a:cs typeface="Poppins Light"/>
              </a:rPr>
              <a:t>Fix the defect: </a:t>
            </a:r>
            <a:r>
              <a:rPr lang="en-US" sz="2133" kern="0" dirty="0">
                <a:latin typeface="Poppins Light"/>
                <a:cs typeface="Poppins Light"/>
              </a:rPr>
              <a:t>While the development team is fixing the defects, the Test Manager tracks the process of fixing defect compare to the above schedule.</a:t>
            </a:r>
          </a:p>
          <a:p>
            <a:pPr defTabSz="1219170"/>
            <a:endParaRPr lang="en-US" sz="2133" b="1" kern="0" dirty="0">
              <a:latin typeface="Poppins Light"/>
              <a:cs typeface="Poppins Light"/>
            </a:endParaRPr>
          </a:p>
          <a:p>
            <a:pPr defTabSz="1219170"/>
            <a:r>
              <a:rPr lang="en-US" sz="2133" b="1" kern="0" dirty="0">
                <a:latin typeface="Poppins Light"/>
                <a:cs typeface="Poppins Light"/>
              </a:rPr>
              <a:t>Report the resolution: </a:t>
            </a:r>
            <a:r>
              <a:rPr lang="en-US" sz="2133" kern="0" dirty="0">
                <a:latin typeface="Poppins Light"/>
                <a:cs typeface="Poppins Light"/>
              </a:rPr>
              <a:t>Get a  report of the  resolution from developers when defects are fixed.</a:t>
            </a:r>
          </a:p>
          <a:p>
            <a:pPr defTabSz="1219170"/>
            <a:endParaRPr lang="en-US" sz="1867" kern="0" dirty="0"/>
          </a:p>
        </p:txBody>
      </p:sp>
    </p:spTree>
    <p:extLst>
      <p:ext uri="{BB962C8B-B14F-4D97-AF65-F5344CB8AC3E}">
        <p14:creationId xmlns:p14="http://schemas.microsoft.com/office/powerpoint/2010/main" val="251910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B93D09-C74E-44A1-981B-4BA2115B672F}"/>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17</a:t>
            </a:fld>
            <a:endParaRPr lang="en" kern="0"/>
          </a:p>
        </p:txBody>
      </p:sp>
      <p:sp>
        <p:nvSpPr>
          <p:cNvPr id="3" name="Content Placeholder 1">
            <a:extLst>
              <a:ext uri="{FF2B5EF4-FFF2-40B4-BE49-F238E27FC236}">
                <a16:creationId xmlns:a16="http://schemas.microsoft.com/office/drawing/2014/main" id="{B55137DE-770E-410E-96C5-9279E8590614}"/>
              </a:ext>
            </a:extLst>
          </p:cNvPr>
          <p:cNvSpPr txBox="1">
            <a:spLocks/>
          </p:cNvSpPr>
          <p:nvPr/>
        </p:nvSpPr>
        <p:spPr>
          <a:xfrm>
            <a:off x="993543" y="1949117"/>
            <a:ext cx="10414291" cy="468429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After the development team fixed and reported the defect, the testing team verifies that the defects are actually resolved.</a:t>
            </a:r>
          </a:p>
          <a:p>
            <a:pPr defTabSz="1219170"/>
            <a:endParaRPr lang="en-US" sz="2133" kern="0" dirty="0">
              <a:latin typeface="Poppins Light"/>
              <a:cs typeface="Poppins Light"/>
            </a:endParaRPr>
          </a:p>
          <a:p>
            <a:pPr defTabSz="1219170"/>
            <a:endParaRPr lang="en-US" sz="1867" kern="0" dirty="0"/>
          </a:p>
        </p:txBody>
      </p:sp>
      <p:sp>
        <p:nvSpPr>
          <p:cNvPr id="4" name="Title 2">
            <a:extLst>
              <a:ext uri="{FF2B5EF4-FFF2-40B4-BE49-F238E27FC236}">
                <a16:creationId xmlns:a16="http://schemas.microsoft.com/office/drawing/2014/main" id="{BC0688DA-7FE0-4FD8-89FA-7ECD6E338EFE}"/>
              </a:ext>
            </a:extLst>
          </p:cNvPr>
          <p:cNvSpPr txBox="1">
            <a:spLocks/>
          </p:cNvSpPr>
          <p:nvPr/>
        </p:nvSpPr>
        <p:spPr>
          <a:xfrm>
            <a:off x="401053" y="224590"/>
            <a:ext cx="10622839" cy="12673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Verification</a:t>
            </a:r>
          </a:p>
        </p:txBody>
      </p:sp>
      <p:sp>
        <p:nvSpPr>
          <p:cNvPr id="5" name="Slide Number Placeholder 4">
            <a:extLst>
              <a:ext uri="{FF2B5EF4-FFF2-40B4-BE49-F238E27FC236}">
                <a16:creationId xmlns:a16="http://schemas.microsoft.com/office/drawing/2014/main" id="{CC6AF6B6-66B8-4716-A30F-7A827216D23A}"/>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17</a:t>
            </a:fld>
            <a:endParaRPr lang="en-GB" sz="1867" kern="0" dirty="0"/>
          </a:p>
        </p:txBody>
      </p:sp>
    </p:spTree>
    <p:extLst>
      <p:ext uri="{BB962C8B-B14F-4D97-AF65-F5344CB8AC3E}">
        <p14:creationId xmlns:p14="http://schemas.microsoft.com/office/powerpoint/2010/main" val="380247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B93D09-C74E-44A1-981B-4BA2115B672F}"/>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18</a:t>
            </a:fld>
            <a:endParaRPr lang="en" kern="0"/>
          </a:p>
        </p:txBody>
      </p:sp>
      <p:sp>
        <p:nvSpPr>
          <p:cNvPr id="3" name="Content Placeholder 1">
            <a:extLst>
              <a:ext uri="{FF2B5EF4-FFF2-40B4-BE49-F238E27FC236}">
                <a16:creationId xmlns:a16="http://schemas.microsoft.com/office/drawing/2014/main" id="{B55137DE-770E-410E-96C5-9279E8590614}"/>
              </a:ext>
            </a:extLst>
          </p:cNvPr>
          <p:cNvSpPr txBox="1">
            <a:spLocks/>
          </p:cNvSpPr>
          <p:nvPr/>
        </p:nvSpPr>
        <p:spPr>
          <a:xfrm>
            <a:off x="770019" y="1708039"/>
            <a:ext cx="10414291" cy="468429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Once a defect has been resolved and verified, the defect is changed status as closed. If not, you have send a notice to the development to check the defect again.</a:t>
            </a:r>
          </a:p>
          <a:p>
            <a:pPr defTabSz="1219170"/>
            <a:endParaRPr lang="en-US" sz="1867" kern="0" dirty="0"/>
          </a:p>
        </p:txBody>
      </p:sp>
      <p:sp>
        <p:nvSpPr>
          <p:cNvPr id="4" name="Title 2">
            <a:extLst>
              <a:ext uri="{FF2B5EF4-FFF2-40B4-BE49-F238E27FC236}">
                <a16:creationId xmlns:a16="http://schemas.microsoft.com/office/drawing/2014/main" id="{BC0688DA-7FE0-4FD8-89FA-7ECD6E338EFE}"/>
              </a:ext>
            </a:extLst>
          </p:cNvPr>
          <p:cNvSpPr txBox="1">
            <a:spLocks/>
          </p:cNvSpPr>
          <p:nvPr/>
        </p:nvSpPr>
        <p:spPr>
          <a:xfrm>
            <a:off x="401053" y="224590"/>
            <a:ext cx="10622839" cy="12673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Closure</a:t>
            </a:r>
          </a:p>
        </p:txBody>
      </p:sp>
      <p:sp>
        <p:nvSpPr>
          <p:cNvPr id="5" name="Slide Number Placeholder 4">
            <a:extLst>
              <a:ext uri="{FF2B5EF4-FFF2-40B4-BE49-F238E27FC236}">
                <a16:creationId xmlns:a16="http://schemas.microsoft.com/office/drawing/2014/main" id="{CC6AF6B6-66B8-4716-A30F-7A827216D23A}"/>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18</a:t>
            </a:fld>
            <a:endParaRPr lang="en-GB" sz="1867" kern="0" dirty="0"/>
          </a:p>
        </p:txBody>
      </p:sp>
    </p:spTree>
    <p:extLst>
      <p:ext uri="{BB962C8B-B14F-4D97-AF65-F5344CB8AC3E}">
        <p14:creationId xmlns:p14="http://schemas.microsoft.com/office/powerpoint/2010/main" val="3178860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B93D09-C74E-44A1-981B-4BA2115B672F}"/>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19</a:t>
            </a:fld>
            <a:endParaRPr lang="en" kern="0"/>
          </a:p>
        </p:txBody>
      </p:sp>
      <p:sp>
        <p:nvSpPr>
          <p:cNvPr id="3" name="Content Placeholder 1">
            <a:extLst>
              <a:ext uri="{FF2B5EF4-FFF2-40B4-BE49-F238E27FC236}">
                <a16:creationId xmlns:a16="http://schemas.microsoft.com/office/drawing/2014/main" id="{B55137DE-770E-410E-96C5-9279E8590614}"/>
              </a:ext>
            </a:extLst>
          </p:cNvPr>
          <p:cNvSpPr txBox="1">
            <a:spLocks/>
          </p:cNvSpPr>
          <p:nvPr/>
        </p:nvSpPr>
        <p:spPr>
          <a:xfrm>
            <a:off x="770019" y="1708039"/>
            <a:ext cx="10414291" cy="468429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The management board has right to know the defect status. They must understand the defect management process to support you in this project. Therefore, you must report them the current defect situation to get feedback from them.</a:t>
            </a:r>
          </a:p>
          <a:p>
            <a:pPr defTabSz="1219170"/>
            <a:endParaRPr lang="en-US" sz="1867" kern="0" dirty="0"/>
          </a:p>
        </p:txBody>
      </p:sp>
      <p:sp>
        <p:nvSpPr>
          <p:cNvPr id="4" name="Title 2">
            <a:extLst>
              <a:ext uri="{FF2B5EF4-FFF2-40B4-BE49-F238E27FC236}">
                <a16:creationId xmlns:a16="http://schemas.microsoft.com/office/drawing/2014/main" id="{BC0688DA-7FE0-4FD8-89FA-7ECD6E338EFE}"/>
              </a:ext>
            </a:extLst>
          </p:cNvPr>
          <p:cNvSpPr txBox="1">
            <a:spLocks/>
          </p:cNvSpPr>
          <p:nvPr/>
        </p:nvSpPr>
        <p:spPr>
          <a:xfrm>
            <a:off x="401053" y="224590"/>
            <a:ext cx="10622839" cy="12673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Reporting</a:t>
            </a:r>
          </a:p>
        </p:txBody>
      </p:sp>
      <p:sp>
        <p:nvSpPr>
          <p:cNvPr id="5" name="Slide Number Placeholder 4">
            <a:extLst>
              <a:ext uri="{FF2B5EF4-FFF2-40B4-BE49-F238E27FC236}">
                <a16:creationId xmlns:a16="http://schemas.microsoft.com/office/drawing/2014/main" id="{CC6AF6B6-66B8-4716-A30F-7A827216D23A}"/>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19</a:t>
            </a:fld>
            <a:endParaRPr lang="en-GB" sz="1867" kern="0" dirty="0"/>
          </a:p>
        </p:txBody>
      </p:sp>
    </p:spTree>
    <p:extLst>
      <p:ext uri="{BB962C8B-B14F-4D97-AF65-F5344CB8AC3E}">
        <p14:creationId xmlns:p14="http://schemas.microsoft.com/office/powerpoint/2010/main" val="363799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DAF2-052C-73FC-471D-E73C215C1FD7}"/>
              </a:ext>
            </a:extLst>
          </p:cNvPr>
          <p:cNvSpPr>
            <a:spLocks noGrp="1"/>
          </p:cNvSpPr>
          <p:nvPr>
            <p:ph type="ctrTitle"/>
          </p:nvPr>
        </p:nvSpPr>
        <p:spPr/>
        <p:txBody>
          <a:bodyPr/>
          <a:lstStyle/>
          <a:p>
            <a:r>
              <a:rPr lang="en-GB" sz="7200" dirty="0">
                <a:solidFill>
                  <a:schemeClr val="bg2"/>
                </a:solidFill>
                <a:latin typeface="Times New Roman" panose="02020603050405020304" pitchFamily="18" charset="0"/>
                <a:cs typeface="Times New Roman" panose="02020603050405020304" pitchFamily="18" charset="0"/>
              </a:rPr>
              <a:t>Part3</a:t>
            </a:r>
            <a:endParaRPr lang="en-US" dirty="0"/>
          </a:p>
        </p:txBody>
      </p:sp>
    </p:spTree>
    <p:extLst>
      <p:ext uri="{BB962C8B-B14F-4D97-AF65-F5344CB8AC3E}">
        <p14:creationId xmlns:p14="http://schemas.microsoft.com/office/powerpoint/2010/main" val="242090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9BBD9-1261-41E5-8017-200520C2835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20</a:t>
            </a:fld>
            <a:endParaRPr lang="en" kern="0"/>
          </a:p>
        </p:txBody>
      </p:sp>
      <p:sp>
        <p:nvSpPr>
          <p:cNvPr id="3" name="Content Placeholder 1">
            <a:extLst>
              <a:ext uri="{FF2B5EF4-FFF2-40B4-BE49-F238E27FC236}">
                <a16:creationId xmlns:a16="http://schemas.microsoft.com/office/drawing/2014/main" id="{CADDB2BA-8B2C-4FD3-A4A5-439AFF0BE639}"/>
              </a:ext>
            </a:extLst>
          </p:cNvPr>
          <p:cNvSpPr txBox="1">
            <a:spLocks/>
          </p:cNvSpPr>
          <p:nvPr/>
        </p:nvSpPr>
        <p:spPr>
          <a:xfrm>
            <a:off x="696883" y="1443789"/>
            <a:ext cx="10798235" cy="52389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Indicates the importance or urgency of fixing a defect. </a:t>
            </a:r>
          </a:p>
          <a:p>
            <a:pPr defTabSz="1219170"/>
            <a:endParaRPr lang="en-US" sz="2133" kern="0" dirty="0">
              <a:latin typeface="Poppins Light"/>
              <a:cs typeface="Poppins Light"/>
            </a:endParaRPr>
          </a:p>
          <a:p>
            <a:pPr defTabSz="1219170"/>
            <a:r>
              <a:rPr lang="en-US" sz="2133" kern="0" dirty="0">
                <a:latin typeface="Poppins Light"/>
                <a:cs typeface="Poppins Light"/>
              </a:rPr>
              <a:t>Though priority may be initially set by the Software Tester, it is usually finalized by the Project/Product Manager.</a:t>
            </a:r>
          </a:p>
          <a:p>
            <a:pPr defTabSz="1219170"/>
            <a:endParaRPr lang="en-US" sz="2133" kern="0" dirty="0">
              <a:latin typeface="Poppins Light"/>
              <a:cs typeface="Poppins Light"/>
            </a:endParaRPr>
          </a:p>
          <a:p>
            <a:pPr defTabSz="1219170"/>
            <a:r>
              <a:rPr lang="en-US" sz="2133" kern="0" dirty="0">
                <a:latin typeface="Poppins Light"/>
                <a:cs typeface="Poppins Light"/>
              </a:rPr>
              <a:t>Priority can be categorized into the following levels:</a:t>
            </a:r>
          </a:p>
          <a:p>
            <a:pPr defTabSz="1219170"/>
            <a:endParaRPr lang="en-US" sz="2133" kern="0" dirty="0">
              <a:latin typeface="Poppins Light"/>
              <a:cs typeface="Poppins Light"/>
            </a:endParaRPr>
          </a:p>
          <a:p>
            <a:pPr defTabSz="1219170"/>
            <a:r>
              <a:rPr lang="en-US" sz="2133" b="1" kern="0" dirty="0">
                <a:latin typeface="Poppins Light"/>
                <a:cs typeface="Poppins Light"/>
              </a:rPr>
              <a:t>Urgent: </a:t>
            </a:r>
            <a:r>
              <a:rPr lang="en-US" sz="2133" kern="0" dirty="0">
                <a:latin typeface="Poppins Light"/>
                <a:cs typeface="Poppins Light"/>
              </a:rPr>
              <a:t>Must be fixed immediately / in the next build.</a:t>
            </a:r>
          </a:p>
          <a:p>
            <a:pPr defTabSz="1219170"/>
            <a:endParaRPr lang="en-US" sz="2133" kern="0" dirty="0">
              <a:latin typeface="Poppins Light"/>
              <a:cs typeface="Poppins Light"/>
            </a:endParaRPr>
          </a:p>
          <a:p>
            <a:pPr defTabSz="1219170"/>
            <a:r>
              <a:rPr lang="en-US" sz="2133" b="1" kern="0" dirty="0">
                <a:latin typeface="Poppins Light"/>
                <a:cs typeface="Poppins Light"/>
              </a:rPr>
              <a:t>High: </a:t>
            </a:r>
            <a:r>
              <a:rPr lang="en-US" sz="2133" kern="0" dirty="0">
                <a:latin typeface="Poppins Light"/>
                <a:cs typeface="Poppins Light"/>
              </a:rPr>
              <a:t>Must be fixed in any of the upcoming builds but should be included in the release.</a:t>
            </a:r>
          </a:p>
          <a:p>
            <a:pPr defTabSz="1219170"/>
            <a:endParaRPr lang="en-US" sz="2133" kern="0" dirty="0">
              <a:latin typeface="Poppins Light"/>
              <a:cs typeface="Poppins Light"/>
            </a:endParaRPr>
          </a:p>
          <a:p>
            <a:pPr defTabSz="1219170"/>
            <a:r>
              <a:rPr lang="en-US" sz="2133" b="1" kern="0" dirty="0">
                <a:latin typeface="Poppins Light"/>
                <a:cs typeface="Poppins Light"/>
              </a:rPr>
              <a:t>Medium: </a:t>
            </a:r>
            <a:r>
              <a:rPr lang="en-US" sz="2133" kern="0" dirty="0">
                <a:latin typeface="Poppins Light"/>
                <a:cs typeface="Poppins Light"/>
              </a:rPr>
              <a:t>May be fixed after the release / in the next release.</a:t>
            </a:r>
          </a:p>
          <a:p>
            <a:pPr defTabSz="1219170"/>
            <a:endParaRPr lang="en-US" sz="2133" kern="0" dirty="0">
              <a:latin typeface="Poppins Light"/>
              <a:cs typeface="Poppins Light"/>
            </a:endParaRPr>
          </a:p>
          <a:p>
            <a:pPr defTabSz="1219170"/>
            <a:r>
              <a:rPr lang="en-US" sz="2133" b="1" kern="0" dirty="0">
                <a:latin typeface="Poppins Light"/>
                <a:cs typeface="Poppins Light"/>
              </a:rPr>
              <a:t>Low: </a:t>
            </a:r>
            <a:r>
              <a:rPr lang="en-US" sz="2133" kern="0" dirty="0">
                <a:latin typeface="Poppins Light"/>
                <a:cs typeface="Poppins Light"/>
              </a:rPr>
              <a:t>May or may not be fixed at all.</a:t>
            </a:r>
          </a:p>
          <a:p>
            <a:pPr defTabSz="1219170"/>
            <a:endParaRPr lang="en-US" sz="2133" kern="0" dirty="0">
              <a:latin typeface="Poppins Light"/>
              <a:cs typeface="Poppins Light"/>
            </a:endParaRPr>
          </a:p>
        </p:txBody>
      </p:sp>
      <p:sp>
        <p:nvSpPr>
          <p:cNvPr id="4" name="Title 2">
            <a:extLst>
              <a:ext uri="{FF2B5EF4-FFF2-40B4-BE49-F238E27FC236}">
                <a16:creationId xmlns:a16="http://schemas.microsoft.com/office/drawing/2014/main" id="{68F54307-CCE5-4EF7-A9A4-28E178F68721}"/>
              </a:ext>
            </a:extLst>
          </p:cNvPr>
          <p:cNvSpPr txBox="1">
            <a:spLocks/>
          </p:cNvSpPr>
          <p:nvPr/>
        </p:nvSpPr>
        <p:spPr>
          <a:xfrm>
            <a:off x="368968" y="256674"/>
            <a:ext cx="10654923" cy="13154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Defect Priority</a:t>
            </a:r>
            <a:br>
              <a:rPr lang="en-US" sz="1867" kern="0" dirty="0"/>
            </a:br>
            <a:endParaRPr lang="en-US" sz="1867" kern="0" dirty="0"/>
          </a:p>
        </p:txBody>
      </p:sp>
      <p:sp>
        <p:nvSpPr>
          <p:cNvPr id="5" name="Slide Number Placeholder 4">
            <a:extLst>
              <a:ext uri="{FF2B5EF4-FFF2-40B4-BE49-F238E27FC236}">
                <a16:creationId xmlns:a16="http://schemas.microsoft.com/office/drawing/2014/main" id="{453AFFA5-B4E3-4134-83B6-03BDBE2523E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20</a:t>
            </a:fld>
            <a:endParaRPr lang="en-GB" sz="1867" kern="0" dirty="0"/>
          </a:p>
        </p:txBody>
      </p:sp>
    </p:spTree>
    <p:extLst>
      <p:ext uri="{BB962C8B-B14F-4D97-AF65-F5344CB8AC3E}">
        <p14:creationId xmlns:p14="http://schemas.microsoft.com/office/powerpoint/2010/main" val="114805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9BBD9-1261-41E5-8017-200520C2835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21</a:t>
            </a:fld>
            <a:endParaRPr lang="en" kern="0"/>
          </a:p>
        </p:txBody>
      </p:sp>
      <p:sp>
        <p:nvSpPr>
          <p:cNvPr id="3" name="Content Placeholder 1">
            <a:extLst>
              <a:ext uri="{FF2B5EF4-FFF2-40B4-BE49-F238E27FC236}">
                <a16:creationId xmlns:a16="http://schemas.microsoft.com/office/drawing/2014/main" id="{CADDB2BA-8B2C-4FD3-A4A5-439AFF0BE639}"/>
              </a:ext>
            </a:extLst>
          </p:cNvPr>
          <p:cNvSpPr txBox="1">
            <a:spLocks/>
          </p:cNvSpPr>
          <p:nvPr/>
        </p:nvSpPr>
        <p:spPr>
          <a:xfrm>
            <a:off x="696883" y="1443789"/>
            <a:ext cx="10798235" cy="52389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lang="en-US" sz="2133" kern="0" dirty="0">
              <a:latin typeface="Poppins Light"/>
              <a:cs typeface="Poppins Light"/>
            </a:endParaRPr>
          </a:p>
          <a:p>
            <a:pPr defTabSz="1219170"/>
            <a:r>
              <a:rPr lang="en-US" sz="2133" kern="0" dirty="0">
                <a:latin typeface="Poppins Light"/>
                <a:cs typeface="Poppins Light"/>
              </a:rPr>
              <a:t>Priority is determined by considering the following:</a:t>
            </a:r>
          </a:p>
          <a:p>
            <a:pPr marL="380990" indent="-380990" defTabSz="1219170">
              <a:buFont typeface="Arial" panose="020B0604020202020204" pitchFamily="34" charset="0"/>
              <a:buChar char="•"/>
            </a:pPr>
            <a:r>
              <a:rPr lang="en-US" sz="2133" kern="0" dirty="0">
                <a:latin typeface="Poppins Light"/>
                <a:cs typeface="Poppins Light"/>
              </a:rPr>
              <a:t>Business need for fixing the defect</a:t>
            </a:r>
          </a:p>
          <a:p>
            <a:pPr marL="380990" indent="-380990" defTabSz="1219170">
              <a:buFont typeface="Arial" panose="020B0604020202020204" pitchFamily="34" charset="0"/>
              <a:buChar char="•"/>
            </a:pPr>
            <a:r>
              <a:rPr lang="en-US" sz="2133" kern="0" dirty="0">
                <a:latin typeface="Poppins Light"/>
                <a:cs typeface="Poppins Light"/>
                <a:hlinkClick r:id="rId2">
                  <a:extLst>
                    <a:ext uri="{A12FA001-AC4F-418D-AE19-62706E023703}">
                      <ahyp:hlinkClr xmlns:ahyp="http://schemas.microsoft.com/office/drawing/2018/hyperlinkcolor" val="tx"/>
                    </a:ext>
                  </a:extLst>
                </a:hlinkClick>
              </a:rPr>
              <a:t>Defect Severity</a:t>
            </a:r>
            <a:r>
              <a:rPr lang="en-US" sz="2133" kern="0" dirty="0">
                <a:latin typeface="Poppins Light"/>
                <a:cs typeface="Poppins Light"/>
              </a:rPr>
              <a:t> /Impact</a:t>
            </a:r>
          </a:p>
          <a:p>
            <a:pPr marL="380990" indent="-380990" defTabSz="1219170">
              <a:buFont typeface="Arial" panose="020B0604020202020204" pitchFamily="34" charset="0"/>
              <a:buChar char="•"/>
            </a:pPr>
            <a:r>
              <a:rPr lang="en-US" sz="2133" kern="0" dirty="0">
                <a:latin typeface="Poppins Light"/>
                <a:cs typeface="Poppins Light"/>
                <a:hlinkClick r:id="rId3">
                  <a:extLst>
                    <a:ext uri="{A12FA001-AC4F-418D-AE19-62706E023703}">
                      <ahyp:hlinkClr xmlns:ahyp="http://schemas.microsoft.com/office/drawing/2018/hyperlinkcolor" val="tx"/>
                    </a:ext>
                  </a:extLst>
                </a:hlinkClick>
              </a:rPr>
              <a:t>Defect Probability</a:t>
            </a:r>
            <a:r>
              <a:rPr lang="en-US" sz="2133" kern="0" dirty="0">
                <a:latin typeface="Poppins Light"/>
                <a:cs typeface="Poppins Light"/>
              </a:rPr>
              <a:t> /Visibility</a:t>
            </a:r>
          </a:p>
          <a:p>
            <a:pPr marL="380990" indent="-380990" defTabSz="1219170">
              <a:buFont typeface="Arial" panose="020B0604020202020204" pitchFamily="34" charset="0"/>
              <a:buChar char="•"/>
            </a:pPr>
            <a:r>
              <a:rPr lang="en-US" sz="2133" kern="0" dirty="0">
                <a:latin typeface="Poppins Light"/>
                <a:cs typeface="Poppins Light"/>
              </a:rPr>
              <a:t>Available Resources (Developers to fix and Testers to verify the fixes)</a:t>
            </a:r>
          </a:p>
          <a:p>
            <a:pPr marL="380990" indent="-380990" defTabSz="1219170">
              <a:buFont typeface="Arial" panose="020B0604020202020204" pitchFamily="34" charset="0"/>
              <a:buChar char="•"/>
            </a:pPr>
            <a:r>
              <a:rPr lang="en-US" sz="2133" kern="0" dirty="0">
                <a:latin typeface="Poppins Light"/>
                <a:cs typeface="Poppins Light"/>
              </a:rPr>
              <a:t>Available Time (Time for fixing, verifying the fixes and performing </a:t>
            </a:r>
            <a:r>
              <a:rPr lang="en-US" sz="2133" kern="0" dirty="0">
                <a:latin typeface="Poppins Light"/>
                <a:cs typeface="Poppins Light"/>
                <a:hlinkClick r:id="rId4">
                  <a:extLst>
                    <a:ext uri="{A12FA001-AC4F-418D-AE19-62706E023703}">
                      <ahyp:hlinkClr xmlns:ahyp="http://schemas.microsoft.com/office/drawing/2018/hyperlinkcolor" val="tx"/>
                    </a:ext>
                  </a:extLst>
                </a:hlinkClick>
              </a:rPr>
              <a:t>regression tests</a:t>
            </a:r>
            <a:r>
              <a:rPr lang="en-US" sz="2133" kern="0" dirty="0">
                <a:latin typeface="Poppins Light"/>
                <a:cs typeface="Poppins Light"/>
              </a:rPr>
              <a:t> after the verification of the fixes)</a:t>
            </a:r>
          </a:p>
          <a:p>
            <a:pPr defTabSz="1219170"/>
            <a:endParaRPr lang="en-US" sz="2133" kern="0" dirty="0">
              <a:latin typeface="Poppins Light"/>
              <a:cs typeface="Poppins Light"/>
            </a:endParaRPr>
          </a:p>
          <a:p>
            <a:pPr defTabSz="1219170"/>
            <a:r>
              <a:rPr lang="en-US" sz="2133" kern="0" dirty="0">
                <a:latin typeface="Poppins Light"/>
                <a:cs typeface="Poppins Light"/>
              </a:rPr>
              <a:t>Defect Priority needs to be managed carefully in order to avoid product instability, especially when there is a large of number of defects.</a:t>
            </a:r>
          </a:p>
          <a:p>
            <a:pPr defTabSz="1219170"/>
            <a:endParaRPr lang="en-US" sz="2133" kern="0" dirty="0">
              <a:latin typeface="Poppins Light"/>
              <a:cs typeface="Poppins Light"/>
            </a:endParaRPr>
          </a:p>
        </p:txBody>
      </p:sp>
      <p:sp>
        <p:nvSpPr>
          <p:cNvPr id="4" name="Title 2">
            <a:extLst>
              <a:ext uri="{FF2B5EF4-FFF2-40B4-BE49-F238E27FC236}">
                <a16:creationId xmlns:a16="http://schemas.microsoft.com/office/drawing/2014/main" id="{68F54307-CCE5-4EF7-A9A4-28E178F68721}"/>
              </a:ext>
            </a:extLst>
          </p:cNvPr>
          <p:cNvSpPr txBox="1">
            <a:spLocks/>
          </p:cNvSpPr>
          <p:nvPr/>
        </p:nvSpPr>
        <p:spPr>
          <a:xfrm>
            <a:off x="368968" y="256674"/>
            <a:ext cx="10654923" cy="13154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Defect Priority</a:t>
            </a:r>
            <a:br>
              <a:rPr lang="en-US" sz="1867" kern="0" dirty="0"/>
            </a:br>
            <a:endParaRPr lang="en-US" sz="1867" kern="0" dirty="0"/>
          </a:p>
        </p:txBody>
      </p:sp>
      <p:sp>
        <p:nvSpPr>
          <p:cNvPr id="5" name="Slide Number Placeholder 4">
            <a:extLst>
              <a:ext uri="{FF2B5EF4-FFF2-40B4-BE49-F238E27FC236}">
                <a16:creationId xmlns:a16="http://schemas.microsoft.com/office/drawing/2014/main" id="{453AFFA5-B4E3-4134-83B6-03BDBE2523E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21</a:t>
            </a:fld>
            <a:endParaRPr lang="en-GB" sz="1867" kern="0" dirty="0"/>
          </a:p>
        </p:txBody>
      </p:sp>
    </p:spTree>
    <p:extLst>
      <p:ext uri="{BB962C8B-B14F-4D97-AF65-F5344CB8AC3E}">
        <p14:creationId xmlns:p14="http://schemas.microsoft.com/office/powerpoint/2010/main" val="575568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9BBD9-1261-41E5-8017-200520C2835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22</a:t>
            </a:fld>
            <a:endParaRPr lang="en" kern="0"/>
          </a:p>
        </p:txBody>
      </p:sp>
      <p:sp>
        <p:nvSpPr>
          <p:cNvPr id="3" name="Content Placeholder 1">
            <a:extLst>
              <a:ext uri="{FF2B5EF4-FFF2-40B4-BE49-F238E27FC236}">
                <a16:creationId xmlns:a16="http://schemas.microsoft.com/office/drawing/2014/main" id="{CADDB2BA-8B2C-4FD3-A4A5-439AFF0BE639}"/>
              </a:ext>
            </a:extLst>
          </p:cNvPr>
          <p:cNvSpPr txBox="1">
            <a:spLocks/>
          </p:cNvSpPr>
          <p:nvPr/>
        </p:nvSpPr>
        <p:spPr>
          <a:xfrm>
            <a:off x="696883" y="1443789"/>
            <a:ext cx="10798235" cy="52389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Indicates the likelihood of a user encountering the defect / bug.</a:t>
            </a:r>
          </a:p>
          <a:p>
            <a:pPr defTabSz="1219170"/>
            <a:endParaRPr lang="en-US" sz="2133" kern="0" dirty="0">
              <a:latin typeface="Poppins Light"/>
              <a:cs typeface="Poppins Light"/>
            </a:endParaRPr>
          </a:p>
          <a:p>
            <a:pPr defTabSz="1219170"/>
            <a:r>
              <a:rPr lang="en-US" sz="2133" kern="0" dirty="0">
                <a:latin typeface="Poppins Light"/>
                <a:cs typeface="Poppins Light"/>
              </a:rPr>
              <a:t>Also known as Defect Visibility or Bug Probability or Bug Visibility, </a:t>
            </a:r>
          </a:p>
          <a:p>
            <a:pPr defTabSz="1219170"/>
            <a:endParaRPr lang="en-US" sz="2133" kern="0" dirty="0">
              <a:latin typeface="Poppins Light"/>
              <a:cs typeface="Poppins Light"/>
            </a:endParaRPr>
          </a:p>
          <a:p>
            <a:pPr defTabSz="1219170"/>
            <a:r>
              <a:rPr lang="en-US" sz="2133" kern="0" dirty="0">
                <a:latin typeface="Poppins Light"/>
                <a:cs typeface="Poppins Light"/>
              </a:rPr>
              <a:t>Probability can be categorized into the following levels:</a:t>
            </a:r>
          </a:p>
          <a:p>
            <a:pPr defTabSz="1219170"/>
            <a:endParaRPr lang="en-US" sz="2133" kern="0" dirty="0">
              <a:latin typeface="Poppins Light"/>
              <a:cs typeface="Poppins Light"/>
            </a:endParaRPr>
          </a:p>
          <a:p>
            <a:pPr defTabSz="1219170"/>
            <a:r>
              <a:rPr lang="en-US" sz="2133" b="1" kern="0" dirty="0">
                <a:latin typeface="Poppins Light"/>
                <a:cs typeface="Poppins Light"/>
              </a:rPr>
              <a:t>High: </a:t>
            </a:r>
            <a:r>
              <a:rPr lang="en-US" sz="2133" kern="0" dirty="0">
                <a:latin typeface="Poppins Light"/>
                <a:cs typeface="Poppins Light"/>
              </a:rPr>
              <a:t>Encountered by all or almost all the users of the feature</a:t>
            </a:r>
          </a:p>
          <a:p>
            <a:pPr defTabSz="1219170"/>
            <a:endParaRPr lang="en-US" sz="2133" b="1" kern="0" dirty="0">
              <a:latin typeface="Poppins Light"/>
              <a:cs typeface="Poppins Light"/>
            </a:endParaRPr>
          </a:p>
          <a:p>
            <a:pPr defTabSz="1219170"/>
            <a:r>
              <a:rPr lang="en-US" sz="2133" b="1" kern="0" dirty="0">
                <a:latin typeface="Poppins Light"/>
                <a:cs typeface="Poppins Light"/>
              </a:rPr>
              <a:t>Medium: </a:t>
            </a:r>
            <a:r>
              <a:rPr lang="en-US" sz="2133" kern="0" dirty="0">
                <a:latin typeface="Poppins Light"/>
                <a:cs typeface="Poppins Light"/>
              </a:rPr>
              <a:t>Encountered by about 50% of the users of the feature</a:t>
            </a:r>
          </a:p>
          <a:p>
            <a:pPr defTabSz="1219170"/>
            <a:endParaRPr lang="en-US" sz="2133" kern="0" dirty="0">
              <a:latin typeface="Poppins Light"/>
              <a:cs typeface="Poppins Light"/>
            </a:endParaRPr>
          </a:p>
          <a:p>
            <a:pPr defTabSz="1219170"/>
            <a:r>
              <a:rPr lang="en-US" sz="2133" b="1" kern="0" dirty="0">
                <a:latin typeface="Poppins Light"/>
                <a:cs typeface="Poppins Light"/>
              </a:rPr>
              <a:t>Low: </a:t>
            </a:r>
            <a:r>
              <a:rPr lang="en-US" sz="2133" kern="0" dirty="0">
                <a:latin typeface="Poppins Light"/>
                <a:cs typeface="Poppins Light"/>
              </a:rPr>
              <a:t>Encountered by very few users of the feature</a:t>
            </a:r>
          </a:p>
          <a:p>
            <a:pPr defTabSz="1219170"/>
            <a:endParaRPr lang="en-US" sz="2133" kern="0" dirty="0">
              <a:latin typeface="Poppins Light"/>
              <a:cs typeface="Poppins Light"/>
            </a:endParaRPr>
          </a:p>
          <a:p>
            <a:pPr defTabSz="1219170"/>
            <a:endParaRPr lang="en-US" sz="2133" kern="0" dirty="0">
              <a:latin typeface="Poppins Light"/>
              <a:cs typeface="Poppins Light"/>
            </a:endParaRPr>
          </a:p>
        </p:txBody>
      </p:sp>
      <p:sp>
        <p:nvSpPr>
          <p:cNvPr id="4" name="Title 2">
            <a:extLst>
              <a:ext uri="{FF2B5EF4-FFF2-40B4-BE49-F238E27FC236}">
                <a16:creationId xmlns:a16="http://schemas.microsoft.com/office/drawing/2014/main" id="{68F54307-CCE5-4EF7-A9A4-28E178F68721}"/>
              </a:ext>
            </a:extLst>
          </p:cNvPr>
          <p:cNvSpPr txBox="1">
            <a:spLocks/>
          </p:cNvSpPr>
          <p:nvPr/>
        </p:nvSpPr>
        <p:spPr>
          <a:xfrm>
            <a:off x="368968" y="256674"/>
            <a:ext cx="10654923" cy="13154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Defect Probability</a:t>
            </a:r>
            <a:br>
              <a:rPr lang="en-US" sz="1867" kern="0" dirty="0"/>
            </a:br>
            <a:endParaRPr lang="en-US" sz="1867" kern="0" dirty="0"/>
          </a:p>
        </p:txBody>
      </p:sp>
      <p:sp>
        <p:nvSpPr>
          <p:cNvPr id="5" name="Slide Number Placeholder 4">
            <a:extLst>
              <a:ext uri="{FF2B5EF4-FFF2-40B4-BE49-F238E27FC236}">
                <a16:creationId xmlns:a16="http://schemas.microsoft.com/office/drawing/2014/main" id="{453AFFA5-B4E3-4134-83B6-03BDBE2523E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22</a:t>
            </a:fld>
            <a:endParaRPr lang="en-GB" sz="1867" kern="0" dirty="0"/>
          </a:p>
        </p:txBody>
      </p:sp>
    </p:spTree>
    <p:extLst>
      <p:ext uri="{BB962C8B-B14F-4D97-AF65-F5344CB8AC3E}">
        <p14:creationId xmlns:p14="http://schemas.microsoft.com/office/powerpoint/2010/main" val="3021313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9BBD9-1261-41E5-8017-200520C2835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23</a:t>
            </a:fld>
            <a:endParaRPr lang="en" kern="0"/>
          </a:p>
        </p:txBody>
      </p:sp>
      <p:sp>
        <p:nvSpPr>
          <p:cNvPr id="3" name="Content Placeholder 1">
            <a:extLst>
              <a:ext uri="{FF2B5EF4-FFF2-40B4-BE49-F238E27FC236}">
                <a16:creationId xmlns:a16="http://schemas.microsoft.com/office/drawing/2014/main" id="{CADDB2BA-8B2C-4FD3-A4A5-439AFF0BE639}"/>
              </a:ext>
            </a:extLst>
          </p:cNvPr>
          <p:cNvSpPr txBox="1">
            <a:spLocks/>
          </p:cNvSpPr>
          <p:nvPr/>
        </p:nvSpPr>
        <p:spPr>
          <a:xfrm>
            <a:off x="696883" y="1443789"/>
            <a:ext cx="10798235" cy="52389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lang="en-US" sz="2133" kern="0" dirty="0">
              <a:latin typeface="Poppins Light"/>
              <a:cs typeface="Poppins Light"/>
            </a:endParaRPr>
          </a:p>
          <a:p>
            <a:pPr defTabSz="1219170"/>
            <a:r>
              <a:rPr lang="en-US" sz="2133" kern="0" dirty="0">
                <a:latin typeface="Poppins Light"/>
                <a:cs typeface="Poppins Light"/>
              </a:rPr>
              <a:t>Defect Probability can also be denoted in percentage (%).</a:t>
            </a:r>
          </a:p>
          <a:p>
            <a:pPr defTabSz="1219170"/>
            <a:endParaRPr lang="en-US" sz="2133" kern="0" dirty="0">
              <a:latin typeface="Poppins Light"/>
              <a:cs typeface="Poppins Light"/>
            </a:endParaRPr>
          </a:p>
          <a:p>
            <a:pPr defTabSz="1219170"/>
            <a:r>
              <a:rPr lang="en-US" sz="2133" kern="0" dirty="0">
                <a:latin typeface="Poppins Light"/>
                <a:cs typeface="Poppins Light"/>
              </a:rPr>
              <a:t>The measure of Probability/Visibility is with respect to the usage of a feature and not the overall software.</a:t>
            </a:r>
          </a:p>
          <a:p>
            <a:pPr defTabSz="1219170"/>
            <a:endParaRPr lang="en-US" sz="2133" kern="0" dirty="0">
              <a:latin typeface="Poppins Light"/>
              <a:cs typeface="Poppins Light"/>
            </a:endParaRPr>
          </a:p>
          <a:p>
            <a:pPr defTabSz="1219170"/>
            <a:r>
              <a:rPr lang="en-US" sz="2133" kern="0" dirty="0">
                <a:latin typeface="Poppins Light"/>
                <a:cs typeface="Poppins Light"/>
              </a:rPr>
              <a:t>Hence, a bug in a rarely used feature can have a high probability if the bug is easily encountered by users of the feature. Similarly, a bug in a widely used feature can have a low probability if the users rarely detect it.</a:t>
            </a:r>
          </a:p>
          <a:p>
            <a:pPr defTabSz="1219170"/>
            <a:endParaRPr lang="en-US" sz="2133" kern="0" dirty="0">
              <a:latin typeface="Poppins Light"/>
              <a:cs typeface="Poppins Light"/>
            </a:endParaRPr>
          </a:p>
        </p:txBody>
      </p:sp>
      <p:sp>
        <p:nvSpPr>
          <p:cNvPr id="4" name="Title 2">
            <a:extLst>
              <a:ext uri="{FF2B5EF4-FFF2-40B4-BE49-F238E27FC236}">
                <a16:creationId xmlns:a16="http://schemas.microsoft.com/office/drawing/2014/main" id="{68F54307-CCE5-4EF7-A9A4-28E178F68721}"/>
              </a:ext>
            </a:extLst>
          </p:cNvPr>
          <p:cNvSpPr txBox="1">
            <a:spLocks/>
          </p:cNvSpPr>
          <p:nvPr/>
        </p:nvSpPr>
        <p:spPr>
          <a:xfrm>
            <a:off x="368968" y="256674"/>
            <a:ext cx="10654923" cy="13154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Defect Probability</a:t>
            </a:r>
            <a:br>
              <a:rPr lang="en-US" sz="1867" kern="0" dirty="0"/>
            </a:br>
            <a:endParaRPr lang="en-US" sz="1867" kern="0" dirty="0"/>
          </a:p>
        </p:txBody>
      </p:sp>
      <p:sp>
        <p:nvSpPr>
          <p:cNvPr id="5" name="Slide Number Placeholder 4">
            <a:extLst>
              <a:ext uri="{FF2B5EF4-FFF2-40B4-BE49-F238E27FC236}">
                <a16:creationId xmlns:a16="http://schemas.microsoft.com/office/drawing/2014/main" id="{453AFFA5-B4E3-4134-83B6-03BDBE2523E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23</a:t>
            </a:fld>
            <a:endParaRPr lang="en-GB" sz="1867" kern="0" dirty="0"/>
          </a:p>
        </p:txBody>
      </p:sp>
    </p:spTree>
    <p:extLst>
      <p:ext uri="{BB962C8B-B14F-4D97-AF65-F5344CB8AC3E}">
        <p14:creationId xmlns:p14="http://schemas.microsoft.com/office/powerpoint/2010/main" val="2668860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9BBD9-1261-41E5-8017-200520C2835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24</a:t>
            </a:fld>
            <a:endParaRPr lang="en" kern="0"/>
          </a:p>
        </p:txBody>
      </p:sp>
      <p:sp>
        <p:nvSpPr>
          <p:cNvPr id="3" name="Content Placeholder 1">
            <a:extLst>
              <a:ext uri="{FF2B5EF4-FFF2-40B4-BE49-F238E27FC236}">
                <a16:creationId xmlns:a16="http://schemas.microsoft.com/office/drawing/2014/main" id="{CADDB2BA-8B2C-4FD3-A4A5-439AFF0BE639}"/>
              </a:ext>
            </a:extLst>
          </p:cNvPr>
          <p:cNvSpPr txBox="1">
            <a:spLocks/>
          </p:cNvSpPr>
          <p:nvPr/>
        </p:nvSpPr>
        <p:spPr>
          <a:xfrm>
            <a:off x="577517" y="1427748"/>
            <a:ext cx="10917601" cy="46741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Is a classification of software defect (bug) to indicate the degree of negative impact on the quality of software.</a:t>
            </a:r>
          </a:p>
          <a:p>
            <a:pPr defTabSz="1219170"/>
            <a:endParaRPr lang="en-US" sz="2133" kern="0" dirty="0">
              <a:latin typeface="Poppins Light"/>
              <a:cs typeface="Poppins Light"/>
            </a:endParaRPr>
          </a:p>
          <a:p>
            <a:pPr defTabSz="1219170"/>
            <a:r>
              <a:rPr lang="en-US" sz="2133" kern="0" dirty="0">
                <a:latin typeface="Poppins Light"/>
                <a:cs typeface="Poppins Light"/>
              </a:rPr>
              <a:t>can be categorized into the following levels:</a:t>
            </a:r>
          </a:p>
          <a:p>
            <a:pPr defTabSz="1219170"/>
            <a:endParaRPr lang="en-US" sz="2133" kern="0" dirty="0">
              <a:latin typeface="Poppins Light"/>
              <a:cs typeface="Poppins Light"/>
            </a:endParaRPr>
          </a:p>
          <a:p>
            <a:pPr defTabSz="1219170"/>
            <a:r>
              <a:rPr lang="en-US" sz="2133" b="1" kern="0" dirty="0">
                <a:latin typeface="Poppins Light"/>
                <a:cs typeface="Poppins Light"/>
              </a:rPr>
              <a:t>Critical:</a:t>
            </a:r>
            <a:r>
              <a:rPr lang="en-US" sz="2133" kern="0" dirty="0">
                <a:latin typeface="Poppins Light"/>
                <a:cs typeface="Poppins Light"/>
              </a:rPr>
              <a:t> The defect affects critical functionality or critical data. It does not have a workaround. Example: Unsuccessful installation, complete failure of a feature.</a:t>
            </a:r>
          </a:p>
          <a:p>
            <a:pPr defTabSz="1219170"/>
            <a:endParaRPr lang="en-US" sz="2133" kern="0" dirty="0">
              <a:latin typeface="Poppins Light"/>
              <a:cs typeface="Poppins Light"/>
            </a:endParaRPr>
          </a:p>
          <a:p>
            <a:pPr defTabSz="1219170"/>
            <a:r>
              <a:rPr lang="en-US" sz="2133" b="1" kern="0" dirty="0">
                <a:latin typeface="Poppins Light"/>
                <a:cs typeface="Poppins Light"/>
              </a:rPr>
              <a:t>Major:</a:t>
            </a:r>
            <a:r>
              <a:rPr lang="en-US" sz="2133" kern="0" dirty="0">
                <a:latin typeface="Poppins Light"/>
                <a:cs typeface="Poppins Light"/>
              </a:rPr>
              <a:t> The defect affects major functionality or major data. It has a workaround but is not obvious and is difficult. </a:t>
            </a:r>
          </a:p>
          <a:p>
            <a:pPr defTabSz="1219170"/>
            <a:r>
              <a:rPr lang="en-US" sz="2133" kern="0" dirty="0">
                <a:latin typeface="Poppins Light"/>
                <a:cs typeface="Poppins Light"/>
              </a:rPr>
              <a:t>Example: A feature is not functional from one module but the task is doable if 10 complicated indirect steps are followed in another module/s.</a:t>
            </a:r>
          </a:p>
          <a:p>
            <a:pPr defTabSz="1219170"/>
            <a:endParaRPr lang="en-US" sz="2133" kern="0" dirty="0">
              <a:latin typeface="Poppins Light"/>
              <a:cs typeface="Poppins Light"/>
            </a:endParaRPr>
          </a:p>
          <a:p>
            <a:pPr defTabSz="1219170"/>
            <a:endParaRPr lang="en-US" sz="2133" kern="0" dirty="0">
              <a:latin typeface="Poppins Light"/>
              <a:cs typeface="Poppins Light"/>
            </a:endParaRPr>
          </a:p>
        </p:txBody>
      </p:sp>
      <p:sp>
        <p:nvSpPr>
          <p:cNvPr id="4" name="Title 2">
            <a:extLst>
              <a:ext uri="{FF2B5EF4-FFF2-40B4-BE49-F238E27FC236}">
                <a16:creationId xmlns:a16="http://schemas.microsoft.com/office/drawing/2014/main" id="{68F54307-CCE5-4EF7-A9A4-28E178F68721}"/>
              </a:ext>
            </a:extLst>
          </p:cNvPr>
          <p:cNvSpPr txBox="1">
            <a:spLocks/>
          </p:cNvSpPr>
          <p:nvPr/>
        </p:nvSpPr>
        <p:spPr>
          <a:xfrm>
            <a:off x="368968" y="256674"/>
            <a:ext cx="10654923" cy="13154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Defect Severity</a:t>
            </a:r>
            <a:br>
              <a:rPr lang="en-US" sz="1867" kern="0" dirty="0"/>
            </a:br>
            <a:endParaRPr lang="en-US" sz="1867" kern="0" dirty="0"/>
          </a:p>
        </p:txBody>
      </p:sp>
      <p:sp>
        <p:nvSpPr>
          <p:cNvPr id="5" name="Slide Number Placeholder 4">
            <a:extLst>
              <a:ext uri="{FF2B5EF4-FFF2-40B4-BE49-F238E27FC236}">
                <a16:creationId xmlns:a16="http://schemas.microsoft.com/office/drawing/2014/main" id="{453AFFA5-B4E3-4134-83B6-03BDBE2523E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24</a:t>
            </a:fld>
            <a:endParaRPr lang="en-GB" sz="1867" kern="0" dirty="0"/>
          </a:p>
        </p:txBody>
      </p:sp>
    </p:spTree>
    <p:extLst>
      <p:ext uri="{BB962C8B-B14F-4D97-AF65-F5344CB8AC3E}">
        <p14:creationId xmlns:p14="http://schemas.microsoft.com/office/powerpoint/2010/main" val="308008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9BBD9-1261-41E5-8017-200520C2835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25</a:t>
            </a:fld>
            <a:endParaRPr lang="en" kern="0"/>
          </a:p>
        </p:txBody>
      </p:sp>
      <p:sp>
        <p:nvSpPr>
          <p:cNvPr id="3" name="Content Placeholder 1">
            <a:extLst>
              <a:ext uri="{FF2B5EF4-FFF2-40B4-BE49-F238E27FC236}">
                <a16:creationId xmlns:a16="http://schemas.microsoft.com/office/drawing/2014/main" id="{CADDB2BA-8B2C-4FD3-A4A5-439AFF0BE639}"/>
              </a:ext>
            </a:extLst>
          </p:cNvPr>
          <p:cNvSpPr txBox="1">
            <a:spLocks/>
          </p:cNvSpPr>
          <p:nvPr/>
        </p:nvSpPr>
        <p:spPr>
          <a:xfrm>
            <a:off x="840193" y="1572126"/>
            <a:ext cx="10654924" cy="47003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lang="en-US" sz="1867" kern="0" dirty="0"/>
          </a:p>
          <a:p>
            <a:pPr defTabSz="1219170"/>
            <a:r>
              <a:rPr lang="en-US" sz="2133" b="1" kern="0" dirty="0">
                <a:latin typeface="Poppins Light"/>
                <a:cs typeface="Poppins Light"/>
              </a:rPr>
              <a:t>Minor:</a:t>
            </a:r>
            <a:r>
              <a:rPr lang="en-US" sz="2133" kern="0" dirty="0">
                <a:latin typeface="Poppins Light"/>
                <a:cs typeface="Poppins Light"/>
              </a:rPr>
              <a:t> The defect affects minor functionality or non-critical data. It has an easy workaround. Example: A minor feature that is not functional in one module but the same task is easily doable from another module.</a:t>
            </a:r>
          </a:p>
          <a:p>
            <a:pPr defTabSz="1219170"/>
            <a:endParaRPr lang="en-US" sz="2133" kern="0" dirty="0">
              <a:latin typeface="Poppins Light"/>
              <a:cs typeface="Poppins Light"/>
            </a:endParaRPr>
          </a:p>
          <a:p>
            <a:pPr defTabSz="1219170"/>
            <a:r>
              <a:rPr lang="en-US" sz="2133" b="1" kern="0" dirty="0">
                <a:latin typeface="Poppins Light"/>
                <a:cs typeface="Poppins Light"/>
              </a:rPr>
              <a:t>Trivial: </a:t>
            </a:r>
            <a:r>
              <a:rPr lang="en-US" sz="2133" kern="0" dirty="0">
                <a:latin typeface="Poppins Light"/>
                <a:cs typeface="Poppins Light"/>
              </a:rPr>
              <a:t>The defect does not affect functionality or data. It does not even need a workaround. It does not impact productivity or efficiency. It is merely an inconvenience.</a:t>
            </a:r>
          </a:p>
          <a:p>
            <a:pPr defTabSz="1219170"/>
            <a:r>
              <a:rPr lang="en-US" sz="2133" kern="0" dirty="0">
                <a:latin typeface="Poppins Light"/>
                <a:cs typeface="Poppins Light"/>
              </a:rPr>
              <a:t> Example: Petty layout discrepancies, spelling/grammatical errors.</a:t>
            </a:r>
          </a:p>
          <a:p>
            <a:pPr defTabSz="1219170"/>
            <a:endParaRPr lang="en-US" sz="2133" kern="0" dirty="0">
              <a:latin typeface="Poppins Light"/>
              <a:cs typeface="Poppins Light"/>
            </a:endParaRPr>
          </a:p>
        </p:txBody>
      </p:sp>
      <p:sp>
        <p:nvSpPr>
          <p:cNvPr id="4" name="Title 2">
            <a:extLst>
              <a:ext uri="{FF2B5EF4-FFF2-40B4-BE49-F238E27FC236}">
                <a16:creationId xmlns:a16="http://schemas.microsoft.com/office/drawing/2014/main" id="{68F54307-CCE5-4EF7-A9A4-28E178F68721}"/>
              </a:ext>
            </a:extLst>
          </p:cNvPr>
          <p:cNvSpPr txBox="1">
            <a:spLocks/>
          </p:cNvSpPr>
          <p:nvPr/>
        </p:nvSpPr>
        <p:spPr>
          <a:xfrm>
            <a:off x="368968" y="256674"/>
            <a:ext cx="10654923" cy="13154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Defect Severity</a:t>
            </a:r>
            <a:br>
              <a:rPr lang="en-US" sz="1867" kern="0" dirty="0"/>
            </a:br>
            <a:endParaRPr lang="en-US" sz="1867" kern="0" dirty="0"/>
          </a:p>
        </p:txBody>
      </p:sp>
      <p:sp>
        <p:nvSpPr>
          <p:cNvPr id="5" name="Slide Number Placeholder 4">
            <a:extLst>
              <a:ext uri="{FF2B5EF4-FFF2-40B4-BE49-F238E27FC236}">
                <a16:creationId xmlns:a16="http://schemas.microsoft.com/office/drawing/2014/main" id="{453AFFA5-B4E3-4134-83B6-03BDBE2523E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25</a:t>
            </a:fld>
            <a:endParaRPr lang="en-GB" sz="1867" kern="0" dirty="0"/>
          </a:p>
        </p:txBody>
      </p:sp>
    </p:spTree>
    <p:extLst>
      <p:ext uri="{BB962C8B-B14F-4D97-AF65-F5344CB8AC3E}">
        <p14:creationId xmlns:p14="http://schemas.microsoft.com/office/powerpoint/2010/main" val="3311339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9BBD9-1261-41E5-8017-200520C2835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26</a:t>
            </a:fld>
            <a:endParaRPr lang="en" kern="0"/>
          </a:p>
        </p:txBody>
      </p:sp>
      <p:sp>
        <p:nvSpPr>
          <p:cNvPr id="3" name="Content Placeholder 1">
            <a:extLst>
              <a:ext uri="{FF2B5EF4-FFF2-40B4-BE49-F238E27FC236}">
                <a16:creationId xmlns:a16="http://schemas.microsoft.com/office/drawing/2014/main" id="{CADDB2BA-8B2C-4FD3-A4A5-439AFF0BE639}"/>
              </a:ext>
            </a:extLst>
          </p:cNvPr>
          <p:cNvSpPr txBox="1">
            <a:spLocks/>
          </p:cNvSpPr>
          <p:nvPr/>
        </p:nvSpPr>
        <p:spPr>
          <a:xfrm>
            <a:off x="705852" y="1443790"/>
            <a:ext cx="10789265" cy="47965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Severity is also denoted as:</a:t>
            </a:r>
          </a:p>
          <a:p>
            <a:pPr defTabSz="1219170"/>
            <a:r>
              <a:rPr lang="en-US" sz="2133" kern="0" dirty="0">
                <a:latin typeface="Poppins Light"/>
                <a:cs typeface="Poppins Light"/>
              </a:rPr>
              <a:t>S1 = Critical</a:t>
            </a:r>
          </a:p>
          <a:p>
            <a:pPr defTabSz="1219170"/>
            <a:r>
              <a:rPr lang="en-US" sz="2133" kern="0" dirty="0">
                <a:latin typeface="Poppins Light"/>
                <a:cs typeface="Poppins Light"/>
              </a:rPr>
              <a:t>S2 = Major</a:t>
            </a:r>
          </a:p>
          <a:p>
            <a:pPr defTabSz="1219170"/>
            <a:r>
              <a:rPr lang="en-US" sz="2133" kern="0" dirty="0">
                <a:latin typeface="Poppins Light"/>
                <a:cs typeface="Poppins Light"/>
              </a:rPr>
              <a:t>S3 = Minor</a:t>
            </a:r>
          </a:p>
          <a:p>
            <a:pPr defTabSz="1219170"/>
            <a:r>
              <a:rPr lang="en-US" sz="2133" kern="0" dirty="0">
                <a:latin typeface="Poppins Light"/>
                <a:cs typeface="Poppins Light"/>
              </a:rPr>
              <a:t>S4 = Trivial</a:t>
            </a:r>
          </a:p>
          <a:p>
            <a:pPr defTabSz="1219170"/>
            <a:endParaRPr lang="en-US" sz="2133" kern="0" dirty="0">
              <a:latin typeface="Poppins Light"/>
              <a:cs typeface="Poppins Light"/>
            </a:endParaRPr>
          </a:p>
          <a:p>
            <a:pPr defTabSz="1219170"/>
            <a:r>
              <a:rPr lang="en-US" sz="2133" kern="0" dirty="0">
                <a:latin typeface="Poppins Light"/>
                <a:cs typeface="Poppins Light"/>
              </a:rPr>
              <a:t>Testers have the final say on Defect Severity while the Project Management / Product Management /Client has the final say on </a:t>
            </a:r>
            <a:r>
              <a:rPr lang="en-US" sz="2133" kern="0" dirty="0">
                <a:latin typeface="Poppins Light"/>
                <a:cs typeface="Poppins Light"/>
                <a:hlinkClick r:id="rId2">
                  <a:extLst>
                    <a:ext uri="{A12FA001-AC4F-418D-AE19-62706E023703}">
                      <ahyp:hlinkClr xmlns:ahyp="http://schemas.microsoft.com/office/drawing/2018/hyperlinkcolor" val="tx"/>
                    </a:ext>
                  </a:extLst>
                </a:hlinkClick>
              </a:rPr>
              <a:t>Defect Priority</a:t>
            </a:r>
            <a:r>
              <a:rPr lang="en-US" sz="2133" kern="0" dirty="0">
                <a:latin typeface="Poppins Light"/>
                <a:cs typeface="Poppins Light"/>
              </a:rPr>
              <a:t>.</a:t>
            </a:r>
          </a:p>
          <a:p>
            <a:pPr defTabSz="1219170"/>
            <a:endParaRPr lang="en-US" sz="2133" kern="0" dirty="0">
              <a:latin typeface="Poppins Light"/>
              <a:cs typeface="Poppins Light"/>
            </a:endParaRPr>
          </a:p>
          <a:p>
            <a:pPr defTabSz="1219170"/>
            <a:endParaRPr lang="en-US" sz="2133" kern="0" dirty="0">
              <a:latin typeface="Poppins Light"/>
              <a:cs typeface="Poppins Light"/>
            </a:endParaRPr>
          </a:p>
          <a:p>
            <a:pPr defTabSz="1219170"/>
            <a:endParaRPr lang="en-US" sz="2133" kern="0" dirty="0">
              <a:latin typeface="Poppins Light"/>
              <a:cs typeface="Poppins Light"/>
            </a:endParaRPr>
          </a:p>
        </p:txBody>
      </p:sp>
      <p:sp>
        <p:nvSpPr>
          <p:cNvPr id="4" name="Title 2">
            <a:extLst>
              <a:ext uri="{FF2B5EF4-FFF2-40B4-BE49-F238E27FC236}">
                <a16:creationId xmlns:a16="http://schemas.microsoft.com/office/drawing/2014/main" id="{68F54307-CCE5-4EF7-A9A4-28E178F68721}"/>
              </a:ext>
            </a:extLst>
          </p:cNvPr>
          <p:cNvSpPr txBox="1">
            <a:spLocks/>
          </p:cNvSpPr>
          <p:nvPr/>
        </p:nvSpPr>
        <p:spPr>
          <a:xfrm>
            <a:off x="368968" y="256674"/>
            <a:ext cx="10654923" cy="13154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Defect Severity</a:t>
            </a:r>
            <a:br>
              <a:rPr lang="en-US" sz="1867" kern="0" dirty="0"/>
            </a:br>
            <a:endParaRPr lang="en-US" sz="1867" kern="0" dirty="0"/>
          </a:p>
        </p:txBody>
      </p:sp>
      <p:sp>
        <p:nvSpPr>
          <p:cNvPr id="5" name="Slide Number Placeholder 4">
            <a:extLst>
              <a:ext uri="{FF2B5EF4-FFF2-40B4-BE49-F238E27FC236}">
                <a16:creationId xmlns:a16="http://schemas.microsoft.com/office/drawing/2014/main" id="{453AFFA5-B4E3-4134-83B6-03BDBE2523ED}"/>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26</a:t>
            </a:fld>
            <a:endParaRPr lang="en-GB" sz="1867" kern="0" dirty="0"/>
          </a:p>
        </p:txBody>
      </p:sp>
    </p:spTree>
    <p:extLst>
      <p:ext uri="{BB962C8B-B14F-4D97-AF65-F5344CB8AC3E}">
        <p14:creationId xmlns:p14="http://schemas.microsoft.com/office/powerpoint/2010/main" val="2150676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11407833" y="6101933"/>
            <a:ext cx="580800" cy="580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27</a:t>
            </a:fld>
            <a:endParaRPr kern="0"/>
          </a:p>
        </p:txBody>
      </p:sp>
      <p:sp>
        <p:nvSpPr>
          <p:cNvPr id="421" name="Google Shape;421;p36"/>
          <p:cNvSpPr txBox="1">
            <a:spLocks noGrp="1"/>
          </p:cNvSpPr>
          <p:nvPr>
            <p:ph type="ctrTitle" idx="4294967295"/>
          </p:nvPr>
        </p:nvSpPr>
        <p:spPr>
          <a:xfrm>
            <a:off x="3135717" y="1573983"/>
            <a:ext cx="6144000" cy="1546400"/>
          </a:xfrm>
          <a:prstGeom prst="rect">
            <a:avLst/>
          </a:prstGeom>
        </p:spPr>
        <p:txBody>
          <a:bodyPr spcFirstLastPara="1" wrap="square" lIns="121900" tIns="121900" rIns="121900" bIns="121900" anchor="b" anchorCtr="0">
            <a:noAutofit/>
          </a:bodyPr>
          <a:lstStyle/>
          <a:p>
            <a:r>
              <a:rPr lang="en" sz="10666"/>
              <a:t>Thanks!</a:t>
            </a:r>
            <a:endParaRPr sz="10666"/>
          </a:p>
        </p:txBody>
      </p:sp>
      <p:grpSp>
        <p:nvGrpSpPr>
          <p:cNvPr id="423" name="Google Shape;423;p36"/>
          <p:cNvGrpSpPr/>
          <p:nvPr/>
        </p:nvGrpSpPr>
        <p:grpSpPr>
          <a:xfrm>
            <a:off x="2416737" y="1947546"/>
            <a:ext cx="461295" cy="434007"/>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8496200" y="1405933"/>
            <a:ext cx="4046000" cy="4046000"/>
          </a:xfrm>
          <a:prstGeom prst="ellipse">
            <a:avLst/>
          </a:prstGeom>
          <a:noFill/>
          <a:ln>
            <a:noFill/>
          </a:ln>
        </p:spPr>
      </p:pic>
      <p:grpSp>
        <p:nvGrpSpPr>
          <p:cNvPr id="189" name="Google Shape;189;p19"/>
          <p:cNvGrpSpPr/>
          <p:nvPr/>
        </p:nvGrpSpPr>
        <p:grpSpPr>
          <a:xfrm>
            <a:off x="7804133" y="4091467"/>
            <a:ext cx="2052800" cy="20528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93" name="Google Shape;193;p19"/>
          <p:cNvSpPr txBox="1">
            <a:spLocks noGrp="1"/>
          </p:cNvSpPr>
          <p:nvPr>
            <p:ph type="title"/>
          </p:nvPr>
        </p:nvSpPr>
        <p:spPr>
          <a:xfrm>
            <a:off x="701615" y="600176"/>
            <a:ext cx="6960400" cy="910800"/>
          </a:xfrm>
          <a:prstGeom prst="rect">
            <a:avLst/>
          </a:prstGeom>
        </p:spPr>
        <p:txBody>
          <a:bodyPr spcFirstLastPara="1" wrap="square" lIns="121900" tIns="121900" rIns="121900" bIns="121900" anchor="b" anchorCtr="0">
            <a:noAutofit/>
          </a:bodyPr>
          <a:lstStyle/>
          <a:p>
            <a:r>
              <a:rPr lang="en-US" dirty="0"/>
              <a:t>Agenda</a:t>
            </a:r>
            <a:endParaRPr dirty="0"/>
          </a:p>
        </p:txBody>
      </p:sp>
      <p:sp>
        <p:nvSpPr>
          <p:cNvPr id="194" name="Google Shape;194;p19"/>
          <p:cNvSpPr txBox="1">
            <a:spLocks noGrp="1"/>
          </p:cNvSpPr>
          <p:nvPr>
            <p:ph type="body" idx="1"/>
          </p:nvPr>
        </p:nvSpPr>
        <p:spPr>
          <a:xfrm>
            <a:off x="1436167" y="1683333"/>
            <a:ext cx="6144000" cy="4267659"/>
          </a:xfrm>
          <a:prstGeom prst="rect">
            <a:avLst/>
          </a:prstGeom>
        </p:spPr>
        <p:txBody>
          <a:bodyPr spcFirstLastPara="1" wrap="square" lIns="121900" tIns="121900" rIns="121900" bIns="121900" anchor="t" anchorCtr="0">
            <a:noAutofit/>
          </a:bodyPr>
          <a:lstStyle/>
          <a:p>
            <a:r>
              <a:rPr lang="en-US" b="1" dirty="0"/>
              <a:t>What is a Defect?</a:t>
            </a:r>
          </a:p>
          <a:p>
            <a:r>
              <a:rPr lang="en-US" b="1" dirty="0"/>
              <a:t>How to write a defect?</a:t>
            </a:r>
          </a:p>
          <a:p>
            <a:r>
              <a:rPr lang="en-US" b="1" dirty="0"/>
              <a:t>Defect major fields </a:t>
            </a:r>
          </a:p>
          <a:p>
            <a:r>
              <a:rPr lang="en-US" b="1" dirty="0"/>
              <a:t>Defect Life Cycle</a:t>
            </a:r>
          </a:p>
          <a:p>
            <a:r>
              <a:rPr lang="en-US" b="1" dirty="0"/>
              <a:t>Defect Management Process</a:t>
            </a:r>
          </a:p>
          <a:p>
            <a:r>
              <a:rPr lang="en-US" b="1" dirty="0"/>
              <a:t>Different types of defects</a:t>
            </a:r>
          </a:p>
          <a:p>
            <a:r>
              <a:rPr lang="en-US" b="1" dirty="0"/>
              <a:t>Samples for defects</a:t>
            </a:r>
          </a:p>
        </p:txBody>
      </p:sp>
      <p:sp>
        <p:nvSpPr>
          <p:cNvPr id="195" name="Google Shape;195;p19"/>
          <p:cNvSpPr txBox="1">
            <a:spLocks noGrp="1"/>
          </p:cNvSpPr>
          <p:nvPr>
            <p:ph type="sldNum" idx="12"/>
          </p:nvPr>
        </p:nvSpPr>
        <p:spPr>
          <a:xfrm>
            <a:off x="11407833" y="6101933"/>
            <a:ext cx="580800" cy="580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3</a:t>
            </a:fld>
            <a:endParaRPr kern="0"/>
          </a:p>
        </p:txBody>
      </p:sp>
      <p:grpSp>
        <p:nvGrpSpPr>
          <p:cNvPr id="196" name="Google Shape;196;p19"/>
          <p:cNvGrpSpPr/>
          <p:nvPr/>
        </p:nvGrpSpPr>
        <p:grpSpPr>
          <a:xfrm>
            <a:off x="8584148" y="4871284"/>
            <a:ext cx="492673" cy="492673"/>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52510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726D6F48-7CE4-45FD-BFA6-7616BBF8F832}"/>
              </a:ext>
            </a:extLst>
          </p:cNvPr>
          <p:cNvSpPr txBox="1">
            <a:spLocks/>
          </p:cNvSpPr>
          <p:nvPr/>
        </p:nvSpPr>
        <p:spPr>
          <a:xfrm>
            <a:off x="738231" y="1430071"/>
            <a:ext cx="10664031" cy="47442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A defect or bug is flaw in any software system that can cause the software system to fail to perform what its actually supposed to perform. </a:t>
            </a:r>
          </a:p>
          <a:p>
            <a:pPr defTabSz="1219170"/>
            <a:endParaRPr lang="en-US" sz="2133" kern="0" dirty="0">
              <a:latin typeface="Poppins Light"/>
              <a:cs typeface="Poppins Light"/>
            </a:endParaRPr>
          </a:p>
          <a:p>
            <a:pPr defTabSz="1219170"/>
            <a:r>
              <a:rPr lang="en-US" sz="2133" kern="0" dirty="0">
                <a:latin typeface="Poppins Light"/>
                <a:cs typeface="Poppins Light"/>
              </a:rPr>
              <a:t>A defect gets introduced in software work product due to the mistake made by the person creating that software work product like software requirements, design documents (High Level Design/Detailed Design), Test Plan, Test Scripts, Software Code etc.</a:t>
            </a:r>
          </a:p>
          <a:p>
            <a:pPr defTabSz="1219170"/>
            <a:endParaRPr lang="en-US" sz="2133" kern="0" dirty="0">
              <a:latin typeface="Poppins Light"/>
              <a:cs typeface="Poppins Light"/>
            </a:endParaRPr>
          </a:p>
          <a:p>
            <a:pPr defTabSz="1219170"/>
            <a:r>
              <a:rPr lang="en-US" sz="2133" kern="0" dirty="0">
                <a:latin typeface="Poppins Light"/>
                <a:cs typeface="Poppins Light"/>
              </a:rPr>
              <a:t>A Software Defect / Bug is a condition in a software product which does not meet a software requirement (as stated in the requirement specifications) or end-user expectations (which may not be specified but are reasonable). </a:t>
            </a:r>
          </a:p>
          <a:p>
            <a:pPr defTabSz="1219170"/>
            <a:endParaRPr lang="en-US" sz="2133" kern="0" dirty="0">
              <a:latin typeface="Poppins Light"/>
              <a:cs typeface="Poppins Light"/>
            </a:endParaRPr>
          </a:p>
          <a:p>
            <a:pPr defTabSz="1219170"/>
            <a:r>
              <a:rPr lang="en-US" sz="2133" kern="0" dirty="0">
                <a:latin typeface="Poppins Light"/>
                <a:cs typeface="Poppins Light"/>
              </a:rPr>
              <a:t>In other words, a defect is an error in coding or logic that causes a program to malfunction or to produce incorrect/unexpected results.</a:t>
            </a:r>
          </a:p>
        </p:txBody>
      </p:sp>
      <p:sp>
        <p:nvSpPr>
          <p:cNvPr id="11" name="Title 2">
            <a:extLst>
              <a:ext uri="{FF2B5EF4-FFF2-40B4-BE49-F238E27FC236}">
                <a16:creationId xmlns:a16="http://schemas.microsoft.com/office/drawing/2014/main" id="{1DE0F0E5-A7CA-4E84-83FB-F722E100CB7B}"/>
              </a:ext>
            </a:extLst>
          </p:cNvPr>
          <p:cNvSpPr txBox="1">
            <a:spLocks/>
          </p:cNvSpPr>
          <p:nvPr/>
        </p:nvSpPr>
        <p:spPr>
          <a:xfrm>
            <a:off x="469784" y="212522"/>
            <a:ext cx="10554107" cy="1217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r>
              <a:rPr lang="en-US" sz="1867" kern="0" dirty="0"/>
            </a:br>
            <a:r>
              <a:rPr lang="en-US" sz="4267" b="1" kern="0" dirty="0">
                <a:latin typeface="Poppins"/>
                <a:cs typeface="Poppins"/>
              </a:rPr>
              <a:t>What is a Defect?</a:t>
            </a:r>
            <a:br>
              <a:rPr lang="en-US" sz="1867" kern="0" dirty="0"/>
            </a:br>
            <a:endParaRPr lang="en-US" sz="1867" kern="0" dirty="0"/>
          </a:p>
        </p:txBody>
      </p:sp>
      <p:sp>
        <p:nvSpPr>
          <p:cNvPr id="12" name="Slide Number Placeholder 4">
            <a:extLst>
              <a:ext uri="{FF2B5EF4-FFF2-40B4-BE49-F238E27FC236}">
                <a16:creationId xmlns:a16="http://schemas.microsoft.com/office/drawing/2014/main" id="{CBE3D634-424D-4CC6-98FC-10D51605ED25}"/>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4</a:t>
            </a:fld>
            <a:endParaRPr lang="en-GB" sz="1867" kern="0" dirty="0"/>
          </a:p>
        </p:txBody>
      </p:sp>
    </p:spTree>
    <p:extLst>
      <p:ext uri="{BB962C8B-B14F-4D97-AF65-F5344CB8AC3E}">
        <p14:creationId xmlns:p14="http://schemas.microsoft.com/office/powerpoint/2010/main" val="75516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B0CF6-B6F7-49EE-A410-D3DE01AF681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5</a:t>
            </a:fld>
            <a:endParaRPr lang="en" kern="0"/>
          </a:p>
        </p:txBody>
      </p:sp>
      <p:sp>
        <p:nvSpPr>
          <p:cNvPr id="3" name="Content Placeholder 1">
            <a:extLst>
              <a:ext uri="{FF2B5EF4-FFF2-40B4-BE49-F238E27FC236}">
                <a16:creationId xmlns:a16="http://schemas.microsoft.com/office/drawing/2014/main" id="{7DFC7BDD-3B8C-4D61-8395-6F5C7FA9615F}"/>
              </a:ext>
            </a:extLst>
          </p:cNvPr>
          <p:cNvSpPr txBox="1">
            <a:spLocks/>
          </p:cNvSpPr>
          <p:nvPr/>
        </p:nvSpPr>
        <p:spPr>
          <a:xfrm>
            <a:off x="816529" y="1431722"/>
            <a:ext cx="10207361" cy="453005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Bug reporting is an important aspect of software testing. </a:t>
            </a:r>
          </a:p>
          <a:p>
            <a:pPr defTabSz="1219170"/>
            <a:endParaRPr lang="en-US" sz="2133" kern="0" dirty="0">
              <a:latin typeface="Poppins Light"/>
              <a:cs typeface="Poppins Light"/>
            </a:endParaRPr>
          </a:p>
          <a:p>
            <a:pPr defTabSz="1219170"/>
            <a:r>
              <a:rPr lang="en-US" sz="2133" kern="0" dirty="0">
                <a:latin typeface="Poppins Light"/>
                <a:cs typeface="Poppins Light"/>
              </a:rPr>
              <a:t>An effective bug report communicates well with the development team and avoids confusion or miscommunication.</a:t>
            </a:r>
          </a:p>
          <a:p>
            <a:pPr defTabSz="1219170"/>
            <a:endParaRPr lang="en-US" sz="2133" kern="0" dirty="0">
              <a:latin typeface="Poppins Light"/>
              <a:cs typeface="Poppins Light"/>
            </a:endParaRPr>
          </a:p>
          <a:p>
            <a:pPr defTabSz="1219170"/>
            <a:r>
              <a:rPr lang="en-US" sz="2133" kern="0" dirty="0">
                <a:latin typeface="Poppins Light"/>
                <a:cs typeface="Poppins Light"/>
              </a:rPr>
              <a:t>A good bug report should be clear and concise without missing key points. Any lack of clarity leads to misunderstanding and slows down the development process.  </a:t>
            </a:r>
          </a:p>
          <a:p>
            <a:pPr defTabSz="1219170"/>
            <a:endParaRPr lang="en-US" sz="2133" kern="0" dirty="0">
              <a:latin typeface="Poppins Light"/>
              <a:cs typeface="Poppins Light"/>
            </a:endParaRPr>
          </a:p>
          <a:p>
            <a:pPr defTabSz="1219170"/>
            <a:r>
              <a:rPr lang="en-US" sz="2133" kern="0" dirty="0">
                <a:latin typeface="Poppins Light"/>
                <a:cs typeface="Poppins Light"/>
              </a:rPr>
              <a:t>Defect writing and reporting is one of the most important areas in testing</a:t>
            </a:r>
          </a:p>
          <a:p>
            <a:pPr defTabSz="1219170"/>
            <a:r>
              <a:rPr lang="en-US" sz="2133" kern="0" dirty="0">
                <a:latin typeface="Poppins Light"/>
                <a:cs typeface="Poppins Light"/>
              </a:rPr>
              <a:t>life cycle.</a:t>
            </a:r>
          </a:p>
          <a:p>
            <a:pPr defTabSz="1219170"/>
            <a:endParaRPr lang="en-US" sz="2133" kern="0" dirty="0">
              <a:latin typeface="Poppins Light"/>
              <a:cs typeface="Poppins Light"/>
            </a:endParaRPr>
          </a:p>
          <a:p>
            <a:pPr defTabSz="1219170"/>
            <a:r>
              <a:rPr lang="en-US" sz="2133" kern="0" dirty="0">
                <a:latin typeface="Poppins Light"/>
                <a:cs typeface="Poppins Light"/>
              </a:rPr>
              <a:t>Good Writing is an important process of filing a bug. </a:t>
            </a:r>
          </a:p>
          <a:p>
            <a:pPr defTabSz="1219170"/>
            <a:endParaRPr lang="en-US" sz="2133" kern="0" dirty="0">
              <a:latin typeface="Poppins Light"/>
              <a:cs typeface="Poppins Light"/>
            </a:endParaRPr>
          </a:p>
          <a:p>
            <a:pPr defTabSz="1219170"/>
            <a:endParaRPr lang="en-US" sz="2133" kern="0" dirty="0">
              <a:latin typeface="Poppins Light"/>
              <a:cs typeface="Poppins Light"/>
            </a:endParaRPr>
          </a:p>
          <a:p>
            <a:pPr defTabSz="1219170"/>
            <a:endParaRPr lang="en-US" sz="1867" kern="0" dirty="0"/>
          </a:p>
        </p:txBody>
      </p:sp>
      <p:sp>
        <p:nvSpPr>
          <p:cNvPr id="4" name="Title 2">
            <a:extLst>
              <a:ext uri="{FF2B5EF4-FFF2-40B4-BE49-F238E27FC236}">
                <a16:creationId xmlns:a16="http://schemas.microsoft.com/office/drawing/2014/main" id="{94C9D152-399E-4640-BE0D-A0E4DB9C4B4F}"/>
              </a:ext>
            </a:extLst>
          </p:cNvPr>
          <p:cNvSpPr txBox="1">
            <a:spLocks/>
          </p:cNvSpPr>
          <p:nvPr/>
        </p:nvSpPr>
        <p:spPr>
          <a:xfrm>
            <a:off x="480969" y="492155"/>
            <a:ext cx="10542921" cy="10402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4267" b="1" kern="0" dirty="0">
                <a:latin typeface="Poppins"/>
                <a:cs typeface="Poppins"/>
              </a:rPr>
              <a:t>How to write a defect?</a:t>
            </a:r>
          </a:p>
        </p:txBody>
      </p:sp>
      <p:sp>
        <p:nvSpPr>
          <p:cNvPr id="5" name="Slide Number Placeholder 4">
            <a:extLst>
              <a:ext uri="{FF2B5EF4-FFF2-40B4-BE49-F238E27FC236}">
                <a16:creationId xmlns:a16="http://schemas.microsoft.com/office/drawing/2014/main" id="{A0180F21-A86B-4CB7-8BBB-71373446A85C}"/>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5</a:t>
            </a:fld>
            <a:endParaRPr lang="en-GB" sz="1867" kern="0" dirty="0"/>
          </a:p>
        </p:txBody>
      </p:sp>
    </p:spTree>
    <p:extLst>
      <p:ext uri="{BB962C8B-B14F-4D97-AF65-F5344CB8AC3E}">
        <p14:creationId xmlns:p14="http://schemas.microsoft.com/office/powerpoint/2010/main" val="72895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B0CF6-B6F7-49EE-A410-D3DE01AF681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6</a:t>
            </a:fld>
            <a:endParaRPr lang="en" kern="0"/>
          </a:p>
        </p:txBody>
      </p:sp>
      <p:sp>
        <p:nvSpPr>
          <p:cNvPr id="3" name="Content Placeholder 1">
            <a:extLst>
              <a:ext uri="{FF2B5EF4-FFF2-40B4-BE49-F238E27FC236}">
                <a16:creationId xmlns:a16="http://schemas.microsoft.com/office/drawing/2014/main" id="{7DFC7BDD-3B8C-4D61-8395-6F5C7FA9615F}"/>
              </a:ext>
            </a:extLst>
          </p:cNvPr>
          <p:cNvSpPr txBox="1">
            <a:spLocks/>
          </p:cNvSpPr>
          <p:nvPr/>
        </p:nvSpPr>
        <p:spPr>
          <a:xfrm>
            <a:off x="850084" y="1431722"/>
            <a:ext cx="10173805" cy="46702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An important thing that a tester should keep in mind is not to use commanding tone in the report. This breaks the morale and creates an unhealthy work relationship</a:t>
            </a:r>
            <a:r>
              <a:rPr lang="en-US" sz="2133" kern="0" dirty="0"/>
              <a:t>. </a:t>
            </a:r>
            <a:r>
              <a:rPr lang="en-US" sz="2133" kern="0" dirty="0">
                <a:latin typeface="Poppins Light"/>
                <a:cs typeface="Poppins Light"/>
              </a:rPr>
              <a:t>Use suggestive tone.</a:t>
            </a:r>
          </a:p>
          <a:p>
            <a:pPr defTabSz="1219170"/>
            <a:endParaRPr lang="en-US" sz="2133" kern="0" dirty="0">
              <a:latin typeface="Poppins Light"/>
              <a:cs typeface="Poppins Light"/>
            </a:endParaRPr>
          </a:p>
          <a:p>
            <a:pPr defTabSz="1219170"/>
            <a:r>
              <a:rPr lang="en-US" sz="2133" kern="0" dirty="0">
                <a:latin typeface="Poppins Light"/>
                <a:cs typeface="Poppins Light"/>
              </a:rPr>
              <a:t>It is also important before reporting to check of same bug has been reported or not.</a:t>
            </a:r>
          </a:p>
          <a:p>
            <a:pPr defTabSz="1219170"/>
            <a:endParaRPr lang="en-US" sz="2133" kern="0" dirty="0">
              <a:latin typeface="Poppins Light"/>
              <a:cs typeface="Poppins Light"/>
            </a:endParaRPr>
          </a:p>
          <a:p>
            <a:pPr defTabSz="1219170"/>
            <a:r>
              <a:rPr lang="en-US" sz="2133" kern="0" dirty="0">
                <a:latin typeface="Poppins Light"/>
                <a:cs typeface="Poppins Light"/>
              </a:rPr>
              <a:t>A duplicate bug is a burden in testing cycle. Check the list of known bugs. It might happen that developers had known the issue and ignored for future release. </a:t>
            </a:r>
          </a:p>
          <a:p>
            <a:pPr defTabSz="1219170"/>
            <a:endParaRPr lang="en-US" sz="2133" kern="0" dirty="0">
              <a:latin typeface="Poppins Light"/>
              <a:cs typeface="Poppins Light"/>
            </a:endParaRPr>
          </a:p>
          <a:p>
            <a:pPr defTabSz="1219170"/>
            <a:endParaRPr lang="en-US" sz="2133" kern="0" dirty="0">
              <a:latin typeface="Poppins Light"/>
              <a:cs typeface="Poppins Light"/>
            </a:endParaRPr>
          </a:p>
          <a:p>
            <a:pPr defTabSz="1219170"/>
            <a:endParaRPr lang="en-US" sz="1867" kern="0" dirty="0"/>
          </a:p>
        </p:txBody>
      </p:sp>
      <p:sp>
        <p:nvSpPr>
          <p:cNvPr id="4" name="Title 2">
            <a:extLst>
              <a:ext uri="{FF2B5EF4-FFF2-40B4-BE49-F238E27FC236}">
                <a16:creationId xmlns:a16="http://schemas.microsoft.com/office/drawing/2014/main" id="{94C9D152-399E-4640-BE0D-A0E4DB9C4B4F}"/>
              </a:ext>
            </a:extLst>
          </p:cNvPr>
          <p:cNvSpPr txBox="1">
            <a:spLocks/>
          </p:cNvSpPr>
          <p:nvPr/>
        </p:nvSpPr>
        <p:spPr>
          <a:xfrm>
            <a:off x="480969" y="492155"/>
            <a:ext cx="10542921" cy="10402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4267" b="1" kern="0" dirty="0">
                <a:latin typeface="Poppins"/>
                <a:cs typeface="Poppins"/>
              </a:rPr>
              <a:t>How to write a defect?</a:t>
            </a:r>
          </a:p>
        </p:txBody>
      </p:sp>
      <p:sp>
        <p:nvSpPr>
          <p:cNvPr id="5" name="Slide Number Placeholder 4">
            <a:extLst>
              <a:ext uri="{FF2B5EF4-FFF2-40B4-BE49-F238E27FC236}">
                <a16:creationId xmlns:a16="http://schemas.microsoft.com/office/drawing/2014/main" id="{A0180F21-A86B-4CB7-8BBB-71373446A85C}"/>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6</a:t>
            </a:fld>
            <a:endParaRPr lang="en-GB" sz="1867" kern="0" dirty="0"/>
          </a:p>
        </p:txBody>
      </p:sp>
    </p:spTree>
    <p:extLst>
      <p:ext uri="{BB962C8B-B14F-4D97-AF65-F5344CB8AC3E}">
        <p14:creationId xmlns:p14="http://schemas.microsoft.com/office/powerpoint/2010/main" val="125891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B0CF6-B6F7-49EE-A410-D3DE01AF681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7</a:t>
            </a:fld>
            <a:endParaRPr lang="en" kern="0"/>
          </a:p>
        </p:txBody>
      </p:sp>
      <p:sp>
        <p:nvSpPr>
          <p:cNvPr id="3" name="Content Placeholder 1">
            <a:extLst>
              <a:ext uri="{FF2B5EF4-FFF2-40B4-BE49-F238E27FC236}">
                <a16:creationId xmlns:a16="http://schemas.microsoft.com/office/drawing/2014/main" id="{7DFC7BDD-3B8C-4D61-8395-6F5C7FA9615F}"/>
              </a:ext>
            </a:extLst>
          </p:cNvPr>
          <p:cNvSpPr txBox="1">
            <a:spLocks/>
          </p:cNvSpPr>
          <p:nvPr/>
        </p:nvSpPr>
        <p:spPr>
          <a:xfrm>
            <a:off x="850084" y="1431722"/>
            <a:ext cx="10173805" cy="46702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The import information that a bug report must communicate is “How?” and “Where?” The report should clearly answer how the test was performed and where the defect occurred. </a:t>
            </a:r>
          </a:p>
          <a:p>
            <a:pPr defTabSz="1219170"/>
            <a:endParaRPr lang="en-US" sz="2133" kern="0" dirty="0">
              <a:latin typeface="Poppins Light"/>
              <a:cs typeface="Poppins Light"/>
            </a:endParaRPr>
          </a:p>
          <a:p>
            <a:pPr defTabSz="1219170"/>
            <a:r>
              <a:rPr lang="en-US" sz="2133" kern="0" dirty="0">
                <a:latin typeface="Poppins Light"/>
                <a:cs typeface="Poppins Light"/>
              </a:rPr>
              <a:t>The reader should easily reproduce the bug and find where the bug is.</a:t>
            </a:r>
          </a:p>
          <a:p>
            <a:pPr defTabSz="1219170"/>
            <a:endParaRPr lang="en-US" sz="2133" kern="0" dirty="0">
              <a:latin typeface="Poppins Light"/>
              <a:cs typeface="Poppins Light"/>
            </a:endParaRPr>
          </a:p>
          <a:p>
            <a:pPr defTabSz="1219170"/>
            <a:r>
              <a:rPr lang="en-US" sz="2133" kern="0" dirty="0">
                <a:latin typeface="Poppins Light"/>
                <a:cs typeface="Poppins Light"/>
              </a:rPr>
              <a:t>Keep in mind the objective of writing the bug report is to enable the developer to visualize the problem. </a:t>
            </a:r>
          </a:p>
          <a:p>
            <a:pPr defTabSz="1219170"/>
            <a:endParaRPr lang="en-US" sz="2133" kern="0" dirty="0">
              <a:latin typeface="Poppins Light"/>
              <a:cs typeface="Poppins Light"/>
            </a:endParaRPr>
          </a:p>
          <a:p>
            <a:pPr defTabSz="1219170"/>
            <a:r>
              <a:rPr lang="en-US" sz="2133" kern="0" dirty="0">
                <a:latin typeface="Poppins Light"/>
                <a:cs typeface="Poppins Light"/>
              </a:rPr>
              <a:t>He/ She should understand the defect from the bug report. </a:t>
            </a:r>
          </a:p>
          <a:p>
            <a:pPr defTabSz="1219170"/>
            <a:endParaRPr lang="en-US" sz="2133" kern="0" dirty="0">
              <a:latin typeface="Poppins Light"/>
              <a:cs typeface="Poppins Light"/>
            </a:endParaRPr>
          </a:p>
          <a:p>
            <a:pPr defTabSz="1219170"/>
            <a:r>
              <a:rPr lang="en-US" sz="2133" kern="0" dirty="0">
                <a:latin typeface="Poppins Light"/>
                <a:cs typeface="Poppins Light"/>
              </a:rPr>
              <a:t>Remember to give all the relevant information that the developer is seeking.</a:t>
            </a:r>
          </a:p>
          <a:p>
            <a:pPr defTabSz="1219170"/>
            <a:endParaRPr lang="en-US" sz="2133" kern="0" dirty="0">
              <a:latin typeface="Poppins Light"/>
              <a:cs typeface="Poppins Light"/>
            </a:endParaRPr>
          </a:p>
          <a:p>
            <a:pPr defTabSz="1219170"/>
            <a:endParaRPr lang="en-US" sz="2133" kern="0" dirty="0">
              <a:latin typeface="Poppins Light"/>
              <a:cs typeface="Poppins Light"/>
            </a:endParaRPr>
          </a:p>
          <a:p>
            <a:pPr defTabSz="1219170"/>
            <a:endParaRPr lang="en-US" sz="1867" kern="0" dirty="0"/>
          </a:p>
        </p:txBody>
      </p:sp>
      <p:sp>
        <p:nvSpPr>
          <p:cNvPr id="4" name="Title 2">
            <a:extLst>
              <a:ext uri="{FF2B5EF4-FFF2-40B4-BE49-F238E27FC236}">
                <a16:creationId xmlns:a16="http://schemas.microsoft.com/office/drawing/2014/main" id="{94C9D152-399E-4640-BE0D-A0E4DB9C4B4F}"/>
              </a:ext>
            </a:extLst>
          </p:cNvPr>
          <p:cNvSpPr txBox="1">
            <a:spLocks/>
          </p:cNvSpPr>
          <p:nvPr/>
        </p:nvSpPr>
        <p:spPr>
          <a:xfrm>
            <a:off x="480969" y="492155"/>
            <a:ext cx="10542921" cy="10402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4267" b="1" kern="0" dirty="0">
                <a:latin typeface="Poppins"/>
                <a:cs typeface="Poppins"/>
              </a:rPr>
              <a:t>How to write a defect?</a:t>
            </a:r>
          </a:p>
        </p:txBody>
      </p:sp>
      <p:sp>
        <p:nvSpPr>
          <p:cNvPr id="5" name="Slide Number Placeholder 4">
            <a:extLst>
              <a:ext uri="{FF2B5EF4-FFF2-40B4-BE49-F238E27FC236}">
                <a16:creationId xmlns:a16="http://schemas.microsoft.com/office/drawing/2014/main" id="{A0180F21-A86B-4CB7-8BBB-71373446A85C}"/>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7</a:t>
            </a:fld>
            <a:endParaRPr lang="en-GB" sz="1867" kern="0" dirty="0"/>
          </a:p>
        </p:txBody>
      </p:sp>
    </p:spTree>
    <p:extLst>
      <p:ext uri="{BB962C8B-B14F-4D97-AF65-F5344CB8AC3E}">
        <p14:creationId xmlns:p14="http://schemas.microsoft.com/office/powerpoint/2010/main" val="400147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B0CF6-B6F7-49EE-A410-D3DE01AF681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8</a:t>
            </a:fld>
            <a:endParaRPr lang="en" kern="0"/>
          </a:p>
        </p:txBody>
      </p:sp>
      <p:sp>
        <p:nvSpPr>
          <p:cNvPr id="3" name="Content Placeholder 1">
            <a:extLst>
              <a:ext uri="{FF2B5EF4-FFF2-40B4-BE49-F238E27FC236}">
                <a16:creationId xmlns:a16="http://schemas.microsoft.com/office/drawing/2014/main" id="{7DFC7BDD-3B8C-4D61-8395-6F5C7FA9615F}"/>
              </a:ext>
            </a:extLst>
          </p:cNvPr>
          <p:cNvSpPr txBox="1">
            <a:spLocks/>
          </p:cNvSpPr>
          <p:nvPr/>
        </p:nvSpPr>
        <p:spPr>
          <a:xfrm>
            <a:off x="850084" y="1431722"/>
            <a:ext cx="10173805" cy="46702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Also keep in mind that a bug report would be preserved for future use and should be well written with required information. </a:t>
            </a:r>
          </a:p>
          <a:p>
            <a:pPr defTabSz="1219170"/>
            <a:endParaRPr lang="en-US" sz="2133" kern="0" dirty="0">
              <a:latin typeface="Poppins Light"/>
              <a:cs typeface="Poppins Light"/>
            </a:endParaRPr>
          </a:p>
          <a:p>
            <a:pPr defTabSz="1219170"/>
            <a:r>
              <a:rPr lang="en-US" sz="2133" kern="0" dirty="0">
                <a:latin typeface="Poppins Light"/>
                <a:cs typeface="Poppins Light"/>
              </a:rPr>
              <a:t>Use meaningful sentences and simple words to describe your bugs. Don’t use confusing statements that wastes the time of reviewer.</a:t>
            </a:r>
          </a:p>
          <a:p>
            <a:pPr defTabSz="1219170"/>
            <a:endParaRPr lang="en-US" sz="2133" kern="0" dirty="0">
              <a:latin typeface="Poppins Light"/>
              <a:cs typeface="Poppins Light"/>
            </a:endParaRPr>
          </a:p>
          <a:p>
            <a:pPr defTabSz="1219170"/>
            <a:r>
              <a:rPr lang="en-US" sz="2133" kern="0" dirty="0">
                <a:latin typeface="Poppins Light"/>
                <a:cs typeface="Poppins Light"/>
              </a:rPr>
              <a:t>A bug report should be clear and concise. </a:t>
            </a:r>
          </a:p>
          <a:p>
            <a:pPr defTabSz="1219170"/>
            <a:endParaRPr lang="en-US" sz="2133" kern="0" dirty="0">
              <a:latin typeface="Poppins Light"/>
              <a:cs typeface="Poppins Light"/>
            </a:endParaRPr>
          </a:p>
          <a:p>
            <a:pPr defTabSz="1219170"/>
            <a:endParaRPr lang="en-US" sz="1867" kern="0" dirty="0"/>
          </a:p>
        </p:txBody>
      </p:sp>
      <p:sp>
        <p:nvSpPr>
          <p:cNvPr id="4" name="Title 2">
            <a:extLst>
              <a:ext uri="{FF2B5EF4-FFF2-40B4-BE49-F238E27FC236}">
                <a16:creationId xmlns:a16="http://schemas.microsoft.com/office/drawing/2014/main" id="{94C9D152-399E-4640-BE0D-A0E4DB9C4B4F}"/>
              </a:ext>
            </a:extLst>
          </p:cNvPr>
          <p:cNvSpPr txBox="1">
            <a:spLocks/>
          </p:cNvSpPr>
          <p:nvPr/>
        </p:nvSpPr>
        <p:spPr>
          <a:xfrm>
            <a:off x="480969" y="492155"/>
            <a:ext cx="10542921" cy="10402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4267" b="1" kern="0" dirty="0">
                <a:latin typeface="Poppins"/>
                <a:cs typeface="Poppins"/>
              </a:rPr>
              <a:t>How to write a defect?</a:t>
            </a:r>
          </a:p>
        </p:txBody>
      </p:sp>
      <p:sp>
        <p:nvSpPr>
          <p:cNvPr id="5" name="Slide Number Placeholder 4">
            <a:extLst>
              <a:ext uri="{FF2B5EF4-FFF2-40B4-BE49-F238E27FC236}">
                <a16:creationId xmlns:a16="http://schemas.microsoft.com/office/drawing/2014/main" id="{A0180F21-A86B-4CB7-8BBB-71373446A85C}"/>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8</a:t>
            </a:fld>
            <a:endParaRPr lang="en-GB" sz="1867" kern="0" dirty="0"/>
          </a:p>
        </p:txBody>
      </p:sp>
    </p:spTree>
    <p:extLst>
      <p:ext uri="{BB962C8B-B14F-4D97-AF65-F5344CB8AC3E}">
        <p14:creationId xmlns:p14="http://schemas.microsoft.com/office/powerpoint/2010/main" val="278149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B0CF6-B6F7-49EE-A410-D3DE01AF6813}"/>
              </a:ext>
            </a:extLst>
          </p:cNvPr>
          <p:cNvSpPr>
            <a:spLocks noGrp="1"/>
          </p:cNvSpPr>
          <p:nvPr>
            <p:ph type="sldNum" idx="12"/>
          </p:nvPr>
        </p:nvSpPr>
        <p:spPr/>
        <p:txBody>
          <a:bodyPr/>
          <a:lstStyle/>
          <a:p>
            <a:pPr defTabSz="1219170">
              <a:buClr>
                <a:srgbClr val="000000"/>
              </a:buClr>
            </a:pPr>
            <a:fld id="{00000000-1234-1234-1234-123412341234}" type="slidenum">
              <a:rPr lang="en" kern="0"/>
              <a:pPr defTabSz="1219170">
                <a:buClr>
                  <a:srgbClr val="000000"/>
                </a:buClr>
              </a:pPr>
              <a:t>9</a:t>
            </a:fld>
            <a:endParaRPr lang="en" kern="0"/>
          </a:p>
        </p:txBody>
      </p:sp>
      <p:sp>
        <p:nvSpPr>
          <p:cNvPr id="3" name="Content Placeholder 1">
            <a:extLst>
              <a:ext uri="{FF2B5EF4-FFF2-40B4-BE49-F238E27FC236}">
                <a16:creationId xmlns:a16="http://schemas.microsoft.com/office/drawing/2014/main" id="{7DFC7BDD-3B8C-4D61-8395-6F5C7FA9615F}"/>
              </a:ext>
            </a:extLst>
          </p:cNvPr>
          <p:cNvSpPr txBox="1">
            <a:spLocks/>
          </p:cNvSpPr>
          <p:nvPr/>
        </p:nvSpPr>
        <p:spPr>
          <a:xfrm>
            <a:off x="850084" y="1431722"/>
            <a:ext cx="10173805" cy="46702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2133" kern="0" dirty="0">
                <a:latin typeface="Poppins Light"/>
                <a:cs typeface="Poppins Light"/>
              </a:rPr>
              <a:t>Report each bug as a separate issue. In case of multiple issues in single bug report, you can’t close it unless all the issues are resolved.</a:t>
            </a:r>
          </a:p>
          <a:p>
            <a:pPr defTabSz="1219170"/>
            <a:endParaRPr lang="en-US" sz="2133" kern="0" dirty="0">
              <a:latin typeface="Poppins Light"/>
              <a:cs typeface="Poppins Light"/>
            </a:endParaRPr>
          </a:p>
          <a:p>
            <a:pPr defTabSz="1219170"/>
            <a:r>
              <a:rPr lang="en-US" sz="2133" kern="0" dirty="0">
                <a:latin typeface="Poppins Light"/>
                <a:cs typeface="Poppins Light"/>
              </a:rPr>
              <a:t>Hence it is best to split the issues into separate bugs. This ensures that each bug can be handled separately. </a:t>
            </a:r>
          </a:p>
          <a:p>
            <a:pPr defTabSz="1219170"/>
            <a:endParaRPr lang="en-US" sz="2133" kern="0" dirty="0">
              <a:latin typeface="Poppins Light"/>
              <a:cs typeface="Poppins Light"/>
            </a:endParaRPr>
          </a:p>
          <a:p>
            <a:pPr defTabSz="1219170"/>
            <a:r>
              <a:rPr lang="en-US" sz="2133" kern="0" dirty="0">
                <a:latin typeface="Poppins Light"/>
                <a:cs typeface="Poppins Light"/>
              </a:rPr>
              <a:t>A well written bug report helps developer to reproduce bug at their terminal. This helps them to diagnose the issue.</a:t>
            </a:r>
          </a:p>
          <a:p>
            <a:pPr defTabSz="1219170"/>
            <a:endParaRPr lang="en-US" sz="2133" kern="0" dirty="0">
              <a:latin typeface="Poppins Light"/>
              <a:cs typeface="Poppins Light"/>
            </a:endParaRPr>
          </a:p>
          <a:p>
            <a:pPr defTabSz="1219170"/>
            <a:endParaRPr lang="en-US" sz="1867" kern="0" dirty="0"/>
          </a:p>
        </p:txBody>
      </p:sp>
      <p:sp>
        <p:nvSpPr>
          <p:cNvPr id="4" name="Title 2">
            <a:extLst>
              <a:ext uri="{FF2B5EF4-FFF2-40B4-BE49-F238E27FC236}">
                <a16:creationId xmlns:a16="http://schemas.microsoft.com/office/drawing/2014/main" id="{94C9D152-399E-4640-BE0D-A0E4DB9C4B4F}"/>
              </a:ext>
            </a:extLst>
          </p:cNvPr>
          <p:cNvSpPr txBox="1">
            <a:spLocks/>
          </p:cNvSpPr>
          <p:nvPr/>
        </p:nvSpPr>
        <p:spPr>
          <a:xfrm>
            <a:off x="480969" y="492155"/>
            <a:ext cx="10542921" cy="10402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US" sz="4267" b="1" kern="0" dirty="0">
                <a:latin typeface="Poppins"/>
                <a:cs typeface="Poppins"/>
              </a:rPr>
              <a:t>How to write a defect?</a:t>
            </a:r>
          </a:p>
        </p:txBody>
      </p:sp>
      <p:sp>
        <p:nvSpPr>
          <p:cNvPr id="5" name="Slide Number Placeholder 4">
            <a:extLst>
              <a:ext uri="{FF2B5EF4-FFF2-40B4-BE49-F238E27FC236}">
                <a16:creationId xmlns:a16="http://schemas.microsoft.com/office/drawing/2014/main" id="{A0180F21-A86B-4CB7-8BBB-71373446A85C}"/>
              </a:ext>
            </a:extLst>
          </p:cNvPr>
          <p:cNvSpPr txBox="1">
            <a:spLocks/>
          </p:cNvSpPr>
          <p:nvPr/>
        </p:nvSpPr>
        <p:spPr>
          <a:xfrm>
            <a:off x="5852386" y="8437828"/>
            <a:ext cx="487229" cy="4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fld id="{72A83A2B-3358-44F8-83A0-4598795D8FB5}" type="slidenum">
              <a:rPr lang="en-GB" sz="1867" kern="0"/>
              <a:pPr defTabSz="1219170"/>
              <a:t>9</a:t>
            </a:fld>
            <a:endParaRPr lang="en-GB" sz="1867" kern="0" dirty="0"/>
          </a:p>
        </p:txBody>
      </p:sp>
    </p:spTree>
    <p:extLst>
      <p:ext uri="{BB962C8B-B14F-4D97-AF65-F5344CB8AC3E}">
        <p14:creationId xmlns:p14="http://schemas.microsoft.com/office/powerpoint/2010/main" val="678587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1562</Words>
  <Application>Microsoft Office PowerPoint</Application>
  <PresentationFormat>Widescreen</PresentationFormat>
  <Paragraphs>211</Paragraphs>
  <Slides>27</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Poppins</vt:lpstr>
      <vt:lpstr>Poppins Light</vt:lpstr>
      <vt:lpstr>Times New Roman</vt:lpstr>
      <vt:lpstr>Office Theme</vt:lpstr>
      <vt:lpstr>Cymbeline template</vt:lpstr>
      <vt:lpstr>Test Case writing techniques</vt:lpstr>
      <vt:lpstr>Part3</vt:lpstr>
      <vt:lpstr>Agenda</vt:lpstr>
      <vt:lpstr>PowerPoint Presentation</vt:lpstr>
      <vt:lpstr>PowerPoint Presentation</vt:lpstr>
      <vt:lpstr>PowerPoint Presentation</vt:lpstr>
      <vt:lpstr>PowerPoint Presentation</vt:lpstr>
      <vt:lpstr>PowerPoint Presentation</vt:lpstr>
      <vt:lpstr>PowerPoint Presentation</vt:lpstr>
      <vt:lpstr>Defect Fields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 writing techniques</dc:title>
  <dc:creator>Alaa Abdelatif</dc:creator>
  <cp:lastModifiedBy>Alaa Abdelatif</cp:lastModifiedBy>
  <cp:revision>1</cp:revision>
  <dcterms:created xsi:type="dcterms:W3CDTF">2023-10-10T07:17:51Z</dcterms:created>
  <dcterms:modified xsi:type="dcterms:W3CDTF">2023-10-10T07:18:22Z</dcterms:modified>
</cp:coreProperties>
</file>