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0"/>
  </p:notesMasterIdLst>
  <p:sldIdLst>
    <p:sldId id="256" r:id="rId2"/>
    <p:sldId id="259" r:id="rId3"/>
    <p:sldId id="264" r:id="rId4"/>
    <p:sldId id="286" r:id="rId5"/>
    <p:sldId id="277" r:id="rId6"/>
    <p:sldId id="278" r:id="rId7"/>
    <p:sldId id="265" r:id="rId8"/>
    <p:sldId id="276" r:id="rId9"/>
    <p:sldId id="292" r:id="rId10"/>
    <p:sldId id="269" r:id="rId11"/>
    <p:sldId id="279" r:id="rId12"/>
    <p:sldId id="271" r:id="rId13"/>
    <p:sldId id="280" r:id="rId14"/>
    <p:sldId id="281" r:id="rId15"/>
    <p:sldId id="288" r:id="rId16"/>
    <p:sldId id="268" r:id="rId17"/>
    <p:sldId id="270" r:id="rId18"/>
    <p:sldId id="273" r:id="rId19"/>
    <p:sldId id="272" r:id="rId20"/>
    <p:sldId id="282" r:id="rId21"/>
    <p:sldId id="283" r:id="rId22"/>
    <p:sldId id="284" r:id="rId23"/>
    <p:sldId id="287" r:id="rId24"/>
    <p:sldId id="267" r:id="rId25"/>
    <p:sldId id="289" r:id="rId26"/>
    <p:sldId id="285" r:id="rId27"/>
    <p:sldId id="290" r:id="rId28"/>
    <p:sldId id="291" r:id="rId2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17E"/>
    <a:srgbClr val="81BDFF"/>
    <a:srgbClr val="5DD5FF"/>
    <a:srgbClr val="FF9933"/>
    <a:srgbClr val="9EFF29"/>
    <a:srgbClr val="003635"/>
    <a:srgbClr val="600000"/>
    <a:srgbClr val="FF8225"/>
    <a:srgbClr val="FF2549"/>
    <a:srgbClr val="FF0D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6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3560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6669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38321" y="1917290"/>
            <a:ext cx="8096860" cy="1467465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0657" y="3639165"/>
            <a:ext cx="7766107" cy="678426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rgbClr val="00B0F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319" y="128474"/>
            <a:ext cx="8259098" cy="763526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1446" y="1179871"/>
            <a:ext cx="8229600" cy="3569110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0363" y="436033"/>
            <a:ext cx="6555934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68013" y="1209366"/>
            <a:ext cx="6526162" cy="3508626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2693" y="138907"/>
            <a:ext cx="8093365" cy="76352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508032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1980429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508032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1980429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9/11/2022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4795" y="1814052"/>
            <a:ext cx="7617540" cy="1622322"/>
          </a:xfrm>
        </p:spPr>
        <p:txBody>
          <a:bodyPr>
            <a:normAutofit/>
          </a:bodyPr>
          <a:lstStyle/>
          <a:p>
            <a:r>
              <a:rPr lang="en-US" sz="4400" dirty="0"/>
              <a:t>Smart Home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4037" y="2881457"/>
            <a:ext cx="7498298" cy="730043"/>
          </a:xfrm>
        </p:spPr>
        <p:txBody>
          <a:bodyPr>
            <a:normAutofit/>
          </a:bodyPr>
          <a:lstStyle/>
          <a:p>
            <a:r>
              <a:rPr lang="en-US" sz="1600" dirty="0"/>
              <a:t>ITI – Summer Training</a:t>
            </a:r>
            <a:br>
              <a:rPr lang="en-US" sz="1600" dirty="0"/>
            </a:br>
            <a:r>
              <a:rPr lang="en-US" sz="1600" dirty="0"/>
              <a:t>Final Project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379751A-87DE-1A0D-D107-4878FDE50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Microcontroller 1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2CB39AF-2B19-DFB1-4232-C6F3AE5880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948" y="1179871"/>
            <a:ext cx="8386302" cy="3569110"/>
          </a:xfrm>
        </p:spPr>
        <p:txBody>
          <a:bodyPr>
            <a:normAutofit/>
          </a:bodyPr>
          <a:lstStyle/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Login system</a:t>
            </a:r>
          </a:p>
          <a:p>
            <a:pPr lvl="1"/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has 3 tries to enter the correct combination for the ID and password using the keypad.</a:t>
            </a:r>
          </a:p>
          <a:p>
            <a:pPr lvl="1"/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time the combination is incorrect, LCD 1 should display “Try Again!”.</a:t>
            </a:r>
          </a:p>
          <a:p>
            <a:pPr lvl="1"/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all combination trials are exhausted, LCD 1 should display “Please Try Again Later!” , and the user is granted three more tries after 5 seconds.</a:t>
            </a:r>
          </a:p>
          <a:p>
            <a:pPr lvl="1"/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user manages to login, the user mode options should be displayed on LCD 1. </a:t>
            </a:r>
          </a:p>
        </p:txBody>
      </p:sp>
    </p:spTree>
    <p:extLst>
      <p:ext uri="{BB962C8B-B14F-4D97-AF65-F5344CB8AC3E}">
        <p14:creationId xmlns:p14="http://schemas.microsoft.com/office/powerpoint/2010/main" val="5522889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379751A-87DE-1A0D-D107-4878FDE50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Microcontroller 1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2CB39AF-2B19-DFB1-4232-C6F3AE5880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Mode</a:t>
            </a:r>
          </a:p>
          <a:p>
            <a:pPr lvl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user can choose from three things:</a:t>
            </a:r>
          </a:p>
          <a:p>
            <a:pPr lvl="2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 options: shows all the configurable systems.</a:t>
            </a:r>
          </a:p>
          <a:p>
            <a:pPr lvl="2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Change pass: the user can update his/her password.</a:t>
            </a:r>
          </a:p>
          <a:p>
            <a:pPr lvl="2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Logout: user returns to the login screen.</a:t>
            </a:r>
          </a:p>
        </p:txBody>
      </p:sp>
    </p:spTree>
    <p:extLst>
      <p:ext uri="{BB962C8B-B14F-4D97-AF65-F5344CB8AC3E}">
        <p14:creationId xmlns:p14="http://schemas.microsoft.com/office/powerpoint/2010/main" val="11019218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379751A-87DE-1A0D-D107-4878FDE50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Microcontroller 1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2CB39AF-2B19-DFB1-4232-C6F3AE5880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594" y="1179871"/>
            <a:ext cx="8965407" cy="3569110"/>
          </a:xfrm>
        </p:spPr>
        <p:txBody>
          <a:bodyPr>
            <a:normAutofit fontScale="92500"/>
          </a:bodyPr>
          <a:lstStyle/>
          <a:p>
            <a:endParaRPr lang="en-US" sz="2400" dirty="0"/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 Options:</a:t>
            </a:r>
          </a:p>
          <a:p>
            <a:pPr lvl="1"/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 : allows the user to edit the threshold required to enable the fan system.</a:t>
            </a:r>
          </a:p>
          <a:p>
            <a:pPr lvl="1"/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LDR : allows the user to enable the automatic light system controlled by the LDR.</a:t>
            </a:r>
          </a:p>
          <a:p>
            <a:pPr lvl="1"/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DOOR : allows the user to open and close the door which consists of a servomotor. </a:t>
            </a:r>
          </a:p>
          <a:p>
            <a:pPr lvl="1"/>
            <a:r>
              <a:rPr lang="en-US" sz="2100" dirty="0"/>
              <a:t>MUSIC : allows the user to enable the music system which is handled by the speaker and power/audio generator.</a:t>
            </a:r>
          </a:p>
          <a:p>
            <a:pPr lvl="1"/>
            <a:r>
              <a:rPr lang="en-US" sz="2100" dirty="0"/>
              <a:t>RETURN : user goes back to the user mode screen.</a:t>
            </a:r>
          </a:p>
          <a:p>
            <a:r>
              <a:rPr lang="en-US" dirty="0"/>
              <a:t>Wrong user inputs are also handled.</a:t>
            </a:r>
          </a:p>
          <a:p>
            <a:pPr lvl="1"/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1139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379751A-87DE-1A0D-D107-4878FDE50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Microcontroller 1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2CB39AF-2B19-DFB1-4232-C6F3AE5880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446" y="1179871"/>
            <a:ext cx="8471104" cy="3569110"/>
          </a:xfrm>
        </p:spPr>
        <p:txBody>
          <a:bodyPr>
            <a:normAutofit/>
          </a:bodyPr>
          <a:lstStyle/>
          <a:p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 Protocols: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Microcontroller one sends the user-edited data to and receives display data from Microcontroller two using USART.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is sent as a register file with each control reserving a bit except for the temperature threshold which is sent alone.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USART alternates between sending and receiving every 150ms to optimally run the code without noticeable delays.</a:t>
            </a:r>
          </a:p>
        </p:txBody>
      </p:sp>
    </p:spTree>
    <p:extLst>
      <p:ext uri="{BB962C8B-B14F-4D97-AF65-F5344CB8AC3E}">
        <p14:creationId xmlns:p14="http://schemas.microsoft.com/office/powerpoint/2010/main" val="30891943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379751A-87DE-1A0D-D107-4878FDE50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Microcontroller 1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2CB39AF-2B19-DFB1-4232-C6F3AE5880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446" y="1179871"/>
            <a:ext cx="8471104" cy="3569110"/>
          </a:xfrm>
        </p:spPr>
        <p:txBody>
          <a:bodyPr>
            <a:normAutofit/>
          </a:bodyPr>
          <a:lstStyle/>
          <a:p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 Protocols: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Microcontroller one receives numbers entered on the keypad from Microcontroller 3 over SPI.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SPI starts as soon as the user confirms the inputted number.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sent number is stored in a buffer until Microcontroller 1 receives it.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Microcontroller 3 is the master while Microcontroller 1 is the slave in this process.</a:t>
            </a:r>
          </a:p>
        </p:txBody>
      </p:sp>
    </p:spTree>
    <p:extLst>
      <p:ext uri="{BB962C8B-B14F-4D97-AF65-F5344CB8AC3E}">
        <p14:creationId xmlns:p14="http://schemas.microsoft.com/office/powerpoint/2010/main" val="18198761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2BE8BCB-E130-BBA1-722C-A90D3C90A1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marL="0" indent="0" algn="ctr">
              <a:buNone/>
            </a:pPr>
            <a:r>
              <a:rPr lang="en-US" sz="3200" dirty="0"/>
              <a:t>Microcontroller 2</a:t>
            </a:r>
          </a:p>
        </p:txBody>
      </p:sp>
    </p:spTree>
    <p:extLst>
      <p:ext uri="{BB962C8B-B14F-4D97-AF65-F5344CB8AC3E}">
        <p14:creationId xmlns:p14="http://schemas.microsoft.com/office/powerpoint/2010/main" val="39826310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379751A-87DE-1A0D-D107-4878FDE50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Microcontroller 2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2CB39AF-2B19-DFB1-4232-C6F3AE5880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microcontroller is responsible of all sensors data.</a:t>
            </a:r>
            <a:endParaRPr lang="ar-EG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used RTOS by implementing simple scheduler to handle different tasks.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USART protocol every 150ms :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sends sensors readings and systems stats to microcontroller 1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receives control signals from microcontroller 1 to control different modules like : (Door, Critical Temperature, Music and Lights).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68942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379751A-87DE-1A0D-D107-4878FDE50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Microcontroller 2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2CB39AF-2B19-DFB1-4232-C6F3AE5880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Initialization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Scheduler based on Timer 2 peripheral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Input/Output pins direction for all sensors and devices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USART protocol to communicate with microcontroller 1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ADC peripheral to</a:t>
            </a:r>
          </a:p>
          <a:p>
            <a:pPr lvl="2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 temperature using LM35 sensor</a:t>
            </a:r>
          </a:p>
          <a:p>
            <a:pPr lvl="2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 light intensity using LDR sensor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Timer 1 on Fast PWM mode to control the door motor</a:t>
            </a:r>
          </a:p>
          <a:p>
            <a:pPr lvl="1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91827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379751A-87DE-1A0D-D107-4878FDE50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Microcontroller 2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BBBB275-7AAF-21B9-540D-6F393551B3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650" y="1179513"/>
            <a:ext cx="8229600" cy="3568700"/>
          </a:xfrm>
        </p:spPr>
        <p:txBody>
          <a:bodyPr>
            <a:normAutofit fontScale="92500" lnSpcReduction="10000"/>
          </a:bodyPr>
          <a:lstStyle/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Scheduler Tasks :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 with microcontroller 1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 Gas/Smoke System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 Air Conditioner System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 Lights System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 Door System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 Music System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 the Scheduler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Scheduler Dispatcher in the main super loop to switch between tasks</a:t>
            </a:r>
          </a:p>
          <a:p>
            <a:pPr lvl="1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5341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379751A-87DE-1A0D-D107-4878FDE50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Microcontroller 2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43510754-3DE3-BDF0-936D-F0073D51C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817" y="1051039"/>
            <a:ext cx="8229600" cy="4210390"/>
          </a:xfrm>
        </p:spPr>
        <p:txBody>
          <a:bodyPr>
            <a:normAutofit/>
          </a:bodyPr>
          <a:lstStyle/>
          <a:p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 with microcontroller 1 :</a:t>
            </a:r>
          </a:p>
          <a:p>
            <a:pPr lvl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task will be executed every 150ms</a:t>
            </a:r>
          </a:p>
          <a:p>
            <a:pPr lvl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receives control signals from MC1 as follows :</a:t>
            </a:r>
          </a:p>
          <a:p>
            <a:pPr lvl="2"/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0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ritical temperature which controls the FAN</a:t>
            </a:r>
          </a:p>
          <a:p>
            <a:pPr lvl="2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 LDR Signal</a:t>
            </a:r>
          </a:p>
          <a:p>
            <a:pPr marL="914400" lvl="2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</a:t>
            </a:r>
          </a:p>
          <a:p>
            <a:pPr marL="914400" lvl="2" indent="0">
              <a:buNone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914400" lvl="2" indent="0">
              <a:buNone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914400" lvl="2" indent="0">
              <a:buNone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914400" lvl="2" indent="0">
              <a:buNone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ED65EE7-396C-DC63-883B-68F5A6FFC299}"/>
              </a:ext>
            </a:extLst>
          </p:cNvPr>
          <p:cNvSpPr/>
          <p:nvPr/>
        </p:nvSpPr>
        <p:spPr>
          <a:xfrm>
            <a:off x="2350008" y="4322816"/>
            <a:ext cx="2075543" cy="392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Turn On LDR System</a:t>
            </a:r>
            <a:endParaRPr lang="en-US" sz="14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D7966FD-5530-6660-DE91-5FEFB03D3959}"/>
              </a:ext>
            </a:extLst>
          </p:cNvPr>
          <p:cNvSpPr/>
          <p:nvPr/>
        </p:nvSpPr>
        <p:spPr>
          <a:xfrm>
            <a:off x="4946904" y="4322816"/>
            <a:ext cx="2075543" cy="392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Turn Off LDR System</a:t>
            </a:r>
            <a:endParaRPr lang="en-US" sz="1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34440E6-09A7-3107-38D1-555B6875DBA4}"/>
              </a:ext>
            </a:extLst>
          </p:cNvPr>
          <p:cNvSpPr txBox="1"/>
          <p:nvPr/>
        </p:nvSpPr>
        <p:spPr>
          <a:xfrm>
            <a:off x="2590797" y="3682533"/>
            <a:ext cx="65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0" name="Flowchart: Merge 29">
            <a:extLst>
              <a:ext uri="{FF2B5EF4-FFF2-40B4-BE49-F238E27FC236}">
                <a16:creationId xmlns:a16="http://schemas.microsoft.com/office/drawing/2014/main" id="{A0159A83-86CA-8BBF-A9FC-3DBC5B05D5DE}"/>
              </a:ext>
            </a:extLst>
          </p:cNvPr>
          <p:cNvSpPr/>
          <p:nvPr/>
        </p:nvSpPr>
        <p:spPr>
          <a:xfrm>
            <a:off x="3126521" y="3873965"/>
            <a:ext cx="522515" cy="369332"/>
          </a:xfrm>
          <a:prstGeom prst="flowChartMerg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1" name="Flowchart: Merge 30">
            <a:extLst>
              <a:ext uri="{FF2B5EF4-FFF2-40B4-BE49-F238E27FC236}">
                <a16:creationId xmlns:a16="http://schemas.microsoft.com/office/drawing/2014/main" id="{2CFDB1AF-1B3E-BDF3-8597-305D853BDBEA}"/>
              </a:ext>
            </a:extLst>
          </p:cNvPr>
          <p:cNvSpPr/>
          <p:nvPr/>
        </p:nvSpPr>
        <p:spPr>
          <a:xfrm>
            <a:off x="5744225" y="3873965"/>
            <a:ext cx="522515" cy="369332"/>
          </a:xfrm>
          <a:prstGeom prst="flowChartMerg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214713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Team Members</a:t>
            </a:r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A1B233E3-5B8D-DFE7-4A6D-D59D3F16ABC7}"/>
              </a:ext>
            </a:extLst>
          </p:cNvPr>
          <p:cNvSpPr txBox="1">
            <a:spLocks/>
          </p:cNvSpPr>
          <p:nvPr/>
        </p:nvSpPr>
        <p:spPr>
          <a:xfrm>
            <a:off x="3271838" y="1885478"/>
            <a:ext cx="4936509" cy="1372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b="0" i="0" kern="1200">
                <a:solidFill>
                  <a:srgbClr val="00B0F0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dirty="0">
                <a:solidFill>
                  <a:schemeClr val="bg1"/>
                </a:solidFill>
              </a:rPr>
              <a:t>Mohamed Adel Mohamed Shalaby</a:t>
            </a:r>
          </a:p>
          <a:p>
            <a:pPr algn="l"/>
            <a:endParaRPr lang="en-US" sz="2400" dirty="0">
              <a:solidFill>
                <a:schemeClr val="bg1"/>
              </a:solidFill>
            </a:endParaRPr>
          </a:p>
          <a:p>
            <a:pPr algn="l"/>
            <a:r>
              <a:rPr lang="en-US" sz="2400" dirty="0">
                <a:solidFill>
                  <a:schemeClr val="bg1"/>
                </a:solidFill>
              </a:rPr>
              <a:t>Hazim Emad Ismail Mahmoud Ahmed</a:t>
            </a:r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379751A-87DE-1A0D-D107-4878FDE50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Microcontroller 2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43510754-3DE3-BDF0-936D-F0073D51C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817" y="1051039"/>
            <a:ext cx="8229600" cy="4210390"/>
          </a:xfrm>
        </p:spPr>
        <p:txBody>
          <a:bodyPr>
            <a:normAutofit/>
          </a:bodyPr>
          <a:lstStyle/>
          <a:p>
            <a:pPr lvl="2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 Door Signal</a:t>
            </a:r>
          </a:p>
          <a:p>
            <a:pPr marL="914400" lvl="2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 Music Signal</a:t>
            </a:r>
          </a:p>
          <a:p>
            <a:pPr marL="914400" lvl="2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914400" lvl="2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</a:t>
            </a:r>
          </a:p>
          <a:p>
            <a:pPr lvl="1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D452DF4-AB0E-02F9-5BB3-425707126B43}"/>
              </a:ext>
            </a:extLst>
          </p:cNvPr>
          <p:cNvSpPr/>
          <p:nvPr/>
        </p:nvSpPr>
        <p:spPr>
          <a:xfrm>
            <a:off x="2350008" y="2179246"/>
            <a:ext cx="2075543" cy="392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Open The Door</a:t>
            </a:r>
            <a:endParaRPr lang="en-US" sz="1400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061E623-D90D-C8D0-CC42-D8A03CB1E061}"/>
              </a:ext>
            </a:extLst>
          </p:cNvPr>
          <p:cNvSpPr/>
          <p:nvPr/>
        </p:nvSpPr>
        <p:spPr>
          <a:xfrm>
            <a:off x="4946904" y="2179246"/>
            <a:ext cx="2075543" cy="392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Close The Door</a:t>
            </a:r>
            <a:endParaRPr 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6241F0-BFD4-B179-F510-2FA7F71923EE}"/>
              </a:ext>
            </a:extLst>
          </p:cNvPr>
          <p:cNvSpPr txBox="1"/>
          <p:nvPr/>
        </p:nvSpPr>
        <p:spPr>
          <a:xfrm>
            <a:off x="2933503" y="1538963"/>
            <a:ext cx="65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Flowchart: Merge 8">
            <a:extLst>
              <a:ext uri="{FF2B5EF4-FFF2-40B4-BE49-F238E27FC236}">
                <a16:creationId xmlns:a16="http://schemas.microsoft.com/office/drawing/2014/main" id="{3CA50F04-981A-95D4-D0DF-FCCAE286DD1C}"/>
              </a:ext>
            </a:extLst>
          </p:cNvPr>
          <p:cNvSpPr/>
          <p:nvPr/>
        </p:nvSpPr>
        <p:spPr>
          <a:xfrm>
            <a:off x="3126521" y="1719660"/>
            <a:ext cx="522515" cy="369332"/>
          </a:xfrm>
          <a:prstGeom prst="flowChartMerg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0" name="Flowchart: Merge 9">
            <a:extLst>
              <a:ext uri="{FF2B5EF4-FFF2-40B4-BE49-F238E27FC236}">
                <a16:creationId xmlns:a16="http://schemas.microsoft.com/office/drawing/2014/main" id="{00B8E549-2E87-9E8F-51AA-27EF632AEDDD}"/>
              </a:ext>
            </a:extLst>
          </p:cNvPr>
          <p:cNvSpPr/>
          <p:nvPr/>
        </p:nvSpPr>
        <p:spPr>
          <a:xfrm>
            <a:off x="5723417" y="1719660"/>
            <a:ext cx="522515" cy="369332"/>
          </a:xfrm>
          <a:prstGeom prst="flowChartMerg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2405E7C-7EA5-5893-8E5D-43925563CD9C}"/>
              </a:ext>
            </a:extLst>
          </p:cNvPr>
          <p:cNvSpPr/>
          <p:nvPr/>
        </p:nvSpPr>
        <p:spPr>
          <a:xfrm>
            <a:off x="2351343" y="4210884"/>
            <a:ext cx="2075543" cy="392504"/>
          </a:xfrm>
          <a:prstGeom prst="roundRect">
            <a:avLst/>
          </a:prstGeom>
          <a:ln>
            <a:solidFill>
              <a:schemeClr val="accent1">
                <a:shade val="50000"/>
                <a:alpha val="9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Turn On Music System</a:t>
            </a:r>
            <a:endParaRPr lang="en-US" sz="140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19C2F32-1EBE-B03E-4B12-8470224A7033}"/>
              </a:ext>
            </a:extLst>
          </p:cNvPr>
          <p:cNvSpPr/>
          <p:nvPr/>
        </p:nvSpPr>
        <p:spPr>
          <a:xfrm>
            <a:off x="4946904" y="4210884"/>
            <a:ext cx="2075543" cy="392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Turn Off Music System</a:t>
            </a:r>
            <a:endParaRPr 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2E04EE-2E4C-AFB5-A24B-15A34680E636}"/>
              </a:ext>
            </a:extLst>
          </p:cNvPr>
          <p:cNvSpPr txBox="1"/>
          <p:nvPr/>
        </p:nvSpPr>
        <p:spPr>
          <a:xfrm>
            <a:off x="3204368" y="3657590"/>
            <a:ext cx="65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4" name="Flowchart: Merge 13">
            <a:extLst>
              <a:ext uri="{FF2B5EF4-FFF2-40B4-BE49-F238E27FC236}">
                <a16:creationId xmlns:a16="http://schemas.microsoft.com/office/drawing/2014/main" id="{28F45430-2DAD-9578-CAEF-8464ABA36579}"/>
              </a:ext>
            </a:extLst>
          </p:cNvPr>
          <p:cNvSpPr/>
          <p:nvPr/>
        </p:nvSpPr>
        <p:spPr>
          <a:xfrm>
            <a:off x="3153914" y="3769502"/>
            <a:ext cx="522515" cy="369332"/>
          </a:xfrm>
          <a:prstGeom prst="flowChartMerg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5" name="Flowchart: Merge 14">
            <a:extLst>
              <a:ext uri="{FF2B5EF4-FFF2-40B4-BE49-F238E27FC236}">
                <a16:creationId xmlns:a16="http://schemas.microsoft.com/office/drawing/2014/main" id="{D54ECC94-8410-E5CD-5099-34283500A90E}"/>
              </a:ext>
            </a:extLst>
          </p:cNvPr>
          <p:cNvSpPr/>
          <p:nvPr/>
        </p:nvSpPr>
        <p:spPr>
          <a:xfrm>
            <a:off x="5723417" y="3769502"/>
            <a:ext cx="522515" cy="369332"/>
          </a:xfrm>
          <a:prstGeom prst="flowChartMerg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9134692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379751A-87DE-1A0D-D107-4878FDE50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Microcontroller 2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43510754-3DE3-BDF0-936D-F0073D51C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817" y="1051039"/>
            <a:ext cx="8229600" cy="4210390"/>
          </a:xfrm>
        </p:spPr>
        <p:txBody>
          <a:bodyPr>
            <a:normAutofit/>
          </a:bodyPr>
          <a:lstStyle/>
          <a:p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 with microcontroller 1 :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transmits systems stats like follows :</a:t>
            </a:r>
          </a:p>
          <a:p>
            <a:pPr lvl="2"/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Current Temperature Degree </a:t>
            </a:r>
          </a:p>
          <a:p>
            <a:pPr lvl="2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LDR System</a:t>
            </a:r>
          </a:p>
          <a:p>
            <a:pPr marL="914400" lvl="2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</a:t>
            </a:r>
          </a:p>
          <a:p>
            <a:pPr marL="914400" lvl="2" indent="0">
              <a:buNone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914400" lvl="2" indent="0">
              <a:buNone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914400" lvl="2" indent="0">
              <a:buNone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914400" lvl="2" indent="0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ED65EE7-396C-DC63-883B-68F5A6FFC299}"/>
              </a:ext>
            </a:extLst>
          </p:cNvPr>
          <p:cNvSpPr/>
          <p:nvPr/>
        </p:nvSpPr>
        <p:spPr>
          <a:xfrm>
            <a:off x="2350008" y="3896209"/>
            <a:ext cx="2075543" cy="392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LDR System is turned on</a:t>
            </a:r>
            <a:endParaRPr lang="en-US" sz="14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D7966FD-5530-6660-DE91-5FEFB03D3959}"/>
              </a:ext>
            </a:extLst>
          </p:cNvPr>
          <p:cNvSpPr/>
          <p:nvPr/>
        </p:nvSpPr>
        <p:spPr>
          <a:xfrm>
            <a:off x="4946904" y="3896209"/>
            <a:ext cx="2075543" cy="392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LDR System is turned off</a:t>
            </a:r>
            <a:endParaRPr lang="en-US" sz="1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34440E6-09A7-3107-38D1-555B6875DBA4}"/>
              </a:ext>
            </a:extLst>
          </p:cNvPr>
          <p:cNvSpPr txBox="1"/>
          <p:nvPr/>
        </p:nvSpPr>
        <p:spPr>
          <a:xfrm>
            <a:off x="2634812" y="3255926"/>
            <a:ext cx="65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0" name="Flowchart: Merge 29">
            <a:extLst>
              <a:ext uri="{FF2B5EF4-FFF2-40B4-BE49-F238E27FC236}">
                <a16:creationId xmlns:a16="http://schemas.microsoft.com/office/drawing/2014/main" id="{A0159A83-86CA-8BBF-A9FC-3DBC5B05D5DE}"/>
              </a:ext>
            </a:extLst>
          </p:cNvPr>
          <p:cNvSpPr/>
          <p:nvPr/>
        </p:nvSpPr>
        <p:spPr>
          <a:xfrm>
            <a:off x="3126521" y="3447358"/>
            <a:ext cx="522515" cy="369332"/>
          </a:xfrm>
          <a:prstGeom prst="flowChartMerg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1" name="Flowchart: Merge 30">
            <a:extLst>
              <a:ext uri="{FF2B5EF4-FFF2-40B4-BE49-F238E27FC236}">
                <a16:creationId xmlns:a16="http://schemas.microsoft.com/office/drawing/2014/main" id="{2CFDB1AF-1B3E-BDF3-8597-305D853BDBEA}"/>
              </a:ext>
            </a:extLst>
          </p:cNvPr>
          <p:cNvSpPr/>
          <p:nvPr/>
        </p:nvSpPr>
        <p:spPr>
          <a:xfrm>
            <a:off x="5723417" y="3447358"/>
            <a:ext cx="522515" cy="369332"/>
          </a:xfrm>
          <a:prstGeom prst="flowChartMerg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5842566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379751A-87DE-1A0D-D107-4878FDE50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Microcontroller 2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43510754-3DE3-BDF0-936D-F0073D51C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817" y="1051039"/>
            <a:ext cx="8229600" cy="4210390"/>
          </a:xfrm>
        </p:spPr>
        <p:txBody>
          <a:bodyPr>
            <a:normAutofit/>
          </a:bodyPr>
          <a:lstStyle/>
          <a:p>
            <a:pPr lvl="2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Door Status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>
              <a:buNone/>
            </a:pPr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Music System</a:t>
            </a:r>
          </a:p>
          <a:p>
            <a:pPr lvl="2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>
              <a:buNone/>
            </a:pPr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Gas/Smoke Status</a:t>
            </a:r>
          </a:p>
          <a:p>
            <a:pPr marL="914400" lvl="2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914400" lvl="2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</a:t>
            </a:r>
          </a:p>
          <a:p>
            <a:pPr lvl="1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D452DF4-AB0E-02F9-5BB3-425707126B43}"/>
              </a:ext>
            </a:extLst>
          </p:cNvPr>
          <p:cNvSpPr/>
          <p:nvPr/>
        </p:nvSpPr>
        <p:spPr>
          <a:xfrm>
            <a:off x="2348982" y="1845440"/>
            <a:ext cx="2075543" cy="392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The Door is Opened</a:t>
            </a:r>
            <a:endParaRPr lang="en-US" sz="1400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061E623-D90D-C8D0-CC42-D8A03CB1E061}"/>
              </a:ext>
            </a:extLst>
          </p:cNvPr>
          <p:cNvSpPr/>
          <p:nvPr/>
        </p:nvSpPr>
        <p:spPr>
          <a:xfrm>
            <a:off x="4944541" y="1845440"/>
            <a:ext cx="2075543" cy="392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The Door is Closed</a:t>
            </a:r>
            <a:endParaRPr 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6241F0-BFD4-B179-F510-2FA7F71923EE}"/>
              </a:ext>
            </a:extLst>
          </p:cNvPr>
          <p:cNvSpPr txBox="1"/>
          <p:nvPr/>
        </p:nvSpPr>
        <p:spPr>
          <a:xfrm>
            <a:off x="3202008" y="1379327"/>
            <a:ext cx="65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Flowchart: Merge 8">
            <a:extLst>
              <a:ext uri="{FF2B5EF4-FFF2-40B4-BE49-F238E27FC236}">
                <a16:creationId xmlns:a16="http://schemas.microsoft.com/office/drawing/2014/main" id="{3CA50F04-981A-95D4-D0DF-FCCAE286DD1C}"/>
              </a:ext>
            </a:extLst>
          </p:cNvPr>
          <p:cNvSpPr/>
          <p:nvPr/>
        </p:nvSpPr>
        <p:spPr>
          <a:xfrm>
            <a:off x="3151552" y="1434136"/>
            <a:ext cx="522515" cy="369332"/>
          </a:xfrm>
          <a:prstGeom prst="flowChartMerg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0" name="Flowchart: Merge 9">
            <a:extLst>
              <a:ext uri="{FF2B5EF4-FFF2-40B4-BE49-F238E27FC236}">
                <a16:creationId xmlns:a16="http://schemas.microsoft.com/office/drawing/2014/main" id="{00B8E549-2E87-9E8F-51AA-27EF632AEDDD}"/>
              </a:ext>
            </a:extLst>
          </p:cNvPr>
          <p:cNvSpPr/>
          <p:nvPr/>
        </p:nvSpPr>
        <p:spPr>
          <a:xfrm>
            <a:off x="5721053" y="1429677"/>
            <a:ext cx="522515" cy="369332"/>
          </a:xfrm>
          <a:prstGeom prst="flowChartMerg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2405E7C-7EA5-5893-8E5D-43925563CD9C}"/>
              </a:ext>
            </a:extLst>
          </p:cNvPr>
          <p:cNvSpPr/>
          <p:nvPr/>
        </p:nvSpPr>
        <p:spPr>
          <a:xfrm>
            <a:off x="2348982" y="3024433"/>
            <a:ext cx="2150447" cy="392504"/>
          </a:xfrm>
          <a:prstGeom prst="roundRect">
            <a:avLst/>
          </a:prstGeom>
          <a:ln>
            <a:solidFill>
              <a:schemeClr val="accent1">
                <a:shade val="50000"/>
                <a:alpha val="9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Music System is turned on</a:t>
            </a:r>
            <a:endParaRPr lang="en-US" sz="140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19C2F32-1EBE-B03E-4B12-8470224A7033}"/>
              </a:ext>
            </a:extLst>
          </p:cNvPr>
          <p:cNvSpPr/>
          <p:nvPr/>
        </p:nvSpPr>
        <p:spPr>
          <a:xfrm>
            <a:off x="4869639" y="3024433"/>
            <a:ext cx="2150447" cy="392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Music System is turned off</a:t>
            </a:r>
            <a:endParaRPr 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2E04EE-2E4C-AFB5-A24B-15A34680E636}"/>
              </a:ext>
            </a:extLst>
          </p:cNvPr>
          <p:cNvSpPr txBox="1"/>
          <p:nvPr/>
        </p:nvSpPr>
        <p:spPr>
          <a:xfrm>
            <a:off x="3202007" y="2507424"/>
            <a:ext cx="65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4" name="Flowchart: Merge 13">
            <a:extLst>
              <a:ext uri="{FF2B5EF4-FFF2-40B4-BE49-F238E27FC236}">
                <a16:creationId xmlns:a16="http://schemas.microsoft.com/office/drawing/2014/main" id="{28F45430-2DAD-9578-CAEF-8464ABA36579}"/>
              </a:ext>
            </a:extLst>
          </p:cNvPr>
          <p:cNvSpPr/>
          <p:nvPr/>
        </p:nvSpPr>
        <p:spPr>
          <a:xfrm>
            <a:off x="3151551" y="2608670"/>
            <a:ext cx="522515" cy="369332"/>
          </a:xfrm>
          <a:prstGeom prst="flowChartMerg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5" name="Flowchart: Merge 14">
            <a:extLst>
              <a:ext uri="{FF2B5EF4-FFF2-40B4-BE49-F238E27FC236}">
                <a16:creationId xmlns:a16="http://schemas.microsoft.com/office/drawing/2014/main" id="{D54ECC94-8410-E5CD-5099-34283500A90E}"/>
              </a:ext>
            </a:extLst>
          </p:cNvPr>
          <p:cNvSpPr/>
          <p:nvPr/>
        </p:nvSpPr>
        <p:spPr>
          <a:xfrm>
            <a:off x="5721053" y="2608670"/>
            <a:ext cx="522515" cy="369332"/>
          </a:xfrm>
          <a:prstGeom prst="flowChartMerg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3594F82-99FC-5B28-C2C4-09D38185E454}"/>
              </a:ext>
            </a:extLst>
          </p:cNvPr>
          <p:cNvSpPr/>
          <p:nvPr/>
        </p:nvSpPr>
        <p:spPr>
          <a:xfrm>
            <a:off x="2348982" y="4343378"/>
            <a:ext cx="2075543" cy="392504"/>
          </a:xfrm>
          <a:prstGeom prst="roundRect">
            <a:avLst/>
          </a:prstGeom>
          <a:ln>
            <a:solidFill>
              <a:schemeClr val="accent1">
                <a:shade val="50000"/>
                <a:alpha val="9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Gas/Smoke detected</a:t>
            </a:r>
            <a:endParaRPr lang="en-US" sz="14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F865F3B-02F8-942F-27C0-A6C8E9E31C15}"/>
              </a:ext>
            </a:extLst>
          </p:cNvPr>
          <p:cNvSpPr/>
          <p:nvPr/>
        </p:nvSpPr>
        <p:spPr>
          <a:xfrm>
            <a:off x="4794579" y="4343378"/>
            <a:ext cx="2225510" cy="392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No detection of Gas/Smoke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28D4129-1745-C563-1B68-3ED574E3A382}"/>
              </a:ext>
            </a:extLst>
          </p:cNvPr>
          <p:cNvSpPr txBox="1"/>
          <p:nvPr/>
        </p:nvSpPr>
        <p:spPr>
          <a:xfrm>
            <a:off x="3202007" y="3826369"/>
            <a:ext cx="65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7" name="Flowchart: Merge 16">
            <a:extLst>
              <a:ext uri="{FF2B5EF4-FFF2-40B4-BE49-F238E27FC236}">
                <a16:creationId xmlns:a16="http://schemas.microsoft.com/office/drawing/2014/main" id="{BE6C78B2-12A1-0D7B-7141-76DF088F867D}"/>
              </a:ext>
            </a:extLst>
          </p:cNvPr>
          <p:cNvSpPr/>
          <p:nvPr/>
        </p:nvSpPr>
        <p:spPr>
          <a:xfrm>
            <a:off x="3151551" y="3927615"/>
            <a:ext cx="522515" cy="369332"/>
          </a:xfrm>
          <a:prstGeom prst="flowChartMerg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8" name="Flowchart: Merge 17">
            <a:extLst>
              <a:ext uri="{FF2B5EF4-FFF2-40B4-BE49-F238E27FC236}">
                <a16:creationId xmlns:a16="http://schemas.microsoft.com/office/drawing/2014/main" id="{629F94A2-E327-959A-F6B6-26980DEE1460}"/>
              </a:ext>
            </a:extLst>
          </p:cNvPr>
          <p:cNvSpPr/>
          <p:nvPr/>
        </p:nvSpPr>
        <p:spPr>
          <a:xfrm>
            <a:off x="5721053" y="3927615"/>
            <a:ext cx="522515" cy="369332"/>
          </a:xfrm>
          <a:prstGeom prst="flowChartMerg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6150688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2BE8BCB-E130-BBA1-722C-A90D3C90A1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marL="0" indent="0" algn="ctr">
              <a:buNone/>
            </a:pPr>
            <a:r>
              <a:rPr lang="en-US" sz="3200" dirty="0"/>
              <a:t>Microcontroller 3</a:t>
            </a:r>
          </a:p>
        </p:txBody>
      </p:sp>
    </p:spTree>
    <p:extLst>
      <p:ext uri="{BB962C8B-B14F-4D97-AF65-F5344CB8AC3E}">
        <p14:creationId xmlns:p14="http://schemas.microsoft.com/office/powerpoint/2010/main" val="7606734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379751A-87DE-1A0D-D107-4878FDE50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Microcontroller 3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2CB39AF-2B19-DFB1-4232-C6F3AE5880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Keypad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interacts with the system using the keypad.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can type any number then press “#” to confirm that he/she has finished typing.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can delete a number by pressing the “*” button.</a:t>
            </a:r>
          </a:p>
        </p:txBody>
      </p:sp>
    </p:spTree>
    <p:extLst>
      <p:ext uri="{BB962C8B-B14F-4D97-AF65-F5344CB8AC3E}">
        <p14:creationId xmlns:p14="http://schemas.microsoft.com/office/powerpoint/2010/main" val="10999529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2BE8BCB-E130-BBA1-722C-A90D3C90A1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marL="0" indent="0" algn="ctr">
              <a:buNone/>
            </a:pPr>
            <a:r>
              <a:rPr lang="en-US" sz="3200" dirty="0"/>
              <a:t>Simulation</a:t>
            </a:r>
          </a:p>
        </p:txBody>
      </p:sp>
    </p:spTree>
    <p:extLst>
      <p:ext uri="{BB962C8B-B14F-4D97-AF65-F5344CB8AC3E}">
        <p14:creationId xmlns:p14="http://schemas.microsoft.com/office/powerpoint/2010/main" val="23222619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2172CF3-1BBC-9719-D018-E027C84CEB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52"/>
          <a:stretch/>
        </p:blipFill>
        <p:spPr>
          <a:xfrm>
            <a:off x="722671" y="0"/>
            <a:ext cx="8261965" cy="5143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44267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E75ED42-56AB-79BC-A145-CA604F5F17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376" y="0"/>
            <a:ext cx="8259331" cy="5143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828176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2BE8BCB-E130-BBA1-722C-A90D3C90A1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marL="0" indent="0" algn="ctr">
              <a:buNone/>
            </a:pPr>
            <a:r>
              <a:rPr lang="en-US" sz="3200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100726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2ADDF83-6A84-12D4-7D4F-70D395990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9803" y="2152341"/>
            <a:ext cx="1832517" cy="72534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1">
                    <a:lumMod val="85000"/>
                  </a:schemeClr>
                </a:solidFill>
              </a:rPr>
              <a:t>Agenda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BF681449-4896-665D-2698-2ADC195653ED}"/>
              </a:ext>
            </a:extLst>
          </p:cNvPr>
          <p:cNvGrpSpPr>
            <a:grpSpLocks/>
          </p:cNvGrpSpPr>
          <p:nvPr/>
        </p:nvGrpSpPr>
        <p:grpSpPr>
          <a:xfrm>
            <a:off x="3694457" y="608390"/>
            <a:ext cx="3774809" cy="597760"/>
            <a:chOff x="4753009" y="790578"/>
            <a:chExt cx="5397284" cy="958096"/>
          </a:xfrm>
        </p:grpSpPr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6B6EA942-91C5-34E8-901D-AD0E95630148}"/>
                </a:ext>
              </a:extLst>
            </p:cNvPr>
            <p:cNvSpPr txBox="1"/>
            <p:nvPr/>
          </p:nvSpPr>
          <p:spPr>
            <a:xfrm>
              <a:off x="5721505" y="890625"/>
              <a:ext cx="4428788" cy="64130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000" b="1" dirty="0">
                  <a:solidFill>
                    <a:schemeClr val="bg1"/>
                  </a:solidFill>
                  <a:cs typeface="Arial" pitchFamily="34" charset="0"/>
                </a:rPr>
                <a:t>Introduction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47D85175-BDB4-44C1-669D-F19727426651}"/>
                </a:ext>
              </a:extLst>
            </p:cNvPr>
            <p:cNvSpPr txBox="1"/>
            <p:nvPr/>
          </p:nvSpPr>
          <p:spPr>
            <a:xfrm>
              <a:off x="4753009" y="1008017"/>
              <a:ext cx="958096" cy="59196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cs typeface="Arial" pitchFamily="34" charset="0"/>
                </a:rPr>
                <a:t>1</a:t>
              </a:r>
              <a:endParaRPr lang="ko-KR" altLang="en-US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73494C85-0773-1195-8F30-0E8E81D50A02}"/>
                </a:ext>
              </a:extLst>
            </p:cNvPr>
            <p:cNvSpPr/>
            <p:nvPr/>
          </p:nvSpPr>
          <p:spPr>
            <a:xfrm>
              <a:off x="4753009" y="790578"/>
              <a:ext cx="958096" cy="958096"/>
            </a:xfrm>
            <a:custGeom>
              <a:avLst/>
              <a:gdLst>
                <a:gd name="connsiteX0" fmla="*/ 591326 w 1182653"/>
                <a:gd name="connsiteY0" fmla="*/ 99202 h 1182653"/>
                <a:gd name="connsiteX1" fmla="*/ 542935 w 1182653"/>
                <a:gd name="connsiteY1" fmla="*/ 119164 h 1182653"/>
                <a:gd name="connsiteX2" fmla="*/ 119164 w 1182653"/>
                <a:gd name="connsiteY2" fmla="*/ 542935 h 1182653"/>
                <a:gd name="connsiteX3" fmla="*/ 119164 w 1182653"/>
                <a:gd name="connsiteY3" fmla="*/ 639718 h 1182653"/>
                <a:gd name="connsiteX4" fmla="*/ 542935 w 1182653"/>
                <a:gd name="connsiteY4" fmla="*/ 1063489 h 1182653"/>
                <a:gd name="connsiteX5" fmla="*/ 639718 w 1182653"/>
                <a:gd name="connsiteY5" fmla="*/ 1063489 h 1182653"/>
                <a:gd name="connsiteX6" fmla="*/ 1063489 w 1182653"/>
                <a:gd name="connsiteY6" fmla="*/ 639718 h 1182653"/>
                <a:gd name="connsiteX7" fmla="*/ 1063489 w 1182653"/>
                <a:gd name="connsiteY7" fmla="*/ 542935 h 1182653"/>
                <a:gd name="connsiteX8" fmla="*/ 639718 w 1182653"/>
                <a:gd name="connsiteY8" fmla="*/ 119164 h 1182653"/>
                <a:gd name="connsiteX9" fmla="*/ 591326 w 1182653"/>
                <a:gd name="connsiteY9" fmla="*/ 99202 h 1182653"/>
                <a:gd name="connsiteX10" fmla="*/ 591327 w 1182653"/>
                <a:gd name="connsiteY10" fmla="*/ 0 h 1182653"/>
                <a:gd name="connsiteX11" fmla="*/ 654581 w 1182653"/>
                <a:gd name="connsiteY11" fmla="*/ 26183 h 1182653"/>
                <a:gd name="connsiteX12" fmla="*/ 1156470 w 1182653"/>
                <a:gd name="connsiteY12" fmla="*/ 528072 h 1182653"/>
                <a:gd name="connsiteX13" fmla="*/ 1156470 w 1182653"/>
                <a:gd name="connsiteY13" fmla="*/ 654581 h 1182653"/>
                <a:gd name="connsiteX14" fmla="*/ 654581 w 1182653"/>
                <a:gd name="connsiteY14" fmla="*/ 1156470 h 1182653"/>
                <a:gd name="connsiteX15" fmla="*/ 528072 w 1182653"/>
                <a:gd name="connsiteY15" fmla="*/ 1156470 h 1182653"/>
                <a:gd name="connsiteX16" fmla="*/ 26184 w 1182653"/>
                <a:gd name="connsiteY16" fmla="*/ 654581 h 1182653"/>
                <a:gd name="connsiteX17" fmla="*/ 26184 w 1182653"/>
                <a:gd name="connsiteY17" fmla="*/ 528072 h 1182653"/>
                <a:gd name="connsiteX18" fmla="*/ 528072 w 1182653"/>
                <a:gd name="connsiteY18" fmla="*/ 26183 h 1182653"/>
                <a:gd name="connsiteX19" fmla="*/ 591327 w 1182653"/>
                <a:gd name="connsiteY19" fmla="*/ 0 h 1182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82653" h="1182653">
                  <a:moveTo>
                    <a:pt x="591326" y="99202"/>
                  </a:moveTo>
                  <a:cubicBezTo>
                    <a:pt x="573784" y="99202"/>
                    <a:pt x="556242" y="105856"/>
                    <a:pt x="542935" y="119164"/>
                  </a:cubicBezTo>
                  <a:lnTo>
                    <a:pt x="119164" y="542935"/>
                  </a:lnTo>
                  <a:cubicBezTo>
                    <a:pt x="92548" y="569550"/>
                    <a:pt x="92548" y="613102"/>
                    <a:pt x="119164" y="639718"/>
                  </a:cubicBezTo>
                  <a:lnTo>
                    <a:pt x="542935" y="1063489"/>
                  </a:lnTo>
                  <a:cubicBezTo>
                    <a:pt x="569550" y="1090104"/>
                    <a:pt x="613102" y="1090104"/>
                    <a:pt x="639718" y="1063489"/>
                  </a:cubicBezTo>
                  <a:lnTo>
                    <a:pt x="1063489" y="639718"/>
                  </a:lnTo>
                  <a:cubicBezTo>
                    <a:pt x="1090450" y="613102"/>
                    <a:pt x="1090450" y="569550"/>
                    <a:pt x="1063489" y="542935"/>
                  </a:cubicBezTo>
                  <a:lnTo>
                    <a:pt x="639718" y="119164"/>
                  </a:lnTo>
                  <a:cubicBezTo>
                    <a:pt x="626410" y="105856"/>
                    <a:pt x="608868" y="99202"/>
                    <a:pt x="591326" y="99202"/>
                  </a:cubicBezTo>
                  <a:close/>
                  <a:moveTo>
                    <a:pt x="591327" y="0"/>
                  </a:moveTo>
                  <a:cubicBezTo>
                    <a:pt x="614226" y="0"/>
                    <a:pt x="637126" y="8728"/>
                    <a:pt x="654581" y="26183"/>
                  </a:cubicBezTo>
                  <a:lnTo>
                    <a:pt x="1156470" y="528072"/>
                  </a:lnTo>
                  <a:cubicBezTo>
                    <a:pt x="1191381" y="562983"/>
                    <a:pt x="1191381" y="619670"/>
                    <a:pt x="1156470" y="654581"/>
                  </a:cubicBezTo>
                  <a:lnTo>
                    <a:pt x="654581" y="1156470"/>
                  </a:lnTo>
                  <a:cubicBezTo>
                    <a:pt x="619670" y="1191381"/>
                    <a:pt x="562983" y="1191381"/>
                    <a:pt x="528072" y="1156470"/>
                  </a:cubicBezTo>
                  <a:lnTo>
                    <a:pt x="26184" y="654581"/>
                  </a:lnTo>
                  <a:cubicBezTo>
                    <a:pt x="-8728" y="619670"/>
                    <a:pt x="-8728" y="562983"/>
                    <a:pt x="26184" y="528072"/>
                  </a:cubicBezTo>
                  <a:lnTo>
                    <a:pt x="528072" y="26183"/>
                  </a:lnTo>
                  <a:cubicBezTo>
                    <a:pt x="545528" y="8728"/>
                    <a:pt x="568427" y="0"/>
                    <a:pt x="591327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 dirty="0"/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D00C99C6-A574-E9CA-814F-FE64D3DC7855}"/>
              </a:ext>
            </a:extLst>
          </p:cNvPr>
          <p:cNvGrpSpPr>
            <a:grpSpLocks/>
          </p:cNvGrpSpPr>
          <p:nvPr/>
        </p:nvGrpSpPr>
        <p:grpSpPr>
          <a:xfrm>
            <a:off x="5037782" y="3699155"/>
            <a:ext cx="3829957" cy="597760"/>
            <a:chOff x="5276743" y="2230161"/>
            <a:chExt cx="5450443" cy="958096"/>
          </a:xfrm>
        </p:grpSpPr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AC2103EF-3FEA-23F3-9B12-623F72933555}"/>
                </a:ext>
              </a:extLst>
            </p:cNvPr>
            <p:cNvSpPr txBox="1"/>
            <p:nvPr/>
          </p:nvSpPr>
          <p:spPr>
            <a:xfrm>
              <a:off x="6298398" y="2387464"/>
              <a:ext cx="4428788" cy="64130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000" b="1" dirty="0">
                  <a:solidFill>
                    <a:schemeClr val="bg1"/>
                  </a:solidFill>
                  <a:cs typeface="Arial" pitchFamily="34" charset="0"/>
                </a:rPr>
                <a:t>Simulation </a:t>
              </a:r>
              <a:endParaRPr lang="ko-KR" altLang="en-US" sz="20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088AC86C-A3FD-C721-A0D2-5ADCBAAD51AF}"/>
                </a:ext>
              </a:extLst>
            </p:cNvPr>
            <p:cNvSpPr txBox="1"/>
            <p:nvPr/>
          </p:nvSpPr>
          <p:spPr>
            <a:xfrm>
              <a:off x="5276743" y="2447600"/>
              <a:ext cx="958096" cy="59196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cs typeface="Arial" pitchFamily="34" charset="0"/>
                </a:rPr>
                <a:t>5</a:t>
              </a:r>
              <a:endParaRPr lang="ko-KR" altLang="en-US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8278372C-C835-D6FF-BEDA-E72ACD6CFB4D}"/>
                </a:ext>
              </a:extLst>
            </p:cNvPr>
            <p:cNvSpPr/>
            <p:nvPr/>
          </p:nvSpPr>
          <p:spPr>
            <a:xfrm>
              <a:off x="5276743" y="2230161"/>
              <a:ext cx="958096" cy="958096"/>
            </a:xfrm>
            <a:custGeom>
              <a:avLst/>
              <a:gdLst>
                <a:gd name="connsiteX0" fmla="*/ 591326 w 1182653"/>
                <a:gd name="connsiteY0" fmla="*/ 99202 h 1182653"/>
                <a:gd name="connsiteX1" fmla="*/ 542935 w 1182653"/>
                <a:gd name="connsiteY1" fmla="*/ 119164 h 1182653"/>
                <a:gd name="connsiteX2" fmla="*/ 119164 w 1182653"/>
                <a:gd name="connsiteY2" fmla="*/ 542935 h 1182653"/>
                <a:gd name="connsiteX3" fmla="*/ 119164 w 1182653"/>
                <a:gd name="connsiteY3" fmla="*/ 639718 h 1182653"/>
                <a:gd name="connsiteX4" fmla="*/ 542935 w 1182653"/>
                <a:gd name="connsiteY4" fmla="*/ 1063489 h 1182653"/>
                <a:gd name="connsiteX5" fmla="*/ 639718 w 1182653"/>
                <a:gd name="connsiteY5" fmla="*/ 1063489 h 1182653"/>
                <a:gd name="connsiteX6" fmla="*/ 1063489 w 1182653"/>
                <a:gd name="connsiteY6" fmla="*/ 639718 h 1182653"/>
                <a:gd name="connsiteX7" fmla="*/ 1063489 w 1182653"/>
                <a:gd name="connsiteY7" fmla="*/ 542935 h 1182653"/>
                <a:gd name="connsiteX8" fmla="*/ 639718 w 1182653"/>
                <a:gd name="connsiteY8" fmla="*/ 119164 h 1182653"/>
                <a:gd name="connsiteX9" fmla="*/ 591326 w 1182653"/>
                <a:gd name="connsiteY9" fmla="*/ 99202 h 1182653"/>
                <a:gd name="connsiteX10" fmla="*/ 591327 w 1182653"/>
                <a:gd name="connsiteY10" fmla="*/ 0 h 1182653"/>
                <a:gd name="connsiteX11" fmla="*/ 654581 w 1182653"/>
                <a:gd name="connsiteY11" fmla="*/ 26183 h 1182653"/>
                <a:gd name="connsiteX12" fmla="*/ 1156470 w 1182653"/>
                <a:gd name="connsiteY12" fmla="*/ 528072 h 1182653"/>
                <a:gd name="connsiteX13" fmla="*/ 1156470 w 1182653"/>
                <a:gd name="connsiteY13" fmla="*/ 654581 h 1182653"/>
                <a:gd name="connsiteX14" fmla="*/ 654581 w 1182653"/>
                <a:gd name="connsiteY14" fmla="*/ 1156470 h 1182653"/>
                <a:gd name="connsiteX15" fmla="*/ 528072 w 1182653"/>
                <a:gd name="connsiteY15" fmla="*/ 1156470 h 1182653"/>
                <a:gd name="connsiteX16" fmla="*/ 26184 w 1182653"/>
                <a:gd name="connsiteY16" fmla="*/ 654581 h 1182653"/>
                <a:gd name="connsiteX17" fmla="*/ 26184 w 1182653"/>
                <a:gd name="connsiteY17" fmla="*/ 528072 h 1182653"/>
                <a:gd name="connsiteX18" fmla="*/ 528072 w 1182653"/>
                <a:gd name="connsiteY18" fmla="*/ 26183 h 1182653"/>
                <a:gd name="connsiteX19" fmla="*/ 591327 w 1182653"/>
                <a:gd name="connsiteY19" fmla="*/ 0 h 1182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82653" h="1182653">
                  <a:moveTo>
                    <a:pt x="591326" y="99202"/>
                  </a:moveTo>
                  <a:cubicBezTo>
                    <a:pt x="573784" y="99202"/>
                    <a:pt x="556242" y="105856"/>
                    <a:pt x="542935" y="119164"/>
                  </a:cubicBezTo>
                  <a:lnTo>
                    <a:pt x="119164" y="542935"/>
                  </a:lnTo>
                  <a:cubicBezTo>
                    <a:pt x="92548" y="569550"/>
                    <a:pt x="92548" y="613102"/>
                    <a:pt x="119164" y="639718"/>
                  </a:cubicBezTo>
                  <a:lnTo>
                    <a:pt x="542935" y="1063489"/>
                  </a:lnTo>
                  <a:cubicBezTo>
                    <a:pt x="569550" y="1090104"/>
                    <a:pt x="613102" y="1090104"/>
                    <a:pt x="639718" y="1063489"/>
                  </a:cubicBezTo>
                  <a:lnTo>
                    <a:pt x="1063489" y="639718"/>
                  </a:lnTo>
                  <a:cubicBezTo>
                    <a:pt x="1090450" y="613102"/>
                    <a:pt x="1090450" y="569550"/>
                    <a:pt x="1063489" y="542935"/>
                  </a:cubicBezTo>
                  <a:lnTo>
                    <a:pt x="639718" y="119164"/>
                  </a:lnTo>
                  <a:cubicBezTo>
                    <a:pt x="626410" y="105856"/>
                    <a:pt x="608868" y="99202"/>
                    <a:pt x="591326" y="99202"/>
                  </a:cubicBezTo>
                  <a:close/>
                  <a:moveTo>
                    <a:pt x="591327" y="0"/>
                  </a:moveTo>
                  <a:cubicBezTo>
                    <a:pt x="614226" y="0"/>
                    <a:pt x="637126" y="8728"/>
                    <a:pt x="654581" y="26183"/>
                  </a:cubicBezTo>
                  <a:lnTo>
                    <a:pt x="1156470" y="528072"/>
                  </a:lnTo>
                  <a:cubicBezTo>
                    <a:pt x="1191381" y="562983"/>
                    <a:pt x="1191381" y="619670"/>
                    <a:pt x="1156470" y="654581"/>
                  </a:cubicBezTo>
                  <a:lnTo>
                    <a:pt x="654581" y="1156470"/>
                  </a:lnTo>
                  <a:cubicBezTo>
                    <a:pt x="619670" y="1191381"/>
                    <a:pt x="562983" y="1191381"/>
                    <a:pt x="528072" y="1156470"/>
                  </a:cubicBezTo>
                  <a:lnTo>
                    <a:pt x="26184" y="654581"/>
                  </a:lnTo>
                  <a:cubicBezTo>
                    <a:pt x="-8728" y="619670"/>
                    <a:pt x="-8728" y="562983"/>
                    <a:pt x="26184" y="528072"/>
                  </a:cubicBezTo>
                  <a:lnTo>
                    <a:pt x="528072" y="26183"/>
                  </a:lnTo>
                  <a:cubicBezTo>
                    <a:pt x="545528" y="8728"/>
                    <a:pt x="568427" y="0"/>
                    <a:pt x="591327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 dirty="0"/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0CB379D3-D18E-4A2B-B8AA-1C2B8DC22CFB}"/>
              </a:ext>
            </a:extLst>
          </p:cNvPr>
          <p:cNvGrpSpPr>
            <a:grpSpLocks/>
          </p:cNvGrpSpPr>
          <p:nvPr/>
        </p:nvGrpSpPr>
        <p:grpSpPr>
          <a:xfrm>
            <a:off x="4364540" y="2148151"/>
            <a:ext cx="3785294" cy="597760"/>
            <a:chOff x="5800477" y="3669744"/>
            <a:chExt cx="5386884" cy="958096"/>
          </a:xfrm>
        </p:grpSpPr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6B4838D9-8A29-4AC0-D890-4EC9F430AB4A}"/>
                </a:ext>
              </a:extLst>
            </p:cNvPr>
            <p:cNvSpPr txBox="1"/>
            <p:nvPr/>
          </p:nvSpPr>
          <p:spPr>
            <a:xfrm>
              <a:off x="6758573" y="3834992"/>
              <a:ext cx="4428788" cy="64130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000" b="1" dirty="0">
                  <a:solidFill>
                    <a:schemeClr val="bg1"/>
                  </a:solidFill>
                  <a:cs typeface="Arial" pitchFamily="34" charset="0"/>
                </a:rPr>
                <a:t>Microcontroller 2</a:t>
              </a:r>
              <a:endParaRPr lang="ko-KR" altLang="en-US" sz="20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DF0FDA9C-431C-E531-39E6-4730FD87F340}"/>
                </a:ext>
              </a:extLst>
            </p:cNvPr>
            <p:cNvSpPr txBox="1"/>
            <p:nvPr/>
          </p:nvSpPr>
          <p:spPr>
            <a:xfrm>
              <a:off x="5800477" y="3887183"/>
              <a:ext cx="958096" cy="59196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cs typeface="Arial" pitchFamily="34" charset="0"/>
                </a:rPr>
                <a:t>3</a:t>
              </a:r>
              <a:endParaRPr lang="ko-KR" altLang="en-US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A35C9F46-A60F-F1C5-7F93-42B38B225C14}"/>
                </a:ext>
              </a:extLst>
            </p:cNvPr>
            <p:cNvSpPr/>
            <p:nvPr/>
          </p:nvSpPr>
          <p:spPr>
            <a:xfrm>
              <a:off x="5800477" y="3669744"/>
              <a:ext cx="958096" cy="958096"/>
            </a:xfrm>
            <a:custGeom>
              <a:avLst/>
              <a:gdLst>
                <a:gd name="connsiteX0" fmla="*/ 591326 w 1182653"/>
                <a:gd name="connsiteY0" fmla="*/ 99202 h 1182653"/>
                <a:gd name="connsiteX1" fmla="*/ 542935 w 1182653"/>
                <a:gd name="connsiteY1" fmla="*/ 119164 h 1182653"/>
                <a:gd name="connsiteX2" fmla="*/ 119164 w 1182653"/>
                <a:gd name="connsiteY2" fmla="*/ 542935 h 1182653"/>
                <a:gd name="connsiteX3" fmla="*/ 119164 w 1182653"/>
                <a:gd name="connsiteY3" fmla="*/ 639718 h 1182653"/>
                <a:gd name="connsiteX4" fmla="*/ 542935 w 1182653"/>
                <a:gd name="connsiteY4" fmla="*/ 1063489 h 1182653"/>
                <a:gd name="connsiteX5" fmla="*/ 639718 w 1182653"/>
                <a:gd name="connsiteY5" fmla="*/ 1063489 h 1182653"/>
                <a:gd name="connsiteX6" fmla="*/ 1063489 w 1182653"/>
                <a:gd name="connsiteY6" fmla="*/ 639718 h 1182653"/>
                <a:gd name="connsiteX7" fmla="*/ 1063489 w 1182653"/>
                <a:gd name="connsiteY7" fmla="*/ 542935 h 1182653"/>
                <a:gd name="connsiteX8" fmla="*/ 639718 w 1182653"/>
                <a:gd name="connsiteY8" fmla="*/ 119164 h 1182653"/>
                <a:gd name="connsiteX9" fmla="*/ 591326 w 1182653"/>
                <a:gd name="connsiteY9" fmla="*/ 99202 h 1182653"/>
                <a:gd name="connsiteX10" fmla="*/ 591327 w 1182653"/>
                <a:gd name="connsiteY10" fmla="*/ 0 h 1182653"/>
                <a:gd name="connsiteX11" fmla="*/ 654581 w 1182653"/>
                <a:gd name="connsiteY11" fmla="*/ 26183 h 1182653"/>
                <a:gd name="connsiteX12" fmla="*/ 1156470 w 1182653"/>
                <a:gd name="connsiteY12" fmla="*/ 528072 h 1182653"/>
                <a:gd name="connsiteX13" fmla="*/ 1156470 w 1182653"/>
                <a:gd name="connsiteY13" fmla="*/ 654581 h 1182653"/>
                <a:gd name="connsiteX14" fmla="*/ 654581 w 1182653"/>
                <a:gd name="connsiteY14" fmla="*/ 1156470 h 1182653"/>
                <a:gd name="connsiteX15" fmla="*/ 528072 w 1182653"/>
                <a:gd name="connsiteY15" fmla="*/ 1156470 h 1182653"/>
                <a:gd name="connsiteX16" fmla="*/ 26184 w 1182653"/>
                <a:gd name="connsiteY16" fmla="*/ 654581 h 1182653"/>
                <a:gd name="connsiteX17" fmla="*/ 26184 w 1182653"/>
                <a:gd name="connsiteY17" fmla="*/ 528072 h 1182653"/>
                <a:gd name="connsiteX18" fmla="*/ 528072 w 1182653"/>
                <a:gd name="connsiteY18" fmla="*/ 26183 h 1182653"/>
                <a:gd name="connsiteX19" fmla="*/ 591327 w 1182653"/>
                <a:gd name="connsiteY19" fmla="*/ 0 h 1182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82653" h="1182653">
                  <a:moveTo>
                    <a:pt x="591326" y="99202"/>
                  </a:moveTo>
                  <a:cubicBezTo>
                    <a:pt x="573784" y="99202"/>
                    <a:pt x="556242" y="105856"/>
                    <a:pt x="542935" y="119164"/>
                  </a:cubicBezTo>
                  <a:lnTo>
                    <a:pt x="119164" y="542935"/>
                  </a:lnTo>
                  <a:cubicBezTo>
                    <a:pt x="92548" y="569550"/>
                    <a:pt x="92548" y="613102"/>
                    <a:pt x="119164" y="639718"/>
                  </a:cubicBezTo>
                  <a:lnTo>
                    <a:pt x="542935" y="1063489"/>
                  </a:lnTo>
                  <a:cubicBezTo>
                    <a:pt x="569550" y="1090104"/>
                    <a:pt x="613102" y="1090104"/>
                    <a:pt x="639718" y="1063489"/>
                  </a:cubicBezTo>
                  <a:lnTo>
                    <a:pt x="1063489" y="639718"/>
                  </a:lnTo>
                  <a:cubicBezTo>
                    <a:pt x="1090450" y="613102"/>
                    <a:pt x="1090450" y="569550"/>
                    <a:pt x="1063489" y="542935"/>
                  </a:cubicBezTo>
                  <a:lnTo>
                    <a:pt x="639718" y="119164"/>
                  </a:lnTo>
                  <a:cubicBezTo>
                    <a:pt x="626410" y="105856"/>
                    <a:pt x="608868" y="99202"/>
                    <a:pt x="591326" y="99202"/>
                  </a:cubicBezTo>
                  <a:close/>
                  <a:moveTo>
                    <a:pt x="591327" y="0"/>
                  </a:moveTo>
                  <a:cubicBezTo>
                    <a:pt x="614226" y="0"/>
                    <a:pt x="637126" y="8728"/>
                    <a:pt x="654581" y="26183"/>
                  </a:cubicBezTo>
                  <a:lnTo>
                    <a:pt x="1156470" y="528072"/>
                  </a:lnTo>
                  <a:cubicBezTo>
                    <a:pt x="1191381" y="562983"/>
                    <a:pt x="1191381" y="619670"/>
                    <a:pt x="1156470" y="654581"/>
                  </a:cubicBezTo>
                  <a:lnTo>
                    <a:pt x="654581" y="1156470"/>
                  </a:lnTo>
                  <a:cubicBezTo>
                    <a:pt x="619670" y="1191381"/>
                    <a:pt x="562983" y="1191381"/>
                    <a:pt x="528072" y="1156470"/>
                  </a:cubicBezTo>
                  <a:lnTo>
                    <a:pt x="26184" y="654581"/>
                  </a:lnTo>
                  <a:cubicBezTo>
                    <a:pt x="-8728" y="619670"/>
                    <a:pt x="-8728" y="562983"/>
                    <a:pt x="26184" y="528072"/>
                  </a:cubicBezTo>
                  <a:lnTo>
                    <a:pt x="528072" y="26183"/>
                  </a:lnTo>
                  <a:cubicBezTo>
                    <a:pt x="545528" y="8728"/>
                    <a:pt x="568427" y="0"/>
                    <a:pt x="591327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 dirty="0"/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50218BD1-793C-001C-2A09-5C73CEA0D7E5}"/>
              </a:ext>
            </a:extLst>
          </p:cNvPr>
          <p:cNvGrpSpPr>
            <a:grpSpLocks/>
          </p:cNvGrpSpPr>
          <p:nvPr/>
        </p:nvGrpSpPr>
        <p:grpSpPr>
          <a:xfrm>
            <a:off x="4701161" y="2923653"/>
            <a:ext cx="3785294" cy="597760"/>
            <a:chOff x="6324210" y="5109327"/>
            <a:chExt cx="5386884" cy="958096"/>
          </a:xfrm>
        </p:grpSpPr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C661968F-B996-2102-39E9-BA9552C104F8}"/>
                </a:ext>
              </a:extLst>
            </p:cNvPr>
            <p:cNvSpPr txBox="1"/>
            <p:nvPr/>
          </p:nvSpPr>
          <p:spPr>
            <a:xfrm>
              <a:off x="7282306" y="5264186"/>
              <a:ext cx="4428788" cy="64130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000" b="1" dirty="0">
                  <a:solidFill>
                    <a:schemeClr val="bg1"/>
                  </a:solidFill>
                  <a:cs typeface="Arial" pitchFamily="34" charset="0"/>
                </a:rPr>
                <a:t>Microcontroller 3</a:t>
              </a:r>
              <a:endParaRPr lang="ko-KR" altLang="en-US" sz="20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3349DDF4-B8E5-F012-CA46-D39F0593B783}"/>
                </a:ext>
              </a:extLst>
            </p:cNvPr>
            <p:cNvSpPr txBox="1"/>
            <p:nvPr/>
          </p:nvSpPr>
          <p:spPr>
            <a:xfrm>
              <a:off x="6324210" y="5326766"/>
              <a:ext cx="958096" cy="59196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cs typeface="Arial" pitchFamily="34" charset="0"/>
                </a:rPr>
                <a:t>4</a:t>
              </a:r>
              <a:endParaRPr lang="ko-KR" altLang="en-US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3A52CC87-2AE9-A891-64FE-93AF1169AA8A}"/>
                </a:ext>
              </a:extLst>
            </p:cNvPr>
            <p:cNvSpPr/>
            <p:nvPr/>
          </p:nvSpPr>
          <p:spPr>
            <a:xfrm>
              <a:off x="6324210" y="5109327"/>
              <a:ext cx="958096" cy="958096"/>
            </a:xfrm>
            <a:custGeom>
              <a:avLst/>
              <a:gdLst>
                <a:gd name="connsiteX0" fmla="*/ 591326 w 1182653"/>
                <a:gd name="connsiteY0" fmla="*/ 99202 h 1182653"/>
                <a:gd name="connsiteX1" fmla="*/ 542935 w 1182653"/>
                <a:gd name="connsiteY1" fmla="*/ 119164 h 1182653"/>
                <a:gd name="connsiteX2" fmla="*/ 119164 w 1182653"/>
                <a:gd name="connsiteY2" fmla="*/ 542935 h 1182653"/>
                <a:gd name="connsiteX3" fmla="*/ 119164 w 1182653"/>
                <a:gd name="connsiteY3" fmla="*/ 639718 h 1182653"/>
                <a:gd name="connsiteX4" fmla="*/ 542935 w 1182653"/>
                <a:gd name="connsiteY4" fmla="*/ 1063489 h 1182653"/>
                <a:gd name="connsiteX5" fmla="*/ 639718 w 1182653"/>
                <a:gd name="connsiteY5" fmla="*/ 1063489 h 1182653"/>
                <a:gd name="connsiteX6" fmla="*/ 1063489 w 1182653"/>
                <a:gd name="connsiteY6" fmla="*/ 639718 h 1182653"/>
                <a:gd name="connsiteX7" fmla="*/ 1063489 w 1182653"/>
                <a:gd name="connsiteY7" fmla="*/ 542935 h 1182653"/>
                <a:gd name="connsiteX8" fmla="*/ 639718 w 1182653"/>
                <a:gd name="connsiteY8" fmla="*/ 119164 h 1182653"/>
                <a:gd name="connsiteX9" fmla="*/ 591326 w 1182653"/>
                <a:gd name="connsiteY9" fmla="*/ 99202 h 1182653"/>
                <a:gd name="connsiteX10" fmla="*/ 591327 w 1182653"/>
                <a:gd name="connsiteY10" fmla="*/ 0 h 1182653"/>
                <a:gd name="connsiteX11" fmla="*/ 654581 w 1182653"/>
                <a:gd name="connsiteY11" fmla="*/ 26183 h 1182653"/>
                <a:gd name="connsiteX12" fmla="*/ 1156470 w 1182653"/>
                <a:gd name="connsiteY12" fmla="*/ 528072 h 1182653"/>
                <a:gd name="connsiteX13" fmla="*/ 1156470 w 1182653"/>
                <a:gd name="connsiteY13" fmla="*/ 654581 h 1182653"/>
                <a:gd name="connsiteX14" fmla="*/ 654581 w 1182653"/>
                <a:gd name="connsiteY14" fmla="*/ 1156470 h 1182653"/>
                <a:gd name="connsiteX15" fmla="*/ 528072 w 1182653"/>
                <a:gd name="connsiteY15" fmla="*/ 1156470 h 1182653"/>
                <a:gd name="connsiteX16" fmla="*/ 26184 w 1182653"/>
                <a:gd name="connsiteY16" fmla="*/ 654581 h 1182653"/>
                <a:gd name="connsiteX17" fmla="*/ 26184 w 1182653"/>
                <a:gd name="connsiteY17" fmla="*/ 528072 h 1182653"/>
                <a:gd name="connsiteX18" fmla="*/ 528072 w 1182653"/>
                <a:gd name="connsiteY18" fmla="*/ 26183 h 1182653"/>
                <a:gd name="connsiteX19" fmla="*/ 591327 w 1182653"/>
                <a:gd name="connsiteY19" fmla="*/ 0 h 1182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82653" h="1182653">
                  <a:moveTo>
                    <a:pt x="591326" y="99202"/>
                  </a:moveTo>
                  <a:cubicBezTo>
                    <a:pt x="573784" y="99202"/>
                    <a:pt x="556242" y="105856"/>
                    <a:pt x="542935" y="119164"/>
                  </a:cubicBezTo>
                  <a:lnTo>
                    <a:pt x="119164" y="542935"/>
                  </a:lnTo>
                  <a:cubicBezTo>
                    <a:pt x="92548" y="569550"/>
                    <a:pt x="92548" y="613102"/>
                    <a:pt x="119164" y="639718"/>
                  </a:cubicBezTo>
                  <a:lnTo>
                    <a:pt x="542935" y="1063489"/>
                  </a:lnTo>
                  <a:cubicBezTo>
                    <a:pt x="569550" y="1090104"/>
                    <a:pt x="613102" y="1090104"/>
                    <a:pt x="639718" y="1063489"/>
                  </a:cubicBezTo>
                  <a:lnTo>
                    <a:pt x="1063489" y="639718"/>
                  </a:lnTo>
                  <a:cubicBezTo>
                    <a:pt x="1090450" y="613102"/>
                    <a:pt x="1090450" y="569550"/>
                    <a:pt x="1063489" y="542935"/>
                  </a:cubicBezTo>
                  <a:lnTo>
                    <a:pt x="639718" y="119164"/>
                  </a:lnTo>
                  <a:cubicBezTo>
                    <a:pt x="626410" y="105856"/>
                    <a:pt x="608868" y="99202"/>
                    <a:pt x="591326" y="99202"/>
                  </a:cubicBezTo>
                  <a:close/>
                  <a:moveTo>
                    <a:pt x="591327" y="0"/>
                  </a:moveTo>
                  <a:cubicBezTo>
                    <a:pt x="614226" y="0"/>
                    <a:pt x="637126" y="8728"/>
                    <a:pt x="654581" y="26183"/>
                  </a:cubicBezTo>
                  <a:lnTo>
                    <a:pt x="1156470" y="528072"/>
                  </a:lnTo>
                  <a:cubicBezTo>
                    <a:pt x="1191381" y="562983"/>
                    <a:pt x="1191381" y="619670"/>
                    <a:pt x="1156470" y="654581"/>
                  </a:cubicBezTo>
                  <a:lnTo>
                    <a:pt x="654581" y="1156470"/>
                  </a:lnTo>
                  <a:cubicBezTo>
                    <a:pt x="619670" y="1191381"/>
                    <a:pt x="562983" y="1191381"/>
                    <a:pt x="528072" y="1156470"/>
                  </a:cubicBezTo>
                  <a:lnTo>
                    <a:pt x="26184" y="654581"/>
                  </a:lnTo>
                  <a:cubicBezTo>
                    <a:pt x="-8728" y="619670"/>
                    <a:pt x="-8728" y="562983"/>
                    <a:pt x="26184" y="528072"/>
                  </a:cubicBezTo>
                  <a:lnTo>
                    <a:pt x="528072" y="26183"/>
                  </a:lnTo>
                  <a:cubicBezTo>
                    <a:pt x="545528" y="8728"/>
                    <a:pt x="568427" y="0"/>
                    <a:pt x="591327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 dirty="0"/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31F31805-96F4-F204-48A1-1BD5EAC29E2B}"/>
              </a:ext>
            </a:extLst>
          </p:cNvPr>
          <p:cNvGrpSpPr>
            <a:grpSpLocks/>
          </p:cNvGrpSpPr>
          <p:nvPr/>
        </p:nvGrpSpPr>
        <p:grpSpPr>
          <a:xfrm>
            <a:off x="4029498" y="1378270"/>
            <a:ext cx="3829957" cy="597760"/>
            <a:chOff x="5276743" y="2230161"/>
            <a:chExt cx="5450443" cy="958096"/>
          </a:xfrm>
        </p:grpSpPr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58428B16-79E3-EAE9-4487-087DD3CA68D9}"/>
                </a:ext>
              </a:extLst>
            </p:cNvPr>
            <p:cNvSpPr txBox="1"/>
            <p:nvPr/>
          </p:nvSpPr>
          <p:spPr>
            <a:xfrm>
              <a:off x="6298398" y="2387464"/>
              <a:ext cx="4428788" cy="64130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000" b="1" dirty="0">
                  <a:solidFill>
                    <a:schemeClr val="bg1"/>
                  </a:solidFill>
                  <a:cs typeface="Arial" pitchFamily="34" charset="0"/>
                </a:rPr>
                <a:t>Microcontroller 1</a:t>
              </a:r>
              <a:endParaRPr lang="ko-KR" altLang="en-US" sz="20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470A5945-2F23-6E8A-FE81-7465FCBC5C7C}"/>
                </a:ext>
              </a:extLst>
            </p:cNvPr>
            <p:cNvSpPr txBox="1"/>
            <p:nvPr/>
          </p:nvSpPr>
          <p:spPr>
            <a:xfrm>
              <a:off x="5276743" y="2447600"/>
              <a:ext cx="958096" cy="59196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cs typeface="Arial" pitchFamily="34" charset="0"/>
                </a:rPr>
                <a:t>2</a:t>
              </a:r>
              <a:endParaRPr lang="ko-KR" altLang="en-US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30139474-3B39-307D-98A9-C39823DF7ECB}"/>
                </a:ext>
              </a:extLst>
            </p:cNvPr>
            <p:cNvSpPr/>
            <p:nvPr/>
          </p:nvSpPr>
          <p:spPr>
            <a:xfrm>
              <a:off x="5276743" y="2230161"/>
              <a:ext cx="958096" cy="958096"/>
            </a:xfrm>
            <a:custGeom>
              <a:avLst/>
              <a:gdLst>
                <a:gd name="connsiteX0" fmla="*/ 591326 w 1182653"/>
                <a:gd name="connsiteY0" fmla="*/ 99202 h 1182653"/>
                <a:gd name="connsiteX1" fmla="*/ 542935 w 1182653"/>
                <a:gd name="connsiteY1" fmla="*/ 119164 h 1182653"/>
                <a:gd name="connsiteX2" fmla="*/ 119164 w 1182653"/>
                <a:gd name="connsiteY2" fmla="*/ 542935 h 1182653"/>
                <a:gd name="connsiteX3" fmla="*/ 119164 w 1182653"/>
                <a:gd name="connsiteY3" fmla="*/ 639718 h 1182653"/>
                <a:gd name="connsiteX4" fmla="*/ 542935 w 1182653"/>
                <a:gd name="connsiteY4" fmla="*/ 1063489 h 1182653"/>
                <a:gd name="connsiteX5" fmla="*/ 639718 w 1182653"/>
                <a:gd name="connsiteY5" fmla="*/ 1063489 h 1182653"/>
                <a:gd name="connsiteX6" fmla="*/ 1063489 w 1182653"/>
                <a:gd name="connsiteY6" fmla="*/ 639718 h 1182653"/>
                <a:gd name="connsiteX7" fmla="*/ 1063489 w 1182653"/>
                <a:gd name="connsiteY7" fmla="*/ 542935 h 1182653"/>
                <a:gd name="connsiteX8" fmla="*/ 639718 w 1182653"/>
                <a:gd name="connsiteY8" fmla="*/ 119164 h 1182653"/>
                <a:gd name="connsiteX9" fmla="*/ 591326 w 1182653"/>
                <a:gd name="connsiteY9" fmla="*/ 99202 h 1182653"/>
                <a:gd name="connsiteX10" fmla="*/ 591327 w 1182653"/>
                <a:gd name="connsiteY10" fmla="*/ 0 h 1182653"/>
                <a:gd name="connsiteX11" fmla="*/ 654581 w 1182653"/>
                <a:gd name="connsiteY11" fmla="*/ 26183 h 1182653"/>
                <a:gd name="connsiteX12" fmla="*/ 1156470 w 1182653"/>
                <a:gd name="connsiteY12" fmla="*/ 528072 h 1182653"/>
                <a:gd name="connsiteX13" fmla="*/ 1156470 w 1182653"/>
                <a:gd name="connsiteY13" fmla="*/ 654581 h 1182653"/>
                <a:gd name="connsiteX14" fmla="*/ 654581 w 1182653"/>
                <a:gd name="connsiteY14" fmla="*/ 1156470 h 1182653"/>
                <a:gd name="connsiteX15" fmla="*/ 528072 w 1182653"/>
                <a:gd name="connsiteY15" fmla="*/ 1156470 h 1182653"/>
                <a:gd name="connsiteX16" fmla="*/ 26184 w 1182653"/>
                <a:gd name="connsiteY16" fmla="*/ 654581 h 1182653"/>
                <a:gd name="connsiteX17" fmla="*/ 26184 w 1182653"/>
                <a:gd name="connsiteY17" fmla="*/ 528072 h 1182653"/>
                <a:gd name="connsiteX18" fmla="*/ 528072 w 1182653"/>
                <a:gd name="connsiteY18" fmla="*/ 26183 h 1182653"/>
                <a:gd name="connsiteX19" fmla="*/ 591327 w 1182653"/>
                <a:gd name="connsiteY19" fmla="*/ 0 h 1182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82653" h="1182653">
                  <a:moveTo>
                    <a:pt x="591326" y="99202"/>
                  </a:moveTo>
                  <a:cubicBezTo>
                    <a:pt x="573784" y="99202"/>
                    <a:pt x="556242" y="105856"/>
                    <a:pt x="542935" y="119164"/>
                  </a:cubicBezTo>
                  <a:lnTo>
                    <a:pt x="119164" y="542935"/>
                  </a:lnTo>
                  <a:cubicBezTo>
                    <a:pt x="92548" y="569550"/>
                    <a:pt x="92548" y="613102"/>
                    <a:pt x="119164" y="639718"/>
                  </a:cubicBezTo>
                  <a:lnTo>
                    <a:pt x="542935" y="1063489"/>
                  </a:lnTo>
                  <a:cubicBezTo>
                    <a:pt x="569550" y="1090104"/>
                    <a:pt x="613102" y="1090104"/>
                    <a:pt x="639718" y="1063489"/>
                  </a:cubicBezTo>
                  <a:lnTo>
                    <a:pt x="1063489" y="639718"/>
                  </a:lnTo>
                  <a:cubicBezTo>
                    <a:pt x="1090450" y="613102"/>
                    <a:pt x="1090450" y="569550"/>
                    <a:pt x="1063489" y="542935"/>
                  </a:cubicBezTo>
                  <a:lnTo>
                    <a:pt x="639718" y="119164"/>
                  </a:lnTo>
                  <a:cubicBezTo>
                    <a:pt x="626410" y="105856"/>
                    <a:pt x="608868" y="99202"/>
                    <a:pt x="591326" y="99202"/>
                  </a:cubicBezTo>
                  <a:close/>
                  <a:moveTo>
                    <a:pt x="591327" y="0"/>
                  </a:moveTo>
                  <a:cubicBezTo>
                    <a:pt x="614226" y="0"/>
                    <a:pt x="637126" y="8728"/>
                    <a:pt x="654581" y="26183"/>
                  </a:cubicBezTo>
                  <a:lnTo>
                    <a:pt x="1156470" y="528072"/>
                  </a:lnTo>
                  <a:cubicBezTo>
                    <a:pt x="1191381" y="562983"/>
                    <a:pt x="1191381" y="619670"/>
                    <a:pt x="1156470" y="654581"/>
                  </a:cubicBezTo>
                  <a:lnTo>
                    <a:pt x="654581" y="1156470"/>
                  </a:lnTo>
                  <a:cubicBezTo>
                    <a:pt x="619670" y="1191381"/>
                    <a:pt x="562983" y="1191381"/>
                    <a:pt x="528072" y="1156470"/>
                  </a:cubicBezTo>
                  <a:lnTo>
                    <a:pt x="26184" y="654581"/>
                  </a:lnTo>
                  <a:cubicBezTo>
                    <a:pt x="-8728" y="619670"/>
                    <a:pt x="-8728" y="562983"/>
                    <a:pt x="26184" y="528072"/>
                  </a:cubicBezTo>
                  <a:lnTo>
                    <a:pt x="528072" y="26183"/>
                  </a:lnTo>
                  <a:cubicBezTo>
                    <a:pt x="545528" y="8728"/>
                    <a:pt x="568427" y="0"/>
                    <a:pt x="591327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3246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2BE8BCB-E130-BBA1-722C-A90D3C90A1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marL="0" indent="0" algn="ctr">
              <a:buNone/>
            </a:pPr>
            <a:r>
              <a:rPr lang="en-US" sz="3200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3009031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379751A-87DE-1A0D-D107-4878FDE50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2CB39AF-2B19-DFB1-4232-C6F3AE5880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890" y="1179872"/>
            <a:ext cx="8627109" cy="3963628"/>
          </a:xfrm>
        </p:spPr>
        <p:txBody>
          <a:bodyPr>
            <a:normAutofit/>
          </a:bodyPr>
          <a:lstStyle/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a Smart Home project based on three atmega32 microcontrollers.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microcontrollers communicate with each other using two different communication protocols, USART and SPI</a:t>
            </a:r>
          </a:p>
          <a:p>
            <a:pPr lvl="1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2372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379751A-87DE-1A0D-D107-4878FDE50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2CB39AF-2B19-DFB1-4232-C6F3AE5880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886" y="1179872"/>
            <a:ext cx="8752113" cy="3963628"/>
          </a:xfrm>
        </p:spPr>
        <p:txBody>
          <a:bodyPr>
            <a:normAutofit/>
          </a:bodyPr>
          <a:lstStyle/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supports the following features :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interface with keypad and LCD to take user choices</a:t>
            </a:r>
          </a:p>
          <a:p>
            <a:pPr lvl="1"/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Login system with the capability of changing password</a:t>
            </a:r>
          </a:p>
          <a:p>
            <a:pPr lvl="1"/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user can control various smart systems and choose to enable or disable them</a:t>
            </a:r>
          </a:p>
          <a:p>
            <a:pPr lvl="1"/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systems are Air Conditioner, Lights, Door and Music </a:t>
            </a:r>
          </a:p>
          <a:p>
            <a:pPr lvl="1"/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another automatic system which is Gas/Smoke detection with alarm</a:t>
            </a:r>
          </a:p>
          <a:p>
            <a:pPr lvl="1"/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 all systems stats and the current temperature degree on another LCD</a:t>
            </a:r>
          </a:p>
          <a:p>
            <a:pPr lvl="1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946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 picture containing text, electronics, meter, black&#10;&#10;Description automatically generated">
            <a:extLst>
              <a:ext uri="{FF2B5EF4-FFF2-40B4-BE49-F238E27FC236}">
                <a16:creationId xmlns:a16="http://schemas.microsoft.com/office/drawing/2014/main" id="{F27262DE-97B5-E8C6-2418-D7D1214FD36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8197" y="0"/>
            <a:ext cx="5707605" cy="51435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AB4B0CF-BFC8-354F-8DA7-2B81C0964B55}"/>
              </a:ext>
            </a:extLst>
          </p:cNvPr>
          <p:cNvSpPr txBox="1"/>
          <p:nvPr/>
        </p:nvSpPr>
        <p:spPr>
          <a:xfrm>
            <a:off x="254000" y="108857"/>
            <a:ext cx="1464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1309654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379751A-87DE-1A0D-D107-4878FDE50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622FC92-4BD8-67B3-AA45-BEF8C5215424}"/>
              </a:ext>
            </a:extLst>
          </p:cNvPr>
          <p:cNvSpPr/>
          <p:nvPr/>
        </p:nvSpPr>
        <p:spPr>
          <a:xfrm>
            <a:off x="3363685" y="1883690"/>
            <a:ext cx="2416629" cy="5007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B16D7E7-2BDE-C531-C357-32FACCB41130}"/>
              </a:ext>
            </a:extLst>
          </p:cNvPr>
          <p:cNvSpPr/>
          <p:nvPr/>
        </p:nvSpPr>
        <p:spPr>
          <a:xfrm>
            <a:off x="4669972" y="2517913"/>
            <a:ext cx="1110342" cy="5007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HAL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9D8990E-3E3F-59F9-C44B-55F5F550054B}"/>
              </a:ext>
            </a:extLst>
          </p:cNvPr>
          <p:cNvSpPr/>
          <p:nvPr/>
        </p:nvSpPr>
        <p:spPr>
          <a:xfrm>
            <a:off x="4669972" y="3204513"/>
            <a:ext cx="1110342" cy="5007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MCAL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AB381DB-8A9F-40A9-7529-88622BCF7937}"/>
              </a:ext>
            </a:extLst>
          </p:cNvPr>
          <p:cNvSpPr/>
          <p:nvPr/>
        </p:nvSpPr>
        <p:spPr>
          <a:xfrm>
            <a:off x="3363685" y="2490990"/>
            <a:ext cx="1110342" cy="1224235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RTOS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576AC1E-DFCF-0403-4574-06601F8F6DDB}"/>
              </a:ext>
            </a:extLst>
          </p:cNvPr>
          <p:cNvSpPr/>
          <p:nvPr/>
        </p:nvSpPr>
        <p:spPr>
          <a:xfrm>
            <a:off x="3363685" y="3811813"/>
            <a:ext cx="2416629" cy="500743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Microcontroller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6751E0D-8A76-6035-D9E7-E7C42DF17034}"/>
              </a:ext>
            </a:extLst>
          </p:cNvPr>
          <p:cNvSpPr txBox="1"/>
          <p:nvPr/>
        </p:nvSpPr>
        <p:spPr>
          <a:xfrm>
            <a:off x="602343" y="1197429"/>
            <a:ext cx="23803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</a:t>
            </a:r>
          </a:p>
        </p:txBody>
      </p:sp>
    </p:spTree>
    <p:extLst>
      <p:ext uri="{BB962C8B-B14F-4D97-AF65-F5344CB8AC3E}">
        <p14:creationId xmlns:p14="http://schemas.microsoft.com/office/powerpoint/2010/main" val="28293498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2BE8BCB-E130-BBA1-722C-A90D3C90A1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marL="0" indent="0" algn="ctr">
              <a:buNone/>
            </a:pPr>
            <a:r>
              <a:rPr lang="en-US" sz="3200" dirty="0"/>
              <a:t>Microcontroller 1</a:t>
            </a:r>
          </a:p>
        </p:txBody>
      </p:sp>
    </p:spTree>
    <p:extLst>
      <p:ext uri="{BB962C8B-B14F-4D97-AF65-F5344CB8AC3E}">
        <p14:creationId xmlns:p14="http://schemas.microsoft.com/office/powerpoint/2010/main" val="36854105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848</Words>
  <Application>Microsoft Office PowerPoint</Application>
  <PresentationFormat>On-screen Show (16:9)</PresentationFormat>
  <Paragraphs>205</Paragraphs>
  <Slides>28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Times New Roman</vt:lpstr>
      <vt:lpstr>Office Theme</vt:lpstr>
      <vt:lpstr>Smart Home</vt:lpstr>
      <vt:lpstr>Team Members</vt:lpstr>
      <vt:lpstr>Agenda</vt:lpstr>
      <vt:lpstr>PowerPoint Presentation</vt:lpstr>
      <vt:lpstr>Introduction</vt:lpstr>
      <vt:lpstr>Introduction</vt:lpstr>
      <vt:lpstr>PowerPoint Presentation</vt:lpstr>
      <vt:lpstr>Introduction</vt:lpstr>
      <vt:lpstr>PowerPoint Presentation</vt:lpstr>
      <vt:lpstr>Microcontroller 1</vt:lpstr>
      <vt:lpstr>Microcontroller 1</vt:lpstr>
      <vt:lpstr>Microcontroller 1</vt:lpstr>
      <vt:lpstr>Microcontroller 1</vt:lpstr>
      <vt:lpstr>Microcontroller 1</vt:lpstr>
      <vt:lpstr>PowerPoint Presentation</vt:lpstr>
      <vt:lpstr>Microcontroller 2</vt:lpstr>
      <vt:lpstr>Microcontroller 2</vt:lpstr>
      <vt:lpstr>Microcontroller 2</vt:lpstr>
      <vt:lpstr>Microcontroller 2</vt:lpstr>
      <vt:lpstr>Microcontroller 2</vt:lpstr>
      <vt:lpstr>Microcontroller 2</vt:lpstr>
      <vt:lpstr>Microcontroller 2</vt:lpstr>
      <vt:lpstr>PowerPoint Presentation</vt:lpstr>
      <vt:lpstr>Microcontroller 3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2022-09-11T07:04:57Z</dcterms:modified>
</cp:coreProperties>
</file>