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73" r:id="rId3"/>
    <p:sldId id="275" r:id="rId4"/>
    <p:sldId id="259" r:id="rId5"/>
    <p:sldId id="257" r:id="rId6"/>
    <p:sldId id="279" r:id="rId7"/>
    <p:sldId id="280" r:id="rId8"/>
    <p:sldId id="258" r:id="rId9"/>
    <p:sldId id="261" r:id="rId10"/>
    <p:sldId id="260" r:id="rId11"/>
    <p:sldId id="262" r:id="rId12"/>
    <p:sldId id="263" r:id="rId13"/>
    <p:sldId id="281" r:id="rId14"/>
    <p:sldId id="282" r:id="rId15"/>
    <p:sldId id="264" r:id="rId16"/>
    <p:sldId id="287" r:id="rId17"/>
    <p:sldId id="288" r:id="rId18"/>
    <p:sldId id="270" r:id="rId19"/>
    <p:sldId id="269" r:id="rId20"/>
    <p:sldId id="265" r:id="rId21"/>
    <p:sldId id="267" r:id="rId22"/>
    <p:sldId id="266" r:id="rId23"/>
    <p:sldId id="268" r:id="rId24"/>
    <p:sldId id="284" r:id="rId25"/>
    <p:sldId id="285" r:id="rId26"/>
    <p:sldId id="271" r:id="rId27"/>
    <p:sldId id="272" r:id="rId28"/>
    <p:sldId id="276" r:id="rId29"/>
    <p:sldId id="277" r:id="rId30"/>
    <p:sldId id="274" r:id="rId31"/>
    <p:sldId id="286"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353B1A-DA13-452D-99E2-2E3130C81623}" type="datetimeFigureOut">
              <a:rPr lang="en-US" smtClean="0"/>
              <a:t>3/13/2022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F1D8DD-82BB-445E-907C-A2A2B0EB639B}" type="slidenum">
              <a:rPr lang="en-US" smtClean="0"/>
              <a:t>‹#›</a:t>
            </a:fld>
            <a:endParaRPr lang="en-US"/>
          </a:p>
        </p:txBody>
      </p:sp>
    </p:spTree>
    <p:extLst>
      <p:ext uri="{BB962C8B-B14F-4D97-AF65-F5344CB8AC3E}">
        <p14:creationId xmlns:p14="http://schemas.microsoft.com/office/powerpoint/2010/main" val="146044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F1D8DD-82BB-445E-907C-A2A2B0EB639B}" type="slidenum">
              <a:rPr lang="en-US" smtClean="0"/>
              <a:t>20</a:t>
            </a:fld>
            <a:endParaRPr lang="en-US"/>
          </a:p>
        </p:txBody>
      </p:sp>
    </p:spTree>
    <p:extLst>
      <p:ext uri="{BB962C8B-B14F-4D97-AF65-F5344CB8AC3E}">
        <p14:creationId xmlns:p14="http://schemas.microsoft.com/office/powerpoint/2010/main" val="1643723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C4DE28-44E9-4B94-AF81-58F4633E5D2B}"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622673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C4DE28-44E9-4B94-AF81-58F4633E5D2B}"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3967510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C4DE28-44E9-4B94-AF81-58F4633E5D2B}"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3280567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C4DE28-44E9-4B94-AF81-58F4633E5D2B}"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305733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C4DE28-44E9-4B94-AF81-58F4633E5D2B}"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2290471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C4DE28-44E9-4B94-AF81-58F4633E5D2B}"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1628152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C4DE28-44E9-4B94-AF81-58F4633E5D2B}" type="datetimeFigureOut">
              <a:rPr lang="en-US" smtClean="0"/>
              <a:t>3/13/2022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2633843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C4DE28-44E9-4B94-AF81-58F4633E5D2B}" type="datetimeFigureOut">
              <a:rPr lang="en-US" smtClean="0"/>
              <a:t>3/13/2022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381457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4DE28-44E9-4B94-AF81-58F4633E5D2B}" type="datetimeFigureOut">
              <a:rPr lang="en-US" smtClean="0"/>
              <a:t>3/13/2022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3493639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C4DE28-44E9-4B94-AF81-58F4633E5D2B}"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2065616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C4DE28-44E9-4B94-AF81-58F4633E5D2B}"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2654203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C4DE28-44E9-4B94-AF81-58F4633E5D2B}" type="datetimeFigureOut">
              <a:rPr lang="en-US" smtClean="0"/>
              <a:t>3/13/2022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069C0-477B-4977-8B23-E18DFE62377D}" type="slidenum">
              <a:rPr lang="en-US" smtClean="0"/>
              <a:t>‹#›</a:t>
            </a:fld>
            <a:endParaRPr lang="en-US"/>
          </a:p>
        </p:txBody>
      </p:sp>
    </p:spTree>
    <p:extLst>
      <p:ext uri="{BB962C8B-B14F-4D97-AF65-F5344CB8AC3E}">
        <p14:creationId xmlns:p14="http://schemas.microsoft.com/office/powerpoint/2010/main" val="423158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Mohamed-Ahmed-Abo-El-Enen/AIMChalleng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AIM Challenge</a:t>
            </a:r>
            <a:endParaRPr lang="en-US" dirty="0"/>
          </a:p>
        </p:txBody>
      </p:sp>
      <p:sp>
        <p:nvSpPr>
          <p:cNvPr id="3" name="Subtitle 2"/>
          <p:cNvSpPr>
            <a:spLocks noGrp="1"/>
          </p:cNvSpPr>
          <p:nvPr>
            <p:ph type="subTitle" idx="1"/>
          </p:nvPr>
        </p:nvSpPr>
        <p:spPr/>
        <p:txBody>
          <a:bodyPr/>
          <a:lstStyle/>
          <a:p>
            <a:r>
              <a:rPr lang="en-US" dirty="0" smtClean="0"/>
              <a:t>Arabic Tweet </a:t>
            </a:r>
            <a:r>
              <a:rPr lang="en-US" dirty="0"/>
              <a:t>Dialect</a:t>
            </a:r>
            <a:endParaRPr lang="en-US" dirty="0" smtClean="0"/>
          </a:p>
          <a:p>
            <a:r>
              <a:rPr lang="en-US" dirty="0" smtClean="0"/>
              <a:t>Mohamed Ahmed</a:t>
            </a:r>
            <a:endParaRPr lang="en-US" dirty="0"/>
          </a:p>
        </p:txBody>
      </p:sp>
    </p:spTree>
    <p:extLst>
      <p:ext uri="{BB962C8B-B14F-4D97-AF65-F5344CB8AC3E}">
        <p14:creationId xmlns:p14="http://schemas.microsoft.com/office/powerpoint/2010/main" val="1108108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Pipeline and test split</a:t>
            </a:r>
            <a:endParaRPr lang="en-US" b="1" dirty="0">
              <a:latin typeface="+mn-lt"/>
            </a:endParaRPr>
          </a:p>
        </p:txBody>
      </p:sp>
      <p:sp>
        <p:nvSpPr>
          <p:cNvPr id="3" name="Content Placeholder 2"/>
          <p:cNvSpPr>
            <a:spLocks noGrp="1"/>
          </p:cNvSpPr>
          <p:nvPr>
            <p:ph idx="1"/>
          </p:nvPr>
        </p:nvSpPr>
        <p:spPr/>
        <p:txBody>
          <a:bodyPr>
            <a:normAutofit/>
          </a:bodyPr>
          <a:lstStyle/>
          <a:p>
            <a:r>
              <a:rPr lang="en-US" sz="1800" b="1" dirty="0" smtClean="0"/>
              <a:t>Train test split:-</a:t>
            </a:r>
          </a:p>
          <a:p>
            <a:pPr lvl="1"/>
            <a:r>
              <a:rPr lang="en-US" sz="1800" dirty="0" smtClean="0"/>
              <a:t>Data will be </a:t>
            </a:r>
            <a:r>
              <a:rPr lang="en-US" sz="1800" dirty="0" err="1" smtClean="0"/>
              <a:t>splitted</a:t>
            </a:r>
            <a:r>
              <a:rPr lang="en-US" sz="1800" dirty="0" smtClean="0"/>
              <a:t> 0.06 for test and rest for train with stratify option</a:t>
            </a:r>
          </a:p>
          <a:p>
            <a:r>
              <a:rPr lang="en-US" sz="1800" b="1" dirty="0" smtClean="0"/>
              <a:t>Pipeline:-</a:t>
            </a:r>
          </a:p>
          <a:p>
            <a:pPr lvl="1"/>
            <a:r>
              <a:rPr lang="en-US" sz="1800" dirty="0" err="1" smtClean="0"/>
              <a:t>CountVectorizer</a:t>
            </a:r>
            <a:r>
              <a:rPr lang="en-US" sz="1800" dirty="0" smtClean="0"/>
              <a:t> and </a:t>
            </a:r>
            <a:r>
              <a:rPr lang="en-US" sz="1800" dirty="0" err="1" smtClean="0"/>
              <a:t>TFIDFVectorizer</a:t>
            </a:r>
            <a:r>
              <a:rPr lang="en-US" sz="1800" dirty="0" smtClean="0"/>
              <a:t>:- </a:t>
            </a:r>
          </a:p>
          <a:p>
            <a:pPr lvl="2"/>
            <a:r>
              <a:rPr lang="en-US" sz="1800" dirty="0" smtClean="0"/>
              <a:t>will be saved in one single pipeline as </a:t>
            </a:r>
            <a:r>
              <a:rPr lang="en-US" sz="1800" dirty="0" err="1" smtClean="0"/>
              <a:t>pkl</a:t>
            </a:r>
            <a:r>
              <a:rPr lang="en-US" sz="1800" dirty="0" smtClean="0"/>
              <a:t> file</a:t>
            </a:r>
          </a:p>
          <a:p>
            <a:pPr lvl="1"/>
            <a:r>
              <a:rPr lang="en-US" sz="1800" dirty="0" err="1" smtClean="0"/>
              <a:t>Tokenizater</a:t>
            </a:r>
            <a:r>
              <a:rPr lang="en-US" sz="1800" dirty="0" smtClean="0"/>
              <a:t>:-</a:t>
            </a:r>
          </a:p>
          <a:p>
            <a:pPr lvl="2"/>
            <a:r>
              <a:rPr lang="en-US" sz="1800" dirty="0" smtClean="0"/>
              <a:t>will be saved in one single pipeline as </a:t>
            </a:r>
            <a:r>
              <a:rPr lang="en-US" sz="1800" dirty="0" err="1" smtClean="0"/>
              <a:t>pkl</a:t>
            </a:r>
            <a:r>
              <a:rPr lang="en-US" sz="1800" dirty="0" smtClean="0"/>
              <a:t> file </a:t>
            </a:r>
          </a:p>
          <a:p>
            <a:r>
              <a:rPr lang="en-US" sz="1800" b="1" dirty="0" smtClean="0"/>
              <a:t>Label encoder:-</a:t>
            </a:r>
          </a:p>
          <a:p>
            <a:pPr lvl="1"/>
            <a:r>
              <a:rPr lang="en-US" sz="1800" dirty="0" smtClean="0"/>
              <a:t>Representation for each class as a single unique number, will be saved in one single pipeline as </a:t>
            </a:r>
            <a:r>
              <a:rPr lang="en-US" sz="1800" dirty="0" err="1" smtClean="0"/>
              <a:t>pkl</a:t>
            </a:r>
            <a:r>
              <a:rPr lang="en-US" sz="1800" dirty="0" smtClean="0"/>
              <a:t> file </a:t>
            </a:r>
          </a:p>
          <a:p>
            <a:r>
              <a:rPr lang="en-US" sz="1800" b="1" dirty="0"/>
              <a:t>M</a:t>
            </a:r>
            <a:r>
              <a:rPr lang="en-US" sz="1800" b="1" dirty="0" smtClean="0"/>
              <a:t>odel parameters:-</a:t>
            </a:r>
          </a:p>
          <a:p>
            <a:pPr lvl="1"/>
            <a:r>
              <a:rPr lang="en-US" sz="1800" dirty="0" smtClean="0"/>
              <a:t>Vocab size, max sentence length, number of  classes all will be in a dictionary format will be saved in </a:t>
            </a:r>
            <a:r>
              <a:rPr lang="en-US" sz="1800" dirty="0" err="1" smtClean="0"/>
              <a:t>json</a:t>
            </a:r>
            <a:r>
              <a:rPr lang="en-US" sz="1800" dirty="0" smtClean="0"/>
              <a:t> file </a:t>
            </a:r>
            <a:endParaRPr lang="en-US" sz="1800" dirty="0"/>
          </a:p>
          <a:p>
            <a:endParaRPr lang="en-US" sz="1800" dirty="0" smtClean="0"/>
          </a:p>
          <a:p>
            <a:pPr lvl="1"/>
            <a:endParaRPr lang="en-US" sz="1800" dirty="0"/>
          </a:p>
        </p:txBody>
      </p:sp>
    </p:spTree>
    <p:extLst>
      <p:ext uri="{BB962C8B-B14F-4D97-AF65-F5344CB8AC3E}">
        <p14:creationId xmlns:p14="http://schemas.microsoft.com/office/powerpoint/2010/main" val="1462392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861"/>
            <a:ext cx="10515600" cy="1325563"/>
          </a:xfrm>
        </p:spPr>
        <p:txBody>
          <a:bodyPr/>
          <a:lstStyle/>
          <a:p>
            <a:r>
              <a:rPr lang="en-US" b="1" dirty="0" smtClean="0">
                <a:latin typeface="+mn-lt"/>
              </a:rPr>
              <a:t>Tune </a:t>
            </a:r>
            <a:r>
              <a:rPr lang="en-US" b="1" dirty="0" err="1" smtClean="0">
                <a:latin typeface="+mn-lt"/>
              </a:rPr>
              <a:t>Hyperparameters</a:t>
            </a:r>
            <a:r>
              <a:rPr lang="en-US" b="1" dirty="0" smtClean="0">
                <a:latin typeface="+mn-lt"/>
              </a:rPr>
              <a:t> with </a:t>
            </a:r>
            <a:r>
              <a:rPr lang="en-US" b="1" dirty="0" err="1" smtClean="0">
                <a:latin typeface="+mn-lt"/>
              </a:rPr>
              <a:t>GridSearchCV</a:t>
            </a:r>
            <a:endParaRPr lang="en-US" b="1" dirty="0">
              <a:latin typeface="+mn-lt"/>
            </a:endParaRPr>
          </a:p>
        </p:txBody>
      </p:sp>
      <p:sp>
        <p:nvSpPr>
          <p:cNvPr id="3" name="Content Placeholder 2"/>
          <p:cNvSpPr>
            <a:spLocks noGrp="1"/>
          </p:cNvSpPr>
          <p:nvPr>
            <p:ph idx="1"/>
          </p:nvPr>
        </p:nvSpPr>
        <p:spPr>
          <a:xfrm>
            <a:off x="838200" y="1078174"/>
            <a:ext cx="10515600" cy="5098790"/>
          </a:xfrm>
        </p:spPr>
        <p:txBody>
          <a:bodyPr>
            <a:noAutofit/>
          </a:bodyPr>
          <a:lstStyle/>
          <a:p>
            <a:r>
              <a:rPr lang="en-US" sz="1800" dirty="0" smtClean="0"/>
              <a:t>Grid Search, cross-validation is also performed. Cross-Validation is used while training the model. As we know that before training the model with data, we divide the data into two parts – train data and test data. In cross-validation, the process divides the train data further into two parts – the train data and the validation data.</a:t>
            </a:r>
          </a:p>
          <a:p>
            <a:r>
              <a:rPr lang="en-US" sz="1800" dirty="0" smtClean="0"/>
              <a:t>The most popular type of Cross-validation is K-fold Cross-Validation. </a:t>
            </a:r>
          </a:p>
          <a:p>
            <a:r>
              <a:rPr lang="en-US" sz="1800" dirty="0" smtClean="0"/>
              <a:t>It is an iterative process that divides the train data into k partitions. Each iteration keeps one partition for testing and the remaining k-1 partitions for training the model. The next iteration will set the next partition as test data and the remaining k-1 as train data and so on. </a:t>
            </a:r>
          </a:p>
          <a:p>
            <a:r>
              <a:rPr lang="en-US" sz="1800" dirty="0" smtClean="0"/>
              <a:t>In each iteration, it will record the performance of the model and at the end give the average of all the performance. Thus, it is also a time-consuming process.</a:t>
            </a:r>
          </a:p>
          <a:p>
            <a:r>
              <a:rPr lang="en-US" sz="1800" dirty="0" smtClean="0"/>
              <a:t>Thus, </a:t>
            </a:r>
            <a:r>
              <a:rPr lang="en-US" sz="1800" dirty="0" err="1" smtClean="0"/>
              <a:t>GridSearch</a:t>
            </a:r>
            <a:r>
              <a:rPr lang="en-US" sz="1800" dirty="0" smtClean="0"/>
              <a:t> along with cross-validation takes huge time cumulatively to evaluate the best </a:t>
            </a:r>
            <a:r>
              <a:rPr lang="en-US" sz="1800" dirty="0" err="1" smtClean="0"/>
              <a:t>hyperparameters</a:t>
            </a:r>
            <a:r>
              <a:rPr lang="en-US" sz="1800" dirty="0" smtClean="0"/>
              <a:t>. </a:t>
            </a:r>
          </a:p>
          <a:p>
            <a:r>
              <a:rPr lang="en-US" sz="1800" dirty="0" err="1" smtClean="0"/>
              <a:t>GridSearchCV</a:t>
            </a:r>
            <a:r>
              <a:rPr lang="en-US" sz="1800" dirty="0" smtClean="0"/>
              <a:t> can be used on several </a:t>
            </a:r>
            <a:r>
              <a:rPr lang="en-US" sz="1800" dirty="0" err="1" smtClean="0"/>
              <a:t>hyperparameters</a:t>
            </a:r>
            <a:r>
              <a:rPr lang="en-US" sz="1800" dirty="0" smtClean="0"/>
              <a:t> to get the best values for the specified </a:t>
            </a:r>
            <a:r>
              <a:rPr lang="en-US" sz="1800" dirty="0" err="1" smtClean="0"/>
              <a:t>hyperparameters</a:t>
            </a:r>
            <a:r>
              <a:rPr lang="en-US" sz="1800" dirty="0" smtClean="0"/>
              <a:t>.</a:t>
            </a:r>
          </a:p>
          <a:p>
            <a:pPr lvl="1"/>
            <a:r>
              <a:rPr lang="en-US" sz="1800" dirty="0" smtClean="0"/>
              <a:t>Estimator:- the model</a:t>
            </a:r>
          </a:p>
          <a:p>
            <a:pPr lvl="1"/>
            <a:r>
              <a:rPr lang="en-US" sz="1800" dirty="0" err="1" smtClean="0"/>
              <a:t>param_grid</a:t>
            </a:r>
            <a:r>
              <a:rPr lang="en-US" sz="1800" dirty="0" smtClean="0"/>
              <a:t>:- A dictionary with parameter names as keys and lists of parameter values.</a:t>
            </a:r>
          </a:p>
          <a:p>
            <a:pPr lvl="1"/>
            <a:r>
              <a:rPr lang="en-US" sz="1800" dirty="0" smtClean="0"/>
              <a:t>Scoring:- The performance measure. For example, ‘r2’ for regression models, ‘precision’ for classification models.</a:t>
            </a:r>
          </a:p>
          <a:p>
            <a:pPr lvl="1"/>
            <a:r>
              <a:rPr lang="en-US" sz="1800" dirty="0" err="1" smtClean="0"/>
              <a:t>Cv</a:t>
            </a:r>
            <a:r>
              <a:rPr lang="en-US" sz="1800" dirty="0" smtClean="0"/>
              <a:t>:- An integer that is the number of folds for K-fold cross-validation.</a:t>
            </a:r>
          </a:p>
          <a:p>
            <a:endParaRPr lang="en-US" sz="1800" dirty="0" smtClean="0"/>
          </a:p>
        </p:txBody>
      </p:sp>
    </p:spTree>
    <p:extLst>
      <p:ext uri="{BB962C8B-B14F-4D97-AF65-F5344CB8AC3E}">
        <p14:creationId xmlns:p14="http://schemas.microsoft.com/office/powerpoint/2010/main" val="3309257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SGD Classifier</a:t>
            </a:r>
            <a:endParaRPr lang="en-US" dirty="0">
              <a:latin typeface="+mn-lt"/>
            </a:endParaRPr>
          </a:p>
        </p:txBody>
      </p:sp>
      <p:sp>
        <p:nvSpPr>
          <p:cNvPr id="3" name="Content Placeholder 2"/>
          <p:cNvSpPr>
            <a:spLocks noGrp="1"/>
          </p:cNvSpPr>
          <p:nvPr>
            <p:ph idx="1"/>
          </p:nvPr>
        </p:nvSpPr>
        <p:spPr>
          <a:xfrm>
            <a:off x="838200" y="1364776"/>
            <a:ext cx="10515600" cy="4784892"/>
          </a:xfrm>
        </p:spPr>
        <p:txBody>
          <a:bodyPr>
            <a:noAutofit/>
          </a:bodyPr>
          <a:lstStyle/>
          <a:p>
            <a:r>
              <a:rPr lang="en-US" sz="1600" dirty="0" smtClean="0"/>
              <a:t>SGD Classifier one vs all estimator, implements </a:t>
            </a:r>
            <a:r>
              <a:rPr lang="en-US" sz="1600" dirty="0" err="1" smtClean="0"/>
              <a:t>regularised</a:t>
            </a:r>
            <a:r>
              <a:rPr lang="en-US" sz="1600" dirty="0" smtClean="0"/>
              <a:t> linear models with Stochastic Gradient Descent.</a:t>
            </a:r>
          </a:p>
          <a:p>
            <a:r>
              <a:rPr lang="en-US" sz="1600" dirty="0" smtClean="0"/>
              <a:t>SGD is a This estimator implements regularized linear models with stochastic gradient descent (SGD) learning: the gradient of the loss is estimated each sample at a time and the model is updated along the way with a decreasing strength schedule (aka learning rate). SGD allows </a:t>
            </a:r>
            <a:r>
              <a:rPr lang="en-US" sz="1600" dirty="0" err="1" smtClean="0"/>
              <a:t>minibatch</a:t>
            </a:r>
            <a:r>
              <a:rPr lang="en-US" sz="1600" dirty="0" smtClean="0"/>
              <a:t> (online/out-of-core) learning, see the </a:t>
            </a:r>
            <a:r>
              <a:rPr lang="en-US" sz="1600" dirty="0" err="1" smtClean="0"/>
              <a:t>partial_fit</a:t>
            </a:r>
            <a:r>
              <a:rPr lang="en-US" sz="1600" dirty="0" smtClean="0"/>
              <a:t> method. For best results using the default learning rate schedule, the data should have zero mean and unit variance.</a:t>
            </a:r>
          </a:p>
          <a:p>
            <a:r>
              <a:rPr lang="en-US" sz="1600" dirty="0" smtClean="0"/>
              <a:t>This implementation works with data represented as dense or sparse arrays of floating point values for the features. The model it fits can be controlled with the loss parameter; by default, it fits a linear support vector machine (SVM).</a:t>
            </a:r>
          </a:p>
          <a:p>
            <a:r>
              <a:rPr lang="en-US" sz="1600" dirty="0" smtClean="0"/>
              <a:t>The </a:t>
            </a:r>
            <a:r>
              <a:rPr lang="en-US" sz="1600" dirty="0" err="1" smtClean="0"/>
              <a:t>regularizer</a:t>
            </a:r>
            <a:r>
              <a:rPr lang="en-US" sz="1600" dirty="0" smtClean="0"/>
              <a:t> is a penalty added to the loss function that shrinks model parameters towards the zero vector using either the squared </a:t>
            </a:r>
            <a:r>
              <a:rPr lang="en-US" sz="1600" dirty="0" err="1" smtClean="0"/>
              <a:t>euclidean</a:t>
            </a:r>
            <a:r>
              <a:rPr lang="en-US" sz="1600" dirty="0" smtClean="0"/>
              <a:t> norm L2 or the absolute norm L1 or a combination of both (Elastic Net). If the parameter update crosses the 0.0 value because of the </a:t>
            </a:r>
            <a:r>
              <a:rPr lang="en-US" sz="1600" dirty="0" err="1" smtClean="0"/>
              <a:t>regularizer</a:t>
            </a:r>
            <a:r>
              <a:rPr lang="en-US" sz="1600" dirty="0" smtClean="0"/>
              <a:t>, the update is truncated to 0.0 to allow for learning sparse models and achieve online feature selection.</a:t>
            </a:r>
          </a:p>
          <a:p>
            <a:r>
              <a:rPr lang="en-US" sz="1600" dirty="0" smtClean="0"/>
              <a:t>penalty:- </a:t>
            </a:r>
            <a:endParaRPr lang="en-US" sz="1600" dirty="0"/>
          </a:p>
          <a:p>
            <a:pPr lvl="1"/>
            <a:r>
              <a:rPr lang="en-US" sz="1600" dirty="0" smtClean="0"/>
              <a:t>'none', 'l2', 'l1', or '</a:t>
            </a:r>
            <a:r>
              <a:rPr lang="en-US" sz="1600" dirty="0" err="1" smtClean="0"/>
              <a:t>elasticnet</a:t>
            </a:r>
            <a:r>
              <a:rPr lang="en-US" sz="1600" dirty="0" smtClean="0"/>
              <a:t>, The penalty (aka regularization term) to be used. Defaults to 'l2' which is the standard </a:t>
            </a:r>
            <a:r>
              <a:rPr lang="en-US" sz="1600" dirty="0" err="1" smtClean="0"/>
              <a:t>regularizer</a:t>
            </a:r>
            <a:r>
              <a:rPr lang="en-US" sz="1600" dirty="0" smtClean="0"/>
              <a:t> for linear SVM models. 'l1' and '</a:t>
            </a:r>
            <a:r>
              <a:rPr lang="en-US" sz="1600" dirty="0" err="1" smtClean="0"/>
              <a:t>elasticnet</a:t>
            </a:r>
            <a:r>
              <a:rPr lang="en-US" sz="1600" dirty="0" smtClean="0"/>
              <a:t>' might bring sparsity to the model (feature selection) not achievable with 'l2'.</a:t>
            </a:r>
          </a:p>
          <a:p>
            <a:r>
              <a:rPr lang="en-US" sz="1600" dirty="0" smtClean="0"/>
              <a:t>alpha:-</a:t>
            </a:r>
          </a:p>
          <a:p>
            <a:pPr lvl="1"/>
            <a:r>
              <a:rPr lang="en-US" sz="1600" dirty="0" smtClean="0"/>
              <a:t>Constant that multiplies the regularization term. Defaults to 0.0001 Also used to compute </a:t>
            </a:r>
            <a:r>
              <a:rPr lang="en-US" sz="1600" dirty="0" err="1" smtClean="0"/>
              <a:t>learning_rate</a:t>
            </a:r>
            <a:r>
              <a:rPr lang="en-US" sz="1600" dirty="0" smtClean="0"/>
              <a:t> when set to 'optimal'.</a:t>
            </a:r>
          </a:p>
          <a:p>
            <a:r>
              <a:rPr lang="en-US" sz="1600" dirty="0" err="1" smtClean="0"/>
              <a:t>max_iter</a:t>
            </a:r>
            <a:r>
              <a:rPr lang="en-US" sz="1600" dirty="0" smtClean="0"/>
              <a:t>:- </a:t>
            </a:r>
          </a:p>
          <a:p>
            <a:pPr lvl="1"/>
            <a:r>
              <a:rPr lang="en-US" sz="1600" dirty="0" smtClean="0"/>
              <a:t>The max number of epochs over the training data</a:t>
            </a:r>
          </a:p>
          <a:p>
            <a:endParaRPr lang="en-US" sz="1600" dirty="0"/>
          </a:p>
        </p:txBody>
      </p:sp>
    </p:spTree>
    <p:extLst>
      <p:ext uri="{BB962C8B-B14F-4D97-AF65-F5344CB8AC3E}">
        <p14:creationId xmlns:p14="http://schemas.microsoft.com/office/powerpoint/2010/main" val="1952717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SGD </a:t>
            </a:r>
            <a:r>
              <a:rPr lang="en-US" b="1" dirty="0" smtClean="0">
                <a:latin typeface="+mn-lt"/>
              </a:rPr>
              <a:t>Results</a:t>
            </a:r>
            <a:endParaRPr lang="en-US" dirty="0">
              <a:latin typeface="+mn-lt"/>
            </a:endParaRPr>
          </a:p>
        </p:txBody>
      </p:sp>
      <p:sp>
        <p:nvSpPr>
          <p:cNvPr id="3" name="Content Placeholder 2"/>
          <p:cNvSpPr>
            <a:spLocks noGrp="1"/>
          </p:cNvSpPr>
          <p:nvPr>
            <p:ph idx="1"/>
          </p:nvPr>
        </p:nvSpPr>
        <p:spPr/>
        <p:txBody>
          <a:bodyPr/>
          <a:lstStyle/>
          <a:p>
            <a:r>
              <a:rPr lang="en-US" dirty="0" smtClean="0"/>
              <a:t>Results on </a:t>
            </a:r>
            <a:r>
              <a:rPr lang="en-US" dirty="0" err="1" smtClean="0"/>
              <a:t>Testset</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52546"/>
            <a:ext cx="6579219" cy="460545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9219" y="2252546"/>
            <a:ext cx="5291874" cy="4710698"/>
          </a:xfrm>
          <a:prstGeom prst="rect">
            <a:avLst/>
          </a:prstGeom>
        </p:spPr>
      </p:pic>
    </p:spTree>
    <p:extLst>
      <p:ext uri="{BB962C8B-B14F-4D97-AF65-F5344CB8AC3E}">
        <p14:creationId xmlns:p14="http://schemas.microsoft.com/office/powerpoint/2010/main" val="2147239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SGD </a:t>
            </a:r>
            <a:r>
              <a:rPr lang="en-US" b="1" dirty="0" smtClean="0">
                <a:latin typeface="+mn-lt"/>
              </a:rPr>
              <a:t>Results</a:t>
            </a:r>
            <a:endParaRPr lang="en-US" dirty="0">
              <a:latin typeface="+mn-lt"/>
            </a:endParaRPr>
          </a:p>
        </p:txBody>
      </p:sp>
      <p:sp>
        <p:nvSpPr>
          <p:cNvPr id="3" name="Content Placeholder 2"/>
          <p:cNvSpPr>
            <a:spLocks noGrp="1"/>
          </p:cNvSpPr>
          <p:nvPr>
            <p:ph idx="1"/>
          </p:nvPr>
        </p:nvSpPr>
        <p:spPr/>
        <p:txBody>
          <a:bodyPr/>
          <a:lstStyle/>
          <a:p>
            <a:r>
              <a:rPr lang="en-US" dirty="0" smtClean="0"/>
              <a:t>Results on </a:t>
            </a:r>
            <a:r>
              <a:rPr lang="en-US" dirty="0" err="1" smtClean="0"/>
              <a:t>Testset</a:t>
            </a:r>
            <a:endParaRPr lang="en-US" dirty="0" smtClean="0"/>
          </a:p>
        </p:txBody>
      </p:sp>
      <p:pic>
        <p:nvPicPr>
          <p:cNvPr id="6" name="Picture 5"/>
          <p:cNvPicPr>
            <a:picLocks noChangeAspect="1"/>
          </p:cNvPicPr>
          <p:nvPr/>
        </p:nvPicPr>
        <p:blipFill>
          <a:blip r:embed="rId2"/>
          <a:stretch>
            <a:fillRect/>
          </a:stretch>
        </p:blipFill>
        <p:spPr>
          <a:xfrm>
            <a:off x="5954751" y="1591468"/>
            <a:ext cx="5399048" cy="5266531"/>
          </a:xfrm>
          <a:prstGeom prst="rect">
            <a:avLst/>
          </a:prstGeom>
        </p:spPr>
      </p:pic>
    </p:spTree>
    <p:extLst>
      <p:ext uri="{BB962C8B-B14F-4D97-AF65-F5344CB8AC3E}">
        <p14:creationId xmlns:p14="http://schemas.microsoft.com/office/powerpoint/2010/main" val="1819784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SVM Classifier</a:t>
            </a:r>
            <a:endParaRPr lang="en-US" b="1" dirty="0">
              <a:latin typeface="+mn-lt"/>
            </a:endParaRPr>
          </a:p>
        </p:txBody>
      </p:sp>
      <p:sp>
        <p:nvSpPr>
          <p:cNvPr id="3" name="Content Placeholder 2"/>
          <p:cNvSpPr>
            <a:spLocks noGrp="1"/>
          </p:cNvSpPr>
          <p:nvPr>
            <p:ph idx="1"/>
          </p:nvPr>
        </p:nvSpPr>
        <p:spPr>
          <a:xfrm>
            <a:off x="838200" y="1282890"/>
            <a:ext cx="10515600" cy="4894073"/>
          </a:xfrm>
        </p:spPr>
        <p:txBody>
          <a:bodyPr>
            <a:noAutofit/>
          </a:bodyPr>
          <a:lstStyle/>
          <a:p>
            <a:r>
              <a:rPr lang="en-US" sz="1600" dirty="0" smtClean="0"/>
              <a:t>The objective of the support vector machine algorithm is to find a hyperplane in an N-dimensional space(N the number of features) that distinctly classifies the data points</a:t>
            </a:r>
          </a:p>
          <a:p>
            <a:r>
              <a:rPr lang="en-US" sz="1600" dirty="0" smtClean="0"/>
              <a:t>To separate the two classes of data points, there are many possible hyperplanes that could be chosen. Our objective is to find a plane that has the maximum margin, </a:t>
            </a:r>
            <a:r>
              <a:rPr lang="en-US" sz="1600" dirty="0" err="1" smtClean="0"/>
              <a:t>i.e</a:t>
            </a:r>
            <a:r>
              <a:rPr lang="en-US" sz="1600" dirty="0" smtClean="0"/>
              <a:t> the maximum distance between data points of both classes. Maximizing the margin distance provides some reinforcement so that future data points can be classified with more confidence.</a:t>
            </a:r>
          </a:p>
          <a:p>
            <a:r>
              <a:rPr lang="en-US" sz="1600" dirty="0" smtClean="0"/>
              <a:t>Hyperplanes are decision boundaries that help classify the data points. Data points falling on either side of the hyperplane can be attributed to different classes.</a:t>
            </a:r>
          </a:p>
          <a:p>
            <a:r>
              <a:rPr lang="en-US" sz="1600" dirty="0" smtClean="0"/>
              <a:t>The C parameter tells the SVM optimization how much you want to avoid misclassifying each training example. For large values of C, the optimization will choose a smaller-margin hyperplane if that hyperplane does a better job of getting all the training points classified correctly. Conversely, a very small value of C will cause the optimizer to look for a larger-margin separating hyperplane, even if that hyperplane misclassifies more points. For very tiny values of C, you should get misclassified examples, often even if your training data is linearly separable.</a:t>
            </a:r>
          </a:p>
          <a:p>
            <a:r>
              <a:rPr lang="en-US" sz="1600" dirty="0" smtClean="0"/>
              <a:t>C:- </a:t>
            </a:r>
          </a:p>
          <a:p>
            <a:pPr lvl="1"/>
            <a:r>
              <a:rPr lang="en-US" sz="1600" dirty="0" smtClean="0"/>
              <a:t>Penalty parameter C of the error term.</a:t>
            </a:r>
          </a:p>
          <a:p>
            <a:r>
              <a:rPr lang="en-US" sz="1600" dirty="0" smtClean="0"/>
              <a:t>kernel:- </a:t>
            </a:r>
          </a:p>
          <a:p>
            <a:pPr lvl="1"/>
            <a:r>
              <a:rPr lang="en-US" sz="1600" dirty="0" smtClean="0"/>
              <a:t>Specifies the kernel type to be used in the algorithm. It must be one of 'linear', 'poly', '</a:t>
            </a:r>
            <a:r>
              <a:rPr lang="en-US" sz="1600" dirty="0" err="1" smtClean="0"/>
              <a:t>rbf</a:t>
            </a:r>
            <a:r>
              <a:rPr lang="en-US" sz="1600" dirty="0" smtClean="0"/>
              <a:t>', 'sigmoid', 'precomputed' or a callable. If none is given, '</a:t>
            </a:r>
            <a:r>
              <a:rPr lang="en-US" sz="1600" dirty="0" err="1" smtClean="0"/>
              <a:t>rbf</a:t>
            </a:r>
            <a:r>
              <a:rPr lang="en-US" sz="1600" dirty="0" smtClean="0"/>
              <a:t>' will be used. If a callable is given it is used to pre-compute the kernel matrix from data matrices; that matrix should be an array of shape (</a:t>
            </a:r>
            <a:r>
              <a:rPr lang="en-US" sz="1600" dirty="0" err="1" smtClean="0"/>
              <a:t>n_samples</a:t>
            </a:r>
            <a:r>
              <a:rPr lang="en-US" sz="1600" dirty="0" smtClean="0"/>
              <a:t>, </a:t>
            </a:r>
            <a:r>
              <a:rPr lang="en-US" sz="1600" dirty="0" err="1" smtClean="0"/>
              <a:t>n_samples</a:t>
            </a:r>
            <a:r>
              <a:rPr lang="en-US" sz="1600" dirty="0" smtClean="0"/>
              <a:t>).</a:t>
            </a:r>
          </a:p>
          <a:p>
            <a:r>
              <a:rPr lang="en-US" sz="1600" dirty="0" smtClean="0"/>
              <a:t>degree:- </a:t>
            </a:r>
            <a:endParaRPr lang="en-US" sz="1600" dirty="0"/>
          </a:p>
          <a:p>
            <a:pPr lvl="1"/>
            <a:r>
              <a:rPr lang="en-US" sz="1600" dirty="0" smtClean="0"/>
              <a:t>Degree of the polynomial kernel function ('poly'). Ignored by all other kernels.</a:t>
            </a:r>
            <a:endParaRPr lang="en-US" sz="1600" dirty="0"/>
          </a:p>
        </p:txBody>
      </p:sp>
    </p:spTree>
    <p:extLst>
      <p:ext uri="{BB962C8B-B14F-4D97-AF65-F5344CB8AC3E}">
        <p14:creationId xmlns:p14="http://schemas.microsoft.com/office/powerpoint/2010/main" val="1115660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SVM Results</a:t>
            </a:r>
            <a:endParaRPr lang="en-US" dirty="0">
              <a:latin typeface="+mn-lt"/>
            </a:endParaRPr>
          </a:p>
        </p:txBody>
      </p:sp>
      <p:sp>
        <p:nvSpPr>
          <p:cNvPr id="3" name="Content Placeholder 2"/>
          <p:cNvSpPr>
            <a:spLocks noGrp="1"/>
          </p:cNvSpPr>
          <p:nvPr>
            <p:ph idx="1"/>
          </p:nvPr>
        </p:nvSpPr>
        <p:spPr/>
        <p:txBody>
          <a:bodyPr/>
          <a:lstStyle/>
          <a:p>
            <a:r>
              <a:rPr lang="en-US" dirty="0" smtClean="0"/>
              <a:t>Results on </a:t>
            </a:r>
            <a:r>
              <a:rPr lang="en-US" dirty="0" err="1" smtClean="0"/>
              <a:t>Testset</a:t>
            </a: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33767"/>
            <a:ext cx="5923128" cy="452423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3128" y="2333766"/>
            <a:ext cx="6103389" cy="4524233"/>
          </a:xfrm>
          <a:prstGeom prst="rect">
            <a:avLst/>
          </a:prstGeom>
        </p:spPr>
      </p:pic>
    </p:spTree>
    <p:extLst>
      <p:ext uri="{BB962C8B-B14F-4D97-AF65-F5344CB8AC3E}">
        <p14:creationId xmlns:p14="http://schemas.microsoft.com/office/powerpoint/2010/main" val="893151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SVM Results</a:t>
            </a:r>
            <a:endParaRPr lang="en-US" dirty="0">
              <a:latin typeface="+mn-lt"/>
            </a:endParaRPr>
          </a:p>
        </p:txBody>
      </p:sp>
      <p:sp>
        <p:nvSpPr>
          <p:cNvPr id="3" name="Content Placeholder 2"/>
          <p:cNvSpPr>
            <a:spLocks noGrp="1"/>
          </p:cNvSpPr>
          <p:nvPr>
            <p:ph idx="1"/>
          </p:nvPr>
        </p:nvSpPr>
        <p:spPr/>
        <p:txBody>
          <a:bodyPr/>
          <a:lstStyle/>
          <a:p>
            <a:r>
              <a:rPr lang="en-US" dirty="0" smtClean="0"/>
              <a:t>Results on </a:t>
            </a:r>
            <a:r>
              <a:rPr lang="en-US" dirty="0" err="1" smtClean="0"/>
              <a:t>Testset</a:t>
            </a:r>
            <a:endParaRPr lang="en-US" dirty="0" smtClean="0"/>
          </a:p>
        </p:txBody>
      </p:sp>
      <p:pic>
        <p:nvPicPr>
          <p:cNvPr id="4" name="Picture 3"/>
          <p:cNvPicPr>
            <a:picLocks noChangeAspect="1"/>
          </p:cNvPicPr>
          <p:nvPr/>
        </p:nvPicPr>
        <p:blipFill>
          <a:blip r:embed="rId2"/>
          <a:stretch>
            <a:fillRect/>
          </a:stretch>
        </p:blipFill>
        <p:spPr>
          <a:xfrm>
            <a:off x="6837528" y="1027906"/>
            <a:ext cx="4516272" cy="5817875"/>
          </a:xfrm>
          <a:prstGeom prst="rect">
            <a:avLst/>
          </a:prstGeom>
        </p:spPr>
      </p:pic>
    </p:spTree>
    <p:extLst>
      <p:ext uri="{BB962C8B-B14F-4D97-AF65-F5344CB8AC3E}">
        <p14:creationId xmlns:p14="http://schemas.microsoft.com/office/powerpoint/2010/main" val="299649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Word embedding's</a:t>
            </a:r>
            <a:endParaRPr lang="en-US" b="1" dirty="0">
              <a:latin typeface="+mn-lt"/>
            </a:endParaRPr>
          </a:p>
        </p:txBody>
      </p:sp>
      <p:sp>
        <p:nvSpPr>
          <p:cNvPr id="3" name="Content Placeholder 2"/>
          <p:cNvSpPr>
            <a:spLocks noGrp="1"/>
          </p:cNvSpPr>
          <p:nvPr>
            <p:ph idx="1"/>
          </p:nvPr>
        </p:nvSpPr>
        <p:spPr/>
        <p:txBody>
          <a:bodyPr>
            <a:normAutofit/>
          </a:bodyPr>
          <a:lstStyle/>
          <a:p>
            <a:r>
              <a:rPr lang="en-US" sz="1800" dirty="0" smtClean="0"/>
              <a:t> Word </a:t>
            </a:r>
            <a:r>
              <a:rPr lang="en-US" sz="1800" dirty="0" err="1" smtClean="0"/>
              <a:t>embeddings</a:t>
            </a:r>
            <a:r>
              <a:rPr lang="en-US" sz="1800" dirty="0" smtClean="0"/>
              <a:t> can be thought of as an alternate to one-hot encoding along with dimensionality reduction.</a:t>
            </a:r>
          </a:p>
          <a:p>
            <a:r>
              <a:rPr lang="en-US" sz="1800" dirty="0" smtClean="0"/>
              <a:t>As we know while dealing with textual data, we need to convert it into numbers before feeding into any machine learning model, including neural networks. For simplicity words can be compared to categorical variables. We use one-hot encoding to convert categorical features into numbers. To do so, we create dummy features for each of the category and populate them with 0’s and 1's.</a:t>
            </a:r>
          </a:p>
          <a:p>
            <a:r>
              <a:rPr lang="en-US" sz="1800" dirty="0" smtClean="0"/>
              <a:t>Similarly if we use one-hot encoding on words in textual data, we will have a dummy feature for each word, which means 10,000 features for a vocabulary of 10,000 words. This is not a feasible embedding approach as it demands large storage space for the word vectors and reduces model efficiency.</a:t>
            </a:r>
          </a:p>
          <a:p>
            <a:r>
              <a:rPr lang="en-US" sz="1800" dirty="0" smtClean="0"/>
              <a:t>Embedding layer enables us to convert each word into a fixed length vector of defined size. The resultant vector is a dense one with having real values instead of just 0’s and 1’s. The fixed length of word vectors helps us to represent words in a better way along with reduced dimensions.</a:t>
            </a:r>
            <a:endParaRPr lang="en-US" sz="1800" dirty="0"/>
          </a:p>
        </p:txBody>
      </p:sp>
    </p:spTree>
    <p:extLst>
      <p:ext uri="{BB962C8B-B14F-4D97-AF65-F5344CB8AC3E}">
        <p14:creationId xmlns:p14="http://schemas.microsoft.com/office/powerpoint/2010/main" val="824012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Bi-LSTM With Attention</a:t>
            </a:r>
            <a:endParaRPr lang="en-US" b="1"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5228" y="1811977"/>
            <a:ext cx="4801543" cy="4320810"/>
          </a:xfrm>
        </p:spPr>
      </p:pic>
    </p:spTree>
    <p:extLst>
      <p:ext uri="{BB962C8B-B14F-4D97-AF65-F5344CB8AC3E}">
        <p14:creationId xmlns:p14="http://schemas.microsoft.com/office/powerpoint/2010/main" val="3477562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Index</a:t>
            </a:r>
            <a:endParaRPr lang="en-US" b="1" dirty="0">
              <a:latin typeface="+mn-lt"/>
            </a:endParaRPr>
          </a:p>
        </p:txBody>
      </p:sp>
      <p:sp>
        <p:nvSpPr>
          <p:cNvPr id="3" name="Content Placeholder 2"/>
          <p:cNvSpPr>
            <a:spLocks noGrp="1"/>
          </p:cNvSpPr>
          <p:nvPr>
            <p:ph idx="1"/>
          </p:nvPr>
        </p:nvSpPr>
        <p:spPr/>
        <p:txBody>
          <a:bodyPr>
            <a:noAutofit/>
          </a:bodyPr>
          <a:lstStyle/>
          <a:p>
            <a:r>
              <a:rPr lang="en-US" sz="2400" b="1" dirty="0" smtClean="0"/>
              <a:t>API request</a:t>
            </a:r>
          </a:p>
          <a:p>
            <a:r>
              <a:rPr lang="en-US" sz="2400" b="1" dirty="0" smtClean="0"/>
              <a:t>Preprocessing</a:t>
            </a:r>
          </a:p>
          <a:p>
            <a:r>
              <a:rPr lang="en-US" sz="2400" b="1" dirty="0" smtClean="0"/>
              <a:t>Dataset Visualization</a:t>
            </a:r>
          </a:p>
          <a:p>
            <a:r>
              <a:rPr lang="en-US" sz="2400" b="1" dirty="0" err="1" smtClean="0"/>
              <a:t>CountVectorizer</a:t>
            </a:r>
            <a:r>
              <a:rPr lang="en-US" sz="2400" b="1" dirty="0" smtClean="0"/>
              <a:t> &amp; </a:t>
            </a:r>
            <a:r>
              <a:rPr lang="en-US" sz="2400" b="1" dirty="0" err="1" smtClean="0"/>
              <a:t>TFIDFVectorizer</a:t>
            </a:r>
            <a:endParaRPr lang="en-US" sz="2400" b="1" dirty="0" smtClean="0"/>
          </a:p>
          <a:p>
            <a:r>
              <a:rPr lang="en-US" sz="2400" b="1" dirty="0" smtClean="0"/>
              <a:t>Word tokenizer &amp; padding sequences</a:t>
            </a:r>
          </a:p>
          <a:p>
            <a:r>
              <a:rPr lang="en-US" sz="2400" b="1" dirty="0" smtClean="0"/>
              <a:t>Pipeline and test split  </a:t>
            </a:r>
          </a:p>
          <a:p>
            <a:r>
              <a:rPr lang="en-US" sz="2400" b="1" dirty="0" smtClean="0"/>
              <a:t>Tune </a:t>
            </a:r>
            <a:r>
              <a:rPr lang="en-US" sz="2400" b="1" dirty="0" err="1" smtClean="0"/>
              <a:t>Hyperparameters</a:t>
            </a:r>
            <a:r>
              <a:rPr lang="en-US" sz="2400" b="1" dirty="0" smtClean="0"/>
              <a:t> with </a:t>
            </a:r>
            <a:r>
              <a:rPr lang="en-US" sz="2400" b="1" dirty="0" err="1" smtClean="0"/>
              <a:t>GridSearchCV</a:t>
            </a:r>
            <a:endParaRPr lang="en-US" sz="2400" b="1" dirty="0" smtClean="0"/>
          </a:p>
          <a:p>
            <a:r>
              <a:rPr lang="en-US" sz="2400" b="1" dirty="0" smtClean="0"/>
              <a:t>SGD Classifier</a:t>
            </a:r>
          </a:p>
          <a:p>
            <a:r>
              <a:rPr lang="en-US" sz="2400" b="1" dirty="0" smtClean="0"/>
              <a:t>SVM Classifier</a:t>
            </a:r>
          </a:p>
        </p:txBody>
      </p:sp>
    </p:spTree>
    <p:extLst>
      <p:ext uri="{BB962C8B-B14F-4D97-AF65-F5344CB8AC3E}">
        <p14:creationId xmlns:p14="http://schemas.microsoft.com/office/powerpoint/2010/main" val="1262072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RNN</a:t>
            </a:r>
            <a:endParaRPr lang="en-US" b="1" dirty="0">
              <a:latin typeface="+mn-lt"/>
            </a:endParaRPr>
          </a:p>
        </p:txBody>
      </p:sp>
      <p:sp>
        <p:nvSpPr>
          <p:cNvPr id="3" name="Content Placeholder 2"/>
          <p:cNvSpPr>
            <a:spLocks noGrp="1"/>
          </p:cNvSpPr>
          <p:nvPr>
            <p:ph idx="1"/>
          </p:nvPr>
        </p:nvSpPr>
        <p:spPr>
          <a:xfrm>
            <a:off x="838200" y="1690688"/>
            <a:ext cx="10515600" cy="4486275"/>
          </a:xfrm>
        </p:spPr>
        <p:txBody>
          <a:bodyPr>
            <a:normAutofit fontScale="77500" lnSpcReduction="20000"/>
          </a:bodyPr>
          <a:lstStyle/>
          <a:p>
            <a:r>
              <a:rPr lang="en-US" dirty="0" smtClean="0"/>
              <a:t>RNN(recurrent neural network) is a type of neural network that we use to develop speech recognition and natural language processing models. Recurrent neural networks remember the sequence of the data and use data patterns to give the prediction. </a:t>
            </a:r>
          </a:p>
          <a:p>
            <a:r>
              <a:rPr lang="en-US" dirty="0" smtClean="0"/>
              <a:t>RNN uses feedback loops which makes it different from other neural networks. Those loops help RNN to process the sequence of the data. This loop allows the data to be shared to different nodes and predictions according to the gathered information. This process can be called memory.</a:t>
            </a:r>
          </a:p>
          <a:p>
            <a:r>
              <a:rPr lang="en-US" dirty="0" smtClean="0"/>
              <a:t>RNN and the loops create the networks that allow RNN to share information, and also, the loop structure allows the neural network to take the sequence of input data. RNN converts an independent variable to a dependent variable for its next layer.</a:t>
            </a:r>
          </a:p>
          <a:p>
            <a:pPr algn="ctr"/>
            <a:r>
              <a:rPr lang="en-US" dirty="0" smtClean="0"/>
              <a:t>.</a:t>
            </a:r>
          </a:p>
          <a:p>
            <a:pPr algn="ctr"/>
            <a:r>
              <a:rPr lang="en-US" dirty="0" smtClean="0"/>
              <a:t>.</a:t>
            </a:r>
          </a:p>
          <a:p>
            <a:pPr algn="ctr"/>
            <a:r>
              <a:rPr lang="en-US" dirty="0" smtClean="0"/>
              <a:t>.</a:t>
            </a:r>
          </a:p>
          <a:p>
            <a:pPr algn="ctr"/>
            <a:r>
              <a:rPr lang="en-US" dirty="0"/>
              <a:t>.</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2990850" y="4079046"/>
            <a:ext cx="6210300" cy="2571750"/>
          </a:xfrm>
          <a:prstGeom prst="rect">
            <a:avLst/>
          </a:prstGeom>
        </p:spPr>
      </p:pic>
    </p:spTree>
    <p:extLst>
      <p:ext uri="{BB962C8B-B14F-4D97-AF65-F5344CB8AC3E}">
        <p14:creationId xmlns:p14="http://schemas.microsoft.com/office/powerpoint/2010/main" val="450453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LSTM</a:t>
            </a:r>
            <a:endParaRPr lang="en-US" b="1" dirty="0">
              <a:latin typeface="+mn-lt"/>
            </a:endParaRPr>
          </a:p>
        </p:txBody>
      </p:sp>
      <p:sp>
        <p:nvSpPr>
          <p:cNvPr id="3" name="Content Placeholder 2"/>
          <p:cNvSpPr>
            <a:spLocks noGrp="1"/>
          </p:cNvSpPr>
          <p:nvPr>
            <p:ph idx="1"/>
          </p:nvPr>
        </p:nvSpPr>
        <p:spPr/>
        <p:txBody>
          <a:bodyPr>
            <a:normAutofit fontScale="77500" lnSpcReduction="20000"/>
          </a:bodyPr>
          <a:lstStyle/>
          <a:p>
            <a:r>
              <a:rPr lang="en-US" dirty="0" smtClean="0"/>
              <a:t>Long short term memory networks, usually called LSTM – are a special kind of RNN. They were introduced to avoid the long-term dependency problem. In regular RNN, the problem frequently occurs when connecting previous information to new information. If RNN could do this, they’d be very useful. This problem is called long-term dependency. </a:t>
            </a:r>
          </a:p>
          <a:p>
            <a:r>
              <a:rPr lang="en-US" dirty="0" smtClean="0"/>
              <a:t>To remember the information for long periods in the default </a:t>
            </a:r>
            <a:r>
              <a:rPr lang="en-US" dirty="0" err="1" smtClean="0"/>
              <a:t>behaviour</a:t>
            </a:r>
            <a:r>
              <a:rPr lang="en-US" dirty="0" smtClean="0"/>
              <a:t> of the LSTM. LSTM networks have a similar structure to the RNN, but the memory module or repeating module has a different LSTM. The block diagram of the repeating module will look like the image below.</a:t>
            </a:r>
          </a:p>
          <a:p>
            <a:pPr algn="ctr"/>
            <a:r>
              <a:rPr lang="en-US" dirty="0" smtClean="0"/>
              <a:t>.</a:t>
            </a:r>
          </a:p>
          <a:p>
            <a:pPr algn="ctr"/>
            <a:r>
              <a:rPr lang="en-US" dirty="0" smtClean="0"/>
              <a:t>.</a:t>
            </a:r>
          </a:p>
          <a:p>
            <a:pPr algn="ctr"/>
            <a:r>
              <a:rPr lang="en-US" dirty="0" smtClean="0"/>
              <a:t>.</a:t>
            </a:r>
          </a:p>
          <a:p>
            <a:pPr algn="ctr"/>
            <a:r>
              <a:rPr lang="en-US" dirty="0" smtClean="0"/>
              <a:t>.</a:t>
            </a:r>
          </a:p>
          <a:p>
            <a:pPr algn="ctr"/>
            <a:r>
              <a:rPr lang="en-US" dirty="0"/>
              <a:t>.</a:t>
            </a:r>
            <a:endParaRPr lang="en-US" dirty="0" smtClean="0"/>
          </a:p>
          <a:p>
            <a:endParaRPr lang="en-US" dirty="0"/>
          </a:p>
        </p:txBody>
      </p:sp>
      <p:pic>
        <p:nvPicPr>
          <p:cNvPr id="5" name="Content Placeholder 3"/>
          <p:cNvPicPr>
            <a:picLocks noChangeAspect="1"/>
          </p:cNvPicPr>
          <p:nvPr/>
        </p:nvPicPr>
        <p:blipFill>
          <a:blip r:embed="rId2"/>
          <a:stretch>
            <a:fillRect/>
          </a:stretch>
        </p:blipFill>
        <p:spPr>
          <a:xfrm>
            <a:off x="2847975" y="3949700"/>
            <a:ext cx="6496050" cy="2362200"/>
          </a:xfrm>
          <a:prstGeom prst="rect">
            <a:avLst/>
          </a:prstGeom>
        </p:spPr>
      </p:pic>
    </p:spTree>
    <p:extLst>
      <p:ext uri="{BB962C8B-B14F-4D97-AF65-F5344CB8AC3E}">
        <p14:creationId xmlns:p14="http://schemas.microsoft.com/office/powerpoint/2010/main" val="828290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Bi-LSTM</a:t>
            </a:r>
            <a:endParaRPr lang="en-US" b="1" dirty="0">
              <a:latin typeface="+mn-lt"/>
            </a:endParaRPr>
          </a:p>
        </p:txBody>
      </p:sp>
      <p:sp>
        <p:nvSpPr>
          <p:cNvPr id="6" name="Content Placeholder 5"/>
          <p:cNvSpPr>
            <a:spLocks noGrp="1"/>
          </p:cNvSpPr>
          <p:nvPr>
            <p:ph idx="1"/>
          </p:nvPr>
        </p:nvSpPr>
        <p:spPr/>
        <p:txBody>
          <a:bodyPr>
            <a:normAutofit/>
          </a:bodyPr>
          <a:lstStyle/>
          <a:p>
            <a:r>
              <a:rPr lang="en-US" sz="1800" dirty="0" smtClean="0"/>
              <a:t>Bidirectional long-short term memory(bi-</a:t>
            </a:r>
            <a:r>
              <a:rPr lang="en-US" sz="1800" dirty="0" err="1" smtClean="0"/>
              <a:t>lstm</a:t>
            </a:r>
            <a:r>
              <a:rPr lang="en-US" sz="1800" dirty="0" smtClean="0"/>
              <a:t>) is the process of making any neural network o have the sequence information in both directions backwards (future to past) or forward(past to future). </a:t>
            </a:r>
          </a:p>
          <a:p>
            <a:r>
              <a:rPr lang="en-US" sz="1800" dirty="0" smtClean="0"/>
              <a:t>In bidirectional, our input flows in two directions, making a bi-</a:t>
            </a:r>
            <a:r>
              <a:rPr lang="en-US" sz="1800" dirty="0" err="1" smtClean="0"/>
              <a:t>lstm</a:t>
            </a:r>
            <a:r>
              <a:rPr lang="en-US" sz="1800" dirty="0" smtClean="0"/>
              <a:t> different from the regular LSTM. With the regular LSTM, we can make input flow in one direction, either backwards or forward. However, in bi-directional, we can make the input flow in both directions to preserve the future and the past information.</a:t>
            </a:r>
          </a:p>
          <a:p>
            <a:pPr algn="ctr"/>
            <a:r>
              <a:rPr lang="en-US" sz="1800" dirty="0" smtClean="0"/>
              <a:t>.</a:t>
            </a:r>
          </a:p>
          <a:p>
            <a:pPr algn="ctr"/>
            <a:r>
              <a:rPr lang="en-US" sz="1800" dirty="0" smtClean="0"/>
              <a:t>.</a:t>
            </a:r>
          </a:p>
          <a:p>
            <a:pPr algn="ctr"/>
            <a:r>
              <a:rPr lang="en-US" sz="1800" dirty="0" smtClean="0"/>
              <a:t>.</a:t>
            </a:r>
          </a:p>
          <a:p>
            <a:pPr algn="ctr"/>
            <a:r>
              <a:rPr lang="en-US" sz="1800" dirty="0" smtClean="0"/>
              <a:t>.</a:t>
            </a:r>
          </a:p>
          <a:p>
            <a:pPr algn="ctr"/>
            <a:r>
              <a:rPr lang="en-US" sz="1800" dirty="0"/>
              <a:t>.</a:t>
            </a:r>
            <a:endParaRPr lang="en-US" sz="1800" dirty="0" smtClean="0"/>
          </a:p>
        </p:txBody>
      </p:sp>
      <p:pic>
        <p:nvPicPr>
          <p:cNvPr id="7" name="Picture 6"/>
          <p:cNvPicPr>
            <a:picLocks noChangeAspect="1"/>
          </p:cNvPicPr>
          <p:nvPr/>
        </p:nvPicPr>
        <p:blipFill>
          <a:blip r:embed="rId2"/>
          <a:stretch>
            <a:fillRect/>
          </a:stretch>
        </p:blipFill>
        <p:spPr>
          <a:xfrm>
            <a:off x="3109912" y="3330575"/>
            <a:ext cx="5972175" cy="2981325"/>
          </a:xfrm>
          <a:prstGeom prst="rect">
            <a:avLst/>
          </a:prstGeom>
        </p:spPr>
      </p:pic>
    </p:spTree>
    <p:extLst>
      <p:ext uri="{BB962C8B-B14F-4D97-AF65-F5344CB8AC3E}">
        <p14:creationId xmlns:p14="http://schemas.microsoft.com/office/powerpoint/2010/main" val="3759213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Attention Layer</a:t>
            </a:r>
            <a:endParaRPr lang="en-US" b="1" dirty="0">
              <a:latin typeface="+mn-lt"/>
            </a:endParaRPr>
          </a:p>
        </p:txBody>
      </p:sp>
      <p:sp>
        <p:nvSpPr>
          <p:cNvPr id="3" name="Content Placeholder 2"/>
          <p:cNvSpPr>
            <a:spLocks noGrp="1"/>
          </p:cNvSpPr>
          <p:nvPr>
            <p:ph idx="1"/>
          </p:nvPr>
        </p:nvSpPr>
        <p:spPr/>
        <p:txBody>
          <a:bodyPr>
            <a:normAutofit/>
          </a:bodyPr>
          <a:lstStyle/>
          <a:p>
            <a:r>
              <a:rPr lang="en-US" sz="1800" dirty="0" smtClean="0"/>
              <a:t>A mechanism that can help a neural network to memorize long sequences of the information or data can be considered as the attention mechanism and broadly it is used in the case of Neural machine translation(NMT). As we have discussed in the above section, the encoder compresses the sequential input and processes the input in the form of a context vector. We can introduce an attention mechanism to create a shortcut between the entire input and the context vector where the weights of the shortcut connection can be changeable for every output. </a:t>
            </a:r>
          </a:p>
          <a:p>
            <a:r>
              <a:rPr lang="en-US" sz="1800" dirty="0" smtClean="0"/>
              <a:t>Because of the connection between input and context vector, the context vector can have access to the entire input, and the problem of forgetting long sequences can be resolved to an extent. Using the attention mechanism in a network, a context vector can have the following information:</a:t>
            </a:r>
          </a:p>
          <a:p>
            <a:pPr lvl="1"/>
            <a:r>
              <a:rPr lang="en-US" sz="1800" dirty="0" smtClean="0"/>
              <a:t>Encoder hidden states;</a:t>
            </a:r>
          </a:p>
          <a:p>
            <a:pPr lvl="1"/>
            <a:r>
              <a:rPr lang="en-US" sz="1800" dirty="0" smtClean="0"/>
              <a:t>Decoder hidden states;</a:t>
            </a:r>
          </a:p>
          <a:p>
            <a:pPr lvl="1"/>
            <a:r>
              <a:rPr lang="en-US" sz="1800" dirty="0" smtClean="0"/>
              <a:t>Alignment between source and target.</a:t>
            </a:r>
            <a:endParaRPr lang="en-US" sz="1800" dirty="0"/>
          </a:p>
        </p:txBody>
      </p:sp>
      <p:pic>
        <p:nvPicPr>
          <p:cNvPr id="4" name="Picture 3"/>
          <p:cNvPicPr>
            <a:picLocks noChangeAspect="1"/>
          </p:cNvPicPr>
          <p:nvPr/>
        </p:nvPicPr>
        <p:blipFill>
          <a:blip r:embed="rId2"/>
          <a:stretch>
            <a:fillRect/>
          </a:stretch>
        </p:blipFill>
        <p:spPr>
          <a:xfrm>
            <a:off x="8188657" y="4204143"/>
            <a:ext cx="2326090" cy="2653857"/>
          </a:xfrm>
          <a:prstGeom prst="rect">
            <a:avLst/>
          </a:prstGeom>
        </p:spPr>
      </p:pic>
    </p:spTree>
    <p:extLst>
      <p:ext uri="{BB962C8B-B14F-4D97-AF65-F5344CB8AC3E}">
        <p14:creationId xmlns:p14="http://schemas.microsoft.com/office/powerpoint/2010/main" val="1918385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BI-LSTM-Attention Results</a:t>
            </a:r>
            <a:endParaRPr lang="en-US" b="1" dirty="0">
              <a:latin typeface="+mn-lt"/>
            </a:endParaRPr>
          </a:p>
        </p:txBody>
      </p:sp>
      <p:pic>
        <p:nvPicPr>
          <p:cNvPr id="4" name="Content Placeholder 3"/>
          <p:cNvPicPr>
            <a:picLocks noGrp="1" noChangeAspect="1"/>
          </p:cNvPicPr>
          <p:nvPr>
            <p:ph idx="1"/>
          </p:nvPr>
        </p:nvPicPr>
        <p:blipFill>
          <a:blip r:embed="rId2"/>
          <a:stretch>
            <a:fillRect/>
          </a:stretch>
        </p:blipFill>
        <p:spPr>
          <a:xfrm>
            <a:off x="1" y="1936015"/>
            <a:ext cx="5464098" cy="2792102"/>
          </a:xfrm>
          <a:prstGeom prst="rect">
            <a:avLst/>
          </a:prstGeom>
        </p:spPr>
      </p:pic>
      <p:pic>
        <p:nvPicPr>
          <p:cNvPr id="5" name="Picture 4"/>
          <p:cNvPicPr>
            <a:picLocks noChangeAspect="1"/>
          </p:cNvPicPr>
          <p:nvPr/>
        </p:nvPicPr>
        <p:blipFill>
          <a:blip r:embed="rId3"/>
          <a:stretch>
            <a:fillRect/>
          </a:stretch>
        </p:blipFill>
        <p:spPr>
          <a:xfrm>
            <a:off x="5464098" y="1936015"/>
            <a:ext cx="6727902" cy="2792102"/>
          </a:xfrm>
          <a:prstGeom prst="rect">
            <a:avLst/>
          </a:prstGeom>
        </p:spPr>
      </p:pic>
      <p:pic>
        <p:nvPicPr>
          <p:cNvPr id="6" name="Picture 5"/>
          <p:cNvPicPr>
            <a:picLocks noChangeAspect="1"/>
          </p:cNvPicPr>
          <p:nvPr/>
        </p:nvPicPr>
        <p:blipFill>
          <a:blip r:embed="rId4"/>
          <a:stretch>
            <a:fillRect/>
          </a:stretch>
        </p:blipFill>
        <p:spPr>
          <a:xfrm>
            <a:off x="1396922" y="4728117"/>
            <a:ext cx="8134350" cy="2129883"/>
          </a:xfrm>
          <a:prstGeom prst="rect">
            <a:avLst/>
          </a:prstGeom>
        </p:spPr>
      </p:pic>
    </p:spTree>
    <p:extLst>
      <p:ext uri="{BB962C8B-B14F-4D97-AF65-F5344CB8AC3E}">
        <p14:creationId xmlns:p14="http://schemas.microsoft.com/office/powerpoint/2010/main" val="3129064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BI-LSTM-Attention Results</a:t>
            </a:r>
            <a:endParaRPr lang="en-US" dirty="0">
              <a:latin typeface="+mn-lt"/>
            </a:endParaRPr>
          </a:p>
        </p:txBody>
      </p:sp>
      <p:sp>
        <p:nvSpPr>
          <p:cNvPr id="3" name="Content Placeholder 2"/>
          <p:cNvSpPr>
            <a:spLocks noGrp="1"/>
          </p:cNvSpPr>
          <p:nvPr>
            <p:ph idx="1"/>
          </p:nvPr>
        </p:nvSpPr>
        <p:spPr/>
        <p:txBody>
          <a:bodyPr/>
          <a:lstStyle/>
          <a:p>
            <a:r>
              <a:rPr lang="en-US" dirty="0" smtClean="0"/>
              <a:t>Early stop to prevent overfitting </a:t>
            </a:r>
          </a:p>
          <a:p>
            <a:endParaRPr lang="en-US" dirty="0"/>
          </a:p>
        </p:txBody>
      </p:sp>
      <p:pic>
        <p:nvPicPr>
          <p:cNvPr id="4" name="Picture 3"/>
          <p:cNvPicPr>
            <a:picLocks noChangeAspect="1"/>
          </p:cNvPicPr>
          <p:nvPr/>
        </p:nvPicPr>
        <p:blipFill>
          <a:blip r:embed="rId2"/>
          <a:stretch>
            <a:fillRect/>
          </a:stretch>
        </p:blipFill>
        <p:spPr>
          <a:xfrm>
            <a:off x="2152348" y="2327884"/>
            <a:ext cx="7887304" cy="4318576"/>
          </a:xfrm>
          <a:prstGeom prst="rect">
            <a:avLst/>
          </a:prstGeom>
        </p:spPr>
      </p:pic>
    </p:spTree>
    <p:extLst>
      <p:ext uri="{BB962C8B-B14F-4D97-AF65-F5344CB8AC3E}">
        <p14:creationId xmlns:p14="http://schemas.microsoft.com/office/powerpoint/2010/main" val="3235805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Bert</a:t>
            </a:r>
            <a:endParaRPr lang="en-US" b="1" dirty="0">
              <a:latin typeface="+mn-lt"/>
            </a:endParaRPr>
          </a:p>
        </p:txBody>
      </p:sp>
      <p:sp>
        <p:nvSpPr>
          <p:cNvPr id="3" name="Content Placeholder 2"/>
          <p:cNvSpPr>
            <a:spLocks noGrp="1"/>
          </p:cNvSpPr>
          <p:nvPr>
            <p:ph idx="1"/>
          </p:nvPr>
        </p:nvSpPr>
        <p:spPr/>
        <p:txBody>
          <a:bodyPr>
            <a:normAutofit/>
          </a:bodyPr>
          <a:lstStyle/>
          <a:p>
            <a:r>
              <a:rPr lang="en-US" sz="1800" dirty="0" smtClean="0"/>
              <a:t>BERT is an open source machine learning framework for natural language processing (NLP). BERT is designed to help computers understand the meaning of ambiguous language in text by using surrounding text to establish context.</a:t>
            </a:r>
          </a:p>
          <a:p>
            <a:r>
              <a:rPr lang="en-US" sz="1800" dirty="0" smtClean="0"/>
              <a:t>BERT, which stands for Bidirectional Encoder Representations from Transformers, is based on Transformers, a deep learning model in which every output element is connected to every input element, and the weightings between them are dynamically calculated based upon their connection. (In NLP, this process is called attention.)</a:t>
            </a:r>
          </a:p>
          <a:p>
            <a:r>
              <a:rPr lang="en-US" sz="1800" dirty="0" smtClean="0"/>
              <a:t>Using this bidirectional capability, BERT is pre-trained on two different, but related, NLP tasks: Masked Language Modeling and Next Sentence Prediction.</a:t>
            </a:r>
          </a:p>
          <a:p>
            <a:r>
              <a:rPr lang="en-US" sz="1800" dirty="0" smtClean="0"/>
              <a:t>The goal of any given NLP technique is to understand human language as it is spoken naturally. In BERT's case, this typically means predicting a word in a blank. To do this, models typically need to train using a large repository of specialized, labeled training data. This necessitates laborious manual data labeling by teams of linguists.</a:t>
            </a:r>
          </a:p>
          <a:p>
            <a:endParaRPr lang="en-US" sz="1800" dirty="0" smtClean="0"/>
          </a:p>
          <a:p>
            <a:endParaRPr lang="en-US" sz="1800" dirty="0"/>
          </a:p>
        </p:txBody>
      </p:sp>
    </p:spTree>
    <p:extLst>
      <p:ext uri="{BB962C8B-B14F-4D97-AF65-F5344CB8AC3E}">
        <p14:creationId xmlns:p14="http://schemas.microsoft.com/office/powerpoint/2010/main" val="3211528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Bert</a:t>
            </a:r>
            <a:endParaRPr lang="en-US" b="1" dirty="0">
              <a:latin typeface="+mn-lt"/>
            </a:endParaRPr>
          </a:p>
        </p:txBody>
      </p:sp>
      <p:sp>
        <p:nvSpPr>
          <p:cNvPr id="3" name="Content Placeholder 2"/>
          <p:cNvSpPr>
            <a:spLocks noGrp="1"/>
          </p:cNvSpPr>
          <p:nvPr>
            <p:ph idx="1"/>
          </p:nvPr>
        </p:nvSpPr>
        <p:spPr>
          <a:xfrm>
            <a:off x="838200" y="1583140"/>
            <a:ext cx="10515600" cy="4703005"/>
          </a:xfrm>
        </p:spPr>
        <p:txBody>
          <a:bodyPr>
            <a:noAutofit/>
          </a:bodyPr>
          <a:lstStyle/>
          <a:p>
            <a:r>
              <a:rPr lang="en-US" sz="1600" dirty="0" smtClean="0"/>
              <a:t>BERT, however, was pre-trained using only an unlabeled, plain text corpus (namely the entirety of the English Wikipedia, and the Brown Corpus). It continues to learn unsupervised from the unlabeled text and improve even as its being used in practical applications (</a:t>
            </a:r>
            <a:r>
              <a:rPr lang="en-US" sz="1600" dirty="0" err="1" smtClean="0"/>
              <a:t>ie</a:t>
            </a:r>
            <a:r>
              <a:rPr lang="en-US" sz="1600" dirty="0" smtClean="0"/>
              <a:t> Google search). Its pre-training serves as a base layer of "knowledge" to build from. From there, BERT can adapt to the ever-growing body of searchable content and queries and be fine-tuned to a user's specifications. This process is known as transfer learning.</a:t>
            </a:r>
          </a:p>
          <a:p>
            <a:r>
              <a:rPr lang="en-US" sz="1600" dirty="0" smtClean="0"/>
              <a:t>As mentioned above, BERT is made possible by Google's research on Transformers. The transformer is the part of the model that gives BERT its increased capacity for understanding context and ambiguity in language. The transformer does this by processing any given word in relation to all other words in a sentence, rather than processing them one at a time. By looking at all surrounding words, the Transformer allows the BERT model to understand the full context of the word, and therefore better understand searcher intent.</a:t>
            </a:r>
          </a:p>
          <a:p>
            <a:r>
              <a:rPr lang="en-US" sz="1600" dirty="0" smtClean="0"/>
              <a:t>This is contrasted against the traditional method of language processing, known as word embedding, in which previous models like </a:t>
            </a:r>
            <a:r>
              <a:rPr lang="en-US" sz="1600" dirty="0" err="1" smtClean="0"/>
              <a:t>GloVe</a:t>
            </a:r>
            <a:r>
              <a:rPr lang="en-US" sz="1600" dirty="0" smtClean="0"/>
              <a:t> and word2vec would map every single word to a vector, which represents only one dimension, a sliver, of that word's meaning.</a:t>
            </a:r>
          </a:p>
          <a:p>
            <a:r>
              <a:rPr lang="en-US" sz="1600" dirty="0" smtClean="0"/>
              <a:t>These word embedding models require large datasets of labeled data. While they are adept at many general NLP tasks, they fail at the context-heavy, predictive nature of question answering, because all words are in some sense fixed to a vector or meaning. BERT uses a method of masked language modeling to keep the word in focus from "seeing itself" -- that is, having a fixed meaning independent of its context. BERT is then forced to identify the masked word based on context alone. In BERT words are defined by their surroundings, not by a pre-fixed identity. In the words of English linguist John Rupert Firth, "You shall know a word by the company it keeps.“</a:t>
            </a:r>
          </a:p>
          <a:p>
            <a:pPr marL="0" indent="0">
              <a:buNone/>
            </a:pPr>
            <a:endParaRPr lang="en-US" sz="1600" dirty="0" smtClean="0"/>
          </a:p>
        </p:txBody>
      </p:sp>
    </p:spTree>
    <p:extLst>
      <p:ext uri="{BB962C8B-B14F-4D97-AF65-F5344CB8AC3E}">
        <p14:creationId xmlns:p14="http://schemas.microsoft.com/office/powerpoint/2010/main" val="3442533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Run Code</a:t>
            </a:r>
            <a:endParaRPr lang="en-US" b="1" dirty="0">
              <a:latin typeface="+mn-lt"/>
            </a:endParaRPr>
          </a:p>
        </p:txBody>
      </p:sp>
      <p:sp>
        <p:nvSpPr>
          <p:cNvPr id="3" name="Content Placeholder 2"/>
          <p:cNvSpPr>
            <a:spLocks noGrp="1"/>
          </p:cNvSpPr>
          <p:nvPr>
            <p:ph idx="1"/>
          </p:nvPr>
        </p:nvSpPr>
        <p:spPr/>
        <p:txBody>
          <a:bodyPr>
            <a:noAutofit/>
          </a:bodyPr>
          <a:lstStyle/>
          <a:p>
            <a:r>
              <a:rPr lang="en-US" sz="1800" dirty="0" smtClean="0"/>
              <a:t>There are 4 main:-</a:t>
            </a:r>
          </a:p>
          <a:p>
            <a:pPr lvl="1"/>
            <a:r>
              <a:rPr lang="en-US" sz="1800" dirty="0" smtClean="0"/>
              <a:t>Main:- for run app flask load all model and pre processing </a:t>
            </a:r>
            <a:r>
              <a:rPr lang="en-US" sz="1800" dirty="0" err="1" smtClean="0"/>
              <a:t>pkl</a:t>
            </a:r>
            <a:r>
              <a:rPr lang="en-US" sz="1800" dirty="0" smtClean="0"/>
              <a:t> to run the flask app</a:t>
            </a:r>
          </a:p>
          <a:p>
            <a:pPr lvl="1"/>
            <a:r>
              <a:rPr lang="en-US" sz="1800" dirty="0" smtClean="0"/>
              <a:t>Main1:- to request and visualize dataset</a:t>
            </a:r>
          </a:p>
          <a:p>
            <a:pPr lvl="2"/>
            <a:r>
              <a:rPr lang="en-US" sz="1800" dirty="0" smtClean="0"/>
              <a:t>Preprocessing:-</a:t>
            </a:r>
          </a:p>
          <a:p>
            <a:pPr lvl="3"/>
            <a:r>
              <a:rPr lang="en-US" dirty="0" smtClean="0"/>
              <a:t>Label encoder</a:t>
            </a:r>
          </a:p>
          <a:p>
            <a:pPr lvl="3"/>
            <a:r>
              <a:rPr lang="en-US" dirty="0" err="1" smtClean="0"/>
              <a:t>CountVectorizer</a:t>
            </a:r>
            <a:r>
              <a:rPr lang="en-US" dirty="0" smtClean="0"/>
              <a:t> &amp; </a:t>
            </a:r>
            <a:r>
              <a:rPr lang="en-US" dirty="0" err="1" smtClean="0"/>
              <a:t>TFIDFVectorizer</a:t>
            </a:r>
            <a:endParaRPr lang="en-US" dirty="0" smtClean="0"/>
          </a:p>
          <a:p>
            <a:pPr lvl="2"/>
            <a:r>
              <a:rPr lang="en-US" sz="1800" dirty="0" smtClean="0"/>
              <a:t> Build and Train SGD, SVM Classifier</a:t>
            </a:r>
          </a:p>
          <a:p>
            <a:pPr lvl="2"/>
            <a:r>
              <a:rPr lang="en-US" sz="1800" dirty="0" smtClean="0"/>
              <a:t>Test SGD, SVM Classifier &amp; Evaluate model</a:t>
            </a:r>
          </a:p>
          <a:p>
            <a:pPr lvl="1"/>
            <a:r>
              <a:rPr lang="en-US" sz="1800" dirty="0" smtClean="0"/>
              <a:t>Main2:-</a:t>
            </a:r>
          </a:p>
          <a:p>
            <a:pPr lvl="2"/>
            <a:r>
              <a:rPr lang="en-US" sz="1800" dirty="0" smtClean="0"/>
              <a:t>Preprocessing:-</a:t>
            </a:r>
          </a:p>
          <a:p>
            <a:pPr lvl="3"/>
            <a:r>
              <a:rPr lang="en-US" dirty="0" smtClean="0"/>
              <a:t>Word tokenizer </a:t>
            </a:r>
          </a:p>
          <a:p>
            <a:pPr lvl="3"/>
            <a:r>
              <a:rPr lang="en-US" dirty="0"/>
              <a:t>P</a:t>
            </a:r>
            <a:r>
              <a:rPr lang="en-US" dirty="0" smtClean="0"/>
              <a:t>adding sequences </a:t>
            </a:r>
          </a:p>
          <a:p>
            <a:pPr lvl="2"/>
            <a:r>
              <a:rPr lang="en-US" sz="1800" dirty="0" smtClean="0"/>
              <a:t>Build Bi-LSTM-Attention</a:t>
            </a:r>
          </a:p>
          <a:p>
            <a:pPr lvl="2"/>
            <a:r>
              <a:rPr lang="en-US" sz="1800" dirty="0" smtClean="0"/>
              <a:t>Train Bi-LSTM-Attention</a:t>
            </a:r>
          </a:p>
          <a:p>
            <a:pPr lvl="2"/>
            <a:r>
              <a:rPr lang="en-US" sz="1800" dirty="0" smtClean="0"/>
              <a:t>Test Bi-LSTM-Attention Model &amp; Evaluate</a:t>
            </a:r>
          </a:p>
          <a:p>
            <a:pPr lvl="1"/>
            <a:endParaRPr lang="en-US" sz="1800" dirty="0" smtClean="0"/>
          </a:p>
          <a:p>
            <a:pPr lvl="2"/>
            <a:endParaRPr lang="en-US" sz="1800" dirty="0"/>
          </a:p>
        </p:txBody>
      </p:sp>
    </p:spTree>
    <p:extLst>
      <p:ext uri="{BB962C8B-B14F-4D97-AF65-F5344CB8AC3E}">
        <p14:creationId xmlns:p14="http://schemas.microsoft.com/office/powerpoint/2010/main" val="3663398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Run Code</a:t>
            </a:r>
            <a:endParaRPr lang="en-US" b="1" dirty="0">
              <a:latin typeface="+mn-lt"/>
            </a:endParaRPr>
          </a:p>
        </p:txBody>
      </p:sp>
      <p:sp>
        <p:nvSpPr>
          <p:cNvPr id="3" name="Content Placeholder 2"/>
          <p:cNvSpPr>
            <a:spLocks noGrp="1"/>
          </p:cNvSpPr>
          <p:nvPr>
            <p:ph idx="1"/>
          </p:nvPr>
        </p:nvSpPr>
        <p:spPr/>
        <p:txBody>
          <a:bodyPr>
            <a:normAutofit/>
          </a:bodyPr>
          <a:lstStyle/>
          <a:p>
            <a:pPr lvl="1"/>
            <a:r>
              <a:rPr lang="en-US" sz="1800" dirty="0" smtClean="0"/>
              <a:t>Main3:-</a:t>
            </a:r>
          </a:p>
          <a:p>
            <a:pPr lvl="2"/>
            <a:r>
              <a:rPr lang="en-US" sz="1800" dirty="0" smtClean="0"/>
              <a:t>Preprocessing:-</a:t>
            </a:r>
          </a:p>
          <a:p>
            <a:pPr lvl="3"/>
            <a:r>
              <a:rPr lang="en-US" dirty="0" smtClean="0"/>
              <a:t>Build Bert Tokenizer</a:t>
            </a:r>
          </a:p>
          <a:p>
            <a:pPr lvl="2"/>
            <a:r>
              <a:rPr lang="en-US" sz="1800" dirty="0" smtClean="0"/>
              <a:t>Build &amp; Train Basic Bert Model</a:t>
            </a:r>
          </a:p>
          <a:p>
            <a:pPr lvl="2"/>
            <a:r>
              <a:rPr lang="en-US" sz="1800" dirty="0" smtClean="0"/>
              <a:t>Test Basic Bert Model &amp; Evaluate</a:t>
            </a:r>
            <a:endParaRPr lang="en-US" sz="1800" dirty="0"/>
          </a:p>
          <a:p>
            <a:r>
              <a:rPr lang="en-US" sz="1800" dirty="0" smtClean="0"/>
              <a:t>For </a:t>
            </a:r>
            <a:r>
              <a:rPr lang="en-US" sz="1800" dirty="0" err="1"/>
              <a:t>A</a:t>
            </a:r>
            <a:r>
              <a:rPr lang="en-US" sz="1800" dirty="0" err="1" smtClean="0"/>
              <a:t>rabert</a:t>
            </a:r>
            <a:r>
              <a:rPr lang="en-US" sz="1800" dirty="0" smtClean="0"/>
              <a:t> there is a notebook for it code is running fine but take much time to complete</a:t>
            </a:r>
          </a:p>
          <a:p>
            <a:r>
              <a:rPr lang="en-US" sz="1800" dirty="0" smtClean="0"/>
              <a:t>For each of this main there is a single one for it to train and produce the training weights</a:t>
            </a:r>
          </a:p>
        </p:txBody>
      </p:sp>
    </p:spTree>
    <p:extLst>
      <p:ext uri="{BB962C8B-B14F-4D97-AF65-F5344CB8AC3E}">
        <p14:creationId xmlns:p14="http://schemas.microsoft.com/office/powerpoint/2010/main" val="3718460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Index</a:t>
            </a:r>
            <a:endParaRPr lang="en-US" b="1" dirty="0">
              <a:latin typeface="+mn-lt"/>
            </a:endParaRPr>
          </a:p>
        </p:txBody>
      </p:sp>
      <p:sp>
        <p:nvSpPr>
          <p:cNvPr id="3" name="Content Placeholder 2"/>
          <p:cNvSpPr>
            <a:spLocks noGrp="1"/>
          </p:cNvSpPr>
          <p:nvPr>
            <p:ph idx="1"/>
          </p:nvPr>
        </p:nvSpPr>
        <p:spPr/>
        <p:txBody>
          <a:bodyPr>
            <a:normAutofit/>
          </a:bodyPr>
          <a:lstStyle/>
          <a:p>
            <a:r>
              <a:rPr lang="en-US" sz="2400" b="1" dirty="0" smtClean="0"/>
              <a:t>Word embedding's</a:t>
            </a:r>
          </a:p>
          <a:p>
            <a:r>
              <a:rPr lang="en-US" sz="2400" b="1" dirty="0" smtClean="0"/>
              <a:t>Bi-LSTM With Attention</a:t>
            </a:r>
          </a:p>
          <a:p>
            <a:pPr lvl="1"/>
            <a:r>
              <a:rPr lang="en-US" b="1" dirty="0" smtClean="0"/>
              <a:t>RNN</a:t>
            </a:r>
          </a:p>
          <a:p>
            <a:pPr lvl="1"/>
            <a:r>
              <a:rPr lang="en-US" b="1" dirty="0" smtClean="0"/>
              <a:t>LSTM</a:t>
            </a:r>
          </a:p>
          <a:p>
            <a:pPr lvl="1"/>
            <a:r>
              <a:rPr lang="en-US" b="1" dirty="0" smtClean="0"/>
              <a:t>Bi-LSTM</a:t>
            </a:r>
          </a:p>
          <a:p>
            <a:pPr lvl="1"/>
            <a:r>
              <a:rPr lang="en-US" b="1" dirty="0" smtClean="0"/>
              <a:t>Attention Layer</a:t>
            </a:r>
          </a:p>
          <a:p>
            <a:r>
              <a:rPr lang="en-US" sz="2400" b="1" dirty="0" smtClean="0"/>
              <a:t>Bert</a:t>
            </a:r>
          </a:p>
          <a:p>
            <a:r>
              <a:rPr lang="en-US" sz="2400" b="1" dirty="0" smtClean="0"/>
              <a:t>Run Code</a:t>
            </a:r>
          </a:p>
          <a:p>
            <a:r>
              <a:rPr lang="en-US" sz="2400" b="1" dirty="0" smtClean="0"/>
              <a:t>Flask APP</a:t>
            </a:r>
          </a:p>
          <a:p>
            <a:r>
              <a:rPr lang="en-US" sz="2400" b="1" dirty="0" smtClean="0"/>
              <a:t>Notes</a:t>
            </a:r>
            <a:endParaRPr lang="en-US" sz="2400" b="1" dirty="0"/>
          </a:p>
        </p:txBody>
      </p:sp>
    </p:spTree>
    <p:extLst>
      <p:ext uri="{BB962C8B-B14F-4D97-AF65-F5344CB8AC3E}">
        <p14:creationId xmlns:p14="http://schemas.microsoft.com/office/powerpoint/2010/main" val="3765503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Flask App</a:t>
            </a:r>
            <a:endParaRPr lang="en-US" b="1" dirty="0">
              <a:latin typeface="+mn-lt"/>
            </a:endParaRPr>
          </a:p>
        </p:txBody>
      </p:sp>
      <p:sp>
        <p:nvSpPr>
          <p:cNvPr id="3" name="Content Placeholder 2"/>
          <p:cNvSpPr>
            <a:spLocks noGrp="1"/>
          </p:cNvSpPr>
          <p:nvPr>
            <p:ph idx="1"/>
          </p:nvPr>
        </p:nvSpPr>
        <p:spPr/>
        <p:txBody>
          <a:bodyPr>
            <a:normAutofit/>
          </a:bodyPr>
          <a:lstStyle/>
          <a:p>
            <a:r>
              <a:rPr lang="en-US" sz="1800" dirty="0" smtClean="0"/>
              <a:t>The flask web page is simple just enter the text, select the model and press classify</a:t>
            </a:r>
          </a:p>
          <a:p>
            <a:r>
              <a:rPr lang="en-US" sz="1800" dirty="0" smtClean="0"/>
              <a:t>Each model from previous slides has it’s own </a:t>
            </a:r>
            <a:r>
              <a:rPr lang="en-US" sz="1800" dirty="0" err="1" smtClean="0"/>
              <a:t>pipline</a:t>
            </a:r>
            <a:r>
              <a:rPr lang="en-US" sz="1800" dirty="0" smtClean="0"/>
              <a:t> </a:t>
            </a:r>
          </a:p>
          <a:p>
            <a:pPr lvl="1"/>
            <a:r>
              <a:rPr lang="en-US" sz="1800" dirty="0" smtClean="0"/>
              <a:t>SGD classifier:-</a:t>
            </a:r>
          </a:p>
          <a:p>
            <a:pPr lvl="2"/>
            <a:r>
              <a:rPr lang="en-US" sz="1800" dirty="0" err="1" smtClean="0"/>
              <a:t>Preprocsssing</a:t>
            </a:r>
            <a:r>
              <a:rPr lang="en-US" sz="1800" dirty="0" smtClean="0"/>
              <a:t>, </a:t>
            </a:r>
            <a:r>
              <a:rPr lang="en-US" sz="1800" dirty="0" err="1" smtClean="0"/>
              <a:t>Countvectorizer</a:t>
            </a:r>
            <a:r>
              <a:rPr lang="en-US" sz="1800" dirty="0" smtClean="0"/>
              <a:t>, TDF </a:t>
            </a:r>
            <a:r>
              <a:rPr lang="en-US" sz="1800" dirty="0" err="1" smtClean="0"/>
              <a:t>vectorizer</a:t>
            </a:r>
            <a:r>
              <a:rPr lang="en-US" sz="1800" dirty="0" smtClean="0"/>
              <a:t> </a:t>
            </a:r>
          </a:p>
          <a:p>
            <a:pPr lvl="1"/>
            <a:r>
              <a:rPr lang="en-US" sz="1800" dirty="0" smtClean="0"/>
              <a:t>SVM classifier:-</a:t>
            </a:r>
          </a:p>
          <a:p>
            <a:pPr lvl="2"/>
            <a:r>
              <a:rPr lang="en-US" sz="1800" dirty="0" err="1" smtClean="0"/>
              <a:t>Preprocsssing</a:t>
            </a:r>
            <a:r>
              <a:rPr lang="en-US" sz="1800" dirty="0" smtClean="0"/>
              <a:t>, </a:t>
            </a:r>
            <a:r>
              <a:rPr lang="en-US" sz="1800" dirty="0" err="1" smtClean="0"/>
              <a:t>Countvectorizer</a:t>
            </a:r>
            <a:r>
              <a:rPr lang="en-US" sz="1800" dirty="0" smtClean="0"/>
              <a:t>, TDF </a:t>
            </a:r>
            <a:r>
              <a:rPr lang="en-US" sz="1800" dirty="0" err="1" smtClean="0"/>
              <a:t>vectorizer</a:t>
            </a:r>
            <a:r>
              <a:rPr lang="en-US" sz="1800" dirty="0" smtClean="0"/>
              <a:t> </a:t>
            </a:r>
          </a:p>
          <a:p>
            <a:pPr lvl="1"/>
            <a:r>
              <a:rPr lang="en-US" sz="1800" dirty="0" smtClean="0"/>
              <a:t>Bi-LSTM- attention classifier:-</a:t>
            </a:r>
          </a:p>
          <a:p>
            <a:pPr lvl="2"/>
            <a:r>
              <a:rPr lang="en-US" sz="1800" dirty="0" err="1" smtClean="0"/>
              <a:t>Preprocsssing</a:t>
            </a:r>
            <a:r>
              <a:rPr lang="en-US" sz="1800" dirty="0" smtClean="0"/>
              <a:t>, Tokenizer, padding sequences </a:t>
            </a:r>
          </a:p>
          <a:p>
            <a:r>
              <a:rPr lang="en-US" sz="1800" dirty="0" smtClean="0"/>
              <a:t>Bert has it’s own tokenizer techniques using mask index, but preprocessing step still same </a:t>
            </a:r>
          </a:p>
          <a:p>
            <a:pPr lvl="1"/>
            <a:endParaRPr lang="en-US" sz="1800" dirty="0" smtClean="0"/>
          </a:p>
        </p:txBody>
      </p:sp>
    </p:spTree>
    <p:extLst>
      <p:ext uri="{BB962C8B-B14F-4D97-AF65-F5344CB8AC3E}">
        <p14:creationId xmlns:p14="http://schemas.microsoft.com/office/powerpoint/2010/main" val="3979800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Notes</a:t>
            </a:r>
            <a:endParaRPr lang="en-US" b="1" dirty="0">
              <a:latin typeface="+mn-lt"/>
            </a:endParaRPr>
          </a:p>
        </p:txBody>
      </p:sp>
      <p:sp>
        <p:nvSpPr>
          <p:cNvPr id="3" name="Content Placeholder 2"/>
          <p:cNvSpPr>
            <a:spLocks noGrp="1"/>
          </p:cNvSpPr>
          <p:nvPr>
            <p:ph idx="1"/>
          </p:nvPr>
        </p:nvSpPr>
        <p:spPr/>
        <p:txBody>
          <a:bodyPr>
            <a:normAutofit fontScale="92500" lnSpcReduction="10000"/>
          </a:bodyPr>
          <a:lstStyle/>
          <a:p>
            <a:r>
              <a:rPr lang="en-US" dirty="0">
                <a:solidFill>
                  <a:srgbClr val="C00000"/>
                </a:solidFill>
              </a:rPr>
              <a:t>SGD model </a:t>
            </a:r>
            <a:r>
              <a:rPr lang="en-US" dirty="0" err="1">
                <a:solidFill>
                  <a:srgbClr val="C00000"/>
                </a:solidFill>
              </a:rPr>
              <a:t>pkl</a:t>
            </a:r>
            <a:r>
              <a:rPr lang="en-US" dirty="0">
                <a:solidFill>
                  <a:srgbClr val="C00000"/>
                </a:solidFill>
              </a:rPr>
              <a:t> </a:t>
            </a:r>
            <a:r>
              <a:rPr lang="en-US" dirty="0" smtClean="0">
                <a:solidFill>
                  <a:srgbClr val="C00000"/>
                </a:solidFill>
              </a:rPr>
              <a:t>(500 MB) </a:t>
            </a:r>
            <a:r>
              <a:rPr lang="en-US" dirty="0">
                <a:solidFill>
                  <a:srgbClr val="C00000"/>
                </a:solidFill>
              </a:rPr>
              <a:t>was removed to reduce the size for </a:t>
            </a:r>
            <a:r>
              <a:rPr lang="en-US" dirty="0" smtClean="0">
                <a:solidFill>
                  <a:srgbClr val="C00000"/>
                </a:solidFill>
              </a:rPr>
              <a:t>uploading.</a:t>
            </a:r>
          </a:p>
          <a:p>
            <a:r>
              <a:rPr lang="en-US" dirty="0" smtClean="0">
                <a:solidFill>
                  <a:srgbClr val="C00000"/>
                </a:solidFill>
              </a:rPr>
              <a:t>SVM model </a:t>
            </a:r>
            <a:r>
              <a:rPr lang="en-US" dirty="0" err="1" smtClean="0">
                <a:solidFill>
                  <a:srgbClr val="C00000"/>
                </a:solidFill>
              </a:rPr>
              <a:t>pkl</a:t>
            </a:r>
            <a:r>
              <a:rPr lang="en-US" dirty="0" smtClean="0">
                <a:solidFill>
                  <a:srgbClr val="C00000"/>
                </a:solidFill>
              </a:rPr>
              <a:t>  (500 MB)was removed to reduce the size for uploading. </a:t>
            </a:r>
          </a:p>
          <a:p>
            <a:r>
              <a:rPr lang="en-US" dirty="0" smtClean="0">
                <a:solidFill>
                  <a:srgbClr val="C00000"/>
                </a:solidFill>
              </a:rPr>
              <a:t>Preprocessing </a:t>
            </a:r>
            <a:r>
              <a:rPr lang="en-US" dirty="0" err="1" smtClean="0">
                <a:solidFill>
                  <a:srgbClr val="C00000"/>
                </a:solidFill>
              </a:rPr>
              <a:t>Pipline</a:t>
            </a:r>
            <a:r>
              <a:rPr lang="en-US" dirty="0" smtClean="0">
                <a:solidFill>
                  <a:srgbClr val="C00000"/>
                </a:solidFill>
              </a:rPr>
              <a:t> </a:t>
            </a:r>
            <a:r>
              <a:rPr lang="en-US" dirty="0" err="1" smtClean="0">
                <a:solidFill>
                  <a:srgbClr val="C00000"/>
                </a:solidFill>
              </a:rPr>
              <a:t>pkl</a:t>
            </a:r>
            <a:r>
              <a:rPr lang="en-US" dirty="0" smtClean="0">
                <a:solidFill>
                  <a:srgbClr val="C00000"/>
                </a:solidFill>
              </a:rPr>
              <a:t> (200 MB) was </a:t>
            </a:r>
            <a:r>
              <a:rPr lang="en-US" dirty="0">
                <a:solidFill>
                  <a:srgbClr val="C00000"/>
                </a:solidFill>
              </a:rPr>
              <a:t>removed to reduce the size for </a:t>
            </a:r>
            <a:r>
              <a:rPr lang="en-US" dirty="0" smtClean="0">
                <a:solidFill>
                  <a:srgbClr val="C00000"/>
                </a:solidFill>
              </a:rPr>
              <a:t>uploading.</a:t>
            </a:r>
          </a:p>
          <a:p>
            <a:r>
              <a:rPr lang="en-US" dirty="0" smtClean="0">
                <a:solidFill>
                  <a:srgbClr val="C00000"/>
                </a:solidFill>
              </a:rPr>
              <a:t>Bi-</a:t>
            </a:r>
            <a:r>
              <a:rPr lang="en-US" dirty="0" err="1" smtClean="0">
                <a:solidFill>
                  <a:srgbClr val="C00000"/>
                </a:solidFill>
              </a:rPr>
              <a:t>lstm</a:t>
            </a:r>
            <a:r>
              <a:rPr lang="en-US" dirty="0" smtClean="0">
                <a:solidFill>
                  <a:srgbClr val="C00000"/>
                </a:solidFill>
              </a:rPr>
              <a:t>-attention model weights h5 (190 MB) Was </a:t>
            </a:r>
            <a:r>
              <a:rPr lang="en-US" dirty="0">
                <a:solidFill>
                  <a:srgbClr val="C00000"/>
                </a:solidFill>
              </a:rPr>
              <a:t>removed to reduce the size for uploading</a:t>
            </a:r>
            <a:r>
              <a:rPr lang="en-US" dirty="0" smtClean="0">
                <a:solidFill>
                  <a:srgbClr val="C00000"/>
                </a:solidFill>
              </a:rPr>
              <a:t>.</a:t>
            </a:r>
          </a:p>
          <a:p>
            <a:r>
              <a:rPr lang="en-US" dirty="0" smtClean="0">
                <a:solidFill>
                  <a:srgbClr val="C00000"/>
                </a:solidFill>
              </a:rPr>
              <a:t>Bert model weights h5 (900 MB) </a:t>
            </a:r>
            <a:r>
              <a:rPr lang="en-US" dirty="0">
                <a:solidFill>
                  <a:srgbClr val="C00000"/>
                </a:solidFill>
              </a:rPr>
              <a:t>Was removed to reduce the size for uploading.</a:t>
            </a:r>
          </a:p>
          <a:p>
            <a:r>
              <a:rPr lang="en-US" dirty="0" err="1" smtClean="0"/>
              <a:t>Arabbert</a:t>
            </a:r>
            <a:r>
              <a:rPr lang="en-US" dirty="0" smtClean="0"/>
              <a:t> need 27h for one epoch to finish but it’s work fine, 5 hours of training with no issues, you could try it too.</a:t>
            </a:r>
          </a:p>
          <a:p>
            <a:r>
              <a:rPr lang="en-US" dirty="0" smtClean="0">
                <a:solidFill>
                  <a:srgbClr val="00B050"/>
                </a:solidFill>
              </a:rPr>
              <a:t>All you need to run each main(1,2,3) to produce model weights (</a:t>
            </a:r>
            <a:r>
              <a:rPr lang="en-US" dirty="0" err="1" smtClean="0">
                <a:solidFill>
                  <a:srgbClr val="00B050"/>
                </a:solidFill>
              </a:rPr>
              <a:t>pkl</a:t>
            </a:r>
            <a:r>
              <a:rPr lang="en-US" dirty="0" smtClean="0">
                <a:solidFill>
                  <a:srgbClr val="00B050"/>
                </a:solidFill>
              </a:rPr>
              <a:t>, h5</a:t>
            </a:r>
            <a:r>
              <a:rPr lang="en-US" dirty="0" smtClean="0">
                <a:solidFill>
                  <a:srgbClr val="00B050"/>
                </a:solidFill>
              </a:rPr>
              <a:t>)</a:t>
            </a:r>
          </a:p>
        </p:txBody>
      </p:sp>
    </p:spTree>
    <p:extLst>
      <p:ext uri="{BB962C8B-B14F-4D97-AF65-F5344CB8AC3E}">
        <p14:creationId xmlns:p14="http://schemas.microsoft.com/office/powerpoint/2010/main" val="2398524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2137"/>
            <a:ext cx="10515600" cy="5794826"/>
          </a:xfrm>
        </p:spPr>
        <p:txBody>
          <a:bodyPr>
            <a:noAutofit/>
          </a:bodyPr>
          <a:lstStyle/>
          <a:p>
            <a:pPr marL="0" indent="0" algn="ctr">
              <a:buNone/>
            </a:pPr>
            <a:endParaRPr lang="en-US" sz="8000" dirty="0" smtClean="0">
              <a:hlinkClick r:id="rId2"/>
            </a:endParaRPr>
          </a:p>
          <a:p>
            <a:pPr marL="0" indent="0" algn="ctr">
              <a:buNone/>
            </a:pPr>
            <a:endParaRPr lang="en-US" sz="8000" dirty="0">
              <a:hlinkClick r:id="rId2"/>
            </a:endParaRPr>
          </a:p>
          <a:p>
            <a:pPr marL="0" indent="0" algn="ctr">
              <a:buNone/>
            </a:pPr>
            <a:r>
              <a:rPr lang="en-US" sz="8000" dirty="0" smtClean="0">
                <a:hlinkClick r:id="rId2"/>
              </a:rPr>
              <a:t>GITHUB LINK</a:t>
            </a:r>
            <a:endParaRPr lang="en-US" sz="8000" dirty="0"/>
          </a:p>
        </p:txBody>
      </p:sp>
    </p:spTree>
    <p:extLst>
      <p:ext uri="{BB962C8B-B14F-4D97-AF65-F5344CB8AC3E}">
        <p14:creationId xmlns:p14="http://schemas.microsoft.com/office/powerpoint/2010/main" val="30248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mn-lt"/>
              </a:rPr>
              <a:t>API request </a:t>
            </a:r>
            <a:endParaRPr lang="en-US" b="1" dirty="0">
              <a:latin typeface="+mn-lt"/>
            </a:endParaRPr>
          </a:p>
        </p:txBody>
      </p:sp>
      <p:sp>
        <p:nvSpPr>
          <p:cNvPr id="3" name="Content Placeholder 2"/>
          <p:cNvSpPr>
            <a:spLocks noGrp="1"/>
          </p:cNvSpPr>
          <p:nvPr>
            <p:ph idx="1"/>
          </p:nvPr>
        </p:nvSpPr>
        <p:spPr/>
        <p:txBody>
          <a:bodyPr>
            <a:normAutofit/>
          </a:bodyPr>
          <a:lstStyle/>
          <a:p>
            <a:r>
              <a:rPr lang="en-US" dirty="0" smtClean="0"/>
              <a:t>Looping over the csv file and catching over each 1000 text on each request </a:t>
            </a:r>
          </a:p>
          <a:p>
            <a:r>
              <a:rPr lang="en-US" dirty="0" smtClean="0"/>
              <a:t>Saving the text with Dialect in another csv file for the preprocessing phase </a:t>
            </a:r>
          </a:p>
          <a:p>
            <a:endParaRPr lang="en-US" dirty="0"/>
          </a:p>
        </p:txBody>
      </p:sp>
    </p:spTree>
    <p:extLst>
      <p:ext uri="{BB962C8B-B14F-4D97-AF65-F5344CB8AC3E}">
        <p14:creationId xmlns:p14="http://schemas.microsoft.com/office/powerpoint/2010/main" val="407216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Preprocessing </a:t>
            </a:r>
            <a:endParaRPr lang="en-US" b="1" dirty="0">
              <a:latin typeface="+mn-lt"/>
            </a:endParaRPr>
          </a:p>
        </p:txBody>
      </p:sp>
      <p:sp>
        <p:nvSpPr>
          <p:cNvPr id="3" name="Content Placeholder 2"/>
          <p:cNvSpPr>
            <a:spLocks noGrp="1"/>
          </p:cNvSpPr>
          <p:nvPr>
            <p:ph idx="1"/>
          </p:nvPr>
        </p:nvSpPr>
        <p:spPr/>
        <p:txBody>
          <a:bodyPr>
            <a:noAutofit/>
          </a:bodyPr>
          <a:lstStyle/>
          <a:p>
            <a:r>
              <a:rPr lang="en-US" sz="1800" dirty="0" smtClean="0"/>
              <a:t>As we are trying to find some patterns that represent each Dialect we don’t need to use lemmatization and stemming process some additions character or some words can represent dialect and some words has no source </a:t>
            </a:r>
          </a:p>
          <a:p>
            <a:r>
              <a:rPr lang="en-US" sz="1800" dirty="0" smtClean="0"/>
              <a:t>So preprocessing will follow this steps</a:t>
            </a:r>
          </a:p>
          <a:p>
            <a:pPr lvl="1"/>
            <a:r>
              <a:rPr lang="en-US" sz="1800" dirty="0" smtClean="0"/>
              <a:t>Remove emoji</a:t>
            </a:r>
          </a:p>
          <a:p>
            <a:pPr lvl="1"/>
            <a:r>
              <a:rPr lang="en-US" sz="1800" dirty="0" smtClean="0"/>
              <a:t>Remove email</a:t>
            </a:r>
          </a:p>
          <a:p>
            <a:pPr lvl="1"/>
            <a:r>
              <a:rPr lang="en-US" sz="1800" dirty="0" smtClean="0"/>
              <a:t>Remove accounts tag</a:t>
            </a:r>
          </a:p>
          <a:p>
            <a:pPr lvl="1"/>
            <a:r>
              <a:rPr lang="en-US" sz="1800" dirty="0" smtClean="0"/>
              <a:t>Remove hashtag</a:t>
            </a:r>
          </a:p>
          <a:p>
            <a:pPr lvl="1"/>
            <a:r>
              <a:rPr lang="en-US" sz="1800" dirty="0" smtClean="0"/>
              <a:t>Remove links</a:t>
            </a:r>
          </a:p>
          <a:p>
            <a:pPr lvl="1"/>
            <a:r>
              <a:rPr lang="en-US" sz="1800" dirty="0" smtClean="0"/>
              <a:t>Remove less 2 characters</a:t>
            </a:r>
            <a:endParaRPr lang="en-US" sz="1800" dirty="0"/>
          </a:p>
          <a:p>
            <a:pPr lvl="1"/>
            <a:r>
              <a:rPr lang="en-US" sz="1800" dirty="0" smtClean="0"/>
              <a:t>Remove repeated char</a:t>
            </a:r>
          </a:p>
          <a:p>
            <a:pPr lvl="1"/>
            <a:r>
              <a:rPr lang="en-US" sz="1800" dirty="0" smtClean="0"/>
              <a:t>Remove punctuation</a:t>
            </a:r>
          </a:p>
          <a:p>
            <a:pPr lvl="1"/>
            <a:r>
              <a:rPr lang="en-US" sz="1800" dirty="0" smtClean="0"/>
              <a:t>Remove </a:t>
            </a:r>
            <a:r>
              <a:rPr lang="en-US" sz="1800" dirty="0" err="1" smtClean="0"/>
              <a:t>tashkeel</a:t>
            </a:r>
            <a:endParaRPr lang="en-US" sz="1800" dirty="0" smtClean="0"/>
          </a:p>
          <a:p>
            <a:pPr lvl="1"/>
            <a:r>
              <a:rPr lang="en-US" sz="1800" dirty="0" smtClean="0"/>
              <a:t>Remove spaces</a:t>
            </a:r>
            <a:endParaRPr lang="en-US" sz="1800" dirty="0"/>
          </a:p>
          <a:p>
            <a:pPr lvl="1"/>
            <a:r>
              <a:rPr lang="en-US" sz="1800" dirty="0" smtClean="0"/>
              <a:t>Remove </a:t>
            </a:r>
            <a:r>
              <a:rPr lang="en-US" sz="1800" dirty="0" err="1" smtClean="0"/>
              <a:t>stop_words</a:t>
            </a:r>
            <a:endParaRPr lang="en-US" sz="1800" dirty="0" smtClean="0"/>
          </a:p>
          <a:p>
            <a:r>
              <a:rPr lang="en-US" sz="1800" dirty="0" smtClean="0"/>
              <a:t>Will keep Latin characters for </a:t>
            </a:r>
            <a:r>
              <a:rPr lang="en-US" sz="1800" dirty="0" err="1" smtClean="0"/>
              <a:t>franko</a:t>
            </a:r>
            <a:r>
              <a:rPr lang="en-US" sz="1800" dirty="0" smtClean="0"/>
              <a:t> </a:t>
            </a:r>
            <a:r>
              <a:rPr lang="en-US" sz="1800" dirty="0" err="1" smtClean="0"/>
              <a:t>represntations</a:t>
            </a:r>
            <a:r>
              <a:rPr lang="en-US" sz="1800" dirty="0" smtClean="0"/>
              <a:t> </a:t>
            </a:r>
          </a:p>
          <a:p>
            <a:pPr lvl="1"/>
            <a:endParaRPr lang="en-US" sz="1800" dirty="0" smtClean="0"/>
          </a:p>
          <a:p>
            <a:endParaRPr lang="en-US" sz="1800" dirty="0" smtClean="0"/>
          </a:p>
          <a:p>
            <a:endParaRPr lang="en-US" sz="1800" dirty="0" smtClean="0"/>
          </a:p>
        </p:txBody>
      </p:sp>
    </p:spTree>
    <p:extLst>
      <p:ext uri="{BB962C8B-B14F-4D97-AF65-F5344CB8AC3E}">
        <p14:creationId xmlns:p14="http://schemas.microsoft.com/office/powerpoint/2010/main" val="3135094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Dataset Visualization</a:t>
            </a:r>
            <a:endParaRPr lang="en-US" dirty="0">
              <a:latin typeface="+mn-lt"/>
            </a:endParaRPr>
          </a:p>
        </p:txBody>
      </p:sp>
      <p:sp>
        <p:nvSpPr>
          <p:cNvPr id="3" name="Content Placeholder 2"/>
          <p:cNvSpPr>
            <a:spLocks noGrp="1"/>
          </p:cNvSpPr>
          <p:nvPr>
            <p:ph idx="1"/>
          </p:nvPr>
        </p:nvSpPr>
        <p:spPr/>
        <p:txBody>
          <a:bodyPr/>
          <a:lstStyle/>
          <a:p>
            <a:r>
              <a:rPr lang="en-US" dirty="0" smtClean="0"/>
              <a:t>Most Frequency word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1659" y="3396295"/>
            <a:ext cx="6170341" cy="3579542"/>
          </a:xfrm>
          <a:prstGeom prst="rect">
            <a:avLst/>
          </a:prstGeo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218" y="2489914"/>
            <a:ext cx="5864441" cy="3001799"/>
          </a:xfrm>
          <a:prstGeom prst="rect">
            <a:avLst/>
          </a:prstGeom>
        </p:spPr>
      </p:pic>
    </p:spTree>
    <p:extLst>
      <p:ext uri="{BB962C8B-B14F-4D97-AF65-F5344CB8AC3E}">
        <p14:creationId xmlns:p14="http://schemas.microsoft.com/office/powerpoint/2010/main" val="18746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Dataset Visualization</a:t>
            </a:r>
            <a:endParaRPr lang="en-US" dirty="0">
              <a:latin typeface="+mn-lt"/>
            </a:endParaRPr>
          </a:p>
        </p:txBody>
      </p:sp>
      <p:sp>
        <p:nvSpPr>
          <p:cNvPr id="3" name="Content Placeholder 2"/>
          <p:cNvSpPr>
            <a:spLocks noGrp="1"/>
          </p:cNvSpPr>
          <p:nvPr>
            <p:ph idx="1"/>
          </p:nvPr>
        </p:nvSpPr>
        <p:spPr/>
        <p:txBody>
          <a:bodyPr/>
          <a:lstStyle/>
          <a:p>
            <a:r>
              <a:rPr lang="en-US" dirty="0" smtClean="0"/>
              <a:t>Classes Distribution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755373"/>
            <a:ext cx="5040350" cy="302913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351" y="1825625"/>
            <a:ext cx="6941286" cy="4888629"/>
          </a:xfrm>
          <a:prstGeom prst="rect">
            <a:avLst/>
          </a:prstGeom>
        </p:spPr>
      </p:pic>
    </p:spTree>
    <p:extLst>
      <p:ext uri="{BB962C8B-B14F-4D97-AF65-F5344CB8AC3E}">
        <p14:creationId xmlns:p14="http://schemas.microsoft.com/office/powerpoint/2010/main" val="1177899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mn-lt"/>
              </a:rPr>
              <a:t>CountVectorizer</a:t>
            </a:r>
            <a:r>
              <a:rPr lang="en-US" b="1" dirty="0" smtClean="0">
                <a:latin typeface="+mn-lt"/>
              </a:rPr>
              <a:t> &amp; </a:t>
            </a:r>
            <a:r>
              <a:rPr lang="en-US" b="1" dirty="0" err="1" smtClean="0">
                <a:latin typeface="+mn-lt"/>
              </a:rPr>
              <a:t>TFIDFVectorizer</a:t>
            </a:r>
            <a:endParaRPr lang="en-US" b="1" dirty="0">
              <a:latin typeface="+mn-lt"/>
            </a:endParaRPr>
          </a:p>
        </p:txBody>
      </p:sp>
      <p:sp>
        <p:nvSpPr>
          <p:cNvPr id="3" name="Content Placeholder 2"/>
          <p:cNvSpPr>
            <a:spLocks noGrp="1"/>
          </p:cNvSpPr>
          <p:nvPr>
            <p:ph idx="1"/>
          </p:nvPr>
        </p:nvSpPr>
        <p:spPr/>
        <p:txBody>
          <a:bodyPr>
            <a:normAutofit/>
          </a:bodyPr>
          <a:lstStyle/>
          <a:p>
            <a:r>
              <a:rPr lang="en-US" sz="2400" b="1" dirty="0" err="1" smtClean="0"/>
              <a:t>CountVectorizer</a:t>
            </a:r>
            <a:r>
              <a:rPr lang="en-US" sz="2400" b="1" dirty="0" smtClean="0"/>
              <a:t>:- </a:t>
            </a:r>
          </a:p>
          <a:p>
            <a:pPr lvl="1"/>
            <a:r>
              <a:rPr lang="en-US" sz="1800" dirty="0" smtClean="0"/>
              <a:t>Counts the frequency of all words in our corpus, sorts them and grabs the most recurring features (using </a:t>
            </a:r>
            <a:r>
              <a:rPr lang="en-US" sz="1800" dirty="0" err="1" smtClean="0"/>
              <a:t>max_features</a:t>
            </a:r>
            <a:r>
              <a:rPr lang="en-US" sz="1800" dirty="0" smtClean="0"/>
              <a:t> </a:t>
            </a:r>
            <a:r>
              <a:rPr lang="en-US" sz="1800" dirty="0" err="1" smtClean="0"/>
              <a:t>hyperparameter</a:t>
            </a:r>
            <a:r>
              <a:rPr lang="en-US" sz="1800" dirty="0" smtClean="0"/>
              <a:t>). But these results are mostly biased and our model might loose out on some of the important less frequent features. These are all </a:t>
            </a:r>
            <a:r>
              <a:rPr lang="en-US" sz="1800" dirty="0" err="1" smtClean="0"/>
              <a:t>boolean</a:t>
            </a:r>
            <a:r>
              <a:rPr lang="en-US" sz="1800" dirty="0" smtClean="0"/>
              <a:t> values. Ex. SEO People used to take advantage of this.</a:t>
            </a:r>
          </a:p>
          <a:p>
            <a:r>
              <a:rPr lang="en-US" sz="2400" b="1" dirty="0" err="1" smtClean="0"/>
              <a:t>TFIDFVectorizer</a:t>
            </a:r>
            <a:r>
              <a:rPr lang="en-US" sz="2400" b="1" dirty="0" smtClean="0"/>
              <a:t>:- </a:t>
            </a:r>
          </a:p>
          <a:p>
            <a:pPr lvl="1"/>
            <a:r>
              <a:rPr lang="en-US" sz="1800" dirty="0" smtClean="0"/>
              <a:t>TFIDF is a statistical measure said to have fixed the issues with </a:t>
            </a:r>
            <a:r>
              <a:rPr lang="en-US" sz="1800" dirty="0" err="1" smtClean="0"/>
              <a:t>CountVectorizer</a:t>
            </a:r>
            <a:r>
              <a:rPr lang="en-US" sz="1800" dirty="0" smtClean="0"/>
              <a:t> in some way. It consists of 2 parts, TF (Term Frequency) multiplied with IDF (Inverse Document Frequency). The main intuition being some words that appear frequently in 1 document and less frequently in other documents could be considered as providing extra insight for that 1 document and could help our model learn from this additional piece of information. In short, common words are penalized. These are relative frequencies identified as floating point numbers.</a:t>
            </a:r>
            <a:endParaRPr lang="en-US" sz="1800" dirty="0"/>
          </a:p>
        </p:txBody>
      </p:sp>
    </p:spTree>
    <p:extLst>
      <p:ext uri="{BB962C8B-B14F-4D97-AF65-F5344CB8AC3E}">
        <p14:creationId xmlns:p14="http://schemas.microsoft.com/office/powerpoint/2010/main" val="1733130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Word tokenizer &amp; padding sequences </a:t>
            </a:r>
            <a:endParaRPr lang="en-US" b="1" dirty="0">
              <a:latin typeface="+mn-lt"/>
            </a:endParaRPr>
          </a:p>
        </p:txBody>
      </p:sp>
      <p:sp>
        <p:nvSpPr>
          <p:cNvPr id="3" name="Content Placeholder 2"/>
          <p:cNvSpPr>
            <a:spLocks noGrp="1"/>
          </p:cNvSpPr>
          <p:nvPr>
            <p:ph idx="1"/>
          </p:nvPr>
        </p:nvSpPr>
        <p:spPr/>
        <p:txBody>
          <a:bodyPr>
            <a:normAutofit/>
          </a:bodyPr>
          <a:lstStyle/>
          <a:p>
            <a:r>
              <a:rPr lang="en-US" sz="2400" b="1" dirty="0" smtClean="0"/>
              <a:t>Tokenization</a:t>
            </a:r>
            <a:r>
              <a:rPr lang="en-US" sz="1800" dirty="0" smtClean="0"/>
              <a:t> </a:t>
            </a:r>
          </a:p>
          <a:p>
            <a:pPr lvl="1"/>
            <a:r>
              <a:rPr lang="en-US" sz="1800" dirty="0" smtClean="0"/>
              <a:t>is one of the most common tasks when it comes to working with text data, Tokenization is essentially splitting a phrase, sentence, paragraph, or an entire text document into smaller units, such as individual words or terms. Each of these smaller units are called tokens.</a:t>
            </a:r>
          </a:p>
          <a:p>
            <a:r>
              <a:rPr lang="en-US" sz="2400" b="1" dirty="0"/>
              <a:t>P</a:t>
            </a:r>
            <a:r>
              <a:rPr lang="en-US" sz="2400" b="1" dirty="0" smtClean="0"/>
              <a:t>adding sequences </a:t>
            </a:r>
          </a:p>
          <a:p>
            <a:pPr lvl="1"/>
            <a:r>
              <a:rPr lang="en-US" sz="1800" dirty="0"/>
              <a:t>U</a:t>
            </a:r>
            <a:r>
              <a:rPr lang="en-US" sz="1800" dirty="0" smtClean="0"/>
              <a:t>sed to ensure that all sequences in a list have the same length. By default this is done by padding 0 in the beginning of each sequence until each sequence has the same length as the longest sequence longest sequence will be (61) is the longest </a:t>
            </a:r>
            <a:r>
              <a:rPr lang="en-US" sz="1800" dirty="0" err="1" smtClean="0"/>
              <a:t>splitted</a:t>
            </a:r>
            <a:r>
              <a:rPr lang="en-US" sz="1800" dirty="0" smtClean="0"/>
              <a:t> statement form saved csv file.</a:t>
            </a:r>
            <a:endParaRPr lang="en-US" sz="1800" dirty="0"/>
          </a:p>
          <a:p>
            <a:endParaRPr lang="en-US" sz="1800" dirty="0"/>
          </a:p>
        </p:txBody>
      </p:sp>
    </p:spTree>
    <p:extLst>
      <p:ext uri="{BB962C8B-B14F-4D97-AF65-F5344CB8AC3E}">
        <p14:creationId xmlns:p14="http://schemas.microsoft.com/office/powerpoint/2010/main" val="3621007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3053</Words>
  <Application>Microsoft Office PowerPoint</Application>
  <PresentationFormat>Widescreen</PresentationFormat>
  <Paragraphs>222</Paragraphs>
  <Slides>32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AIM Challenge</vt:lpstr>
      <vt:lpstr>Index</vt:lpstr>
      <vt:lpstr>Index</vt:lpstr>
      <vt:lpstr>API request </vt:lpstr>
      <vt:lpstr>Preprocessing </vt:lpstr>
      <vt:lpstr>Dataset Visualization</vt:lpstr>
      <vt:lpstr>Dataset Visualization</vt:lpstr>
      <vt:lpstr>CountVectorizer &amp; TFIDFVectorizer</vt:lpstr>
      <vt:lpstr>Word tokenizer &amp; padding sequences </vt:lpstr>
      <vt:lpstr>Pipeline and test split</vt:lpstr>
      <vt:lpstr>Tune Hyperparameters with GridSearchCV</vt:lpstr>
      <vt:lpstr>SGD Classifier</vt:lpstr>
      <vt:lpstr>SGD Results</vt:lpstr>
      <vt:lpstr>SGD Results</vt:lpstr>
      <vt:lpstr>SVM Classifier</vt:lpstr>
      <vt:lpstr>SVM Results</vt:lpstr>
      <vt:lpstr>SVM Results</vt:lpstr>
      <vt:lpstr>Word embedding's</vt:lpstr>
      <vt:lpstr>Bi-LSTM With Attention</vt:lpstr>
      <vt:lpstr>RNN</vt:lpstr>
      <vt:lpstr>LSTM</vt:lpstr>
      <vt:lpstr>Bi-LSTM</vt:lpstr>
      <vt:lpstr>Attention Layer</vt:lpstr>
      <vt:lpstr>BI-LSTM-Attention Results</vt:lpstr>
      <vt:lpstr>BI-LSTM-Attention Results</vt:lpstr>
      <vt:lpstr>Bert</vt:lpstr>
      <vt:lpstr>Bert</vt:lpstr>
      <vt:lpstr>Run Code</vt:lpstr>
      <vt:lpstr>Run Code</vt:lpstr>
      <vt:lpstr>Flask App</vt:lpstr>
      <vt:lpstr>Notes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Fuhrer</dc:creator>
  <cp:lastModifiedBy>Fuhrer</cp:lastModifiedBy>
  <cp:revision>65</cp:revision>
  <dcterms:created xsi:type="dcterms:W3CDTF">2022-03-13T12:32:19Z</dcterms:created>
  <dcterms:modified xsi:type="dcterms:W3CDTF">2022-03-13T21:37:51Z</dcterms:modified>
</cp:coreProperties>
</file>