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58" r:id="rId5"/>
    <p:sldId id="259" r:id="rId6"/>
    <p:sldId id="261" r:id="rId7"/>
    <p:sldId id="262" r:id="rId8"/>
    <p:sldId id="270" r:id="rId9"/>
    <p:sldId id="264" r:id="rId10"/>
    <p:sldId id="272" r:id="rId11"/>
    <p:sldId id="271" r:id="rId12"/>
    <p:sldId id="266" r:id="rId13"/>
    <p:sldId id="273" r:id="rId14"/>
    <p:sldId id="267" r:id="rId15"/>
    <p:sldId id="274" r:id="rId16"/>
    <p:sldId id="263" r:id="rId17"/>
    <p:sldId id="265" r:id="rId18"/>
    <p:sldId id="275" r:id="rId19"/>
    <p:sldId id="268" r:id="rId20"/>
    <p:sldId id="27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77616808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3774A6-5DFA-41B2-94B7-AD66C0CCAD44}"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181882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1249502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3175212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885573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24679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497658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3477927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7976751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321783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3774A6-5DFA-41B2-94B7-AD66C0CCAD44}"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30364178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3774A6-5DFA-41B2-94B7-AD66C0CCAD44}"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63502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3774A6-5DFA-41B2-94B7-AD66C0CCAD44}"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8485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3774A6-5DFA-41B2-94B7-AD66C0CCAD44}"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286596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774A6-5DFA-41B2-94B7-AD66C0CCAD44}"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82837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3774A6-5DFA-41B2-94B7-AD66C0CCAD44}"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338207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3B3774A6-5DFA-41B2-94B7-AD66C0CCAD44}" type="datetimeFigureOut">
              <a:rPr lang="en-US" smtClean="0"/>
              <a:t>5/27/2020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185BF7B-D91D-4D61-BC41-97B78095FE7B}" type="slidenum">
              <a:rPr lang="en-US" smtClean="0"/>
              <a:t>‹#›</a:t>
            </a:fld>
            <a:endParaRPr lang="en-US"/>
          </a:p>
        </p:txBody>
      </p:sp>
    </p:spTree>
    <p:extLst>
      <p:ext uri="{BB962C8B-B14F-4D97-AF65-F5344CB8AC3E}">
        <p14:creationId xmlns:p14="http://schemas.microsoft.com/office/powerpoint/2010/main" val="37600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B3774A6-5DFA-41B2-94B7-AD66C0CCAD44}" type="datetimeFigureOut">
              <a:rPr lang="en-US" smtClean="0"/>
              <a:t>5/27/2020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185BF7B-D91D-4D61-BC41-97B78095FE7B}" type="slidenum">
              <a:rPr lang="en-US" smtClean="0"/>
              <a:t>‹#›</a:t>
            </a:fld>
            <a:endParaRPr lang="en-US"/>
          </a:p>
        </p:txBody>
      </p:sp>
    </p:spTree>
    <p:extLst>
      <p:ext uri="{BB962C8B-B14F-4D97-AF65-F5344CB8AC3E}">
        <p14:creationId xmlns:p14="http://schemas.microsoft.com/office/powerpoint/2010/main" val="73908845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github/RamanujaSVL/Coursera_Capstone/blob/master/Capstone_Safest_Neighborhood_in_Vancouver.ipynb#mdl" TargetMode="External"/><Relationship Id="rId2" Type="http://schemas.openxmlformats.org/officeDocument/2006/relationships/hyperlink" Target="https://colab.research.google.com/github/RamanujaSVL/Coursera_Capstone/blob/master/Capstone_Safest_Neighborhood_in_Vancouver.ipynb#ed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ohamed-Ahmed-Abo-El-Enen/Capstone-Project-The-Battle-of-Neighborhoods/blob/master/vancouver-crime-report.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List_of_neighbourhoods_in_Vancouv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IBM Capstone </a:t>
            </a:r>
            <a:r>
              <a:rPr lang="en-US" b="1" dirty="0"/>
              <a:t>Project - The Battle of Neighborhoods</a:t>
            </a:r>
            <a:br>
              <a:rPr lang="en-US" b="1" dirty="0"/>
            </a:br>
            <a:endParaRPr lang="en-US" b="1" dirty="0"/>
          </a:p>
        </p:txBody>
      </p:sp>
      <p:sp>
        <p:nvSpPr>
          <p:cNvPr id="3" name="Subtitle 2"/>
          <p:cNvSpPr>
            <a:spLocks noGrp="1"/>
          </p:cNvSpPr>
          <p:nvPr>
            <p:ph type="subTitle" idx="1"/>
          </p:nvPr>
        </p:nvSpPr>
        <p:spPr/>
        <p:txBody>
          <a:bodyPr/>
          <a:lstStyle/>
          <a:p>
            <a:r>
              <a:rPr lang="en-US" dirty="0" smtClean="0"/>
              <a:t>Safest </a:t>
            </a:r>
            <a:r>
              <a:rPr lang="en-US" dirty="0"/>
              <a:t>Neighborhood for opening of commercial establishments  </a:t>
            </a:r>
            <a:r>
              <a:rPr lang="en-US" dirty="0" smtClean="0"/>
              <a:t>Vancouver.</a:t>
            </a:r>
            <a:endParaRPr lang="en-US" dirty="0"/>
          </a:p>
        </p:txBody>
      </p:sp>
    </p:spTree>
    <p:extLst>
      <p:ext uri="{BB962C8B-B14F-4D97-AF65-F5344CB8AC3E}">
        <p14:creationId xmlns:p14="http://schemas.microsoft.com/office/powerpoint/2010/main" val="1415333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Neighborhoods with highest </a:t>
            </a:r>
            <a:r>
              <a:rPr lang="en-US" b="1" dirty="0" smtClean="0"/>
              <a:t>crime</a:t>
            </a:r>
            <a:endParaRPr lang="en-US" dirty="0"/>
          </a:p>
        </p:txBody>
      </p:sp>
      <p:pic>
        <p:nvPicPr>
          <p:cNvPr id="4" name="Content Placeholder 3"/>
          <p:cNvPicPr>
            <a:picLocks noGrp="1" noChangeAspect="1"/>
          </p:cNvPicPr>
          <p:nvPr>
            <p:ph idx="1"/>
          </p:nvPr>
        </p:nvPicPr>
        <p:blipFill>
          <a:blip r:embed="rId2"/>
          <a:stretch>
            <a:fillRect/>
          </a:stretch>
        </p:blipFill>
        <p:spPr>
          <a:xfrm>
            <a:off x="1141413" y="2681287"/>
            <a:ext cx="9905998" cy="3980770"/>
          </a:xfrm>
          <a:prstGeom prst="rect">
            <a:avLst/>
          </a:prstGeom>
        </p:spPr>
      </p:pic>
    </p:spTree>
    <p:extLst>
      <p:ext uri="{BB962C8B-B14F-4D97-AF65-F5344CB8AC3E}">
        <p14:creationId xmlns:p14="http://schemas.microsoft.com/office/powerpoint/2010/main" val="5337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Kind of Crimes in West Side Borough</a:t>
            </a:r>
          </a:p>
        </p:txBody>
      </p:sp>
      <p:sp>
        <p:nvSpPr>
          <p:cNvPr id="3" name="Content Placeholder 2"/>
          <p:cNvSpPr>
            <a:spLocks noGrp="1"/>
          </p:cNvSpPr>
          <p:nvPr>
            <p:ph idx="1"/>
          </p:nvPr>
        </p:nvSpPr>
        <p:spPr>
          <a:xfrm>
            <a:off x="1141413" y="2183673"/>
            <a:ext cx="8747170" cy="1108167"/>
          </a:xfrm>
        </p:spPr>
        <p:txBody>
          <a:bodyPr>
            <a:normAutofit/>
          </a:bodyPr>
          <a:lstStyle/>
          <a:p>
            <a:r>
              <a:rPr lang="en-US" dirty="0"/>
              <a:t>By taking </a:t>
            </a:r>
            <a:r>
              <a:rPr lang="en-US" dirty="0" smtClean="0"/>
              <a:t>West </a:t>
            </a:r>
            <a:r>
              <a:rPr lang="en-US" dirty="0"/>
              <a:t>Side </a:t>
            </a:r>
            <a:r>
              <a:rPr lang="en-US" dirty="0" smtClean="0"/>
              <a:t>as an example:</a:t>
            </a:r>
          </a:p>
          <a:p>
            <a:r>
              <a:rPr lang="en-US" dirty="0" smtClean="0"/>
              <a:t>Can get the </a:t>
            </a:r>
            <a:r>
              <a:rPr lang="en-US" dirty="0"/>
              <a:t>Different Kind of </a:t>
            </a:r>
            <a:r>
              <a:rPr lang="en-US" dirty="0" smtClean="0"/>
              <a:t>Crimes In this </a:t>
            </a:r>
            <a:r>
              <a:rPr lang="en-US" dirty="0"/>
              <a:t>Borough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3400969"/>
            <a:ext cx="9905998" cy="3295650"/>
          </a:xfrm>
          <a:prstGeom prst="rect">
            <a:avLst/>
          </a:prstGeom>
        </p:spPr>
      </p:pic>
    </p:spTree>
    <p:extLst>
      <p:ext uri="{BB962C8B-B14F-4D97-AF65-F5344CB8AC3E}">
        <p14:creationId xmlns:p14="http://schemas.microsoft.com/office/powerpoint/2010/main" val="16159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Data Analysis</a:t>
            </a:r>
            <a:endParaRPr lang="en-US" b="1" dirty="0"/>
          </a:p>
        </p:txBody>
      </p:sp>
      <p:sp>
        <p:nvSpPr>
          <p:cNvPr id="3" name="Content Placeholder 2"/>
          <p:cNvSpPr>
            <a:spLocks noGrp="1"/>
          </p:cNvSpPr>
          <p:nvPr>
            <p:ph idx="1"/>
          </p:nvPr>
        </p:nvSpPr>
        <p:spPr/>
        <p:txBody>
          <a:bodyPr/>
          <a:lstStyle/>
          <a:p>
            <a:r>
              <a:rPr lang="en-US" dirty="0"/>
              <a:t>Part 3: </a:t>
            </a:r>
            <a:endParaRPr lang="en-US" dirty="0" smtClean="0"/>
          </a:p>
          <a:p>
            <a:pPr lvl="1"/>
            <a:r>
              <a:rPr lang="en-US" dirty="0" smtClean="0"/>
              <a:t>Creating </a:t>
            </a:r>
            <a:r>
              <a:rPr lang="en-US" dirty="0"/>
              <a:t>a new consolidated dataset of the Neighborhoods, along with their boroughs, crime data and the respective </a:t>
            </a:r>
            <a:r>
              <a:rPr lang="en-US" dirty="0" err="1"/>
              <a:t>Neighbourhood's</a:t>
            </a:r>
            <a:r>
              <a:rPr lang="en-US" dirty="0"/>
              <a:t> co-ordinates.:</a:t>
            </a:r>
          </a:p>
          <a:p>
            <a:r>
              <a:rPr lang="en-US" dirty="0"/>
              <a:t>This data will be fetched using </a:t>
            </a:r>
            <a:r>
              <a:rPr lang="en-US" dirty="0" err="1"/>
              <a:t>OpenCage</a:t>
            </a:r>
            <a:r>
              <a:rPr lang="en-US" dirty="0"/>
              <a:t> Geocoder to find the safest borough and explore the </a:t>
            </a:r>
            <a:r>
              <a:rPr lang="en-US" dirty="0" err="1"/>
              <a:t>neighbourhood</a:t>
            </a:r>
            <a:r>
              <a:rPr lang="en-US" dirty="0"/>
              <a:t> by plotting it on maps using Folium and perform exploratory data analysis.</a:t>
            </a:r>
          </a:p>
        </p:txBody>
      </p:sp>
    </p:spTree>
    <p:extLst>
      <p:ext uri="{BB962C8B-B14F-4D97-AF65-F5344CB8AC3E}">
        <p14:creationId xmlns:p14="http://schemas.microsoft.com/office/powerpoint/2010/main" val="918173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fetched Longitude, latitude </a:t>
            </a:r>
            <a:r>
              <a:rPr lang="en-US" dirty="0" err="1"/>
              <a:t>OpenCage</a:t>
            </a:r>
            <a:r>
              <a:rPr lang="en-US" dirty="0"/>
              <a:t> Geocoder</a:t>
            </a:r>
          </a:p>
        </p:txBody>
      </p:sp>
      <p:sp>
        <p:nvSpPr>
          <p:cNvPr id="3" name="Content Placeholder 2"/>
          <p:cNvSpPr>
            <a:spLocks noGrp="1"/>
          </p:cNvSpPr>
          <p:nvPr>
            <p:ph idx="1"/>
          </p:nvPr>
        </p:nvSpPr>
        <p:spPr>
          <a:xfrm>
            <a:off x="1141413" y="2666999"/>
            <a:ext cx="9905998" cy="690155"/>
          </a:xfrm>
        </p:spPr>
        <p:txBody>
          <a:bodyPr/>
          <a:lstStyle/>
          <a:p>
            <a:r>
              <a:rPr lang="en-US" dirty="0" smtClean="0"/>
              <a:t>By fetching long, </a:t>
            </a:r>
            <a:r>
              <a:rPr lang="en-US" dirty="0" err="1" smtClean="0"/>
              <a:t>lat</a:t>
            </a:r>
            <a:r>
              <a:rPr lang="en-US" dirty="0" smtClean="0"/>
              <a:t> </a:t>
            </a:r>
            <a:r>
              <a:rPr lang="en-US" dirty="0" err="1" smtClean="0"/>
              <a:t>tuide</a:t>
            </a:r>
            <a:r>
              <a:rPr lang="en-US" dirty="0" smtClean="0"/>
              <a:t> of </a:t>
            </a:r>
            <a:r>
              <a:rPr lang="en-US" dirty="0"/>
              <a:t>West Side </a:t>
            </a:r>
            <a:r>
              <a:rPr lang="en-US" dirty="0" smtClean="0"/>
              <a:t> </a:t>
            </a:r>
            <a:r>
              <a:rPr lang="en-US" dirty="0" err="1" smtClean="0"/>
              <a:t>Neighbourhood</a:t>
            </a:r>
            <a:r>
              <a:rPr lang="en-US" dirty="0" smtClean="0"/>
              <a:t> and Map them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3509553"/>
            <a:ext cx="3038475" cy="30376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257" y="3509553"/>
            <a:ext cx="6394903" cy="3037658"/>
          </a:xfrm>
          <a:prstGeom prst="rect">
            <a:avLst/>
          </a:prstGeom>
        </p:spPr>
      </p:pic>
    </p:spTree>
    <p:extLst>
      <p:ext uri="{BB962C8B-B14F-4D97-AF65-F5344CB8AC3E}">
        <p14:creationId xmlns:p14="http://schemas.microsoft.com/office/powerpoint/2010/main" val="206935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Data Analysis</a:t>
            </a:r>
            <a:endParaRPr lang="en-US" b="1" dirty="0"/>
          </a:p>
        </p:txBody>
      </p:sp>
      <p:sp>
        <p:nvSpPr>
          <p:cNvPr id="3" name="Content Placeholder 2"/>
          <p:cNvSpPr>
            <a:spLocks noGrp="1"/>
          </p:cNvSpPr>
          <p:nvPr>
            <p:ph idx="1"/>
          </p:nvPr>
        </p:nvSpPr>
        <p:spPr/>
        <p:txBody>
          <a:bodyPr/>
          <a:lstStyle/>
          <a:p>
            <a:r>
              <a:rPr lang="en-US" dirty="0"/>
              <a:t>Part 4: </a:t>
            </a:r>
            <a:endParaRPr lang="en-US" dirty="0" smtClean="0"/>
          </a:p>
          <a:p>
            <a:pPr lvl="1"/>
            <a:r>
              <a:rPr lang="en-US" dirty="0" smtClean="0"/>
              <a:t>Creating </a:t>
            </a:r>
            <a:r>
              <a:rPr lang="en-US" dirty="0"/>
              <a:t>a new consolidated dataset of the Neighborhoods, boroughs, and the most common venues and the respective </a:t>
            </a:r>
            <a:r>
              <a:rPr lang="en-US" dirty="0" err="1"/>
              <a:t>Neighbourhood</a:t>
            </a:r>
            <a:r>
              <a:rPr lang="en-US" dirty="0"/>
              <a:t> along with co-ordinates.:</a:t>
            </a:r>
          </a:p>
          <a:p>
            <a:r>
              <a:rPr lang="en-US" dirty="0"/>
              <a:t>This data will be fetched using Four Square API to explore the </a:t>
            </a:r>
            <a:r>
              <a:rPr lang="en-US" dirty="0" err="1"/>
              <a:t>neighbourhood</a:t>
            </a:r>
            <a:r>
              <a:rPr lang="en-US" dirty="0"/>
              <a:t> venues and to apply machine learning algorithm to cluster the </a:t>
            </a:r>
            <a:r>
              <a:rPr lang="en-US" dirty="0" err="1"/>
              <a:t>neighbourhoods</a:t>
            </a:r>
            <a:r>
              <a:rPr lang="en-US" dirty="0"/>
              <a:t> and present the findings by plotting it on maps using Folium.</a:t>
            </a:r>
          </a:p>
        </p:txBody>
      </p:sp>
    </p:spTree>
    <p:extLst>
      <p:ext uri="{BB962C8B-B14F-4D97-AF65-F5344CB8AC3E}">
        <p14:creationId xmlns:p14="http://schemas.microsoft.com/office/powerpoint/2010/main" val="3658460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most common venues and the respective </a:t>
            </a:r>
            <a:r>
              <a:rPr lang="en-US" dirty="0" err="1"/>
              <a:t>Neighbourhood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514600"/>
            <a:ext cx="9905998" cy="3716383"/>
          </a:xfrm>
        </p:spPr>
      </p:pic>
    </p:spTree>
    <p:extLst>
      <p:ext uri="{BB962C8B-B14F-4D97-AF65-F5344CB8AC3E}">
        <p14:creationId xmlns:p14="http://schemas.microsoft.com/office/powerpoint/2010/main" val="208329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Importing </a:t>
            </a:r>
            <a:r>
              <a:rPr lang="en-US" b="1" dirty="0" smtClean="0">
                <a:effectLst/>
              </a:rPr>
              <a:t>Libraries</a:t>
            </a:r>
            <a:endParaRPr lang="en-US" b="1" dirty="0"/>
          </a:p>
        </p:txBody>
      </p:sp>
      <p:sp>
        <p:nvSpPr>
          <p:cNvPr id="3" name="Content Placeholder 2"/>
          <p:cNvSpPr>
            <a:spLocks noGrp="1"/>
          </p:cNvSpPr>
          <p:nvPr>
            <p:ph idx="1"/>
          </p:nvPr>
        </p:nvSpPr>
        <p:spPr>
          <a:xfrm>
            <a:off x="1141413" y="2666999"/>
            <a:ext cx="9905998" cy="3893821"/>
          </a:xfrm>
        </p:spPr>
        <p:txBody>
          <a:bodyPr>
            <a:normAutofit/>
          </a:bodyPr>
          <a:lstStyle/>
          <a:p>
            <a:r>
              <a:rPr lang="en-US" dirty="0" err="1">
                <a:effectLst/>
              </a:rPr>
              <a:t>numpy</a:t>
            </a:r>
            <a:endParaRPr lang="en-US" dirty="0">
              <a:effectLst/>
            </a:endParaRPr>
          </a:p>
          <a:p>
            <a:r>
              <a:rPr lang="en-US" dirty="0">
                <a:effectLst/>
              </a:rPr>
              <a:t>pandas</a:t>
            </a:r>
          </a:p>
          <a:p>
            <a:r>
              <a:rPr lang="en-US" dirty="0" err="1">
                <a:effectLst/>
              </a:rPr>
              <a:t>opencage</a:t>
            </a:r>
            <a:endParaRPr lang="en-US" dirty="0">
              <a:effectLst/>
            </a:endParaRPr>
          </a:p>
          <a:p>
            <a:r>
              <a:rPr lang="en-US" dirty="0" err="1">
                <a:effectLst/>
              </a:rPr>
              <a:t>matplotlib</a:t>
            </a:r>
            <a:endParaRPr lang="en-US" dirty="0">
              <a:effectLst/>
            </a:endParaRPr>
          </a:p>
          <a:p>
            <a:r>
              <a:rPr lang="en-US" dirty="0">
                <a:effectLst/>
              </a:rPr>
              <a:t>folium</a:t>
            </a:r>
          </a:p>
          <a:p>
            <a:r>
              <a:rPr lang="en-US" dirty="0">
                <a:effectLst/>
              </a:rPr>
              <a:t>requests</a:t>
            </a:r>
          </a:p>
          <a:p>
            <a:r>
              <a:rPr lang="en-US" dirty="0" smtClean="0">
                <a:effectLst/>
              </a:rPr>
              <a:t>pandas.io</a:t>
            </a:r>
            <a:endParaRPr lang="en-US" dirty="0">
              <a:effectLst/>
            </a:endParaRPr>
          </a:p>
          <a:p>
            <a:r>
              <a:rPr lang="en-US" dirty="0" err="1">
                <a:effectLst/>
              </a:rPr>
              <a:t>sklearn</a:t>
            </a:r>
            <a:endParaRPr lang="en-US" dirty="0">
              <a:effectLst/>
            </a:endParaRPr>
          </a:p>
          <a:p>
            <a:endParaRPr lang="en-US" dirty="0"/>
          </a:p>
        </p:txBody>
      </p:sp>
    </p:spTree>
    <p:extLst>
      <p:ext uri="{BB962C8B-B14F-4D97-AF65-F5344CB8AC3E}">
        <p14:creationId xmlns:p14="http://schemas.microsoft.com/office/powerpoint/2010/main" val="3141356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dirty="0"/>
          </a:p>
        </p:txBody>
      </p:sp>
      <p:sp>
        <p:nvSpPr>
          <p:cNvPr id="3" name="Content Placeholder 2"/>
          <p:cNvSpPr>
            <a:spLocks noGrp="1"/>
          </p:cNvSpPr>
          <p:nvPr>
            <p:ph idx="1"/>
          </p:nvPr>
        </p:nvSpPr>
        <p:spPr>
          <a:xfrm>
            <a:off x="1141413" y="2666999"/>
            <a:ext cx="9905998" cy="3968932"/>
          </a:xfrm>
        </p:spPr>
        <p:txBody>
          <a:bodyPr>
            <a:normAutofit/>
          </a:bodyPr>
          <a:lstStyle/>
          <a:p>
            <a:r>
              <a:rPr lang="en-US" dirty="0"/>
              <a:t>Categorized the </a:t>
            </a:r>
            <a:r>
              <a:rPr lang="en-US" dirty="0" err="1"/>
              <a:t>methodologysection</a:t>
            </a:r>
            <a:r>
              <a:rPr lang="en-US" dirty="0"/>
              <a:t> into two parts:</a:t>
            </a:r>
          </a:p>
          <a:p>
            <a:pPr lvl="1"/>
            <a:r>
              <a:rPr lang="en-US" b="1" dirty="0">
                <a:hlinkClick r:id="rId2"/>
              </a:rPr>
              <a:t>Exploratory Data Analysis</a:t>
            </a:r>
            <a:r>
              <a:rPr lang="en-US" dirty="0">
                <a:hlinkClick r:id="rId2"/>
              </a:rPr>
              <a:t>:</a:t>
            </a:r>
            <a:r>
              <a:rPr lang="en-US" dirty="0"/>
              <a:t> </a:t>
            </a:r>
            <a:r>
              <a:rPr lang="en-US" dirty="0" err="1"/>
              <a:t>Visualise</a:t>
            </a:r>
            <a:r>
              <a:rPr lang="en-US" dirty="0"/>
              <a:t> the crime repots in different Vancouver boroughs to </a:t>
            </a:r>
            <a:r>
              <a:rPr lang="en-US" dirty="0" err="1"/>
              <a:t>idenity</a:t>
            </a:r>
            <a:r>
              <a:rPr lang="en-US" dirty="0"/>
              <a:t> the safest borough and </a:t>
            </a:r>
            <a:r>
              <a:rPr lang="en-US" dirty="0" err="1"/>
              <a:t>normalise</a:t>
            </a:r>
            <a:r>
              <a:rPr lang="en-US" dirty="0"/>
              <a:t> the neighborhoods of that borough. We will Use the resulting data and find 10 most common venues in each neighborhood.</a:t>
            </a:r>
          </a:p>
          <a:p>
            <a:pPr lvl="1"/>
            <a:r>
              <a:rPr lang="en-US" b="1" dirty="0">
                <a:hlinkClick r:id="rId3"/>
              </a:rPr>
              <a:t>Modelling</a:t>
            </a:r>
            <a:r>
              <a:rPr lang="en-US" dirty="0">
                <a:hlinkClick r:id="rId3"/>
              </a:rPr>
              <a:t>:</a:t>
            </a:r>
            <a:r>
              <a:rPr lang="en-US" dirty="0"/>
              <a:t> To help stakeholders choose the right neighborhood within a borough we will be clustering similar neighborhoods using K - means clustering which is a form of unsupervised machine learning algorithm that clusters data based on predefined cluster size. We will use K-Means clustering to address this problem so as to group data based on existing venues which will help in the decision making process.</a:t>
            </a:r>
          </a:p>
          <a:p>
            <a:endParaRPr lang="en-US" dirty="0"/>
          </a:p>
        </p:txBody>
      </p:sp>
    </p:spTree>
    <p:extLst>
      <p:ext uri="{BB962C8B-B14F-4D97-AF65-F5344CB8AC3E}">
        <p14:creationId xmlns:p14="http://schemas.microsoft.com/office/powerpoint/2010/main" val="2177422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 Hot Encoding to Analyze Each Neighborhood</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129246"/>
            <a:ext cx="9905998" cy="4480560"/>
          </a:xfrm>
        </p:spPr>
      </p:pic>
    </p:spTree>
    <p:extLst>
      <p:ext uri="{BB962C8B-B14F-4D97-AF65-F5344CB8AC3E}">
        <p14:creationId xmlns:p14="http://schemas.microsoft.com/office/powerpoint/2010/main" val="238930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Discussion </a:t>
            </a:r>
            <a:endParaRPr lang="en-US" dirty="0"/>
          </a:p>
        </p:txBody>
      </p:sp>
      <p:sp>
        <p:nvSpPr>
          <p:cNvPr id="3" name="Content Placeholder 2"/>
          <p:cNvSpPr>
            <a:spLocks noGrp="1"/>
          </p:cNvSpPr>
          <p:nvPr>
            <p:ph idx="1"/>
          </p:nvPr>
        </p:nvSpPr>
        <p:spPr>
          <a:xfrm>
            <a:off x="1141413" y="2666999"/>
            <a:ext cx="9905998" cy="3916681"/>
          </a:xfrm>
        </p:spPr>
        <p:txBody>
          <a:bodyPr>
            <a:normAutofit/>
          </a:bodyPr>
          <a:lstStyle/>
          <a:p>
            <a:r>
              <a:rPr lang="en-US" dirty="0"/>
              <a:t>The objective of the business problem was to help stakeholders identify one of the safest borough in Vancouver, and an appropriate neighborhood within the borough to set up a commercial establishment especially a Grocery store. This has been achieved by first making use of Vancouver crime data to identify a safe </a:t>
            </a:r>
            <a:r>
              <a:rPr lang="en-US" dirty="0" err="1"/>
              <a:t>borugh</a:t>
            </a:r>
            <a:r>
              <a:rPr lang="en-US" dirty="0"/>
              <a:t> with considerable number of neighborhood for any business to be viable. After selecting the borough it was imperative to choose the right neighborhood where grocery shops were not among venues in a close proximity to each other. We achieved this by grouping the neighborhoods into clusters to assist the stakeholders by providing them with </a:t>
            </a:r>
            <a:r>
              <a:rPr lang="en-US" dirty="0" err="1"/>
              <a:t>relavent</a:t>
            </a:r>
            <a:r>
              <a:rPr lang="en-US" dirty="0"/>
              <a:t> data about venues and safety of a given neighborhood.</a:t>
            </a:r>
          </a:p>
        </p:txBody>
      </p:sp>
    </p:spTree>
    <p:extLst>
      <p:ext uri="{BB962C8B-B14F-4D97-AF65-F5344CB8AC3E}">
        <p14:creationId xmlns:p14="http://schemas.microsoft.com/office/powerpoint/2010/main" val="1619347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a:t>
            </a:r>
            <a:endParaRPr lang="en-US" b="1" dirty="0"/>
          </a:p>
        </p:txBody>
      </p:sp>
      <p:sp>
        <p:nvSpPr>
          <p:cNvPr id="3" name="Content Placeholder 2"/>
          <p:cNvSpPr>
            <a:spLocks noGrp="1"/>
          </p:cNvSpPr>
          <p:nvPr>
            <p:ph idx="1"/>
          </p:nvPr>
        </p:nvSpPr>
        <p:spPr/>
        <p:txBody>
          <a:bodyPr/>
          <a:lstStyle/>
          <a:p>
            <a:r>
              <a:rPr lang="en-US" b="1" dirty="0"/>
              <a:t>Introduction: Business Problem </a:t>
            </a:r>
            <a:endParaRPr lang="en-US" b="1" dirty="0" smtClean="0"/>
          </a:p>
          <a:p>
            <a:r>
              <a:rPr lang="en-US" b="1" dirty="0" smtClean="0"/>
              <a:t>Data</a:t>
            </a:r>
          </a:p>
          <a:p>
            <a:r>
              <a:rPr lang="en-US" b="1" dirty="0">
                <a:effectLst/>
              </a:rPr>
              <a:t>Data Analysis</a:t>
            </a:r>
            <a:endParaRPr lang="en-US" b="1" dirty="0" smtClean="0"/>
          </a:p>
          <a:p>
            <a:r>
              <a:rPr lang="en-US" b="1" dirty="0">
                <a:effectLst/>
              </a:rPr>
              <a:t>Importing </a:t>
            </a:r>
            <a:r>
              <a:rPr lang="en-US" b="1" dirty="0" smtClean="0">
                <a:effectLst/>
              </a:rPr>
              <a:t>Libraries</a:t>
            </a:r>
          </a:p>
          <a:p>
            <a:r>
              <a:rPr lang="en-US" b="1" dirty="0"/>
              <a:t>Methodology</a:t>
            </a:r>
            <a:endParaRPr lang="en-US" dirty="0"/>
          </a:p>
          <a:p>
            <a:r>
              <a:rPr lang="en-US" b="1" dirty="0"/>
              <a:t>Results and Discussion </a:t>
            </a:r>
            <a:endParaRPr lang="en-US" b="1" dirty="0" smtClean="0"/>
          </a:p>
          <a:p>
            <a:r>
              <a:rPr lang="en-US" b="1" dirty="0" smtClean="0"/>
              <a:t>Conclusion</a:t>
            </a:r>
            <a:endParaRPr lang="en-US" dirty="0"/>
          </a:p>
          <a:p>
            <a:endParaRPr lang="en-US" dirty="0"/>
          </a:p>
        </p:txBody>
      </p:sp>
    </p:spTree>
    <p:extLst>
      <p:ext uri="{BB962C8B-B14F-4D97-AF65-F5344CB8AC3E}">
        <p14:creationId xmlns:p14="http://schemas.microsoft.com/office/powerpoint/2010/main" val="3754096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Cluster of </a:t>
            </a:r>
            <a:r>
              <a:rPr lang="en-US" dirty="0"/>
              <a:t>safety </a:t>
            </a:r>
            <a:r>
              <a:rPr lang="en-US" dirty="0" smtClean="0"/>
              <a:t>in </a:t>
            </a:r>
            <a:r>
              <a:rPr lang="en-US" dirty="0"/>
              <a:t>West Side Borough</a:t>
            </a:r>
            <a:r>
              <a:rPr lang="en-US" dirty="0" smtClean="0"/>
              <a:t> </a:t>
            </a:r>
            <a:endParaRPr lang="en-US" dirty="0"/>
          </a:p>
        </p:txBody>
      </p:sp>
      <p:sp>
        <p:nvSpPr>
          <p:cNvPr id="5" name="Content Placeholder 4"/>
          <p:cNvSpPr>
            <a:spLocks noGrp="1"/>
          </p:cNvSpPr>
          <p:nvPr>
            <p:ph idx="1"/>
          </p:nvPr>
        </p:nvSpPr>
        <p:spPr>
          <a:xfrm>
            <a:off x="1141413" y="5997894"/>
            <a:ext cx="9905998" cy="746895"/>
          </a:xfrm>
        </p:spPr>
        <p:txBody>
          <a:bodyPr/>
          <a:lstStyle/>
          <a:p>
            <a:r>
              <a:rPr lang="en-US" dirty="0" smtClean="0"/>
              <a:t>Where Each Color Represent A cluster</a:t>
            </a:r>
            <a:endParaRPr lang="en-US" dirty="0"/>
          </a:p>
        </p:txBody>
      </p:sp>
      <p:pic>
        <p:nvPicPr>
          <p:cNvPr id="7" name="Picture 6"/>
          <p:cNvPicPr>
            <a:picLocks noChangeAspect="1"/>
          </p:cNvPicPr>
          <p:nvPr/>
        </p:nvPicPr>
        <p:blipFill>
          <a:blip r:embed="rId2"/>
          <a:stretch>
            <a:fillRect/>
          </a:stretch>
        </p:blipFill>
        <p:spPr>
          <a:xfrm>
            <a:off x="1141413" y="2035493"/>
            <a:ext cx="9905998" cy="3620725"/>
          </a:xfrm>
          <a:prstGeom prst="rect">
            <a:avLst/>
          </a:prstGeom>
        </p:spPr>
      </p:pic>
    </p:spTree>
    <p:extLst>
      <p:ext uri="{BB962C8B-B14F-4D97-AF65-F5344CB8AC3E}">
        <p14:creationId xmlns:p14="http://schemas.microsoft.com/office/powerpoint/2010/main" val="116801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endParaRPr lang="en-US" dirty="0"/>
          </a:p>
        </p:txBody>
      </p:sp>
      <p:sp>
        <p:nvSpPr>
          <p:cNvPr id="3" name="Content Placeholder 2"/>
          <p:cNvSpPr>
            <a:spLocks noGrp="1"/>
          </p:cNvSpPr>
          <p:nvPr>
            <p:ph idx="1"/>
          </p:nvPr>
        </p:nvSpPr>
        <p:spPr/>
        <p:txBody>
          <a:bodyPr/>
          <a:lstStyle/>
          <a:p>
            <a:r>
              <a:rPr lang="en-US" dirty="0" smtClean="0"/>
              <a:t>explored </a:t>
            </a:r>
            <a:r>
              <a:rPr lang="en-US" dirty="0"/>
              <a:t>the crime data to understand different types of crimes in all neighborhoods of Vancouver and later categorized them into different boroughs, this helped us group the neighborhoods into boroughs and choose the safest borough first. Once we confirmed the borough the number of neighborhoods for consideration also comes down, we further shortlist the neighborhoods based on the common venues, to choose a neighborhood which best suits the business problem.</a:t>
            </a:r>
          </a:p>
        </p:txBody>
      </p:sp>
    </p:spTree>
    <p:extLst>
      <p:ext uri="{BB962C8B-B14F-4D97-AF65-F5344CB8AC3E}">
        <p14:creationId xmlns:p14="http://schemas.microsoft.com/office/powerpoint/2010/main" val="3137965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Business Problem </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aim of this project is to find a safe and secure location for opening of commercial establishments in Vancouver, Canada. Specifically, this report will be targeted to stakeholders interested in opening any business place like Grocery Store in Vancouver City, Canada.</a:t>
            </a:r>
          </a:p>
          <a:p>
            <a:endParaRPr lang="en-US" dirty="0"/>
          </a:p>
          <a:p>
            <a:r>
              <a:rPr lang="en-US" dirty="0"/>
              <a:t>The first task would be to choose the safest borough by </a:t>
            </a:r>
            <a:r>
              <a:rPr lang="en-US" dirty="0" err="1"/>
              <a:t>analysing</a:t>
            </a:r>
            <a:r>
              <a:rPr lang="en-US" dirty="0"/>
              <a:t> crime data for opening a grocery store and short listing a </a:t>
            </a:r>
            <a:r>
              <a:rPr lang="en-US" dirty="0" err="1"/>
              <a:t>neighbourhood</a:t>
            </a:r>
            <a:r>
              <a:rPr lang="en-US" dirty="0"/>
              <a:t>, where grocery stores are not amongst the most </a:t>
            </a:r>
            <a:r>
              <a:rPr lang="en-US" dirty="0" err="1"/>
              <a:t>commom</a:t>
            </a:r>
            <a:r>
              <a:rPr lang="en-US" dirty="0"/>
              <a:t> venues, and yet as close to the city as possible.</a:t>
            </a:r>
          </a:p>
          <a:p>
            <a:endParaRPr lang="en-US" dirty="0"/>
          </a:p>
          <a:p>
            <a:r>
              <a:rPr lang="en-US" dirty="0"/>
              <a:t>We will make use of our data science tools to </a:t>
            </a:r>
            <a:r>
              <a:rPr lang="en-US" dirty="0" err="1"/>
              <a:t>analyse</a:t>
            </a:r>
            <a:r>
              <a:rPr lang="en-US" dirty="0"/>
              <a:t> data and focus on the safest borough and explore its neighborhoods and the 10 most common venues in each neighborhood so that the best neighborhood where grocery store is not amongst the most common venue can be selected.</a:t>
            </a:r>
          </a:p>
          <a:p>
            <a:endParaRPr lang="en-US" dirty="0"/>
          </a:p>
        </p:txBody>
      </p:sp>
    </p:spTree>
    <p:extLst>
      <p:ext uri="{BB962C8B-B14F-4D97-AF65-F5344CB8AC3E}">
        <p14:creationId xmlns:p14="http://schemas.microsoft.com/office/powerpoint/2010/main" val="3334040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Data</a:t>
            </a:r>
            <a:endParaRPr lang="en-US" b="1" dirty="0"/>
          </a:p>
        </p:txBody>
      </p:sp>
      <p:sp>
        <p:nvSpPr>
          <p:cNvPr id="3" name="Content Placeholder 2"/>
          <p:cNvSpPr>
            <a:spLocks noGrp="1"/>
          </p:cNvSpPr>
          <p:nvPr>
            <p:ph idx="1"/>
          </p:nvPr>
        </p:nvSpPr>
        <p:spPr/>
        <p:txBody>
          <a:bodyPr/>
          <a:lstStyle/>
          <a:p>
            <a:r>
              <a:rPr lang="en-US" dirty="0"/>
              <a:t>Based on definition of our problem, factors that will influence our </a:t>
            </a:r>
            <a:r>
              <a:rPr lang="en-US" dirty="0" err="1"/>
              <a:t>decission</a:t>
            </a:r>
            <a:r>
              <a:rPr lang="en-US" dirty="0"/>
              <a:t> are:</a:t>
            </a:r>
          </a:p>
          <a:p>
            <a:pPr lvl="1">
              <a:buFont typeface="Wingdings" panose="05000000000000000000" pitchFamily="2" charset="2"/>
              <a:buChar char="Ø"/>
            </a:pPr>
            <a:r>
              <a:rPr lang="en-US" dirty="0"/>
              <a:t>finding the safest borough based on crime statistics</a:t>
            </a:r>
          </a:p>
          <a:p>
            <a:pPr lvl="1">
              <a:buFont typeface="Wingdings" panose="05000000000000000000" pitchFamily="2" charset="2"/>
              <a:buChar char="Ø"/>
            </a:pPr>
            <a:r>
              <a:rPr lang="en-US" dirty="0"/>
              <a:t>finding the most common venues</a:t>
            </a:r>
          </a:p>
          <a:p>
            <a:pPr lvl="1">
              <a:buFont typeface="Wingdings" panose="05000000000000000000" pitchFamily="2" charset="2"/>
              <a:buChar char="Ø"/>
            </a:pPr>
            <a:r>
              <a:rPr lang="en-US" dirty="0"/>
              <a:t>choosing the right </a:t>
            </a:r>
            <a:r>
              <a:rPr lang="en-US" dirty="0" err="1"/>
              <a:t>neighbourhood</a:t>
            </a:r>
            <a:r>
              <a:rPr lang="en-US" dirty="0"/>
              <a:t> within the borough</a:t>
            </a:r>
          </a:p>
          <a:p>
            <a:r>
              <a:rPr lang="en-US" dirty="0"/>
              <a:t>We will be using the geographical coordinates of Vancouver to plot </a:t>
            </a:r>
            <a:r>
              <a:rPr lang="en-US" dirty="0" err="1"/>
              <a:t>neighbourhoods</a:t>
            </a:r>
            <a:r>
              <a:rPr lang="en-US" dirty="0"/>
              <a:t> in a borough that is safe and in the city's vicinity, and finally cluster our neighborhoods and present our findings.</a:t>
            </a:r>
          </a:p>
          <a:p>
            <a:endParaRPr lang="en-US" dirty="0"/>
          </a:p>
        </p:txBody>
      </p:sp>
    </p:spTree>
    <p:extLst>
      <p:ext uri="{BB962C8B-B14F-4D97-AF65-F5344CB8AC3E}">
        <p14:creationId xmlns:p14="http://schemas.microsoft.com/office/powerpoint/2010/main" val="926851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Data</a:t>
            </a:r>
            <a:endParaRPr lang="en-US" b="1" dirty="0"/>
          </a:p>
        </p:txBody>
      </p:sp>
      <p:sp>
        <p:nvSpPr>
          <p:cNvPr id="3" name="Content Placeholder 2"/>
          <p:cNvSpPr>
            <a:spLocks noGrp="1"/>
          </p:cNvSpPr>
          <p:nvPr>
            <p:ph idx="1"/>
          </p:nvPr>
        </p:nvSpPr>
        <p:spPr>
          <a:xfrm>
            <a:off x="1141413" y="2666999"/>
            <a:ext cx="9905998" cy="3968932"/>
          </a:xfrm>
        </p:spPr>
        <p:txBody>
          <a:bodyPr>
            <a:normAutofit lnSpcReduction="10000"/>
          </a:bodyPr>
          <a:lstStyle/>
          <a:p>
            <a:endParaRPr lang="en-US" dirty="0"/>
          </a:p>
          <a:p>
            <a:endParaRPr lang="en-US" dirty="0"/>
          </a:p>
          <a:p>
            <a:r>
              <a:rPr lang="en-US" dirty="0" smtClean="0"/>
              <a:t>Part </a:t>
            </a:r>
            <a:r>
              <a:rPr lang="en-US" dirty="0"/>
              <a:t>1: </a:t>
            </a:r>
            <a:endParaRPr lang="en-US" dirty="0" smtClean="0"/>
          </a:p>
          <a:p>
            <a:pPr lvl="1">
              <a:buFont typeface="Wingdings" panose="05000000000000000000" pitchFamily="2" charset="2"/>
              <a:buChar char="§"/>
            </a:pPr>
            <a:r>
              <a:rPr lang="en-US" dirty="0" smtClean="0"/>
              <a:t>Using </a:t>
            </a:r>
            <a:r>
              <a:rPr lang="en-US" dirty="0"/>
              <a:t>a real world data </a:t>
            </a:r>
            <a:r>
              <a:rPr lang="en-US" dirty="0" smtClean="0"/>
              <a:t>the </a:t>
            </a:r>
            <a:r>
              <a:rPr lang="en-US" dirty="0"/>
              <a:t>Vancouver Crimes from 2003 to 2019: A dataset consisting of the crime statistics of each </a:t>
            </a:r>
            <a:r>
              <a:rPr lang="en-US" dirty="0" err="1"/>
              <a:t>Neighbourhoof</a:t>
            </a:r>
            <a:r>
              <a:rPr lang="en-US" dirty="0"/>
              <a:t> in Vancouver along with type of crime, recorded year, month and hour.</a:t>
            </a:r>
          </a:p>
          <a:p>
            <a:endParaRPr lang="en-US" dirty="0"/>
          </a:p>
          <a:p>
            <a:r>
              <a:rPr lang="en-US" dirty="0"/>
              <a:t> </a:t>
            </a:r>
            <a:r>
              <a:rPr lang="en-US" dirty="0" smtClean="0"/>
              <a:t>Part </a:t>
            </a:r>
            <a:r>
              <a:rPr lang="en-US" dirty="0"/>
              <a:t>2: </a:t>
            </a:r>
            <a:endParaRPr lang="en-US" dirty="0" smtClean="0"/>
          </a:p>
          <a:p>
            <a:pPr lvl="1">
              <a:buFont typeface="Wingdings" panose="05000000000000000000" pitchFamily="2" charset="2"/>
              <a:buChar char="§"/>
            </a:pPr>
            <a:r>
              <a:rPr lang="en-US" dirty="0" smtClean="0"/>
              <a:t>Gathering </a:t>
            </a:r>
            <a:r>
              <a:rPr lang="en-US" dirty="0"/>
              <a:t>additional information of the list of officially categorized boroughs in Vancouver from Wikipedia.: Borough information will be used to map the existing data where each </a:t>
            </a:r>
            <a:r>
              <a:rPr lang="en-US" dirty="0" err="1"/>
              <a:t>neighbourhood</a:t>
            </a:r>
            <a:r>
              <a:rPr lang="en-US" dirty="0"/>
              <a:t> can be assigned with the right borough.</a:t>
            </a:r>
          </a:p>
          <a:p>
            <a:endParaRPr lang="en-US" dirty="0"/>
          </a:p>
          <a:p>
            <a:pPr marL="0" indent="0">
              <a:buNone/>
            </a:pPr>
            <a:endParaRPr lang="en-US" dirty="0"/>
          </a:p>
        </p:txBody>
      </p:sp>
    </p:spTree>
    <p:extLst>
      <p:ext uri="{BB962C8B-B14F-4D97-AF65-F5344CB8AC3E}">
        <p14:creationId xmlns:p14="http://schemas.microsoft.com/office/powerpoint/2010/main" val="2385965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Data</a:t>
            </a:r>
            <a:endParaRPr lang="en-US" b="1" dirty="0"/>
          </a:p>
        </p:txBody>
      </p:sp>
      <p:sp>
        <p:nvSpPr>
          <p:cNvPr id="3" name="Content Placeholder 2"/>
          <p:cNvSpPr>
            <a:spLocks noGrp="1"/>
          </p:cNvSpPr>
          <p:nvPr>
            <p:ph idx="1"/>
          </p:nvPr>
        </p:nvSpPr>
        <p:spPr>
          <a:xfrm>
            <a:off x="1141413" y="2666999"/>
            <a:ext cx="9905998" cy="3968932"/>
          </a:xfrm>
        </p:spPr>
        <p:txBody>
          <a:bodyPr>
            <a:normAutofit lnSpcReduction="10000"/>
          </a:bodyPr>
          <a:lstStyle/>
          <a:p>
            <a:r>
              <a:rPr lang="en-US" dirty="0" smtClean="0"/>
              <a:t>Part </a:t>
            </a:r>
            <a:r>
              <a:rPr lang="en-US" dirty="0"/>
              <a:t>3: </a:t>
            </a:r>
            <a:endParaRPr lang="en-US" dirty="0" smtClean="0"/>
          </a:p>
          <a:p>
            <a:pPr lvl="1">
              <a:buFont typeface="Wingdings" panose="05000000000000000000" pitchFamily="2" charset="2"/>
              <a:buChar char="§"/>
            </a:pPr>
            <a:r>
              <a:rPr lang="en-US" dirty="0" smtClean="0"/>
              <a:t>Creating </a:t>
            </a:r>
            <a:r>
              <a:rPr lang="en-US" dirty="0"/>
              <a:t>a new consolidated dataset of the Neighborhoods, along with their boroughs, crime data and the respective </a:t>
            </a:r>
            <a:r>
              <a:rPr lang="en-US" dirty="0" err="1"/>
              <a:t>Neighbourhood's</a:t>
            </a:r>
            <a:r>
              <a:rPr lang="en-US" dirty="0"/>
              <a:t> co-ordinates.: This data will be fetched using </a:t>
            </a:r>
            <a:r>
              <a:rPr lang="en-US" dirty="0" err="1"/>
              <a:t>OpenCage</a:t>
            </a:r>
            <a:r>
              <a:rPr lang="en-US" dirty="0"/>
              <a:t> Geocoder to find the safest borough and explore the </a:t>
            </a:r>
            <a:r>
              <a:rPr lang="en-US" dirty="0" err="1"/>
              <a:t>neighbourhood</a:t>
            </a:r>
            <a:r>
              <a:rPr lang="en-US" dirty="0"/>
              <a:t> by plotting it on maps using Folium and perform exploratory data analysis.</a:t>
            </a:r>
          </a:p>
          <a:p>
            <a:endParaRPr lang="en-US" dirty="0"/>
          </a:p>
          <a:p>
            <a:r>
              <a:rPr lang="en-US" dirty="0" smtClean="0"/>
              <a:t>Part </a:t>
            </a:r>
            <a:r>
              <a:rPr lang="en-US" dirty="0"/>
              <a:t>4: </a:t>
            </a:r>
            <a:endParaRPr lang="en-US" dirty="0" smtClean="0"/>
          </a:p>
          <a:p>
            <a:pPr lvl="1">
              <a:buFont typeface="Wingdings" panose="05000000000000000000" pitchFamily="2" charset="2"/>
              <a:buChar char="§"/>
            </a:pPr>
            <a:r>
              <a:rPr lang="en-US" dirty="0" smtClean="0"/>
              <a:t>Creating </a:t>
            </a:r>
            <a:r>
              <a:rPr lang="en-US" dirty="0"/>
              <a:t>a new consolidated dataset of the Neighborhoods, boroughs, and the most common venues and the respective </a:t>
            </a:r>
            <a:r>
              <a:rPr lang="en-US" dirty="0" err="1"/>
              <a:t>Neighbourhood</a:t>
            </a:r>
            <a:r>
              <a:rPr lang="en-US" dirty="0"/>
              <a:t> along with co-ordinates.: This data will be fetched using Four Square API to explore the </a:t>
            </a:r>
            <a:r>
              <a:rPr lang="en-US" dirty="0" err="1"/>
              <a:t>neighbourhood</a:t>
            </a:r>
            <a:r>
              <a:rPr lang="en-US" dirty="0"/>
              <a:t> venues and to apply machine learning algorithm to cluster the </a:t>
            </a:r>
            <a:r>
              <a:rPr lang="en-US" dirty="0" err="1"/>
              <a:t>neighbourhoods</a:t>
            </a:r>
            <a:r>
              <a:rPr lang="en-US" dirty="0"/>
              <a:t> and present the findings by plotting it on maps using Folium.</a:t>
            </a:r>
          </a:p>
        </p:txBody>
      </p:sp>
    </p:spTree>
    <p:extLst>
      <p:ext uri="{BB962C8B-B14F-4D97-AF65-F5344CB8AC3E}">
        <p14:creationId xmlns:p14="http://schemas.microsoft.com/office/powerpoint/2010/main" val="2611318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598023"/>
          </a:xfrm>
        </p:spPr>
        <p:txBody>
          <a:bodyPr/>
          <a:lstStyle/>
          <a:p>
            <a:r>
              <a:rPr lang="en-US" b="1" dirty="0"/>
              <a:t>Vancouver </a:t>
            </a:r>
            <a:r>
              <a:rPr lang="en-US" b="1" dirty="0" smtClean="0"/>
              <a:t>Crimes Dataset Description</a:t>
            </a:r>
            <a:endParaRPr lang="en-US" b="1" dirty="0"/>
          </a:p>
        </p:txBody>
      </p:sp>
      <p:sp>
        <p:nvSpPr>
          <p:cNvPr id="3" name="Content Placeholder 2"/>
          <p:cNvSpPr>
            <a:spLocks noGrp="1"/>
          </p:cNvSpPr>
          <p:nvPr>
            <p:ph idx="1"/>
          </p:nvPr>
        </p:nvSpPr>
        <p:spPr>
          <a:xfrm>
            <a:off x="1141413" y="2312126"/>
            <a:ext cx="9905998" cy="4415245"/>
          </a:xfrm>
        </p:spPr>
        <p:txBody>
          <a:bodyPr>
            <a:normAutofit fontScale="77500" lnSpcReduction="20000"/>
          </a:bodyPr>
          <a:lstStyle/>
          <a:p>
            <a:r>
              <a:rPr lang="en-US" b="1" dirty="0"/>
              <a:t>Part 1: </a:t>
            </a:r>
            <a:endParaRPr lang="en-US" b="1" dirty="0" smtClean="0"/>
          </a:p>
          <a:p>
            <a:pPr lvl="1"/>
            <a:r>
              <a:rPr lang="en-US" b="1" dirty="0" smtClean="0"/>
              <a:t>Using </a:t>
            </a:r>
            <a:r>
              <a:rPr lang="en-US" b="1" dirty="0"/>
              <a:t>a real world data set from </a:t>
            </a:r>
            <a:r>
              <a:rPr lang="en-US" b="1" dirty="0" err="1"/>
              <a:t>Kaggle</a:t>
            </a:r>
            <a:r>
              <a:rPr lang="en-US" b="1" dirty="0"/>
              <a:t> containing the Vancouver Crimes from 2003 to 2019</a:t>
            </a:r>
          </a:p>
          <a:p>
            <a:r>
              <a:rPr lang="en-US" b="1" dirty="0"/>
              <a:t>Vancouver Crime Report</a:t>
            </a:r>
          </a:p>
          <a:p>
            <a:pPr lvl="1"/>
            <a:r>
              <a:rPr lang="en-US" dirty="0"/>
              <a:t>Properties of the Crime Report</a:t>
            </a:r>
          </a:p>
          <a:p>
            <a:pPr lvl="1"/>
            <a:r>
              <a:rPr lang="en-US" dirty="0"/>
              <a:t>TYPE - Crime type</a:t>
            </a:r>
          </a:p>
          <a:p>
            <a:pPr lvl="1"/>
            <a:r>
              <a:rPr lang="en-US" dirty="0"/>
              <a:t>YEAR - Recorded year</a:t>
            </a:r>
          </a:p>
          <a:p>
            <a:pPr lvl="1"/>
            <a:r>
              <a:rPr lang="en-US" dirty="0"/>
              <a:t>MONTH - Recorded month</a:t>
            </a:r>
          </a:p>
          <a:p>
            <a:pPr lvl="1"/>
            <a:r>
              <a:rPr lang="en-US" dirty="0"/>
              <a:t>DAY - Recorded day</a:t>
            </a:r>
          </a:p>
          <a:p>
            <a:pPr lvl="1"/>
            <a:r>
              <a:rPr lang="en-US" dirty="0"/>
              <a:t>HOUR - Recorded hour</a:t>
            </a:r>
          </a:p>
          <a:p>
            <a:pPr lvl="1"/>
            <a:r>
              <a:rPr lang="en-US" dirty="0"/>
              <a:t>MINUTE - Recorded minute</a:t>
            </a:r>
          </a:p>
          <a:p>
            <a:pPr lvl="1"/>
            <a:r>
              <a:rPr lang="en-US" dirty="0"/>
              <a:t>HUNDRED_BLOCK - Recorded block</a:t>
            </a:r>
          </a:p>
          <a:p>
            <a:pPr lvl="1"/>
            <a:r>
              <a:rPr lang="en-US" dirty="0"/>
              <a:t>NEIGHBOURHOOD - Recorded neighborhood</a:t>
            </a:r>
          </a:p>
          <a:p>
            <a:pPr lvl="1"/>
            <a:r>
              <a:rPr lang="en-US" dirty="0"/>
              <a:t>X - GPS </a:t>
            </a:r>
            <a:r>
              <a:rPr lang="en-US" dirty="0" err="1"/>
              <a:t>longtitude</a:t>
            </a:r>
            <a:endParaRPr lang="en-US" dirty="0"/>
          </a:p>
          <a:p>
            <a:pPr lvl="1"/>
            <a:r>
              <a:rPr lang="en-US" dirty="0"/>
              <a:t>Y - GPS latitude</a:t>
            </a:r>
          </a:p>
          <a:p>
            <a:r>
              <a:rPr lang="en-US" dirty="0"/>
              <a:t>Data set URL</a:t>
            </a:r>
            <a:r>
              <a:rPr lang="en-US" dirty="0" smtClean="0"/>
              <a:t>: </a:t>
            </a:r>
            <a:r>
              <a:rPr lang="en-US" dirty="0" smtClean="0">
                <a:hlinkClick r:id="rId2"/>
              </a:rPr>
              <a:t>GitHub link</a:t>
            </a:r>
            <a:endParaRPr lang="en-US" dirty="0"/>
          </a:p>
        </p:txBody>
      </p:sp>
    </p:spTree>
    <p:extLst>
      <p:ext uri="{BB962C8B-B14F-4D97-AF65-F5344CB8AC3E}">
        <p14:creationId xmlns:p14="http://schemas.microsoft.com/office/powerpoint/2010/main" val="3459850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Vancouver Crime </a:t>
            </a:r>
            <a:r>
              <a:rPr lang="en-US" b="1" dirty="0" smtClean="0"/>
              <a:t>Report</a:t>
            </a:r>
            <a:endParaRPr lang="en-US" dirty="0"/>
          </a:p>
        </p:txBody>
      </p:sp>
      <p:sp>
        <p:nvSpPr>
          <p:cNvPr id="3" name="Content Placeholder 2"/>
          <p:cNvSpPr>
            <a:spLocks noGrp="1"/>
          </p:cNvSpPr>
          <p:nvPr>
            <p:ph idx="1"/>
          </p:nvPr>
        </p:nvSpPr>
        <p:spPr>
          <a:xfrm>
            <a:off x="1141413" y="2286001"/>
            <a:ext cx="6918370" cy="4232366"/>
          </a:xfrm>
        </p:spPr>
        <p:txBody>
          <a:bodyPr/>
          <a:lstStyle/>
          <a:p>
            <a:r>
              <a:rPr lang="en-US" dirty="0"/>
              <a:t>By Dropping (MINUTE', 'HUNDRED_BLOCK', 'X', </a:t>
            </a:r>
            <a:r>
              <a:rPr lang="en-US" dirty="0" smtClean="0"/>
              <a:t>'Y‘) Columns</a:t>
            </a:r>
          </a:p>
          <a:p>
            <a:r>
              <a:rPr lang="en-US" dirty="0" smtClean="0"/>
              <a:t>And focusing </a:t>
            </a:r>
            <a:r>
              <a:rPr lang="en-US" dirty="0"/>
              <a:t>On ('Type', 'Year','Month','Day','Hour',</a:t>
            </a:r>
            <a:r>
              <a:rPr lang="en-US" dirty="0" smtClean="0"/>
              <a:t>'</a:t>
            </a:r>
            <a:r>
              <a:rPr lang="en-US" dirty="0" err="1" smtClean="0"/>
              <a:t>Neighbourhood</a:t>
            </a:r>
            <a:r>
              <a:rPr lang="en-US" dirty="0" smtClean="0"/>
              <a:t>‘) Columns</a:t>
            </a:r>
          </a:p>
          <a:p>
            <a:r>
              <a:rPr lang="en-US" dirty="0" smtClean="0"/>
              <a:t>Getting the Count Values For Crimes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783" y="2514600"/>
            <a:ext cx="3526563" cy="4003766"/>
          </a:xfrm>
          <a:prstGeom prst="rect">
            <a:avLst/>
          </a:prstGeom>
        </p:spPr>
      </p:pic>
    </p:spTree>
    <p:extLst>
      <p:ext uri="{BB962C8B-B14F-4D97-AF65-F5344CB8AC3E}">
        <p14:creationId xmlns:p14="http://schemas.microsoft.com/office/powerpoint/2010/main" val="363604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Data Analysis</a:t>
            </a:r>
            <a:endParaRPr lang="en-US" b="1" dirty="0"/>
          </a:p>
        </p:txBody>
      </p:sp>
      <p:sp>
        <p:nvSpPr>
          <p:cNvPr id="3" name="Content Placeholder 2"/>
          <p:cNvSpPr>
            <a:spLocks noGrp="1"/>
          </p:cNvSpPr>
          <p:nvPr>
            <p:ph idx="1"/>
          </p:nvPr>
        </p:nvSpPr>
        <p:spPr/>
        <p:txBody>
          <a:bodyPr/>
          <a:lstStyle/>
          <a:p>
            <a:r>
              <a:rPr lang="en-US" b="1" dirty="0"/>
              <a:t>Part 2: </a:t>
            </a:r>
            <a:endParaRPr lang="en-US" b="1" dirty="0" smtClean="0"/>
          </a:p>
          <a:p>
            <a:pPr lvl="1"/>
            <a:r>
              <a:rPr lang="en-US" b="1" dirty="0" smtClean="0"/>
              <a:t>Gathering </a:t>
            </a:r>
            <a:r>
              <a:rPr lang="en-US" b="1" dirty="0"/>
              <a:t>additional information about the Neighborhood from Wikipedia</a:t>
            </a:r>
          </a:p>
          <a:p>
            <a:r>
              <a:rPr lang="en-US" b="1" dirty="0"/>
              <a:t>As part of data set Borough which the neighborhood was part of was not categorized, so we will create a dictionary of Neighborhood and based on data in the following </a:t>
            </a:r>
            <a:r>
              <a:rPr lang="en-US" b="1" dirty="0">
                <a:hlinkClick r:id="rId2"/>
              </a:rPr>
              <a:t>Wikipedia page</a:t>
            </a:r>
            <a:r>
              <a:rPr lang="en-US" b="1" dirty="0"/>
              <a:t>.</a:t>
            </a:r>
          </a:p>
          <a:p>
            <a:endParaRPr lang="en-US" dirty="0"/>
          </a:p>
        </p:txBody>
      </p:sp>
    </p:spTree>
    <p:extLst>
      <p:ext uri="{BB962C8B-B14F-4D97-AF65-F5344CB8AC3E}">
        <p14:creationId xmlns:p14="http://schemas.microsoft.com/office/powerpoint/2010/main" val="1164860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67</TotalTime>
  <Words>1143</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vt:lpstr>
      <vt:lpstr>Mesh</vt:lpstr>
      <vt:lpstr>IBM Capstone Project - The Battle of Neighborhoods </vt:lpstr>
      <vt:lpstr>Index</vt:lpstr>
      <vt:lpstr>Introduction: Business Problem </vt:lpstr>
      <vt:lpstr>Data</vt:lpstr>
      <vt:lpstr>Data</vt:lpstr>
      <vt:lpstr>Data</vt:lpstr>
      <vt:lpstr>Vancouver Crimes Dataset Description</vt:lpstr>
      <vt:lpstr>Vancouver Crime Report</vt:lpstr>
      <vt:lpstr>Data Analysis</vt:lpstr>
      <vt:lpstr>Neighborhoods with highest crime</vt:lpstr>
      <vt:lpstr>Different Kind of Crimes in West Side Borough</vt:lpstr>
      <vt:lpstr>Data Analysis</vt:lpstr>
      <vt:lpstr>fetched Longitude, latitude OpenCage Geocoder</vt:lpstr>
      <vt:lpstr>Data Analysis</vt:lpstr>
      <vt:lpstr>the most common venues and the respective Neighbourhood</vt:lpstr>
      <vt:lpstr>Importing Libraries</vt:lpstr>
      <vt:lpstr>Methodology</vt:lpstr>
      <vt:lpstr>One Hot Encoding to Analyze Each Neighborhood </vt:lpstr>
      <vt:lpstr>Results and Discussion </vt:lpstr>
      <vt:lpstr>5 Cluster of safety in West Side Borough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dc:title>
  <dc:creator>Fuhrer</dc:creator>
  <cp:lastModifiedBy>Fuhrer</cp:lastModifiedBy>
  <cp:revision>13</cp:revision>
  <dcterms:created xsi:type="dcterms:W3CDTF">2020-05-26T17:18:47Z</dcterms:created>
  <dcterms:modified xsi:type="dcterms:W3CDTF">2020-05-26T22:33:21Z</dcterms:modified>
</cp:coreProperties>
</file>