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88" r:id="rId3"/>
    <p:sldId id="289" r:id="rId4"/>
    <p:sldId id="257" r:id="rId5"/>
    <p:sldId id="258" r:id="rId6"/>
    <p:sldId id="259" r:id="rId7"/>
    <p:sldId id="260" r:id="rId8"/>
    <p:sldId id="261" r:id="rId9"/>
    <p:sldId id="262" r:id="rId10"/>
    <p:sldId id="264" r:id="rId11"/>
    <p:sldId id="265" r:id="rId12"/>
    <p:sldId id="266" r:id="rId13"/>
    <p:sldId id="267" r:id="rId14"/>
    <p:sldId id="268" r:id="rId15"/>
    <p:sldId id="269" r:id="rId16"/>
    <p:sldId id="270" r:id="rId17"/>
    <p:sldId id="291" r:id="rId18"/>
    <p:sldId id="271" r:id="rId19"/>
    <p:sldId id="272" r:id="rId20"/>
    <p:sldId id="273" r:id="rId21"/>
    <p:sldId id="275" r:id="rId22"/>
    <p:sldId id="276" r:id="rId23"/>
    <p:sldId id="277" r:id="rId24"/>
    <p:sldId id="278" r:id="rId25"/>
    <p:sldId id="279" r:id="rId26"/>
    <p:sldId id="280" r:id="rId27"/>
    <p:sldId id="281" r:id="rId28"/>
    <p:sldId id="282" r:id="rId29"/>
    <p:sldId id="284" r:id="rId30"/>
    <p:sldId id="285" r:id="rId31"/>
    <p:sldId id="283" r:id="rId32"/>
    <p:sldId id="286" r:id="rId33"/>
    <p:sldId id="287" r:id="rId34"/>
    <p:sldId id="29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297" autoAdjust="0"/>
  </p:normalViewPr>
  <p:slideViewPr>
    <p:cSldViewPr snapToGrid="0">
      <p:cViewPr varScale="1">
        <p:scale>
          <a:sx n="54" d="100"/>
          <a:sy n="54" d="100"/>
        </p:scale>
        <p:origin x="13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621A15-C8C7-4160-99EB-599C31980ABA}" type="datetimeFigureOut">
              <a:rPr lang="en-US" smtClean="0"/>
              <a:t>4/13/2022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9279C3-2B85-4184-B36A-51518A542CEA}" type="slidenum">
              <a:rPr lang="en-US" smtClean="0"/>
              <a:t>‹#›</a:t>
            </a:fld>
            <a:endParaRPr lang="en-US"/>
          </a:p>
        </p:txBody>
      </p:sp>
    </p:spTree>
    <p:extLst>
      <p:ext uri="{BB962C8B-B14F-4D97-AF65-F5344CB8AC3E}">
        <p14:creationId xmlns:p14="http://schemas.microsoft.com/office/powerpoint/2010/main" val="3118379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effectLst/>
              </a:rPr>
              <a:t>The yellow box refers to all the documents in the corpus (represented by M). In our case, M = 5 as we have 5 documents.</a:t>
            </a:r>
            <a:endParaRPr lang="en-US" dirty="0" smtClean="0"/>
          </a:p>
          <a:p>
            <a:pPr lvl="1"/>
            <a:r>
              <a:rPr lang="en-US" dirty="0" smtClean="0">
                <a:effectLst/>
              </a:rPr>
              <a:t>Next, the peach color box is the number of words in a document, given by N</a:t>
            </a:r>
            <a:endParaRPr lang="en-US" dirty="0" smtClean="0"/>
          </a:p>
          <a:p>
            <a:pPr lvl="1"/>
            <a:r>
              <a:rPr lang="en-US" dirty="0" smtClean="0">
                <a:effectLst/>
              </a:rPr>
              <a:t>Inside this peach box, there can be many words. One of those words is w, which is in the blue color circle.</a:t>
            </a:r>
            <a:endParaRPr lang="en-US" dirty="0" smtClean="0"/>
          </a:p>
          <a:p>
            <a:endParaRPr lang="en-US" dirty="0"/>
          </a:p>
        </p:txBody>
      </p:sp>
      <p:sp>
        <p:nvSpPr>
          <p:cNvPr id="4" name="Slide Number Placeholder 3"/>
          <p:cNvSpPr>
            <a:spLocks noGrp="1"/>
          </p:cNvSpPr>
          <p:nvPr>
            <p:ph type="sldNum" sz="quarter" idx="10"/>
          </p:nvPr>
        </p:nvSpPr>
        <p:spPr/>
        <p:txBody>
          <a:bodyPr/>
          <a:lstStyle/>
          <a:p>
            <a:fld id="{619279C3-2B85-4184-B36A-51518A542CEA}" type="slidenum">
              <a:rPr lang="en-US" smtClean="0"/>
              <a:t>11</a:t>
            </a:fld>
            <a:endParaRPr lang="en-US"/>
          </a:p>
        </p:txBody>
      </p:sp>
    </p:spTree>
    <p:extLst>
      <p:ext uri="{BB962C8B-B14F-4D97-AF65-F5344CB8AC3E}">
        <p14:creationId xmlns:p14="http://schemas.microsoft.com/office/powerpoint/2010/main" val="494792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https://www.researchgate.net/publication/333865994_Yoga-Veganism_Correlation_Mining_of_Twitter_Health_Data</a:t>
            </a:r>
            <a:endParaRPr lang="en-US" dirty="0"/>
          </a:p>
        </p:txBody>
      </p:sp>
      <p:sp>
        <p:nvSpPr>
          <p:cNvPr id="4" name="Slide Number Placeholder 3"/>
          <p:cNvSpPr>
            <a:spLocks noGrp="1"/>
          </p:cNvSpPr>
          <p:nvPr>
            <p:ph type="sldNum" sz="quarter" idx="10"/>
          </p:nvPr>
        </p:nvSpPr>
        <p:spPr/>
        <p:txBody>
          <a:bodyPr/>
          <a:lstStyle/>
          <a:p>
            <a:fld id="{619279C3-2B85-4184-B36A-51518A542CEA}" type="slidenum">
              <a:rPr lang="en-US" smtClean="0"/>
              <a:t>27</a:t>
            </a:fld>
            <a:endParaRPr lang="en-US"/>
          </a:p>
        </p:txBody>
      </p:sp>
    </p:spTree>
    <p:extLst>
      <p:ext uri="{BB962C8B-B14F-4D97-AF65-F5344CB8AC3E}">
        <p14:creationId xmlns:p14="http://schemas.microsoft.com/office/powerpoint/2010/main" val="3240323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9279C3-2B85-4184-B36A-51518A542CEA}" type="slidenum">
              <a:rPr lang="en-US" smtClean="0"/>
              <a:t>28</a:t>
            </a:fld>
            <a:endParaRPr lang="en-US"/>
          </a:p>
        </p:txBody>
      </p:sp>
    </p:spTree>
    <p:extLst>
      <p:ext uri="{BB962C8B-B14F-4D97-AF65-F5344CB8AC3E}">
        <p14:creationId xmlns:p14="http://schemas.microsoft.com/office/powerpoint/2010/main" val="1269414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9279C3-2B85-4184-B36A-51518A542CEA}" type="slidenum">
              <a:rPr lang="en-US" smtClean="0"/>
              <a:t>31</a:t>
            </a:fld>
            <a:endParaRPr lang="en-US"/>
          </a:p>
        </p:txBody>
      </p:sp>
    </p:spTree>
    <p:extLst>
      <p:ext uri="{BB962C8B-B14F-4D97-AF65-F5344CB8AC3E}">
        <p14:creationId xmlns:p14="http://schemas.microsoft.com/office/powerpoint/2010/main" val="2194657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https://www.analyticsvidhya.com/blog/2021/06/part-16-step-by-step-guide-to-master-nlp-topic-modelling-using-lsa/</a:t>
            </a:r>
            <a:endParaRPr lang="en-US" dirty="0"/>
          </a:p>
        </p:txBody>
      </p:sp>
      <p:sp>
        <p:nvSpPr>
          <p:cNvPr id="4" name="Slide Number Placeholder 3"/>
          <p:cNvSpPr>
            <a:spLocks noGrp="1"/>
          </p:cNvSpPr>
          <p:nvPr>
            <p:ph type="sldNum" sz="quarter" idx="10"/>
          </p:nvPr>
        </p:nvSpPr>
        <p:spPr/>
        <p:txBody>
          <a:bodyPr/>
          <a:lstStyle/>
          <a:p>
            <a:fld id="{619279C3-2B85-4184-B36A-51518A542CEA}" type="slidenum">
              <a:rPr lang="en-US" smtClean="0"/>
              <a:t>34</a:t>
            </a:fld>
            <a:endParaRPr lang="en-US"/>
          </a:p>
        </p:txBody>
      </p:sp>
    </p:spTree>
    <p:extLst>
      <p:ext uri="{BB962C8B-B14F-4D97-AF65-F5344CB8AC3E}">
        <p14:creationId xmlns:p14="http://schemas.microsoft.com/office/powerpoint/2010/main" val="38054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13ED59-005F-45AC-9E78-8E117B285087}"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E9838-1EEA-4FDD-BE20-5BB2CF6B9525}" type="slidenum">
              <a:rPr lang="en-US" smtClean="0"/>
              <a:t>‹#›</a:t>
            </a:fld>
            <a:endParaRPr lang="en-US"/>
          </a:p>
        </p:txBody>
      </p:sp>
    </p:spTree>
    <p:extLst>
      <p:ext uri="{BB962C8B-B14F-4D97-AF65-F5344CB8AC3E}">
        <p14:creationId xmlns:p14="http://schemas.microsoft.com/office/powerpoint/2010/main" val="153270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13ED59-005F-45AC-9E78-8E117B285087}"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E9838-1EEA-4FDD-BE20-5BB2CF6B9525}" type="slidenum">
              <a:rPr lang="en-US" smtClean="0"/>
              <a:t>‹#›</a:t>
            </a:fld>
            <a:endParaRPr lang="en-US"/>
          </a:p>
        </p:txBody>
      </p:sp>
    </p:spTree>
    <p:extLst>
      <p:ext uri="{BB962C8B-B14F-4D97-AF65-F5344CB8AC3E}">
        <p14:creationId xmlns:p14="http://schemas.microsoft.com/office/powerpoint/2010/main" val="2659122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13ED59-005F-45AC-9E78-8E117B285087}"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E9838-1EEA-4FDD-BE20-5BB2CF6B9525}" type="slidenum">
              <a:rPr lang="en-US" smtClean="0"/>
              <a:t>‹#›</a:t>
            </a:fld>
            <a:endParaRPr lang="en-US"/>
          </a:p>
        </p:txBody>
      </p:sp>
    </p:spTree>
    <p:extLst>
      <p:ext uri="{BB962C8B-B14F-4D97-AF65-F5344CB8AC3E}">
        <p14:creationId xmlns:p14="http://schemas.microsoft.com/office/powerpoint/2010/main" val="33382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13ED59-005F-45AC-9E78-8E117B285087}"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E9838-1EEA-4FDD-BE20-5BB2CF6B9525}" type="slidenum">
              <a:rPr lang="en-US" smtClean="0"/>
              <a:t>‹#›</a:t>
            </a:fld>
            <a:endParaRPr lang="en-US"/>
          </a:p>
        </p:txBody>
      </p:sp>
    </p:spTree>
    <p:extLst>
      <p:ext uri="{BB962C8B-B14F-4D97-AF65-F5344CB8AC3E}">
        <p14:creationId xmlns:p14="http://schemas.microsoft.com/office/powerpoint/2010/main" val="2941135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13ED59-005F-45AC-9E78-8E117B285087}"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E9838-1EEA-4FDD-BE20-5BB2CF6B9525}" type="slidenum">
              <a:rPr lang="en-US" smtClean="0"/>
              <a:t>‹#›</a:t>
            </a:fld>
            <a:endParaRPr lang="en-US"/>
          </a:p>
        </p:txBody>
      </p:sp>
    </p:spTree>
    <p:extLst>
      <p:ext uri="{BB962C8B-B14F-4D97-AF65-F5344CB8AC3E}">
        <p14:creationId xmlns:p14="http://schemas.microsoft.com/office/powerpoint/2010/main" val="3938341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13ED59-005F-45AC-9E78-8E117B285087}"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E9838-1EEA-4FDD-BE20-5BB2CF6B9525}" type="slidenum">
              <a:rPr lang="en-US" smtClean="0"/>
              <a:t>‹#›</a:t>
            </a:fld>
            <a:endParaRPr lang="en-US"/>
          </a:p>
        </p:txBody>
      </p:sp>
    </p:spTree>
    <p:extLst>
      <p:ext uri="{BB962C8B-B14F-4D97-AF65-F5344CB8AC3E}">
        <p14:creationId xmlns:p14="http://schemas.microsoft.com/office/powerpoint/2010/main" val="1507247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13ED59-005F-45AC-9E78-8E117B285087}" type="datetimeFigureOut">
              <a:rPr lang="en-US" smtClean="0"/>
              <a:t>4/13/2022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8E9838-1EEA-4FDD-BE20-5BB2CF6B9525}" type="slidenum">
              <a:rPr lang="en-US" smtClean="0"/>
              <a:t>‹#›</a:t>
            </a:fld>
            <a:endParaRPr lang="en-US"/>
          </a:p>
        </p:txBody>
      </p:sp>
    </p:spTree>
    <p:extLst>
      <p:ext uri="{BB962C8B-B14F-4D97-AF65-F5344CB8AC3E}">
        <p14:creationId xmlns:p14="http://schemas.microsoft.com/office/powerpoint/2010/main" val="2067443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13ED59-005F-45AC-9E78-8E117B285087}" type="datetimeFigureOut">
              <a:rPr lang="en-US" smtClean="0"/>
              <a:t>4/13/2022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8E9838-1EEA-4FDD-BE20-5BB2CF6B9525}" type="slidenum">
              <a:rPr lang="en-US" smtClean="0"/>
              <a:t>‹#›</a:t>
            </a:fld>
            <a:endParaRPr lang="en-US"/>
          </a:p>
        </p:txBody>
      </p:sp>
    </p:spTree>
    <p:extLst>
      <p:ext uri="{BB962C8B-B14F-4D97-AF65-F5344CB8AC3E}">
        <p14:creationId xmlns:p14="http://schemas.microsoft.com/office/powerpoint/2010/main" val="1247997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13ED59-005F-45AC-9E78-8E117B285087}" type="datetimeFigureOut">
              <a:rPr lang="en-US" smtClean="0"/>
              <a:t>4/13/2022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8E9838-1EEA-4FDD-BE20-5BB2CF6B9525}" type="slidenum">
              <a:rPr lang="en-US" smtClean="0"/>
              <a:t>‹#›</a:t>
            </a:fld>
            <a:endParaRPr lang="en-US"/>
          </a:p>
        </p:txBody>
      </p:sp>
    </p:spTree>
    <p:extLst>
      <p:ext uri="{BB962C8B-B14F-4D97-AF65-F5344CB8AC3E}">
        <p14:creationId xmlns:p14="http://schemas.microsoft.com/office/powerpoint/2010/main" val="4043025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13ED59-005F-45AC-9E78-8E117B285087}"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E9838-1EEA-4FDD-BE20-5BB2CF6B9525}" type="slidenum">
              <a:rPr lang="en-US" smtClean="0"/>
              <a:t>‹#›</a:t>
            </a:fld>
            <a:endParaRPr lang="en-US"/>
          </a:p>
        </p:txBody>
      </p:sp>
    </p:spTree>
    <p:extLst>
      <p:ext uri="{BB962C8B-B14F-4D97-AF65-F5344CB8AC3E}">
        <p14:creationId xmlns:p14="http://schemas.microsoft.com/office/powerpoint/2010/main" val="2357274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13ED59-005F-45AC-9E78-8E117B285087}"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E9838-1EEA-4FDD-BE20-5BB2CF6B9525}" type="slidenum">
              <a:rPr lang="en-US" smtClean="0"/>
              <a:t>‹#›</a:t>
            </a:fld>
            <a:endParaRPr lang="en-US"/>
          </a:p>
        </p:txBody>
      </p:sp>
    </p:spTree>
    <p:extLst>
      <p:ext uri="{BB962C8B-B14F-4D97-AF65-F5344CB8AC3E}">
        <p14:creationId xmlns:p14="http://schemas.microsoft.com/office/powerpoint/2010/main" val="1632803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13ED59-005F-45AC-9E78-8E117B285087}" type="datetimeFigureOut">
              <a:rPr lang="en-US" smtClean="0"/>
              <a:t>4/13/2022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8E9838-1EEA-4FDD-BE20-5BB2CF6B9525}" type="slidenum">
              <a:rPr lang="en-US" smtClean="0"/>
              <a:t>‹#›</a:t>
            </a:fld>
            <a:endParaRPr lang="en-US"/>
          </a:p>
        </p:txBody>
      </p:sp>
    </p:spTree>
    <p:extLst>
      <p:ext uri="{BB962C8B-B14F-4D97-AF65-F5344CB8AC3E}">
        <p14:creationId xmlns:p14="http://schemas.microsoft.com/office/powerpoint/2010/main" val="2775500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Topics Modeling </a:t>
            </a:r>
            <a:endParaRPr lang="en-US" dirty="0"/>
          </a:p>
        </p:txBody>
      </p:sp>
      <p:sp>
        <p:nvSpPr>
          <p:cNvPr id="3" name="Subtitle 2"/>
          <p:cNvSpPr>
            <a:spLocks noGrp="1"/>
          </p:cNvSpPr>
          <p:nvPr>
            <p:ph type="subTitle" idx="1"/>
          </p:nvPr>
        </p:nvSpPr>
        <p:spPr/>
        <p:txBody>
          <a:bodyPr/>
          <a:lstStyle/>
          <a:p>
            <a:r>
              <a:rPr lang="en-US" dirty="0" smtClean="0"/>
              <a:t>Tuning LDA Model</a:t>
            </a:r>
            <a:endParaRPr lang="en-US" dirty="0"/>
          </a:p>
        </p:txBody>
      </p:sp>
    </p:spTree>
    <p:extLst>
      <p:ext uri="{BB962C8B-B14F-4D97-AF65-F5344CB8AC3E}">
        <p14:creationId xmlns:p14="http://schemas.microsoft.com/office/powerpoint/2010/main" val="3391938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mn-lt"/>
              </a:rPr>
              <a:t>LDA Corpus</a:t>
            </a:r>
            <a:endParaRPr lang="en-US" sz="4000" b="1" dirty="0">
              <a:latin typeface="+mn-lt"/>
            </a:endParaRPr>
          </a:p>
        </p:txBody>
      </p:sp>
      <p:sp>
        <p:nvSpPr>
          <p:cNvPr id="3" name="Content Placeholder 2"/>
          <p:cNvSpPr>
            <a:spLocks noGrp="1"/>
          </p:cNvSpPr>
          <p:nvPr>
            <p:ph idx="1"/>
          </p:nvPr>
        </p:nvSpPr>
        <p:spPr/>
        <p:txBody>
          <a:bodyPr>
            <a:normAutofit/>
          </a:bodyPr>
          <a:lstStyle/>
          <a:p>
            <a:r>
              <a:rPr lang="en-US" sz="2400" dirty="0" smtClean="0"/>
              <a:t>A corpus is the collection of documents, can be represented as a document-word (or document term matrix) also known as DTM.</a:t>
            </a:r>
          </a:p>
          <a:p>
            <a:endParaRPr lang="en-US"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93037" y="2661961"/>
            <a:ext cx="4405925" cy="3649939"/>
          </a:xfrm>
          <a:prstGeom prst="rect">
            <a:avLst/>
          </a:prstGeom>
        </p:spPr>
      </p:pic>
    </p:spTree>
    <p:extLst>
      <p:ext uri="{BB962C8B-B14F-4D97-AF65-F5344CB8AC3E}">
        <p14:creationId xmlns:p14="http://schemas.microsoft.com/office/powerpoint/2010/main" val="261797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mn-lt"/>
              </a:rPr>
              <a:t>LDA Probability Theory </a:t>
            </a:r>
            <a:endParaRPr lang="en-US" sz="4000" b="1" dirty="0">
              <a:latin typeface="+mn-lt"/>
            </a:endParaRPr>
          </a:p>
        </p:txBody>
      </p:sp>
      <p:sp>
        <p:nvSpPr>
          <p:cNvPr id="3" name="Content Placeholder 2"/>
          <p:cNvSpPr>
            <a:spLocks noGrp="1"/>
          </p:cNvSpPr>
          <p:nvPr>
            <p:ph idx="1"/>
          </p:nvPr>
        </p:nvSpPr>
        <p:spPr/>
        <p:txBody>
          <a:bodyPr>
            <a:normAutofit/>
          </a:bodyPr>
          <a:lstStyle/>
          <a:p>
            <a:endParaRPr lang="en-US" sz="2400" dirty="0" smtClean="0"/>
          </a:p>
          <a:p>
            <a:endParaRPr lang="en-US" sz="2400" dirty="0"/>
          </a:p>
          <a:p>
            <a:endParaRPr lang="en-US" sz="2400" dirty="0" smtClean="0"/>
          </a:p>
          <a:p>
            <a:endParaRPr lang="en-US" sz="2400" dirty="0"/>
          </a:p>
          <a:p>
            <a:endParaRPr lang="en-US" sz="2400" dirty="0" smtClean="0"/>
          </a:p>
          <a:p>
            <a:endParaRPr lang="en-US" sz="2400" dirty="0" smtClean="0"/>
          </a:p>
          <a:p>
            <a:r>
              <a:rPr lang="en-US" sz="2400" dirty="0" smtClean="0"/>
              <a:t>According to LDA, every word is associated (or related) with a latent (or hidden) topic, which here is stated by Z. Now, this assignment of Z to a topic word in these documents gives a topic word distribution present in the corpus that is represented by theta (𝛳).</a:t>
            </a:r>
          </a:p>
        </p:txBody>
      </p:sp>
      <p:pic>
        <p:nvPicPr>
          <p:cNvPr id="4" name="Picture 3"/>
          <p:cNvPicPr>
            <a:picLocks noChangeAspect="1"/>
          </p:cNvPicPr>
          <p:nvPr/>
        </p:nvPicPr>
        <p:blipFill>
          <a:blip r:embed="rId3"/>
          <a:stretch>
            <a:fillRect/>
          </a:stretch>
        </p:blipFill>
        <p:spPr>
          <a:xfrm>
            <a:off x="2683528" y="1825625"/>
            <a:ext cx="6824943" cy="2496535"/>
          </a:xfrm>
          <a:prstGeom prst="rect">
            <a:avLst/>
          </a:prstGeom>
        </p:spPr>
      </p:pic>
    </p:spTree>
    <p:extLst>
      <p:ext uri="{BB962C8B-B14F-4D97-AF65-F5344CB8AC3E}">
        <p14:creationId xmlns:p14="http://schemas.microsoft.com/office/powerpoint/2010/main" val="3399948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LDA Model Parameters</a:t>
            </a:r>
            <a:endParaRPr lang="en-US" b="1" dirty="0">
              <a:latin typeface="+mn-lt"/>
            </a:endParaRPr>
          </a:p>
        </p:txBody>
      </p:sp>
      <p:sp>
        <p:nvSpPr>
          <p:cNvPr id="3" name="Content Placeholder 2"/>
          <p:cNvSpPr>
            <a:spLocks noGrp="1"/>
          </p:cNvSpPr>
          <p:nvPr>
            <p:ph idx="1"/>
          </p:nvPr>
        </p:nvSpPr>
        <p:spPr/>
        <p:txBody>
          <a:bodyPr>
            <a:noAutofit/>
          </a:bodyPr>
          <a:lstStyle/>
          <a:p>
            <a:r>
              <a:rPr lang="en-US" sz="2400" dirty="0" smtClean="0"/>
              <a:t>The LDA model has two parameters that control the distributions:</a:t>
            </a:r>
          </a:p>
          <a:p>
            <a:pPr lvl="1"/>
            <a:r>
              <a:rPr lang="en-US" dirty="0" smtClean="0">
                <a:effectLst/>
              </a:rPr>
              <a:t>Alpha (ɑ) controls per-document topic distribution, and</a:t>
            </a:r>
            <a:endParaRPr lang="en-US" dirty="0" smtClean="0"/>
          </a:p>
          <a:p>
            <a:pPr lvl="1"/>
            <a:r>
              <a:rPr lang="en-US" dirty="0" smtClean="0">
                <a:effectLst/>
              </a:rPr>
              <a:t>Beta (ꞵ) controls per topic word distribution</a:t>
            </a:r>
          </a:p>
          <a:p>
            <a:r>
              <a:rPr lang="en-US" sz="2400" dirty="0" smtClean="0"/>
              <a:t>And this prams we will try to tune them </a:t>
            </a:r>
          </a:p>
          <a:p>
            <a:r>
              <a:rPr lang="en-US" sz="2400" dirty="0" smtClean="0"/>
              <a:t>To summarize:</a:t>
            </a:r>
          </a:p>
          <a:p>
            <a:pPr lvl="1"/>
            <a:r>
              <a:rPr lang="en-US" dirty="0" smtClean="0">
                <a:effectLst/>
              </a:rPr>
              <a:t>M: is the total documents in the corpus</a:t>
            </a:r>
            <a:endParaRPr lang="en-US" dirty="0" smtClean="0"/>
          </a:p>
          <a:p>
            <a:pPr lvl="1"/>
            <a:r>
              <a:rPr lang="en-US" dirty="0" smtClean="0">
                <a:effectLst/>
              </a:rPr>
              <a:t>N: is the number of words in the document</a:t>
            </a:r>
            <a:endParaRPr lang="en-US" dirty="0" smtClean="0"/>
          </a:p>
          <a:p>
            <a:pPr lvl="1"/>
            <a:r>
              <a:rPr lang="en-US" dirty="0" smtClean="0">
                <a:effectLst/>
              </a:rPr>
              <a:t>w: is the Word in a document</a:t>
            </a:r>
            <a:endParaRPr lang="en-US" dirty="0" smtClean="0"/>
          </a:p>
          <a:p>
            <a:pPr lvl="1"/>
            <a:r>
              <a:rPr lang="en-US" dirty="0" smtClean="0">
                <a:effectLst/>
              </a:rPr>
              <a:t>z: is the latent topic assigned to a word</a:t>
            </a:r>
            <a:endParaRPr lang="en-US" dirty="0" smtClean="0"/>
          </a:p>
          <a:p>
            <a:pPr lvl="1"/>
            <a:r>
              <a:rPr lang="en-US" dirty="0" smtClean="0">
                <a:effectLst/>
              </a:rPr>
              <a:t>theta (𝛳): is the topic distribution</a:t>
            </a:r>
            <a:endParaRPr lang="en-US" dirty="0" smtClean="0"/>
          </a:p>
          <a:p>
            <a:pPr lvl="1"/>
            <a:r>
              <a:rPr lang="en-US" dirty="0" smtClean="0">
                <a:effectLst/>
              </a:rPr>
              <a:t>LDA model s parameters: Alpha (ɑ) and Beta (ꞵ)</a:t>
            </a:r>
            <a:endParaRPr lang="en-US" dirty="0" smtClean="0"/>
          </a:p>
          <a:p>
            <a:endParaRPr lang="en-US" sz="2400" dirty="0"/>
          </a:p>
        </p:txBody>
      </p:sp>
    </p:spTree>
    <p:extLst>
      <p:ext uri="{BB962C8B-B14F-4D97-AF65-F5344CB8AC3E}">
        <p14:creationId xmlns:p14="http://schemas.microsoft.com/office/powerpoint/2010/main" val="2568633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How will LDA optimize the distributions? </a:t>
            </a:r>
            <a:endParaRPr lang="en-US" dirty="0">
              <a:latin typeface="+mn-lt"/>
            </a:endParaRPr>
          </a:p>
        </p:txBody>
      </p:sp>
      <p:sp>
        <p:nvSpPr>
          <p:cNvPr id="3" name="Content Placeholder 2"/>
          <p:cNvSpPr>
            <a:spLocks noGrp="1"/>
          </p:cNvSpPr>
          <p:nvPr>
            <p:ph idx="1"/>
          </p:nvPr>
        </p:nvSpPr>
        <p:spPr/>
        <p:txBody>
          <a:bodyPr>
            <a:noAutofit/>
          </a:bodyPr>
          <a:lstStyle/>
          <a:p>
            <a:r>
              <a:rPr lang="en-US" sz="2400" dirty="0" smtClean="0"/>
              <a:t>To find the most optimal representation of the Document-Topic matrix and the Topic-Word matrix to find the most optimized Document-Topic distribution and Topic-Word distribution.</a:t>
            </a:r>
          </a:p>
          <a:p>
            <a:r>
              <a:rPr lang="en-US" sz="2400" dirty="0" smtClean="0"/>
              <a:t>LDA assumes that documents are a mixture of topics and topics are a mixture of words so LDA backtracks from the document level to identify which topics would have generated these documents and which words would have generated those topics.</a:t>
            </a:r>
          </a:p>
          <a:p>
            <a:r>
              <a:rPr lang="en-US" sz="2400" dirty="0" smtClean="0"/>
              <a:t>our corpus that had 5 documents (D1 to D5) and with their respective number of words:</a:t>
            </a:r>
          </a:p>
          <a:p>
            <a:r>
              <a:rPr lang="en-US" sz="2400" dirty="0" smtClean="0"/>
              <a:t>D1 = (w1, w2, w3, w4, w5, w6, w7, w8)</a:t>
            </a:r>
          </a:p>
          <a:p>
            <a:r>
              <a:rPr lang="en-US" sz="2400" dirty="0" smtClean="0"/>
              <a:t>D2 = (w`1, w`2, w`3, w`4, w`5, w`6, w`7, w`8, w`9, w`10)</a:t>
            </a:r>
          </a:p>
          <a:p>
            <a:r>
              <a:rPr lang="en-US" sz="2400" dirty="0" smtClean="0"/>
              <a:t>D3 = (w“1, w“2, w“3, w“4, w“5, w“6, w“7, w“8, w“9, w“10, w“11, w“12, w“13, w“14 w“15)</a:t>
            </a:r>
          </a:p>
          <a:p>
            <a:pPr marL="0" indent="0">
              <a:buNone/>
            </a:pPr>
            <a:endParaRPr lang="en-US" sz="2400" dirty="0"/>
          </a:p>
        </p:txBody>
      </p:sp>
    </p:spTree>
    <p:extLst>
      <p:ext uri="{BB962C8B-B14F-4D97-AF65-F5344CB8AC3E}">
        <p14:creationId xmlns:p14="http://schemas.microsoft.com/office/powerpoint/2010/main" val="3890922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mn-lt"/>
              </a:rPr>
              <a:t>First LDA iteration</a:t>
            </a:r>
            <a:endParaRPr lang="en-US" sz="4000" b="1" dirty="0">
              <a:latin typeface="+mn-lt"/>
            </a:endParaRPr>
          </a:p>
        </p:txBody>
      </p:sp>
      <p:sp>
        <p:nvSpPr>
          <p:cNvPr id="3" name="Content Placeholder 2"/>
          <p:cNvSpPr>
            <a:spLocks noGrp="1"/>
          </p:cNvSpPr>
          <p:nvPr>
            <p:ph idx="1"/>
          </p:nvPr>
        </p:nvSpPr>
        <p:spPr>
          <a:xfrm>
            <a:off x="838200" y="1431178"/>
            <a:ext cx="10515600" cy="4351338"/>
          </a:xfrm>
        </p:spPr>
        <p:txBody>
          <a:bodyPr>
            <a:noAutofit/>
          </a:bodyPr>
          <a:lstStyle/>
          <a:p>
            <a:r>
              <a:rPr lang="en-US" sz="2400" dirty="0" smtClean="0"/>
              <a:t>In the first iteration, it randomly assigns the topics to each word in the document. The topics are represented by the letter k. So, in our corpus, the words in the documents will be associated with some random topics like below:</a:t>
            </a:r>
          </a:p>
          <a:p>
            <a:pPr lvl="1"/>
            <a:r>
              <a:rPr lang="en-US" dirty="0" smtClean="0"/>
              <a:t>    D1 = (w1 (k5), w2 (k3), w3 (k1), w4 (k2), w5 (k5), w6 (k4), w7 (k7), w8(k1))</a:t>
            </a:r>
          </a:p>
          <a:p>
            <a:pPr lvl="1"/>
            <a:r>
              <a:rPr lang="en-US" dirty="0" smtClean="0"/>
              <a:t>    D2 = (w`1(k2), w`2 (k4), w`3 (k2), w`4 (k1), w`5 (k2), w`6 (k1), w`7 (k5), w`8(k3), w`9 (k7), w`10(k1))</a:t>
            </a:r>
          </a:p>
          <a:p>
            <a:pPr lvl="1"/>
            <a:r>
              <a:rPr lang="en-US" dirty="0" smtClean="0"/>
              <a:t>    D3 = (w“1(k3), w“2 (k1), w“3 (k5), w“4 (k3), w“5 (k4), w“6(k1),…, w“13 (k1), w“14(k3), w“15 (k2))</a:t>
            </a:r>
          </a:p>
          <a:p>
            <a:r>
              <a:rPr lang="en-US" sz="2400" dirty="0" smtClean="0"/>
              <a:t>This gives the output as Documents with the composition of Topics and Topics composing of words:</a:t>
            </a:r>
          </a:p>
          <a:p>
            <a:r>
              <a:rPr lang="en-US" sz="2400" dirty="0" smtClean="0"/>
              <a:t>The documents are the mixture of the topics:</a:t>
            </a:r>
          </a:p>
          <a:p>
            <a:pPr lvl="1"/>
            <a:r>
              <a:rPr lang="en-US" dirty="0" smtClean="0"/>
              <a:t>    D1 = k5 + k3 + k1 + k2 + k5 + k4 + k7+ k1</a:t>
            </a:r>
          </a:p>
          <a:p>
            <a:pPr lvl="1"/>
            <a:r>
              <a:rPr lang="en-US" dirty="0" smtClean="0"/>
              <a:t>    D2 = k2 + k4 + k2 + k1 + k5 + k2 + k1+ k5 + k3 + k7 + k1</a:t>
            </a:r>
          </a:p>
          <a:p>
            <a:pPr lvl="1"/>
            <a:r>
              <a:rPr lang="en-US" dirty="0" smtClean="0"/>
              <a:t>    D3 = k4 + k5 + k3 + k6 + k5 + k3 + … + k3+ k7 + k1</a:t>
            </a:r>
          </a:p>
        </p:txBody>
      </p:sp>
    </p:spTree>
    <p:extLst>
      <p:ext uri="{BB962C8B-B14F-4D97-AF65-F5344CB8AC3E}">
        <p14:creationId xmlns:p14="http://schemas.microsoft.com/office/powerpoint/2010/main" val="2015984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mn-lt"/>
              </a:rPr>
              <a:t>First LDA iteration</a:t>
            </a:r>
            <a:endParaRPr lang="en-US" sz="4000" b="1" dirty="0">
              <a:latin typeface="+mn-lt"/>
            </a:endParaRPr>
          </a:p>
        </p:txBody>
      </p:sp>
      <p:sp>
        <p:nvSpPr>
          <p:cNvPr id="3" name="Content Placeholder 2"/>
          <p:cNvSpPr>
            <a:spLocks noGrp="1"/>
          </p:cNvSpPr>
          <p:nvPr>
            <p:ph idx="1"/>
          </p:nvPr>
        </p:nvSpPr>
        <p:spPr/>
        <p:txBody>
          <a:bodyPr>
            <a:normAutofit/>
          </a:bodyPr>
          <a:lstStyle/>
          <a:p>
            <a:r>
              <a:rPr lang="en-US" sz="2400" dirty="0" smtClean="0"/>
              <a:t>The topics are the mixture of the words:</a:t>
            </a:r>
          </a:p>
          <a:p>
            <a:pPr lvl="1"/>
            <a:r>
              <a:rPr lang="en-US" dirty="0" smtClean="0"/>
              <a:t>K1 = w3 + w8 + w`4 + w`6 + w’10 + w“2 + w“6 + … + w“13 + w“`12 + w““1 + w““5</a:t>
            </a:r>
          </a:p>
          <a:p>
            <a:pPr lvl="1"/>
            <a:r>
              <a:rPr lang="en-US" dirty="0" smtClean="0"/>
              <a:t>K2 = w4 + w`1 + w`3 + w“15 + …. + w““3 + …</a:t>
            </a:r>
          </a:p>
          <a:p>
            <a:pPr lvl="1"/>
            <a:r>
              <a:rPr lang="en-US" dirty="0" smtClean="0"/>
              <a:t>K3 = w2 + w’8 + w“1 + w“4 + w“14 + w“`3 + w“`6 + … + w“`10 + w““32 + …</a:t>
            </a:r>
          </a:p>
          <a:p>
            <a:r>
              <a:rPr lang="en-US" sz="2400" dirty="0" smtClean="0"/>
              <a:t>Similarly, LDA will give the word combinations for other topics.</a:t>
            </a:r>
            <a:endParaRPr lang="en-US" sz="2400" dirty="0"/>
          </a:p>
        </p:txBody>
      </p:sp>
    </p:spTree>
    <p:extLst>
      <p:ext uri="{BB962C8B-B14F-4D97-AF65-F5344CB8AC3E}">
        <p14:creationId xmlns:p14="http://schemas.microsoft.com/office/powerpoint/2010/main" val="690667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mn-lt"/>
              </a:rPr>
              <a:t>Post LDA iterations</a:t>
            </a:r>
            <a:endParaRPr lang="en-US" sz="4000" b="1" dirty="0">
              <a:latin typeface="+mn-lt"/>
            </a:endParaRPr>
          </a:p>
        </p:txBody>
      </p:sp>
      <p:sp>
        <p:nvSpPr>
          <p:cNvPr id="3" name="Content Placeholder 2"/>
          <p:cNvSpPr>
            <a:spLocks noGrp="1"/>
          </p:cNvSpPr>
          <p:nvPr>
            <p:ph idx="1"/>
          </p:nvPr>
        </p:nvSpPr>
        <p:spPr/>
        <p:txBody>
          <a:bodyPr>
            <a:noAutofit/>
          </a:bodyPr>
          <a:lstStyle/>
          <a:p>
            <a:r>
              <a:rPr lang="en-US" sz="2400" dirty="0" smtClean="0"/>
              <a:t>After the first iteration, LDA does provide the initial document- topic and topic-word matrices. The task at hand is to optimize these obtained results which LDA does by iterating over all the documents and all the words.</a:t>
            </a:r>
          </a:p>
          <a:p>
            <a:r>
              <a:rPr lang="en-US" sz="2400" dirty="0" smtClean="0"/>
              <a:t>LDA makes another assumption that all the topics that have been assigned are correct except the current word. So, based on those already-correct topic-word assignments, LDA tries to correct and adjust the topic assignment of the current word with a new assignment for which:</a:t>
            </a:r>
          </a:p>
        </p:txBody>
      </p:sp>
    </p:spTree>
    <p:extLst>
      <p:ext uri="{BB962C8B-B14F-4D97-AF65-F5344CB8AC3E}">
        <p14:creationId xmlns:p14="http://schemas.microsoft.com/office/powerpoint/2010/main" val="3706807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mn-lt"/>
              </a:rPr>
              <a:t>Post LDA iterations</a:t>
            </a:r>
          </a:p>
        </p:txBody>
      </p:sp>
      <p:sp>
        <p:nvSpPr>
          <p:cNvPr id="3" name="Content Placeholder 2"/>
          <p:cNvSpPr>
            <a:spLocks noGrp="1"/>
          </p:cNvSpPr>
          <p:nvPr>
            <p:ph idx="1"/>
          </p:nvPr>
        </p:nvSpPr>
        <p:spPr/>
        <p:txBody>
          <a:bodyPr/>
          <a:lstStyle/>
          <a:p>
            <a:r>
              <a:rPr lang="en-US" sz="2400" dirty="0"/>
              <a:t>LDA will iterate over: each document ‘D’ and each word ‘w’</a:t>
            </a:r>
          </a:p>
          <a:p>
            <a:r>
              <a:rPr lang="en-US" sz="2400" dirty="0"/>
              <a:t>How would it do that? It does so by computing two probabilities: p1 and p2 for every topic (k) where:</a:t>
            </a:r>
          </a:p>
          <a:p>
            <a:pPr lvl="1"/>
            <a:r>
              <a:rPr lang="en-US" dirty="0"/>
              <a:t> P1: proportion of words in the document (D) that are currently assigned to the topic (k)</a:t>
            </a:r>
          </a:p>
          <a:p>
            <a:pPr lvl="1"/>
            <a:r>
              <a:rPr lang="en-US" dirty="0"/>
              <a:t> P2: is the proportion of assignments to the topic(k) over all documents that come from this word w. In other words, p2 is the proportion of those documents in which the word (w) is also assigned to the topic (k)</a:t>
            </a:r>
          </a:p>
          <a:p>
            <a:r>
              <a:rPr lang="en-US" sz="2400" dirty="0"/>
              <a:t>The formula for p1 and p2 is:</a:t>
            </a:r>
          </a:p>
          <a:p>
            <a:pPr lvl="1"/>
            <a:r>
              <a:rPr lang="en-US" dirty="0"/>
              <a:t>P1 = proportion (topic k / document D) ,and</a:t>
            </a:r>
          </a:p>
          <a:p>
            <a:pPr lvl="1"/>
            <a:r>
              <a:rPr lang="en-US" dirty="0"/>
              <a:t>P2 = proportion(word w / topic k)</a:t>
            </a:r>
          </a:p>
          <a:p>
            <a:endParaRPr lang="en-US" dirty="0"/>
          </a:p>
        </p:txBody>
      </p:sp>
    </p:spTree>
    <p:extLst>
      <p:ext uri="{BB962C8B-B14F-4D97-AF65-F5344CB8AC3E}">
        <p14:creationId xmlns:p14="http://schemas.microsoft.com/office/powerpoint/2010/main" val="3633421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mn-lt"/>
              </a:rPr>
              <a:t>Post LDA iterations</a:t>
            </a:r>
            <a:endParaRPr lang="en-US" sz="4000" b="1" dirty="0">
              <a:latin typeface="+mn-lt"/>
            </a:endParaRPr>
          </a:p>
        </p:txBody>
      </p:sp>
      <p:sp>
        <p:nvSpPr>
          <p:cNvPr id="3" name="Content Placeholder 2"/>
          <p:cNvSpPr>
            <a:spLocks noGrp="1"/>
          </p:cNvSpPr>
          <p:nvPr>
            <p:ph idx="1"/>
          </p:nvPr>
        </p:nvSpPr>
        <p:spPr/>
        <p:txBody>
          <a:bodyPr>
            <a:normAutofit/>
          </a:bodyPr>
          <a:lstStyle/>
          <a:p>
            <a:r>
              <a:rPr lang="en-US" sz="2400" dirty="0" smtClean="0"/>
              <a:t>Now, using these probabilities p1 and p2, LDA estimates a new probability, which is the product of (p1*p2), and through this product probability, LDA identifies the new topic, which is the most relevant topic for the current word.</a:t>
            </a:r>
          </a:p>
          <a:p>
            <a:r>
              <a:rPr lang="en-US" sz="2400" dirty="0" smtClean="0"/>
              <a:t>Reassignment of word ‘w’ of the document ‘D’ to a new topic ‘k’ via the product probability of p1 * p2</a:t>
            </a:r>
          </a:p>
          <a:p>
            <a:r>
              <a:rPr lang="en-US" sz="2400" dirty="0" smtClean="0"/>
              <a:t>Now, the LDA is performed for a large number of iterations for the step of choosing the new topic ‘k’ until a steady-state is obtained. The convergence point of LDA is obtained where it gives the most optimized representation of the document-term matrix and topic-word matrix.</a:t>
            </a:r>
          </a:p>
          <a:p>
            <a:r>
              <a:rPr lang="en-US" sz="2400" dirty="0" smtClean="0"/>
              <a:t>This completes the working and the process of Latent </a:t>
            </a:r>
            <a:r>
              <a:rPr lang="en-US" sz="2400" dirty="0" err="1" smtClean="0"/>
              <a:t>Dirichlet</a:t>
            </a:r>
            <a:r>
              <a:rPr lang="en-US" sz="2400" dirty="0" smtClean="0"/>
              <a:t> Allocation.</a:t>
            </a:r>
          </a:p>
          <a:p>
            <a:r>
              <a:rPr lang="en-US" sz="2400" dirty="0" smtClean="0"/>
              <a:t>Now, before moving on to the implementation of LDA, here’s one last thing</a:t>
            </a:r>
          </a:p>
          <a:p>
            <a:endParaRPr lang="en-US" sz="2400" dirty="0"/>
          </a:p>
        </p:txBody>
      </p:sp>
    </p:spTree>
    <p:extLst>
      <p:ext uri="{BB962C8B-B14F-4D97-AF65-F5344CB8AC3E}">
        <p14:creationId xmlns:p14="http://schemas.microsoft.com/office/powerpoint/2010/main" val="4008058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mn-lt"/>
              </a:rPr>
              <a:t>PCA &amp; LDA</a:t>
            </a:r>
            <a:endParaRPr lang="en-US" sz="4000" b="1" dirty="0">
              <a:latin typeface="+mn-lt"/>
            </a:endParaRPr>
          </a:p>
        </p:txBody>
      </p:sp>
      <p:sp>
        <p:nvSpPr>
          <p:cNvPr id="3" name="Content Placeholder 2"/>
          <p:cNvSpPr>
            <a:spLocks noGrp="1"/>
          </p:cNvSpPr>
          <p:nvPr>
            <p:ph idx="1"/>
          </p:nvPr>
        </p:nvSpPr>
        <p:spPr/>
        <p:txBody>
          <a:bodyPr>
            <a:normAutofit/>
          </a:bodyPr>
          <a:lstStyle/>
          <a:p>
            <a:r>
              <a:rPr lang="en-US" sz="2400" dirty="0" smtClean="0"/>
              <a:t>Topic Modeling is similar to Principal Component Analysis (PCA). You may be wondering how is that? Allow me to explain.</a:t>
            </a:r>
          </a:p>
          <a:p>
            <a:r>
              <a:rPr lang="en-US" sz="2400" dirty="0" smtClean="0"/>
              <a:t>So, PCA is a dimensionality reduction technique, right? And, it is used for data having numerical values. It is the linear combination of variables from which components are derived that are used to build the model. PCA works by breaking or decomposing a larger value (i.e. a singular value) into smaller values to reduce the dimensions.</a:t>
            </a:r>
          </a:p>
          <a:p>
            <a:r>
              <a:rPr lang="en-US" sz="2400" dirty="0" smtClean="0"/>
              <a:t>LDA operates in the same way as PCA does. LDA is applied to the text data. It works by decomposing the corpus document word matrix (the larger matrix) into two parts (smaller matrices): the Document Topic Matrix and the Topic Word. Therefore, LDA like PCA is a matrix factorization technique.</a:t>
            </a:r>
          </a:p>
          <a:p>
            <a:pPr marL="0" indent="0">
              <a:buNone/>
            </a:pPr>
            <a:endParaRPr lang="en-US" sz="2400" dirty="0" smtClean="0"/>
          </a:p>
        </p:txBody>
      </p:sp>
    </p:spTree>
    <p:extLst>
      <p:ext uri="{BB962C8B-B14F-4D97-AF65-F5344CB8AC3E}">
        <p14:creationId xmlns:p14="http://schemas.microsoft.com/office/powerpoint/2010/main" val="3686836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mn-lt"/>
              </a:rPr>
              <a:t>Index</a:t>
            </a:r>
            <a:endParaRPr lang="en-US" b="1" dirty="0">
              <a:latin typeface="+mn-lt"/>
            </a:endParaRPr>
          </a:p>
        </p:txBody>
      </p:sp>
      <p:sp>
        <p:nvSpPr>
          <p:cNvPr id="3" name="Content Placeholder 2"/>
          <p:cNvSpPr>
            <a:spLocks noGrp="1"/>
          </p:cNvSpPr>
          <p:nvPr>
            <p:ph idx="1"/>
          </p:nvPr>
        </p:nvSpPr>
        <p:spPr/>
        <p:txBody>
          <a:bodyPr>
            <a:noAutofit/>
          </a:bodyPr>
          <a:lstStyle/>
          <a:p>
            <a:r>
              <a:rPr lang="en-US" sz="2400" b="1" dirty="0"/>
              <a:t>Cleaning  </a:t>
            </a:r>
            <a:r>
              <a:rPr lang="en-US" sz="2400" b="1" dirty="0" smtClean="0"/>
              <a:t>Dataset</a:t>
            </a:r>
          </a:p>
          <a:p>
            <a:r>
              <a:rPr lang="en-US" sz="2400" b="1" dirty="0" smtClean="0"/>
              <a:t>Preprocessing</a:t>
            </a:r>
          </a:p>
          <a:p>
            <a:r>
              <a:rPr lang="en-US" sz="2400" b="1" dirty="0"/>
              <a:t>Dataset splitting </a:t>
            </a:r>
            <a:endParaRPr lang="en-US" sz="2400" b="1" dirty="0" smtClean="0"/>
          </a:p>
          <a:p>
            <a:r>
              <a:rPr lang="en-US" sz="2400" b="1" dirty="0"/>
              <a:t>Latent </a:t>
            </a:r>
            <a:r>
              <a:rPr lang="en-US" sz="2400" b="1" dirty="0" err="1"/>
              <a:t>Dirichlet</a:t>
            </a:r>
            <a:r>
              <a:rPr lang="en-US" sz="2400" b="1" dirty="0"/>
              <a:t> Allocation (</a:t>
            </a:r>
            <a:r>
              <a:rPr lang="en-US" sz="2400" b="1" dirty="0" smtClean="0"/>
              <a:t>LDA)</a:t>
            </a:r>
          </a:p>
          <a:p>
            <a:pPr lvl="1"/>
            <a:r>
              <a:rPr lang="en-US" b="1" dirty="0"/>
              <a:t>How does the LDA algorithm work</a:t>
            </a:r>
            <a:r>
              <a:rPr lang="en-US" b="1" dirty="0" smtClean="0"/>
              <a:t>?</a:t>
            </a:r>
          </a:p>
          <a:p>
            <a:pPr lvl="1"/>
            <a:r>
              <a:rPr lang="en-US" b="1" dirty="0"/>
              <a:t>LDA </a:t>
            </a:r>
            <a:r>
              <a:rPr lang="en-US" b="1" dirty="0" smtClean="0"/>
              <a:t>Corpus</a:t>
            </a:r>
          </a:p>
          <a:p>
            <a:pPr lvl="1"/>
            <a:r>
              <a:rPr lang="en-US" b="1" dirty="0"/>
              <a:t>LDA Probability Theory </a:t>
            </a:r>
            <a:endParaRPr lang="en-US" b="1" dirty="0" smtClean="0"/>
          </a:p>
          <a:p>
            <a:pPr lvl="1"/>
            <a:r>
              <a:rPr lang="en-US" b="1" dirty="0"/>
              <a:t>LDA Model </a:t>
            </a:r>
            <a:r>
              <a:rPr lang="en-US" b="1" dirty="0" smtClean="0"/>
              <a:t>Parameters</a:t>
            </a:r>
          </a:p>
          <a:p>
            <a:pPr lvl="1"/>
            <a:r>
              <a:rPr lang="en-US" b="1" dirty="0"/>
              <a:t>How will LDA optimize the distributions</a:t>
            </a:r>
            <a:r>
              <a:rPr lang="en-US" b="1" dirty="0" smtClean="0"/>
              <a:t>?</a:t>
            </a:r>
          </a:p>
          <a:p>
            <a:pPr lvl="2"/>
            <a:r>
              <a:rPr lang="en-US" sz="2400" b="1" dirty="0" smtClean="0"/>
              <a:t>First Iteration</a:t>
            </a:r>
          </a:p>
          <a:p>
            <a:pPr lvl="2"/>
            <a:r>
              <a:rPr lang="en-US" sz="2400" b="1" dirty="0" smtClean="0"/>
              <a:t>Post Iterations </a:t>
            </a:r>
            <a:endParaRPr lang="en-US" sz="2400" b="1" dirty="0"/>
          </a:p>
        </p:txBody>
      </p:sp>
    </p:spTree>
    <p:extLst>
      <p:ext uri="{BB962C8B-B14F-4D97-AF65-F5344CB8AC3E}">
        <p14:creationId xmlns:p14="http://schemas.microsoft.com/office/powerpoint/2010/main" val="2044525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PCA &amp; LDA</a:t>
            </a:r>
            <a:endParaRPr lang="en-US" b="1" dirty="0">
              <a:latin typeface="+mn-lt"/>
            </a:endParaRPr>
          </a:p>
        </p:txBody>
      </p:sp>
      <p:sp>
        <p:nvSpPr>
          <p:cNvPr id="3" name="Content Placeholder 2"/>
          <p:cNvSpPr>
            <a:spLocks noGrp="1"/>
          </p:cNvSpPr>
          <p:nvPr>
            <p:ph idx="1"/>
          </p:nvPr>
        </p:nvSpPr>
        <p:spPr/>
        <p:txBody>
          <a:bodyPr>
            <a:normAutofit/>
          </a:bodyPr>
          <a:lstStyle/>
          <a:p>
            <a:r>
              <a:rPr lang="en-US" sz="2400" dirty="0" smtClean="0"/>
              <a:t>Let’s say we have the following corpus of documents having the tokenized words </a:t>
            </a:r>
            <a:r>
              <a:rPr lang="en-US" sz="2400" dirty="0" err="1" smtClean="0"/>
              <a:t>freekick</a:t>
            </a:r>
            <a:r>
              <a:rPr lang="en-US" sz="2400" dirty="0" smtClean="0"/>
              <a:t>, dunk, rebound, foul, shoot, NBA, Liverpool as below:</a:t>
            </a:r>
          </a:p>
          <a:p>
            <a:endParaRPr lang="en-US" sz="2400" dirty="0"/>
          </a:p>
        </p:txBody>
      </p:sp>
      <p:pic>
        <p:nvPicPr>
          <p:cNvPr id="4" name="Picture 3"/>
          <p:cNvPicPr>
            <a:picLocks noChangeAspect="1"/>
          </p:cNvPicPr>
          <p:nvPr/>
        </p:nvPicPr>
        <p:blipFill>
          <a:blip r:embed="rId2"/>
          <a:stretch>
            <a:fillRect/>
          </a:stretch>
        </p:blipFill>
        <p:spPr>
          <a:xfrm>
            <a:off x="2677733" y="3357349"/>
            <a:ext cx="6836533" cy="2521281"/>
          </a:xfrm>
          <a:prstGeom prst="rect">
            <a:avLst/>
          </a:prstGeom>
        </p:spPr>
      </p:pic>
    </p:spTree>
    <p:extLst>
      <p:ext uri="{BB962C8B-B14F-4D97-AF65-F5344CB8AC3E}">
        <p14:creationId xmlns:p14="http://schemas.microsoft.com/office/powerpoint/2010/main" val="4252753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mn-lt"/>
              </a:rPr>
              <a:t>LDA Summary</a:t>
            </a:r>
            <a:endParaRPr lang="en-US" sz="4000" b="1" dirty="0">
              <a:latin typeface="+mn-lt"/>
            </a:endParaRPr>
          </a:p>
        </p:txBody>
      </p:sp>
      <p:sp>
        <p:nvSpPr>
          <p:cNvPr id="3" name="Content Placeholder 2"/>
          <p:cNvSpPr>
            <a:spLocks noGrp="1"/>
          </p:cNvSpPr>
          <p:nvPr>
            <p:ph idx="1"/>
          </p:nvPr>
        </p:nvSpPr>
        <p:spPr/>
        <p:txBody>
          <a:bodyPr>
            <a:normAutofit/>
          </a:bodyPr>
          <a:lstStyle/>
          <a:p>
            <a:r>
              <a:rPr lang="en-US" sz="2400" dirty="0"/>
              <a:t>D</a:t>
            </a:r>
            <a:r>
              <a:rPr lang="en-US" sz="2400" dirty="0" smtClean="0"/>
              <a:t>oes two tasks: </a:t>
            </a:r>
          </a:p>
          <a:p>
            <a:pPr lvl="1"/>
            <a:r>
              <a:rPr lang="en-US" dirty="0" smtClean="0"/>
              <a:t>finds the topics from the corpus, </a:t>
            </a:r>
          </a:p>
          <a:p>
            <a:pPr lvl="1"/>
            <a:r>
              <a:rPr lang="en-US" dirty="0" smtClean="0"/>
              <a:t>assigns these topics to the document present within the same corpus. </a:t>
            </a:r>
          </a:p>
          <a:p>
            <a:endParaRPr lang="en-US" sz="2400" dirty="0" smtClean="0"/>
          </a:p>
          <a:p>
            <a:pPr marL="0" indent="0">
              <a:buNone/>
            </a:pPr>
            <a:endParaRPr lang="en-US" sz="2400" dirty="0"/>
          </a:p>
        </p:txBody>
      </p:sp>
      <p:pic>
        <p:nvPicPr>
          <p:cNvPr id="4" name="Picture 3"/>
          <p:cNvPicPr>
            <a:picLocks noChangeAspect="1"/>
          </p:cNvPicPr>
          <p:nvPr/>
        </p:nvPicPr>
        <p:blipFill>
          <a:blip r:embed="rId2"/>
          <a:stretch>
            <a:fillRect/>
          </a:stretch>
        </p:blipFill>
        <p:spPr>
          <a:xfrm>
            <a:off x="2491427" y="3146690"/>
            <a:ext cx="7209146" cy="3165210"/>
          </a:xfrm>
          <a:prstGeom prst="rect">
            <a:avLst/>
          </a:prstGeom>
        </p:spPr>
      </p:pic>
    </p:spTree>
    <p:extLst>
      <p:ext uri="{BB962C8B-B14F-4D97-AF65-F5344CB8AC3E}">
        <p14:creationId xmlns:p14="http://schemas.microsoft.com/office/powerpoint/2010/main" val="2996126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mn-lt"/>
              </a:rPr>
              <a:t>LDA Multi Core</a:t>
            </a:r>
            <a:endParaRPr lang="en-US" sz="4000" b="1" dirty="0">
              <a:latin typeface="+mn-lt"/>
            </a:endParaRPr>
          </a:p>
        </p:txBody>
      </p:sp>
      <p:sp>
        <p:nvSpPr>
          <p:cNvPr id="3" name="Content Placeholder 2"/>
          <p:cNvSpPr>
            <a:spLocks noGrp="1"/>
          </p:cNvSpPr>
          <p:nvPr>
            <p:ph idx="1"/>
          </p:nvPr>
        </p:nvSpPr>
        <p:spPr/>
        <p:txBody>
          <a:bodyPr/>
          <a:lstStyle/>
          <a:p>
            <a:r>
              <a:rPr lang="en-US" dirty="0" smtClean="0"/>
              <a:t>With all this probabilistic operations on each word and topic for each doc it will slow the performance so using multi core LDA which Using all CPU cores to parallelize and speed up model training.</a:t>
            </a:r>
            <a:endParaRPr lang="en-US" dirty="0"/>
          </a:p>
        </p:txBody>
      </p:sp>
    </p:spTree>
    <p:extLst>
      <p:ext uri="{BB962C8B-B14F-4D97-AF65-F5344CB8AC3E}">
        <p14:creationId xmlns:p14="http://schemas.microsoft.com/office/powerpoint/2010/main" val="27933029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mn-lt"/>
              </a:rPr>
              <a:t>LDA Tuning</a:t>
            </a:r>
          </a:p>
        </p:txBody>
      </p:sp>
      <p:sp>
        <p:nvSpPr>
          <p:cNvPr id="3" name="Content Placeholder 2"/>
          <p:cNvSpPr>
            <a:spLocks noGrp="1"/>
          </p:cNvSpPr>
          <p:nvPr>
            <p:ph idx="1"/>
          </p:nvPr>
        </p:nvSpPr>
        <p:spPr/>
        <p:txBody>
          <a:bodyPr>
            <a:normAutofit/>
          </a:bodyPr>
          <a:lstStyle/>
          <a:p>
            <a:r>
              <a:rPr lang="en-US" sz="2400" dirty="0" smtClean="0"/>
              <a:t>LDA lib comes in 2 packages </a:t>
            </a:r>
          </a:p>
          <a:p>
            <a:pPr lvl="1"/>
            <a:r>
              <a:rPr lang="en-US" dirty="0" err="1" smtClean="0"/>
              <a:t>sklearn</a:t>
            </a:r>
            <a:r>
              <a:rPr lang="en-US" dirty="0" smtClean="0"/>
              <a:t> </a:t>
            </a:r>
          </a:p>
          <a:p>
            <a:pPr lvl="1"/>
            <a:r>
              <a:rPr lang="en-US" dirty="0" err="1" smtClean="0"/>
              <a:t>Gensim</a:t>
            </a:r>
            <a:r>
              <a:rPr lang="en-US" dirty="0" smtClean="0"/>
              <a:t> </a:t>
            </a:r>
          </a:p>
          <a:p>
            <a:pPr lvl="1"/>
            <a:endParaRPr lang="en-US" dirty="0"/>
          </a:p>
          <a:p>
            <a:r>
              <a:rPr lang="en-US" sz="2400" dirty="0" smtClean="0"/>
              <a:t>Each one has it’s own parameters to tune it </a:t>
            </a:r>
          </a:p>
          <a:p>
            <a:r>
              <a:rPr lang="en-US" sz="2400" dirty="0" smtClean="0"/>
              <a:t>Will use </a:t>
            </a:r>
            <a:r>
              <a:rPr lang="en-US" sz="2400" dirty="0" err="1" smtClean="0"/>
              <a:t>sklearn</a:t>
            </a:r>
            <a:r>
              <a:rPr lang="en-US" sz="2400" dirty="0" smtClean="0"/>
              <a:t> </a:t>
            </a:r>
            <a:r>
              <a:rPr lang="en-US" sz="2400" dirty="0" err="1"/>
              <a:t>G</a:t>
            </a:r>
            <a:r>
              <a:rPr lang="en-US" sz="2400" dirty="0" err="1" smtClean="0"/>
              <a:t>ridsearch</a:t>
            </a:r>
            <a:r>
              <a:rPr lang="en-US" sz="2400" dirty="0" smtClean="0"/>
              <a:t> for LDA </a:t>
            </a:r>
            <a:r>
              <a:rPr lang="en-US" sz="2400" dirty="0" err="1" smtClean="0"/>
              <a:t>sklearn</a:t>
            </a:r>
            <a:r>
              <a:rPr lang="en-US" sz="2400" dirty="0"/>
              <a:t> </a:t>
            </a:r>
            <a:r>
              <a:rPr lang="en-US" sz="2400" dirty="0" smtClean="0"/>
              <a:t>And a naïve for loops for </a:t>
            </a:r>
            <a:r>
              <a:rPr lang="en-US" sz="2400" dirty="0" err="1" smtClean="0"/>
              <a:t>Gensim</a:t>
            </a:r>
            <a:r>
              <a:rPr lang="en-US" sz="2400" dirty="0" smtClean="0"/>
              <a:t> one</a:t>
            </a:r>
          </a:p>
          <a:p>
            <a:pPr lvl="1"/>
            <a:endParaRPr lang="en-US" dirty="0"/>
          </a:p>
        </p:txBody>
      </p:sp>
    </p:spTree>
    <p:extLst>
      <p:ext uri="{BB962C8B-B14F-4D97-AF65-F5344CB8AC3E}">
        <p14:creationId xmlns:p14="http://schemas.microsoft.com/office/powerpoint/2010/main" val="2759664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mn-lt"/>
              </a:rPr>
              <a:t>LDA </a:t>
            </a:r>
            <a:r>
              <a:rPr lang="en-US" sz="4000" b="1" dirty="0" err="1" smtClean="0">
                <a:latin typeface="+mn-lt"/>
              </a:rPr>
              <a:t>sklearn</a:t>
            </a:r>
            <a:r>
              <a:rPr lang="en-US" sz="4000" b="1" dirty="0" smtClean="0">
                <a:latin typeface="+mn-lt"/>
              </a:rPr>
              <a:t> </a:t>
            </a:r>
            <a:r>
              <a:rPr lang="en-US" sz="4000" b="1" dirty="0" err="1" smtClean="0">
                <a:latin typeface="+mn-lt"/>
              </a:rPr>
              <a:t>Gridsearch</a:t>
            </a:r>
            <a:r>
              <a:rPr lang="en-US" sz="4000" b="1" dirty="0" smtClean="0">
                <a:latin typeface="+mn-lt"/>
              </a:rPr>
              <a:t> Tuning</a:t>
            </a:r>
            <a:endParaRPr lang="en-US" sz="4000" b="1" dirty="0">
              <a:latin typeface="+mn-lt"/>
            </a:endParaRPr>
          </a:p>
        </p:txBody>
      </p:sp>
      <p:sp>
        <p:nvSpPr>
          <p:cNvPr id="3" name="Content Placeholder 2"/>
          <p:cNvSpPr>
            <a:spLocks noGrp="1"/>
          </p:cNvSpPr>
          <p:nvPr>
            <p:ph idx="1"/>
          </p:nvPr>
        </p:nvSpPr>
        <p:spPr/>
        <p:txBody>
          <a:bodyPr>
            <a:normAutofit/>
          </a:bodyPr>
          <a:lstStyle/>
          <a:p>
            <a:r>
              <a:rPr lang="en-US" sz="2400" dirty="0" smtClean="0"/>
              <a:t>Our measure score here will be Perplexity </a:t>
            </a:r>
          </a:p>
          <a:p>
            <a:r>
              <a:rPr lang="en-US" sz="2400" dirty="0" smtClean="0"/>
              <a:t>is the measure of how well a model predicts a sample, used by convention in language modeling, is monotonically decreasing in the likelihood of the test data, </a:t>
            </a:r>
            <a:endParaRPr lang="en-US" sz="2400" dirty="0"/>
          </a:p>
          <a:p>
            <a:r>
              <a:rPr lang="en-US" sz="2400" dirty="0" smtClean="0"/>
              <a:t>is algebraically equivalent to the inverse of the geometric mean per-word likelihood. A lower perplexity score indicates better generalization performance, </a:t>
            </a:r>
          </a:p>
          <a:p>
            <a:r>
              <a:rPr lang="en-US" sz="2400" dirty="0" smtClean="0"/>
              <a:t>is equivalent to the inverse of the geometric mean, a </a:t>
            </a:r>
            <a:r>
              <a:rPr lang="en-US" sz="2400" i="1" dirty="0" smtClean="0"/>
              <a:t>lower</a:t>
            </a:r>
            <a:r>
              <a:rPr lang="en-US" sz="2400" dirty="0" smtClean="0"/>
              <a:t> perplexity implies data is </a:t>
            </a:r>
            <a:r>
              <a:rPr lang="en-US" sz="2400" i="1" dirty="0" smtClean="0"/>
              <a:t>more</a:t>
            </a:r>
            <a:r>
              <a:rPr lang="en-US" sz="2400" dirty="0" smtClean="0"/>
              <a:t> likely. As such, as the number of topics increase, the perplexity of the model should decrease</a:t>
            </a:r>
            <a:r>
              <a:rPr lang="en-US" sz="2400" dirty="0" smtClean="0"/>
              <a:t>.</a:t>
            </a:r>
          </a:p>
          <a:p>
            <a:r>
              <a:rPr lang="en-US" sz="2400" dirty="0"/>
              <a:t>Best Hyper Parameters :</a:t>
            </a:r>
          </a:p>
          <a:p>
            <a:endParaRPr lang="en-US" sz="2400" dirty="0"/>
          </a:p>
        </p:txBody>
      </p:sp>
      <p:pic>
        <p:nvPicPr>
          <p:cNvPr id="4" name="Picture 3"/>
          <p:cNvPicPr>
            <a:picLocks noChangeAspect="1"/>
          </p:cNvPicPr>
          <p:nvPr/>
        </p:nvPicPr>
        <p:blipFill>
          <a:blip r:embed="rId2"/>
          <a:stretch>
            <a:fillRect/>
          </a:stretch>
        </p:blipFill>
        <p:spPr>
          <a:xfrm>
            <a:off x="1164851" y="5567363"/>
            <a:ext cx="5200650" cy="609600"/>
          </a:xfrm>
          <a:prstGeom prst="rect">
            <a:avLst/>
          </a:prstGeom>
        </p:spPr>
      </p:pic>
    </p:spTree>
    <p:extLst>
      <p:ext uri="{BB962C8B-B14F-4D97-AF65-F5344CB8AC3E}">
        <p14:creationId xmlns:p14="http://schemas.microsoft.com/office/powerpoint/2010/main" val="687656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mn-lt"/>
              </a:rPr>
              <a:t>LDA </a:t>
            </a:r>
            <a:r>
              <a:rPr lang="en-US" sz="4000" b="1" dirty="0" err="1" smtClean="0">
                <a:latin typeface="+mn-lt"/>
              </a:rPr>
              <a:t>sklearn</a:t>
            </a:r>
            <a:r>
              <a:rPr lang="en-US" sz="4000" b="1" dirty="0" smtClean="0">
                <a:latin typeface="+mn-lt"/>
              </a:rPr>
              <a:t> </a:t>
            </a:r>
            <a:r>
              <a:rPr lang="en-US" sz="4000" b="1" dirty="0" err="1" smtClean="0">
                <a:latin typeface="+mn-lt"/>
              </a:rPr>
              <a:t>Gridsearch</a:t>
            </a:r>
            <a:endParaRPr lang="en-US" sz="4000" b="1" dirty="0">
              <a:latin typeface="+mn-lt"/>
            </a:endParaRPr>
          </a:p>
        </p:txBody>
      </p:sp>
      <p:pic>
        <p:nvPicPr>
          <p:cNvPr id="4" name="Content Placeholder 3"/>
          <p:cNvPicPr>
            <a:picLocks noGrp="1" noChangeAspect="1"/>
          </p:cNvPicPr>
          <p:nvPr>
            <p:ph idx="1"/>
          </p:nvPr>
        </p:nvPicPr>
        <p:blipFill>
          <a:blip r:embed="rId2"/>
          <a:stretch>
            <a:fillRect/>
          </a:stretch>
        </p:blipFill>
        <p:spPr>
          <a:xfrm>
            <a:off x="1512794" y="2127951"/>
            <a:ext cx="9166412" cy="4449752"/>
          </a:xfrm>
          <a:prstGeom prst="rect">
            <a:avLst/>
          </a:prstGeom>
        </p:spPr>
      </p:pic>
    </p:spTree>
    <p:extLst>
      <p:ext uri="{BB962C8B-B14F-4D97-AF65-F5344CB8AC3E}">
        <p14:creationId xmlns:p14="http://schemas.microsoft.com/office/powerpoint/2010/main" val="1349627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mn-lt"/>
              </a:rPr>
              <a:t>LDA </a:t>
            </a:r>
            <a:r>
              <a:rPr lang="en-US" sz="4000" b="1" dirty="0" err="1" smtClean="0">
                <a:latin typeface="+mn-lt"/>
              </a:rPr>
              <a:t>Gensim</a:t>
            </a:r>
            <a:r>
              <a:rPr lang="en-US" sz="4000" b="1" dirty="0" smtClean="0">
                <a:latin typeface="+mn-lt"/>
              </a:rPr>
              <a:t> Tuning</a:t>
            </a:r>
            <a:endParaRPr lang="en-US" sz="4000" b="1" dirty="0">
              <a:latin typeface="+mn-lt"/>
            </a:endParaRPr>
          </a:p>
        </p:txBody>
      </p:sp>
      <p:sp>
        <p:nvSpPr>
          <p:cNvPr id="3" name="Content Placeholder 2"/>
          <p:cNvSpPr>
            <a:spLocks noGrp="1"/>
          </p:cNvSpPr>
          <p:nvPr>
            <p:ph idx="1"/>
          </p:nvPr>
        </p:nvSpPr>
        <p:spPr/>
        <p:txBody>
          <a:bodyPr>
            <a:normAutofit/>
          </a:bodyPr>
          <a:lstStyle/>
          <a:p>
            <a:r>
              <a:rPr lang="en-US" sz="2400" dirty="0" smtClean="0"/>
              <a:t>Our score here is Coherence measures score a single topic by measuring the degree of semantic similarity between high scoring words in the topic. </a:t>
            </a:r>
          </a:p>
          <a:p>
            <a:r>
              <a:rPr lang="en-US" sz="2400" dirty="0" smtClean="0"/>
              <a:t>These measurements help distinguish between topics that are semantically interpretable topics and topics that are artifacts of statistical inference</a:t>
            </a:r>
            <a:r>
              <a:rPr lang="en-US" sz="2400" dirty="0" smtClean="0"/>
              <a:t>.</a:t>
            </a:r>
          </a:p>
          <a:p>
            <a:r>
              <a:rPr lang="en-US" sz="2400" dirty="0" smtClean="0"/>
              <a:t>Best Hyper Parameters :</a:t>
            </a:r>
          </a:p>
          <a:p>
            <a:endParaRPr lang="en-US" sz="2400" dirty="0"/>
          </a:p>
        </p:txBody>
      </p:sp>
      <p:pic>
        <p:nvPicPr>
          <p:cNvPr id="4" name="Picture 3"/>
          <p:cNvPicPr>
            <a:picLocks noChangeAspect="1"/>
          </p:cNvPicPr>
          <p:nvPr/>
        </p:nvPicPr>
        <p:blipFill>
          <a:blip r:embed="rId2"/>
          <a:stretch>
            <a:fillRect/>
          </a:stretch>
        </p:blipFill>
        <p:spPr>
          <a:xfrm>
            <a:off x="1186642" y="4001294"/>
            <a:ext cx="4909358" cy="1441637"/>
          </a:xfrm>
          <a:prstGeom prst="rect">
            <a:avLst/>
          </a:prstGeom>
        </p:spPr>
      </p:pic>
    </p:spTree>
    <p:extLst>
      <p:ext uri="{BB962C8B-B14F-4D97-AF65-F5344CB8AC3E}">
        <p14:creationId xmlns:p14="http://schemas.microsoft.com/office/powerpoint/2010/main" val="602262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mn-lt"/>
              </a:rPr>
              <a:t>LDA </a:t>
            </a:r>
            <a:r>
              <a:rPr lang="en-US" sz="4000" b="1" dirty="0" err="1" smtClean="0">
                <a:latin typeface="+mn-lt"/>
              </a:rPr>
              <a:t>Gensim</a:t>
            </a:r>
            <a:r>
              <a:rPr lang="en-US" sz="4000" b="1" dirty="0" smtClean="0">
                <a:latin typeface="+mn-lt"/>
              </a:rPr>
              <a:t> Tuning</a:t>
            </a:r>
            <a:endParaRPr lang="en-US" sz="4000" b="1" dirty="0">
              <a:latin typeface="+mn-lt"/>
            </a:endParaRPr>
          </a:p>
        </p:txBody>
      </p:sp>
      <p:sp>
        <p:nvSpPr>
          <p:cNvPr id="3" name="Content Placeholder 2"/>
          <p:cNvSpPr>
            <a:spLocks noGrp="1"/>
          </p:cNvSpPr>
          <p:nvPr>
            <p:ph idx="1"/>
          </p:nvPr>
        </p:nvSpPr>
        <p:spPr/>
        <p:txBody>
          <a:bodyPr>
            <a:normAutofit/>
          </a:bodyPr>
          <a:lstStyle/>
          <a:p>
            <a:r>
              <a:rPr lang="en-US" sz="2400" dirty="0" smtClean="0"/>
              <a:t>With the coherence score seems to keep increasing with the number of topics, it may make better sense to pick the model that gave the highest CV before </a:t>
            </a:r>
            <a:endParaRPr lang="en-US" sz="2400" dirty="0"/>
          </a:p>
        </p:txBody>
      </p:sp>
      <p:pic>
        <p:nvPicPr>
          <p:cNvPr id="5" name="Picture 4"/>
          <p:cNvPicPr>
            <a:picLocks noChangeAspect="1"/>
          </p:cNvPicPr>
          <p:nvPr/>
        </p:nvPicPr>
        <p:blipFill>
          <a:blip r:embed="rId3"/>
          <a:stretch>
            <a:fillRect/>
          </a:stretch>
        </p:blipFill>
        <p:spPr>
          <a:xfrm>
            <a:off x="838200" y="3155576"/>
            <a:ext cx="4397188" cy="3317714"/>
          </a:xfrm>
          <a:prstGeom prst="rect">
            <a:avLst/>
          </a:prstGeom>
        </p:spPr>
      </p:pic>
      <p:pic>
        <p:nvPicPr>
          <p:cNvPr id="7" name="Picture 6"/>
          <p:cNvPicPr>
            <a:picLocks noChangeAspect="1"/>
          </p:cNvPicPr>
          <p:nvPr/>
        </p:nvPicPr>
        <p:blipFill>
          <a:blip r:embed="rId4"/>
          <a:stretch>
            <a:fillRect/>
          </a:stretch>
        </p:blipFill>
        <p:spPr>
          <a:xfrm>
            <a:off x="5495925" y="3025240"/>
            <a:ext cx="5857875" cy="3448050"/>
          </a:xfrm>
          <a:prstGeom prst="rect">
            <a:avLst/>
          </a:prstGeom>
        </p:spPr>
      </p:pic>
    </p:spTree>
    <p:extLst>
      <p:ext uri="{BB962C8B-B14F-4D97-AF65-F5344CB8AC3E}">
        <p14:creationId xmlns:p14="http://schemas.microsoft.com/office/powerpoint/2010/main" val="1363429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mn-lt"/>
              </a:rPr>
              <a:t>Result Visualization (</a:t>
            </a:r>
            <a:r>
              <a:rPr lang="en-US" sz="4000" b="1" dirty="0" err="1" smtClean="0">
                <a:latin typeface="+mn-lt"/>
              </a:rPr>
              <a:t>Doc&amp;Topic</a:t>
            </a:r>
            <a:r>
              <a:rPr lang="en-US" sz="4000" b="1" dirty="0" smtClean="0">
                <a:latin typeface="+mn-lt"/>
              </a:rPr>
              <a:t>)</a:t>
            </a:r>
            <a:endParaRPr lang="en-US" sz="4000" b="1" dirty="0">
              <a:latin typeface="+mn-lt"/>
            </a:endParaRPr>
          </a:p>
        </p:txBody>
      </p:sp>
      <p:sp>
        <p:nvSpPr>
          <p:cNvPr id="3" name="Content Placeholder 2"/>
          <p:cNvSpPr>
            <a:spLocks noGrp="1"/>
          </p:cNvSpPr>
          <p:nvPr>
            <p:ph idx="1"/>
          </p:nvPr>
        </p:nvSpPr>
        <p:spPr/>
        <p:txBody>
          <a:bodyPr>
            <a:normAutofit/>
          </a:bodyPr>
          <a:lstStyle/>
          <a:p>
            <a:r>
              <a:rPr lang="en-US" sz="2400" dirty="0" smtClean="0"/>
              <a:t>We Set the range number of topics from 5 to 10 (not 3) </a:t>
            </a:r>
          </a:p>
          <a:p>
            <a:r>
              <a:rPr lang="en-US" sz="2400" dirty="0" smtClean="0"/>
              <a:t>The visualization using the word cloud to see most effective word on each topic from </a:t>
            </a:r>
            <a:r>
              <a:rPr lang="en-US" sz="2400" dirty="0" err="1" smtClean="0"/>
              <a:t>sklearn</a:t>
            </a:r>
            <a:r>
              <a:rPr lang="en-US" sz="2400" dirty="0" smtClean="0"/>
              <a:t> model with count </a:t>
            </a:r>
            <a:r>
              <a:rPr lang="en-US" sz="2400" dirty="0" err="1" smtClean="0"/>
              <a:t>vectorizer</a:t>
            </a:r>
            <a:r>
              <a:rPr lang="en-US" sz="2400" dirty="0" smtClean="0"/>
              <a:t> </a:t>
            </a:r>
          </a:p>
          <a:p>
            <a:r>
              <a:rPr lang="en-US" sz="2400" dirty="0" smtClean="0"/>
              <a:t>Building a data frame of prediction probability for the training corpus</a:t>
            </a:r>
          </a:p>
          <a:p>
            <a:pPr marL="0" indent="0">
              <a:buNone/>
            </a:pPr>
            <a:endParaRPr lang="en-US" sz="2400" dirty="0"/>
          </a:p>
        </p:txBody>
      </p:sp>
      <p:pic>
        <p:nvPicPr>
          <p:cNvPr id="4" name="Picture 3"/>
          <p:cNvPicPr>
            <a:picLocks noChangeAspect="1"/>
          </p:cNvPicPr>
          <p:nvPr/>
        </p:nvPicPr>
        <p:blipFill>
          <a:blip r:embed="rId3"/>
          <a:stretch>
            <a:fillRect/>
          </a:stretch>
        </p:blipFill>
        <p:spPr>
          <a:xfrm>
            <a:off x="2495550" y="3540125"/>
            <a:ext cx="7200900" cy="2771775"/>
          </a:xfrm>
          <a:prstGeom prst="rect">
            <a:avLst/>
          </a:prstGeom>
        </p:spPr>
      </p:pic>
    </p:spTree>
    <p:extLst>
      <p:ext uri="{BB962C8B-B14F-4D97-AF65-F5344CB8AC3E}">
        <p14:creationId xmlns:p14="http://schemas.microsoft.com/office/powerpoint/2010/main" val="303577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mn-lt"/>
              </a:rPr>
              <a:t>Result </a:t>
            </a:r>
            <a:r>
              <a:rPr lang="en-US" sz="4000" b="1" dirty="0" smtClean="0">
                <a:latin typeface="+mn-lt"/>
              </a:rPr>
              <a:t>Visualization (</a:t>
            </a:r>
            <a:r>
              <a:rPr lang="en-US" sz="4000" b="1" dirty="0" err="1" smtClean="0">
                <a:latin typeface="+mn-lt"/>
              </a:rPr>
              <a:t>Topic&amp;Words</a:t>
            </a:r>
            <a:r>
              <a:rPr lang="en-US" sz="4000" b="1" dirty="0" smtClean="0">
                <a:latin typeface="+mn-lt"/>
              </a:rPr>
              <a:t>) </a:t>
            </a:r>
            <a:endParaRPr lang="en-US" sz="4000" b="1" dirty="0">
              <a:latin typeface="+mn-lt"/>
            </a:endParaRPr>
          </a:p>
        </p:txBody>
      </p:sp>
      <p:sp>
        <p:nvSpPr>
          <p:cNvPr id="3" name="Content Placeholder 2"/>
          <p:cNvSpPr>
            <a:spLocks noGrp="1"/>
          </p:cNvSpPr>
          <p:nvPr>
            <p:ph idx="1"/>
          </p:nvPr>
        </p:nvSpPr>
        <p:spPr/>
        <p:txBody>
          <a:bodyPr>
            <a:normAutofit/>
          </a:bodyPr>
          <a:lstStyle/>
          <a:p>
            <a:r>
              <a:rPr lang="en-US" sz="2400" dirty="0" smtClean="0"/>
              <a:t>Visualize across word and the topic </a:t>
            </a:r>
          </a:p>
          <a:p>
            <a:endParaRPr lang="en-US" sz="2400" dirty="0"/>
          </a:p>
        </p:txBody>
      </p:sp>
      <p:pic>
        <p:nvPicPr>
          <p:cNvPr id="5" name="Picture 4"/>
          <p:cNvPicPr>
            <a:picLocks noChangeAspect="1"/>
          </p:cNvPicPr>
          <p:nvPr/>
        </p:nvPicPr>
        <p:blipFill>
          <a:blip r:embed="rId2"/>
          <a:stretch>
            <a:fillRect/>
          </a:stretch>
        </p:blipFill>
        <p:spPr>
          <a:xfrm>
            <a:off x="1750633" y="2499846"/>
            <a:ext cx="8690734" cy="3002896"/>
          </a:xfrm>
          <a:prstGeom prst="rect">
            <a:avLst/>
          </a:prstGeom>
        </p:spPr>
      </p:pic>
    </p:spTree>
    <p:extLst>
      <p:ext uri="{BB962C8B-B14F-4D97-AF65-F5344CB8AC3E}">
        <p14:creationId xmlns:p14="http://schemas.microsoft.com/office/powerpoint/2010/main" val="3607175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Index</a:t>
            </a:r>
            <a:endParaRPr lang="en-US" b="1" dirty="0">
              <a:latin typeface="+mn-lt"/>
            </a:endParaRPr>
          </a:p>
        </p:txBody>
      </p:sp>
      <p:sp>
        <p:nvSpPr>
          <p:cNvPr id="3" name="Content Placeholder 2"/>
          <p:cNvSpPr>
            <a:spLocks noGrp="1"/>
          </p:cNvSpPr>
          <p:nvPr>
            <p:ph idx="1"/>
          </p:nvPr>
        </p:nvSpPr>
        <p:spPr/>
        <p:txBody>
          <a:bodyPr>
            <a:normAutofit/>
          </a:bodyPr>
          <a:lstStyle/>
          <a:p>
            <a:r>
              <a:rPr lang="en-US" sz="2400" b="1" dirty="0"/>
              <a:t>PCA &amp; </a:t>
            </a:r>
            <a:r>
              <a:rPr lang="en-US" sz="2400" b="1" dirty="0" smtClean="0"/>
              <a:t>LDA</a:t>
            </a:r>
          </a:p>
          <a:p>
            <a:r>
              <a:rPr lang="en-US" sz="2400" b="1" dirty="0" smtClean="0"/>
              <a:t>LDA Summary </a:t>
            </a:r>
          </a:p>
          <a:p>
            <a:r>
              <a:rPr lang="en-US" sz="2400" b="1" dirty="0"/>
              <a:t>LDA Multi </a:t>
            </a:r>
            <a:r>
              <a:rPr lang="en-US" sz="2400" b="1" dirty="0" smtClean="0"/>
              <a:t>Core</a:t>
            </a:r>
          </a:p>
          <a:p>
            <a:r>
              <a:rPr lang="en-US" sz="2400" b="1" dirty="0" smtClean="0"/>
              <a:t>LDA Tuning </a:t>
            </a:r>
          </a:p>
          <a:p>
            <a:pPr lvl="1"/>
            <a:r>
              <a:rPr lang="en-US" b="1" dirty="0"/>
              <a:t>LDA </a:t>
            </a:r>
            <a:r>
              <a:rPr lang="en-US" b="1" dirty="0" err="1"/>
              <a:t>sklearn</a:t>
            </a:r>
            <a:r>
              <a:rPr lang="en-US" b="1" dirty="0"/>
              <a:t> </a:t>
            </a:r>
            <a:r>
              <a:rPr lang="en-US" b="1" dirty="0" err="1"/>
              <a:t>Gridsearch</a:t>
            </a:r>
            <a:r>
              <a:rPr lang="en-US" b="1" dirty="0"/>
              <a:t> </a:t>
            </a:r>
            <a:r>
              <a:rPr lang="en-US" b="1" dirty="0" smtClean="0"/>
              <a:t>Tuning</a:t>
            </a:r>
          </a:p>
          <a:p>
            <a:pPr lvl="1"/>
            <a:r>
              <a:rPr lang="en-US" b="1" dirty="0"/>
              <a:t>LDA </a:t>
            </a:r>
            <a:r>
              <a:rPr lang="en-US" b="1" dirty="0" err="1"/>
              <a:t>Gensim</a:t>
            </a:r>
            <a:r>
              <a:rPr lang="en-US" b="1" dirty="0"/>
              <a:t> </a:t>
            </a:r>
            <a:r>
              <a:rPr lang="en-US" b="1" dirty="0" smtClean="0"/>
              <a:t>Tuning</a:t>
            </a:r>
          </a:p>
          <a:p>
            <a:r>
              <a:rPr lang="en-US" sz="2400" b="1" dirty="0"/>
              <a:t>Result Visualization </a:t>
            </a:r>
            <a:endParaRPr lang="en-US" sz="2400" b="1" dirty="0" smtClean="0"/>
          </a:p>
          <a:p>
            <a:r>
              <a:rPr lang="en-US" sz="2400" b="1" dirty="0" smtClean="0"/>
              <a:t>Prediction</a:t>
            </a:r>
          </a:p>
          <a:p>
            <a:r>
              <a:rPr lang="en-US" sz="2400" b="1" dirty="0"/>
              <a:t>Latent Semantic Analysis LSA</a:t>
            </a:r>
            <a:endParaRPr lang="en-US" sz="2400" b="1" dirty="0" smtClean="0"/>
          </a:p>
        </p:txBody>
      </p:sp>
    </p:spTree>
    <p:extLst>
      <p:ext uri="{BB962C8B-B14F-4D97-AF65-F5344CB8AC3E}">
        <p14:creationId xmlns:p14="http://schemas.microsoft.com/office/powerpoint/2010/main" val="24470212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mn-lt"/>
              </a:rPr>
              <a:t>Result Visualization </a:t>
            </a:r>
            <a:r>
              <a:rPr lang="en-US" sz="4000" b="1" dirty="0" smtClean="0">
                <a:latin typeface="+mn-lt"/>
              </a:rPr>
              <a:t>(</a:t>
            </a:r>
            <a:r>
              <a:rPr lang="en-US" sz="4000" b="1" dirty="0" err="1" smtClean="0">
                <a:latin typeface="+mn-lt"/>
              </a:rPr>
              <a:t>Tpic</a:t>
            </a:r>
            <a:r>
              <a:rPr lang="en-US" sz="4000" b="1" dirty="0" smtClean="0">
                <a:latin typeface="+mn-lt"/>
              </a:rPr>
              <a:t> </a:t>
            </a:r>
            <a:r>
              <a:rPr lang="en-US" sz="4000" b="1" dirty="0" err="1" smtClean="0">
                <a:latin typeface="+mn-lt"/>
              </a:rPr>
              <a:t>WordCloud</a:t>
            </a:r>
            <a:r>
              <a:rPr lang="en-US" sz="4000" b="1" dirty="0">
                <a:latin typeface="+mn-lt"/>
              </a:rPr>
              <a:t>)</a:t>
            </a:r>
          </a:p>
        </p:txBody>
      </p:sp>
      <p:sp>
        <p:nvSpPr>
          <p:cNvPr id="3" name="Content Placeholder 2"/>
          <p:cNvSpPr>
            <a:spLocks noGrp="1"/>
          </p:cNvSpPr>
          <p:nvPr>
            <p:ph idx="1"/>
          </p:nvPr>
        </p:nvSpPr>
        <p:spPr/>
        <p:txBody>
          <a:bodyPr>
            <a:normAutofit/>
          </a:bodyPr>
          <a:lstStyle/>
          <a:p>
            <a:r>
              <a:rPr lang="en-US" sz="2400" dirty="0"/>
              <a:t>T</a:t>
            </a:r>
            <a:r>
              <a:rPr lang="en-US" sz="2400" dirty="0" smtClean="0"/>
              <a:t>op words for topics</a:t>
            </a:r>
          </a:p>
          <a:p>
            <a:r>
              <a:rPr lang="en-US" sz="2400" dirty="0" err="1" smtClean="0"/>
              <a:t>WordColud</a:t>
            </a:r>
            <a:r>
              <a:rPr lang="en-US" sz="2400" dirty="0" smtClean="0"/>
              <a:t> for topic 0</a:t>
            </a:r>
          </a:p>
          <a:p>
            <a:endParaRPr lang="en-US" sz="2400" dirty="0"/>
          </a:p>
        </p:txBody>
      </p:sp>
      <p:pic>
        <p:nvPicPr>
          <p:cNvPr id="4" name="Picture 3"/>
          <p:cNvPicPr>
            <a:picLocks noChangeAspect="1"/>
          </p:cNvPicPr>
          <p:nvPr/>
        </p:nvPicPr>
        <p:blipFill>
          <a:blip r:embed="rId2"/>
          <a:stretch>
            <a:fillRect/>
          </a:stretch>
        </p:blipFill>
        <p:spPr>
          <a:xfrm>
            <a:off x="6580094" y="2867913"/>
            <a:ext cx="4773706" cy="3309050"/>
          </a:xfrm>
          <a:prstGeom prst="rect">
            <a:avLst/>
          </a:prstGeom>
        </p:spPr>
      </p:pic>
      <p:pic>
        <p:nvPicPr>
          <p:cNvPr id="5" name="Picture 4"/>
          <p:cNvPicPr>
            <a:picLocks noChangeAspect="1"/>
          </p:cNvPicPr>
          <p:nvPr/>
        </p:nvPicPr>
        <p:blipFill>
          <a:blip r:embed="rId3"/>
          <a:stretch>
            <a:fillRect/>
          </a:stretch>
        </p:blipFill>
        <p:spPr>
          <a:xfrm>
            <a:off x="838200" y="2867913"/>
            <a:ext cx="4696708" cy="3309050"/>
          </a:xfrm>
          <a:prstGeom prst="rect">
            <a:avLst/>
          </a:prstGeom>
        </p:spPr>
      </p:pic>
    </p:spTree>
    <p:extLst>
      <p:ext uri="{BB962C8B-B14F-4D97-AF65-F5344CB8AC3E}">
        <p14:creationId xmlns:p14="http://schemas.microsoft.com/office/powerpoint/2010/main" val="26352526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mn-lt"/>
              </a:rPr>
              <a:t>Result Visualization </a:t>
            </a:r>
            <a:r>
              <a:rPr lang="en-US" sz="4000" b="1" dirty="0" smtClean="0">
                <a:latin typeface="+mn-lt"/>
              </a:rPr>
              <a:t>(</a:t>
            </a:r>
            <a:r>
              <a:rPr lang="en-US" sz="4000" b="1" dirty="0">
                <a:latin typeface="+mn-lt"/>
              </a:rPr>
              <a:t>Truncated </a:t>
            </a:r>
            <a:r>
              <a:rPr lang="en-US" sz="4000" b="1" dirty="0" smtClean="0">
                <a:latin typeface="+mn-lt"/>
              </a:rPr>
              <a:t>SVD)</a:t>
            </a:r>
            <a:endParaRPr lang="en-US" sz="4000" b="1" dirty="0">
              <a:latin typeface="+mn-lt"/>
            </a:endParaRPr>
          </a:p>
        </p:txBody>
      </p:sp>
      <p:sp>
        <p:nvSpPr>
          <p:cNvPr id="3" name="Content Placeholder 2"/>
          <p:cNvSpPr>
            <a:spLocks noGrp="1"/>
          </p:cNvSpPr>
          <p:nvPr>
            <p:ph idx="1"/>
          </p:nvPr>
        </p:nvSpPr>
        <p:spPr/>
        <p:txBody>
          <a:bodyPr>
            <a:normAutofit/>
          </a:bodyPr>
          <a:lstStyle/>
          <a:p>
            <a:r>
              <a:rPr lang="en-US" sz="2400" dirty="0" smtClean="0"/>
              <a:t>We can reduction our prediction probability using Truncated SVD, to visualize it in 3D Space</a:t>
            </a:r>
          </a:p>
          <a:p>
            <a:r>
              <a:rPr lang="en-US" sz="2400" dirty="0" smtClean="0"/>
              <a:t>the </a:t>
            </a:r>
            <a:r>
              <a:rPr lang="en-US" sz="2400" dirty="0"/>
              <a:t>singular values of the matrix A with rank r. We can find truncated SVD to A by setting all but the first k largest singular values equal to zero and using only the first k columns of U and V</a:t>
            </a:r>
          </a:p>
          <a:p>
            <a:endParaRPr lang="en-US" sz="2400" dirty="0" smtClean="0"/>
          </a:p>
          <a:p>
            <a:endParaRPr lang="en-US" sz="2400" dirty="0" smtClean="0"/>
          </a:p>
          <a:p>
            <a:endParaRPr lang="en-US" sz="2400" dirty="0"/>
          </a:p>
        </p:txBody>
      </p:sp>
      <p:pic>
        <p:nvPicPr>
          <p:cNvPr id="4" name="Picture 3"/>
          <p:cNvPicPr>
            <a:picLocks noChangeAspect="1"/>
          </p:cNvPicPr>
          <p:nvPr/>
        </p:nvPicPr>
        <p:blipFill>
          <a:blip r:embed="rId3"/>
          <a:stretch>
            <a:fillRect/>
          </a:stretch>
        </p:blipFill>
        <p:spPr>
          <a:xfrm>
            <a:off x="7566213" y="3550204"/>
            <a:ext cx="3787588" cy="2626759"/>
          </a:xfrm>
          <a:prstGeom prst="rect">
            <a:avLst/>
          </a:prstGeom>
        </p:spPr>
      </p:pic>
    </p:spTree>
    <p:extLst>
      <p:ext uri="{BB962C8B-B14F-4D97-AF65-F5344CB8AC3E}">
        <p14:creationId xmlns:p14="http://schemas.microsoft.com/office/powerpoint/2010/main" val="8666161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mn-lt"/>
              </a:rPr>
              <a:t>Result </a:t>
            </a:r>
            <a:r>
              <a:rPr lang="en-US" sz="4000" b="1" dirty="0" smtClean="0">
                <a:latin typeface="+mn-lt"/>
              </a:rPr>
              <a:t>Visualization (TSNE) </a:t>
            </a:r>
            <a:endParaRPr lang="en-US" sz="4000" b="1" dirty="0">
              <a:latin typeface="+mn-lt"/>
            </a:endParaRPr>
          </a:p>
        </p:txBody>
      </p:sp>
      <p:sp>
        <p:nvSpPr>
          <p:cNvPr id="3" name="Content Placeholder 2"/>
          <p:cNvSpPr>
            <a:spLocks noGrp="1"/>
          </p:cNvSpPr>
          <p:nvPr>
            <p:ph idx="1"/>
          </p:nvPr>
        </p:nvSpPr>
        <p:spPr/>
        <p:txBody>
          <a:bodyPr>
            <a:normAutofit/>
          </a:bodyPr>
          <a:lstStyle/>
          <a:p>
            <a:r>
              <a:rPr lang="en-US" sz="2400" dirty="0" smtClean="0"/>
              <a:t>Same with TSNE T-distributed Stochastic </a:t>
            </a:r>
            <a:r>
              <a:rPr lang="en-US" sz="2400" dirty="0" err="1" smtClean="0"/>
              <a:t>Neighbourhood</a:t>
            </a:r>
            <a:r>
              <a:rPr lang="en-US" sz="2400" dirty="0" smtClean="0"/>
              <a:t> Embedding (</a:t>
            </a:r>
            <a:r>
              <a:rPr lang="en-US" sz="2400" dirty="0" err="1" smtClean="0"/>
              <a:t>tSNE</a:t>
            </a:r>
            <a:r>
              <a:rPr lang="en-US" sz="2400" dirty="0" smtClean="0"/>
              <a:t>) is an unsupervised Machine Learning algorithm developed in 2008 by Laurens van der </a:t>
            </a:r>
            <a:r>
              <a:rPr lang="en-US" sz="2400" dirty="0" err="1" smtClean="0"/>
              <a:t>Maaten</a:t>
            </a:r>
            <a:r>
              <a:rPr lang="en-US" sz="2400" dirty="0" smtClean="0"/>
              <a:t> and to </a:t>
            </a:r>
            <a:r>
              <a:rPr lang="en-US" sz="2400" dirty="0" err="1" smtClean="0"/>
              <a:t>visualise</a:t>
            </a:r>
            <a:r>
              <a:rPr lang="en-US" sz="2400" dirty="0" smtClean="0"/>
              <a:t> the structure of high dimensional data in 2 or 3 dimensions</a:t>
            </a:r>
            <a:endParaRPr lang="en-US" sz="2400" dirty="0"/>
          </a:p>
        </p:txBody>
      </p:sp>
      <p:pic>
        <p:nvPicPr>
          <p:cNvPr id="5" name="Picture 4"/>
          <p:cNvPicPr>
            <a:picLocks noChangeAspect="1"/>
          </p:cNvPicPr>
          <p:nvPr/>
        </p:nvPicPr>
        <p:blipFill>
          <a:blip r:embed="rId2"/>
          <a:stretch>
            <a:fillRect/>
          </a:stretch>
        </p:blipFill>
        <p:spPr>
          <a:xfrm>
            <a:off x="7835153" y="3106052"/>
            <a:ext cx="3518647" cy="3500936"/>
          </a:xfrm>
          <a:prstGeom prst="rect">
            <a:avLst/>
          </a:prstGeom>
        </p:spPr>
      </p:pic>
    </p:spTree>
    <p:extLst>
      <p:ext uri="{BB962C8B-B14F-4D97-AF65-F5344CB8AC3E}">
        <p14:creationId xmlns:p14="http://schemas.microsoft.com/office/powerpoint/2010/main" val="26286224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mn-lt"/>
              </a:rPr>
              <a:t>Prediction</a:t>
            </a:r>
            <a:endParaRPr lang="en-US" sz="4000" b="1" dirty="0">
              <a:latin typeface="+mn-lt"/>
            </a:endParaRPr>
          </a:p>
        </p:txBody>
      </p:sp>
      <p:sp>
        <p:nvSpPr>
          <p:cNvPr id="3" name="Content Placeholder 2"/>
          <p:cNvSpPr>
            <a:spLocks noGrp="1"/>
          </p:cNvSpPr>
          <p:nvPr>
            <p:ph idx="1"/>
          </p:nvPr>
        </p:nvSpPr>
        <p:spPr/>
        <p:txBody>
          <a:bodyPr>
            <a:normAutofit/>
          </a:bodyPr>
          <a:lstStyle/>
          <a:p>
            <a:r>
              <a:rPr lang="en-US" sz="2400" dirty="0" smtClean="0"/>
              <a:t>After All this we can predict and get top n similar score</a:t>
            </a:r>
          </a:p>
          <a:p>
            <a:r>
              <a:rPr lang="en-US" sz="2400" dirty="0" smtClean="0"/>
              <a:t>Using Euclidean Distance </a:t>
            </a:r>
          </a:p>
          <a:p>
            <a:endParaRPr lang="en-US" sz="2400" dirty="0"/>
          </a:p>
        </p:txBody>
      </p:sp>
      <p:pic>
        <p:nvPicPr>
          <p:cNvPr id="4" name="Picture 3"/>
          <p:cNvPicPr>
            <a:picLocks noChangeAspect="1"/>
          </p:cNvPicPr>
          <p:nvPr/>
        </p:nvPicPr>
        <p:blipFill>
          <a:blip r:embed="rId2"/>
          <a:stretch>
            <a:fillRect/>
          </a:stretch>
        </p:blipFill>
        <p:spPr>
          <a:xfrm>
            <a:off x="838200" y="2832847"/>
            <a:ext cx="10515600" cy="3108869"/>
          </a:xfrm>
          <a:prstGeom prst="rect">
            <a:avLst/>
          </a:prstGeom>
        </p:spPr>
      </p:pic>
    </p:spTree>
    <p:extLst>
      <p:ext uri="{BB962C8B-B14F-4D97-AF65-F5344CB8AC3E}">
        <p14:creationId xmlns:p14="http://schemas.microsoft.com/office/powerpoint/2010/main" val="30354106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mn-lt"/>
              </a:rPr>
              <a:t>Latent Semantic Analysis </a:t>
            </a:r>
            <a:r>
              <a:rPr lang="en-US" sz="4000" b="1" dirty="0" smtClean="0">
                <a:latin typeface="+mn-lt"/>
              </a:rPr>
              <a:t>LSA</a:t>
            </a:r>
            <a:endParaRPr lang="en-US" sz="4000" b="1" dirty="0">
              <a:latin typeface="+mn-lt"/>
            </a:endParaRPr>
          </a:p>
        </p:txBody>
      </p:sp>
      <p:sp>
        <p:nvSpPr>
          <p:cNvPr id="3" name="Content Placeholder 2"/>
          <p:cNvSpPr>
            <a:spLocks noGrp="1"/>
          </p:cNvSpPr>
          <p:nvPr>
            <p:ph idx="1"/>
          </p:nvPr>
        </p:nvSpPr>
        <p:spPr/>
        <p:txBody>
          <a:bodyPr>
            <a:normAutofit/>
          </a:bodyPr>
          <a:lstStyle/>
          <a:p>
            <a:r>
              <a:rPr lang="en-US" sz="2400" dirty="0"/>
              <a:t>I</a:t>
            </a:r>
            <a:r>
              <a:rPr lang="en-US" sz="2400" dirty="0" smtClean="0"/>
              <a:t>s </a:t>
            </a:r>
            <a:r>
              <a:rPr lang="en-US" sz="2400" dirty="0"/>
              <a:t>one of the foundational techniques used in topic modeling. The core idea is to take a matrix of documents and terms and try to decompose it into separate two </a:t>
            </a:r>
            <a:r>
              <a:rPr lang="en-US" sz="2400" dirty="0" smtClean="0"/>
              <a:t>matrices</a:t>
            </a:r>
          </a:p>
          <a:p>
            <a:pPr lvl="1"/>
            <a:r>
              <a:rPr lang="en-US" dirty="0" smtClean="0"/>
              <a:t>A </a:t>
            </a:r>
            <a:r>
              <a:rPr lang="en-US" dirty="0"/>
              <a:t>document-topic </a:t>
            </a:r>
            <a:r>
              <a:rPr lang="en-US" dirty="0" smtClean="0"/>
              <a:t>matrix</a:t>
            </a:r>
          </a:p>
          <a:p>
            <a:pPr lvl="1"/>
            <a:r>
              <a:rPr lang="en-US" dirty="0" smtClean="0"/>
              <a:t>A </a:t>
            </a:r>
            <a:r>
              <a:rPr lang="en-US" dirty="0"/>
              <a:t>topic-term matrix</a:t>
            </a:r>
            <a:r>
              <a:rPr lang="en-US" dirty="0" smtClean="0"/>
              <a:t>.</a:t>
            </a:r>
            <a:endParaRPr lang="en-US" dirty="0"/>
          </a:p>
          <a:p>
            <a:r>
              <a:rPr lang="en-US" sz="2400" dirty="0"/>
              <a:t>I</a:t>
            </a:r>
            <a:r>
              <a:rPr lang="en-US" sz="2400" dirty="0" smtClean="0"/>
              <a:t>ncludes </a:t>
            </a:r>
            <a:r>
              <a:rPr lang="en-US" sz="2400" dirty="0"/>
              <a:t>matrix decomposition on the document-term matrix using Singular value decomposition. </a:t>
            </a:r>
            <a:endParaRPr lang="en-US" sz="2400" dirty="0" smtClean="0"/>
          </a:p>
          <a:p>
            <a:r>
              <a:rPr lang="en-US" sz="2400" dirty="0" smtClean="0"/>
              <a:t>It </a:t>
            </a:r>
            <a:r>
              <a:rPr lang="en-US" sz="2400" dirty="0"/>
              <a:t>is typically used as a dimension reduction or noise-reducing technique</a:t>
            </a:r>
          </a:p>
        </p:txBody>
      </p:sp>
    </p:spTree>
    <p:extLst>
      <p:ext uri="{BB962C8B-B14F-4D97-AF65-F5344CB8AC3E}">
        <p14:creationId xmlns:p14="http://schemas.microsoft.com/office/powerpoint/2010/main" val="654050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mn-lt"/>
              </a:rPr>
              <a:t>Cleaning  Dataset</a:t>
            </a:r>
            <a:endParaRPr lang="en-US" sz="4000" b="1" dirty="0">
              <a:latin typeface="+mn-lt"/>
            </a:endParaRPr>
          </a:p>
        </p:txBody>
      </p:sp>
      <p:sp>
        <p:nvSpPr>
          <p:cNvPr id="3" name="Content Placeholder 2"/>
          <p:cNvSpPr>
            <a:spLocks noGrp="1"/>
          </p:cNvSpPr>
          <p:nvPr>
            <p:ph idx="1"/>
          </p:nvPr>
        </p:nvSpPr>
        <p:spPr/>
        <p:txBody>
          <a:bodyPr>
            <a:normAutofit/>
          </a:bodyPr>
          <a:lstStyle/>
          <a:p>
            <a:r>
              <a:rPr lang="en-US" sz="2400" dirty="0" smtClean="0"/>
              <a:t>First will Concatenate the Title and abstract Columns in one </a:t>
            </a:r>
          </a:p>
          <a:p>
            <a:r>
              <a:rPr lang="en-US" sz="2400" dirty="0" smtClean="0"/>
              <a:t>Clean Each text:</a:t>
            </a:r>
          </a:p>
          <a:p>
            <a:pPr lvl="1"/>
            <a:r>
              <a:rPr lang="en-US" dirty="0" smtClean="0"/>
              <a:t>Lower case each word</a:t>
            </a:r>
          </a:p>
          <a:p>
            <a:pPr lvl="1"/>
            <a:r>
              <a:rPr lang="en-US" dirty="0" smtClean="0"/>
              <a:t>Remove Spaces</a:t>
            </a:r>
          </a:p>
          <a:p>
            <a:pPr lvl="1"/>
            <a:r>
              <a:rPr lang="en-US" dirty="0" smtClean="0"/>
              <a:t>Remove punctuations</a:t>
            </a:r>
          </a:p>
          <a:p>
            <a:pPr lvl="1"/>
            <a:r>
              <a:rPr lang="en-US" dirty="0" smtClean="0"/>
              <a:t>Remove any non string or integer columns </a:t>
            </a:r>
          </a:p>
          <a:p>
            <a:pPr lvl="1"/>
            <a:r>
              <a:rPr lang="en-US" dirty="0" smtClean="0"/>
              <a:t>Remove any digits year or percentages </a:t>
            </a:r>
          </a:p>
          <a:p>
            <a:pPr lvl="1"/>
            <a:r>
              <a:rPr lang="en-US" dirty="0" smtClean="0"/>
              <a:t>Remove any word less than 3 characters</a:t>
            </a:r>
          </a:p>
          <a:p>
            <a:pPr lvl="1"/>
            <a:endParaRPr lang="en-US" dirty="0" smtClean="0"/>
          </a:p>
        </p:txBody>
      </p:sp>
    </p:spTree>
    <p:extLst>
      <p:ext uri="{BB962C8B-B14F-4D97-AF65-F5344CB8AC3E}">
        <p14:creationId xmlns:p14="http://schemas.microsoft.com/office/powerpoint/2010/main" val="3477949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mn-lt"/>
              </a:rPr>
              <a:t>Preprocessing </a:t>
            </a:r>
            <a:endParaRPr lang="en-US" sz="4000" b="1" dirty="0">
              <a:latin typeface="+mn-lt"/>
            </a:endParaRPr>
          </a:p>
        </p:txBody>
      </p:sp>
      <p:sp>
        <p:nvSpPr>
          <p:cNvPr id="3" name="Content Placeholder 2"/>
          <p:cNvSpPr>
            <a:spLocks noGrp="1"/>
          </p:cNvSpPr>
          <p:nvPr>
            <p:ph idx="1"/>
          </p:nvPr>
        </p:nvSpPr>
        <p:spPr/>
        <p:txBody>
          <a:bodyPr>
            <a:normAutofit/>
          </a:bodyPr>
          <a:lstStyle/>
          <a:p>
            <a:r>
              <a:rPr lang="en-US" sz="2400" dirty="0" smtClean="0"/>
              <a:t>Tokenize each text using {</a:t>
            </a:r>
            <a:r>
              <a:rPr lang="en-US" sz="2400" dirty="0" err="1" smtClean="0"/>
              <a:t>Gensim</a:t>
            </a:r>
            <a:r>
              <a:rPr lang="en-US" sz="2400" dirty="0" smtClean="0"/>
              <a:t> </a:t>
            </a:r>
            <a:r>
              <a:rPr lang="en-US" sz="2400" dirty="0" err="1" smtClean="0"/>
              <a:t>simple_preprocess</a:t>
            </a:r>
            <a:r>
              <a:rPr lang="en-US" sz="2400" dirty="0"/>
              <a:t> </a:t>
            </a:r>
            <a:r>
              <a:rPr lang="en-US" sz="2400" dirty="0" smtClean="0"/>
              <a:t>or NLTK tokenizer}</a:t>
            </a:r>
          </a:p>
          <a:p>
            <a:r>
              <a:rPr lang="en-US" sz="2400" dirty="0" smtClean="0"/>
              <a:t>Remove any stop English stop words</a:t>
            </a:r>
          </a:p>
          <a:p>
            <a:r>
              <a:rPr lang="en-US" sz="2400" dirty="0" smtClean="0"/>
              <a:t>N grams each sentence </a:t>
            </a:r>
          </a:p>
          <a:p>
            <a:pPr lvl="1"/>
            <a:r>
              <a:rPr lang="en-US" dirty="0" smtClean="0"/>
              <a:t>1 </a:t>
            </a:r>
          </a:p>
          <a:p>
            <a:pPr lvl="1"/>
            <a:r>
              <a:rPr lang="en-US" dirty="0" smtClean="0"/>
              <a:t>2, 3 using Genism </a:t>
            </a:r>
            <a:r>
              <a:rPr lang="en-US" dirty="0" err="1" smtClean="0"/>
              <a:t>Phraser</a:t>
            </a:r>
            <a:endParaRPr lang="en-US" dirty="0"/>
          </a:p>
        </p:txBody>
      </p:sp>
    </p:spTree>
    <p:extLst>
      <p:ext uri="{BB962C8B-B14F-4D97-AF65-F5344CB8AC3E}">
        <p14:creationId xmlns:p14="http://schemas.microsoft.com/office/powerpoint/2010/main" val="212523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mn-lt"/>
              </a:rPr>
              <a:t>Preprocessing </a:t>
            </a:r>
            <a:endParaRPr lang="en-US" sz="4000" b="1" dirty="0">
              <a:latin typeface="+mn-lt"/>
            </a:endParaRPr>
          </a:p>
        </p:txBody>
      </p:sp>
      <p:sp>
        <p:nvSpPr>
          <p:cNvPr id="3" name="Content Placeholder 2"/>
          <p:cNvSpPr>
            <a:spLocks noGrp="1"/>
          </p:cNvSpPr>
          <p:nvPr>
            <p:ph idx="1"/>
          </p:nvPr>
        </p:nvSpPr>
        <p:spPr/>
        <p:txBody>
          <a:bodyPr>
            <a:normAutofit/>
          </a:bodyPr>
          <a:lstStyle/>
          <a:p>
            <a:r>
              <a:rPr lang="en-US" sz="2400" dirty="0"/>
              <a:t>Lemmatization</a:t>
            </a:r>
            <a:r>
              <a:rPr lang="en-US" sz="2400" dirty="0" smtClean="0"/>
              <a:t> each sentence where each word return to its root is called Lemma. A lemma (plural lemmas or </a:t>
            </a:r>
            <a:r>
              <a:rPr lang="en-US" sz="2400" dirty="0" err="1" smtClean="0"/>
              <a:t>lemmata</a:t>
            </a:r>
            <a:r>
              <a:rPr lang="en-US" sz="2400" dirty="0" smtClean="0"/>
              <a:t>) is the canonical form, dictionary form, or citation form of a set of words, take in consideration the morphological analysis of the words. To do so, it is necessary to have detailed dictionaries which the algorithm can look through to link the form back to its lemma.</a:t>
            </a:r>
          </a:p>
          <a:p>
            <a:pPr lvl="1"/>
            <a:r>
              <a:rPr lang="en-US" dirty="0" smtClean="0"/>
              <a:t>For example, runs, running, ran are all forms of the word run, therefore run is the lemma of all these words.</a:t>
            </a:r>
          </a:p>
          <a:p>
            <a:r>
              <a:rPr lang="en-US" sz="2400" dirty="0" smtClean="0"/>
              <a:t>Disable the morphological analysis as some word may be meaningless </a:t>
            </a:r>
            <a:endParaRPr lang="en-US" sz="2400" dirty="0"/>
          </a:p>
          <a:p>
            <a:r>
              <a:rPr lang="en-US" sz="2400" dirty="0" smtClean="0"/>
              <a:t>Used spacy to load English core tagging dictionary </a:t>
            </a:r>
            <a:endParaRPr lang="en-US" sz="2400" dirty="0"/>
          </a:p>
        </p:txBody>
      </p:sp>
    </p:spTree>
    <p:extLst>
      <p:ext uri="{BB962C8B-B14F-4D97-AF65-F5344CB8AC3E}">
        <p14:creationId xmlns:p14="http://schemas.microsoft.com/office/powerpoint/2010/main" val="2464688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mn-lt"/>
              </a:rPr>
              <a:t>Dataset splitting </a:t>
            </a:r>
            <a:endParaRPr lang="en-US" sz="4000" b="1" dirty="0">
              <a:latin typeface="+mn-lt"/>
            </a:endParaRPr>
          </a:p>
        </p:txBody>
      </p:sp>
      <p:sp>
        <p:nvSpPr>
          <p:cNvPr id="3" name="Content Placeholder 2"/>
          <p:cNvSpPr>
            <a:spLocks noGrp="1"/>
          </p:cNvSpPr>
          <p:nvPr>
            <p:ph idx="1"/>
          </p:nvPr>
        </p:nvSpPr>
        <p:spPr/>
        <p:txBody>
          <a:bodyPr>
            <a:normAutofit/>
          </a:bodyPr>
          <a:lstStyle/>
          <a:p>
            <a:r>
              <a:rPr lang="en-US" sz="2400" dirty="0" smtClean="0"/>
              <a:t>Used </a:t>
            </a:r>
            <a:r>
              <a:rPr lang="en-US" sz="2400" dirty="0" err="1" smtClean="0"/>
              <a:t>train_test_split</a:t>
            </a:r>
            <a:r>
              <a:rPr lang="en-US" sz="2400" dirty="0" smtClean="0"/>
              <a:t> from </a:t>
            </a:r>
            <a:r>
              <a:rPr lang="en-US" sz="2400" dirty="0" err="1" smtClean="0"/>
              <a:t>sklearn</a:t>
            </a:r>
            <a:r>
              <a:rPr lang="en-US" sz="2400" dirty="0" smtClean="0"/>
              <a:t> to split dataset to</a:t>
            </a:r>
          </a:p>
          <a:p>
            <a:pPr lvl="1"/>
            <a:r>
              <a:rPr lang="en-US" dirty="0" smtClean="0"/>
              <a:t>20% test set</a:t>
            </a:r>
          </a:p>
          <a:p>
            <a:pPr lvl="1"/>
            <a:r>
              <a:rPr lang="en-US" dirty="0" smtClean="0"/>
              <a:t>80% trainset</a:t>
            </a:r>
          </a:p>
          <a:p>
            <a:pPr lvl="1"/>
            <a:endParaRPr lang="en-US" dirty="0"/>
          </a:p>
          <a:p>
            <a:r>
              <a:rPr lang="en-US" sz="2400" dirty="0" smtClean="0"/>
              <a:t>Now we have a for each sentence a clean list of words or tuple of n-grams, but we cant pass it to any model like this, so used </a:t>
            </a:r>
            <a:r>
              <a:rPr lang="en-US" sz="2400" dirty="0" err="1" smtClean="0"/>
              <a:t>gensim.corpora</a:t>
            </a:r>
            <a:r>
              <a:rPr lang="en-US" sz="2400" dirty="0" smtClean="0"/>
              <a:t> to make a corpus for each word with index</a:t>
            </a:r>
            <a:endParaRPr lang="en-US" sz="2400" dirty="0"/>
          </a:p>
        </p:txBody>
      </p:sp>
    </p:spTree>
    <p:extLst>
      <p:ext uri="{BB962C8B-B14F-4D97-AF65-F5344CB8AC3E}">
        <p14:creationId xmlns:p14="http://schemas.microsoft.com/office/powerpoint/2010/main" val="1738637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mn-lt"/>
              </a:rPr>
              <a:t>Latent </a:t>
            </a:r>
            <a:r>
              <a:rPr lang="en-US" sz="4000" b="1" dirty="0" err="1" smtClean="0">
                <a:latin typeface="+mn-lt"/>
              </a:rPr>
              <a:t>Dirichlet</a:t>
            </a:r>
            <a:r>
              <a:rPr lang="en-US" sz="4000" b="1" dirty="0" smtClean="0">
                <a:latin typeface="+mn-lt"/>
              </a:rPr>
              <a:t> Allocation (LDA)</a:t>
            </a:r>
            <a:endParaRPr lang="en-US" sz="4000" b="1" dirty="0">
              <a:latin typeface="+mn-lt"/>
            </a:endParaRPr>
          </a:p>
        </p:txBody>
      </p:sp>
      <p:sp>
        <p:nvSpPr>
          <p:cNvPr id="3" name="Content Placeholder 2"/>
          <p:cNvSpPr>
            <a:spLocks noGrp="1"/>
          </p:cNvSpPr>
          <p:nvPr>
            <p:ph idx="1"/>
          </p:nvPr>
        </p:nvSpPr>
        <p:spPr/>
        <p:txBody>
          <a:bodyPr>
            <a:normAutofit/>
          </a:bodyPr>
          <a:lstStyle/>
          <a:p>
            <a:r>
              <a:rPr lang="en-US" sz="2400" dirty="0" smtClean="0"/>
              <a:t>Latent </a:t>
            </a:r>
            <a:r>
              <a:rPr lang="en-US" sz="2400" dirty="0" err="1" smtClean="0"/>
              <a:t>Dirichlet</a:t>
            </a:r>
            <a:r>
              <a:rPr lang="en-US" sz="2400" dirty="0" smtClean="0"/>
              <a:t> Allocation (LDA) is one of the ways to implement Topic Modelling. It is a generative probabilistic model in which each document is assumed to be consisting of a different proportion of topics.</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798" y="3195969"/>
            <a:ext cx="6480404" cy="3662031"/>
          </a:xfrm>
          <a:prstGeom prst="rect">
            <a:avLst/>
          </a:prstGeom>
        </p:spPr>
      </p:pic>
    </p:spTree>
    <p:extLst>
      <p:ext uri="{BB962C8B-B14F-4D97-AF65-F5344CB8AC3E}">
        <p14:creationId xmlns:p14="http://schemas.microsoft.com/office/powerpoint/2010/main" val="1471904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mn-lt"/>
              </a:rPr>
              <a:t>How does the LDA algorithm work?</a:t>
            </a:r>
            <a:endParaRPr lang="en-US" sz="4000" b="1" dirty="0">
              <a:latin typeface="+mn-lt"/>
            </a:endParaRPr>
          </a:p>
        </p:txBody>
      </p:sp>
      <p:sp>
        <p:nvSpPr>
          <p:cNvPr id="3" name="Content Placeholder 2"/>
          <p:cNvSpPr>
            <a:spLocks noGrp="1"/>
          </p:cNvSpPr>
          <p:nvPr>
            <p:ph idx="1"/>
          </p:nvPr>
        </p:nvSpPr>
        <p:spPr/>
        <p:txBody>
          <a:bodyPr>
            <a:noAutofit/>
          </a:bodyPr>
          <a:lstStyle/>
          <a:p>
            <a:pPr marL="514350" indent="-514350">
              <a:buFont typeface="+mj-lt"/>
              <a:buAutoNum type="arabicPeriod"/>
            </a:pPr>
            <a:r>
              <a:rPr lang="en-US" sz="2400" dirty="0" smtClean="0"/>
              <a:t>For each document, randomly initialize each word to a topic amongst the K topics where K is the number of pre-defined topics.</a:t>
            </a:r>
          </a:p>
          <a:p>
            <a:pPr marL="514350" indent="-514350">
              <a:buFont typeface="+mj-lt"/>
              <a:buAutoNum type="arabicPeriod"/>
            </a:pPr>
            <a:r>
              <a:rPr lang="en-US" sz="2400" dirty="0" smtClean="0"/>
              <a:t>For each document d:</a:t>
            </a:r>
          </a:p>
          <a:p>
            <a:pPr lvl="1"/>
            <a:r>
              <a:rPr lang="en-US" dirty="0" smtClean="0"/>
              <a:t>For each word w in the document, compute:</a:t>
            </a:r>
          </a:p>
          <a:p>
            <a:pPr lvl="2"/>
            <a:r>
              <a:rPr lang="en-US" sz="2400" dirty="0" smtClean="0"/>
              <a:t>P(topic t| document d): Proportion of words in document d that are assigned to topic t</a:t>
            </a:r>
          </a:p>
          <a:p>
            <a:pPr lvl="2"/>
            <a:r>
              <a:rPr lang="en-US" sz="2400" dirty="0" smtClean="0"/>
              <a:t>P(word w| topic t): Proportion of assignments to topic t across all documents from words that come from w.</a:t>
            </a:r>
          </a:p>
          <a:p>
            <a:pPr marL="514350" indent="-514350">
              <a:buFont typeface="+mj-lt"/>
              <a:buAutoNum type="arabicPeriod"/>
            </a:pPr>
            <a:r>
              <a:rPr lang="en-US" sz="2400" dirty="0" smtClean="0"/>
              <a:t>Reassign topic T’ to word w with probability p(</a:t>
            </a:r>
            <a:r>
              <a:rPr lang="en-US" sz="2400" dirty="0" err="1" smtClean="0"/>
              <a:t>t’|d</a:t>
            </a:r>
            <a:r>
              <a:rPr lang="en-US" sz="2400" dirty="0" smtClean="0"/>
              <a:t>)*p(</a:t>
            </a:r>
            <a:r>
              <a:rPr lang="en-US" sz="2400" dirty="0" err="1" smtClean="0"/>
              <a:t>w|t</a:t>
            </a:r>
            <a:r>
              <a:rPr lang="en-US" sz="2400" dirty="0" smtClean="0"/>
              <a:t>’) considering all other words and their topic assignments</a:t>
            </a:r>
          </a:p>
          <a:p>
            <a:pPr marL="514350" indent="-514350">
              <a:buFont typeface="+mj-lt"/>
              <a:buAutoNum type="arabicPeriod"/>
            </a:pPr>
            <a:r>
              <a:rPr lang="en-US" sz="2400" dirty="0" smtClean="0"/>
              <a:t>The last step is repeated multiple times till we reach a steady state where the topic assignments do not change further. The proportion of topics for each document is then determined from these topic assignments.</a:t>
            </a:r>
          </a:p>
          <a:p>
            <a:endParaRPr lang="en-US" sz="2400" dirty="0"/>
          </a:p>
        </p:txBody>
      </p:sp>
    </p:spTree>
    <p:extLst>
      <p:ext uri="{BB962C8B-B14F-4D97-AF65-F5344CB8AC3E}">
        <p14:creationId xmlns:p14="http://schemas.microsoft.com/office/powerpoint/2010/main" val="350401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2426</Words>
  <Application>Microsoft Office PowerPoint</Application>
  <PresentationFormat>Widescreen</PresentationFormat>
  <Paragraphs>188</Paragraphs>
  <Slides>34</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Topics Modeling </vt:lpstr>
      <vt:lpstr>Index</vt:lpstr>
      <vt:lpstr>Index</vt:lpstr>
      <vt:lpstr>Cleaning  Dataset</vt:lpstr>
      <vt:lpstr>Preprocessing </vt:lpstr>
      <vt:lpstr>Preprocessing </vt:lpstr>
      <vt:lpstr>Dataset splitting </vt:lpstr>
      <vt:lpstr>Latent Dirichlet Allocation (LDA)</vt:lpstr>
      <vt:lpstr>How does the LDA algorithm work?</vt:lpstr>
      <vt:lpstr>LDA Corpus</vt:lpstr>
      <vt:lpstr>LDA Probability Theory </vt:lpstr>
      <vt:lpstr>LDA Model Parameters</vt:lpstr>
      <vt:lpstr>How will LDA optimize the distributions? </vt:lpstr>
      <vt:lpstr>First LDA iteration</vt:lpstr>
      <vt:lpstr>First LDA iteration</vt:lpstr>
      <vt:lpstr>Post LDA iterations</vt:lpstr>
      <vt:lpstr>Post LDA iterations</vt:lpstr>
      <vt:lpstr>Post LDA iterations</vt:lpstr>
      <vt:lpstr>PCA &amp; LDA</vt:lpstr>
      <vt:lpstr>PCA &amp; LDA</vt:lpstr>
      <vt:lpstr>LDA Summary</vt:lpstr>
      <vt:lpstr>LDA Multi Core</vt:lpstr>
      <vt:lpstr>LDA Tuning</vt:lpstr>
      <vt:lpstr>LDA sklearn Gridsearch Tuning</vt:lpstr>
      <vt:lpstr>LDA sklearn Gridsearch</vt:lpstr>
      <vt:lpstr>LDA Gensim Tuning</vt:lpstr>
      <vt:lpstr>LDA Gensim Tuning</vt:lpstr>
      <vt:lpstr>Result Visualization (Doc&amp;Topic)</vt:lpstr>
      <vt:lpstr>Result Visualization (Topic&amp;Words) </vt:lpstr>
      <vt:lpstr>Result Visualization (Tpic WordCloud)</vt:lpstr>
      <vt:lpstr>Result Visualization (Truncated SVD)</vt:lpstr>
      <vt:lpstr>Result Visualization (TSNE) </vt:lpstr>
      <vt:lpstr>Prediction</vt:lpstr>
      <vt:lpstr>Latent Semantic Analysis LSA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Fuhrer</dc:creator>
  <cp:lastModifiedBy>Fuhrer</cp:lastModifiedBy>
  <cp:revision>62</cp:revision>
  <dcterms:created xsi:type="dcterms:W3CDTF">2022-04-12T21:16:14Z</dcterms:created>
  <dcterms:modified xsi:type="dcterms:W3CDTF">2022-04-13T15:33:38Z</dcterms:modified>
</cp:coreProperties>
</file>