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73" r:id="rId3"/>
    <p:sldId id="301" r:id="rId4"/>
    <p:sldId id="275" r:id="rId5"/>
    <p:sldId id="259" r:id="rId6"/>
    <p:sldId id="290" r:id="rId7"/>
    <p:sldId id="311" r:id="rId8"/>
    <p:sldId id="257" r:id="rId9"/>
    <p:sldId id="279" r:id="rId10"/>
    <p:sldId id="294" r:id="rId11"/>
    <p:sldId id="295" r:id="rId12"/>
    <p:sldId id="291" r:id="rId13"/>
    <p:sldId id="292" r:id="rId14"/>
    <p:sldId id="293" r:id="rId15"/>
    <p:sldId id="310" r:id="rId16"/>
    <p:sldId id="297" r:id="rId17"/>
    <p:sldId id="298" r:id="rId18"/>
    <p:sldId id="299" r:id="rId19"/>
    <p:sldId id="258" r:id="rId20"/>
    <p:sldId id="261" r:id="rId21"/>
    <p:sldId id="260" r:id="rId22"/>
    <p:sldId id="300" r:id="rId23"/>
    <p:sldId id="302" r:id="rId24"/>
    <p:sldId id="303" r:id="rId25"/>
    <p:sldId id="307" r:id="rId26"/>
    <p:sldId id="262" r:id="rId27"/>
    <p:sldId id="263" r:id="rId28"/>
    <p:sldId id="281" r:id="rId29"/>
    <p:sldId id="264" r:id="rId30"/>
    <p:sldId id="287" r:id="rId31"/>
    <p:sldId id="304" r:id="rId32"/>
    <p:sldId id="305" r:id="rId33"/>
    <p:sldId id="270" r:id="rId34"/>
    <p:sldId id="269" r:id="rId35"/>
    <p:sldId id="265" r:id="rId36"/>
    <p:sldId id="267" r:id="rId37"/>
    <p:sldId id="266" r:id="rId38"/>
    <p:sldId id="268" r:id="rId39"/>
    <p:sldId id="306" r:id="rId40"/>
    <p:sldId id="284" r:id="rId41"/>
    <p:sldId id="308" r:id="rId42"/>
    <p:sldId id="271" r:id="rId43"/>
    <p:sldId id="272" r:id="rId44"/>
    <p:sldId id="309" r:id="rId45"/>
    <p:sldId id="276" r:id="rId46"/>
    <p:sldId id="314" r:id="rId47"/>
    <p:sldId id="274" r:id="rId48"/>
    <p:sldId id="286" r:id="rId49"/>
    <p:sldId id="312" r:id="rId50"/>
    <p:sldId id="313"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353B1A-DA13-452D-99E2-2E3130C81623}" type="datetimeFigureOut">
              <a:rPr lang="en-US" smtClean="0"/>
              <a:t>4/30/2022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F1D8DD-82BB-445E-907C-A2A2B0EB639B}" type="slidenum">
              <a:rPr lang="en-US" smtClean="0"/>
              <a:t>‹#›</a:t>
            </a:fld>
            <a:endParaRPr lang="en-US"/>
          </a:p>
        </p:txBody>
      </p:sp>
    </p:spTree>
    <p:extLst>
      <p:ext uri="{BB962C8B-B14F-4D97-AF65-F5344CB8AC3E}">
        <p14:creationId xmlns:p14="http://schemas.microsoft.com/office/powerpoint/2010/main" val="146044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precisely, the calculation formula is as follows:</a:t>
            </a:r>
          </a:p>
          <a:p>
            <a:pPr lvl="1"/>
            <a:r>
              <a:rPr lang="en-US" dirty="0" err="1" smtClean="0"/>
              <a:t>w_j</a:t>
            </a:r>
            <a:r>
              <a:rPr lang="en-US" dirty="0" smtClean="0"/>
              <a:t>=</a:t>
            </a:r>
            <a:r>
              <a:rPr lang="en-US" dirty="0" err="1" smtClean="0"/>
              <a:t>n_samples</a:t>
            </a:r>
            <a:r>
              <a:rPr lang="en-US" dirty="0" smtClean="0"/>
              <a:t> / (</a:t>
            </a:r>
            <a:r>
              <a:rPr lang="en-US" dirty="0" err="1" smtClean="0"/>
              <a:t>n_classes</a:t>
            </a:r>
            <a:r>
              <a:rPr lang="en-US" dirty="0" smtClean="0"/>
              <a:t> * </a:t>
            </a:r>
            <a:r>
              <a:rPr lang="en-US" dirty="0" err="1" smtClean="0"/>
              <a:t>n_samples_j</a:t>
            </a:r>
            <a:r>
              <a:rPr lang="en-US" dirty="0" smtClean="0"/>
              <a:t>)</a:t>
            </a:r>
          </a:p>
          <a:p>
            <a:pPr lvl="2"/>
            <a:r>
              <a:rPr lang="en-US" dirty="0" err="1" smtClean="0"/>
              <a:t>w_j</a:t>
            </a:r>
            <a:r>
              <a:rPr lang="en-US" dirty="0" smtClean="0"/>
              <a:t> is the weight of each class (J is the class)</a:t>
            </a:r>
          </a:p>
          <a:p>
            <a:pPr lvl="2"/>
            <a:r>
              <a:rPr lang="en-US" dirty="0" smtClean="0"/>
              <a:t>n_ samples is the total number of samples or rows in the dataset</a:t>
            </a:r>
          </a:p>
          <a:p>
            <a:pPr lvl="2"/>
            <a:r>
              <a:rPr lang="en-US" dirty="0" smtClean="0"/>
              <a:t>n_ classes is the total number of unique classes in the target</a:t>
            </a:r>
          </a:p>
          <a:p>
            <a:pPr lvl="2"/>
            <a:r>
              <a:rPr lang="en-US" dirty="0" smtClean="0"/>
              <a:t>n_ </a:t>
            </a:r>
            <a:r>
              <a:rPr lang="en-US" dirty="0" err="1" smtClean="0"/>
              <a:t>samples_j</a:t>
            </a:r>
            <a:r>
              <a:rPr lang="en-US" dirty="0" smtClean="0"/>
              <a:t> is the total number of rows of the corresponding class</a:t>
            </a:r>
          </a:p>
          <a:p>
            <a:pPr lvl="1"/>
            <a:r>
              <a:rPr lang="en-US" dirty="0" smtClean="0"/>
              <a:t>Ex </a:t>
            </a:r>
          </a:p>
          <a:p>
            <a:pPr lvl="2"/>
            <a:r>
              <a:rPr lang="pt-BR" dirty="0" smtClean="0"/>
              <a:t>n_samples= 43400, n_classes= 2(0&amp;1), n_sample0= 42617, n_samples1= 783</a:t>
            </a:r>
          </a:p>
          <a:p>
            <a:pPr lvl="2"/>
            <a:r>
              <a:rPr lang="en-US" dirty="0" smtClean="0"/>
              <a:t>Weight of Class 0:</a:t>
            </a:r>
          </a:p>
          <a:p>
            <a:pPr lvl="3"/>
            <a:r>
              <a:rPr lang="en-US" dirty="0" smtClean="0"/>
              <a:t>w0=  43400/(2*42617) = 0.509</a:t>
            </a:r>
          </a:p>
          <a:p>
            <a:pPr lvl="2"/>
            <a:r>
              <a:rPr lang="en-US" dirty="0" smtClean="0"/>
              <a:t>Weight of category 1:</a:t>
            </a:r>
          </a:p>
          <a:p>
            <a:pPr lvl="3"/>
            <a:r>
              <a:rPr lang="en-US" dirty="0" smtClean="0"/>
              <a:t>w1= 43400/(2*783) = 27.713</a:t>
            </a:r>
          </a:p>
          <a:p>
            <a:endParaRPr lang="en-US" dirty="0"/>
          </a:p>
        </p:txBody>
      </p:sp>
      <p:sp>
        <p:nvSpPr>
          <p:cNvPr id="4" name="Slide Number Placeholder 3"/>
          <p:cNvSpPr>
            <a:spLocks noGrp="1"/>
          </p:cNvSpPr>
          <p:nvPr>
            <p:ph type="sldNum" sz="quarter" idx="10"/>
          </p:nvPr>
        </p:nvSpPr>
        <p:spPr/>
        <p:txBody>
          <a:bodyPr/>
          <a:lstStyle/>
          <a:p>
            <a:fld id="{F5F1D8DD-82BB-445E-907C-A2A2B0EB639B}" type="slidenum">
              <a:rPr lang="en-US" smtClean="0"/>
              <a:t>22</a:t>
            </a:fld>
            <a:endParaRPr lang="en-US"/>
          </a:p>
        </p:txBody>
      </p:sp>
    </p:spTree>
    <p:extLst>
      <p:ext uri="{BB962C8B-B14F-4D97-AF65-F5344CB8AC3E}">
        <p14:creationId xmlns:p14="http://schemas.microsoft.com/office/powerpoint/2010/main" val="2877865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F1D8DD-82BB-445E-907C-A2A2B0EB639B}" type="slidenum">
              <a:rPr lang="en-US" smtClean="0"/>
              <a:t>35</a:t>
            </a:fld>
            <a:endParaRPr lang="en-US"/>
          </a:p>
        </p:txBody>
      </p:sp>
    </p:spTree>
    <p:extLst>
      <p:ext uri="{BB962C8B-B14F-4D97-AF65-F5344CB8AC3E}">
        <p14:creationId xmlns:p14="http://schemas.microsoft.com/office/powerpoint/2010/main" val="1643723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C4DE28-44E9-4B94-AF81-58F4633E5D2B}"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069C0-477B-4977-8B23-E18DFE62377D}" type="slidenum">
              <a:rPr lang="en-US" smtClean="0"/>
              <a:t>‹#›</a:t>
            </a:fld>
            <a:endParaRPr lang="en-US"/>
          </a:p>
        </p:txBody>
      </p:sp>
    </p:spTree>
    <p:extLst>
      <p:ext uri="{BB962C8B-B14F-4D97-AF65-F5344CB8AC3E}">
        <p14:creationId xmlns:p14="http://schemas.microsoft.com/office/powerpoint/2010/main" val="622673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C4DE28-44E9-4B94-AF81-58F4633E5D2B}"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069C0-477B-4977-8B23-E18DFE62377D}" type="slidenum">
              <a:rPr lang="en-US" smtClean="0"/>
              <a:t>‹#›</a:t>
            </a:fld>
            <a:endParaRPr lang="en-US"/>
          </a:p>
        </p:txBody>
      </p:sp>
    </p:spTree>
    <p:extLst>
      <p:ext uri="{BB962C8B-B14F-4D97-AF65-F5344CB8AC3E}">
        <p14:creationId xmlns:p14="http://schemas.microsoft.com/office/powerpoint/2010/main" val="3967510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C4DE28-44E9-4B94-AF81-58F4633E5D2B}"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069C0-477B-4977-8B23-E18DFE62377D}" type="slidenum">
              <a:rPr lang="en-US" smtClean="0"/>
              <a:t>‹#›</a:t>
            </a:fld>
            <a:endParaRPr lang="en-US"/>
          </a:p>
        </p:txBody>
      </p:sp>
    </p:spTree>
    <p:extLst>
      <p:ext uri="{BB962C8B-B14F-4D97-AF65-F5344CB8AC3E}">
        <p14:creationId xmlns:p14="http://schemas.microsoft.com/office/powerpoint/2010/main" val="3280567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C4DE28-44E9-4B94-AF81-58F4633E5D2B}"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069C0-477B-4977-8B23-E18DFE62377D}" type="slidenum">
              <a:rPr lang="en-US" smtClean="0"/>
              <a:t>‹#›</a:t>
            </a:fld>
            <a:endParaRPr lang="en-US"/>
          </a:p>
        </p:txBody>
      </p:sp>
    </p:spTree>
    <p:extLst>
      <p:ext uri="{BB962C8B-B14F-4D97-AF65-F5344CB8AC3E}">
        <p14:creationId xmlns:p14="http://schemas.microsoft.com/office/powerpoint/2010/main" val="305733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C4DE28-44E9-4B94-AF81-58F4633E5D2B}"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069C0-477B-4977-8B23-E18DFE62377D}" type="slidenum">
              <a:rPr lang="en-US" smtClean="0"/>
              <a:t>‹#›</a:t>
            </a:fld>
            <a:endParaRPr lang="en-US"/>
          </a:p>
        </p:txBody>
      </p:sp>
    </p:spTree>
    <p:extLst>
      <p:ext uri="{BB962C8B-B14F-4D97-AF65-F5344CB8AC3E}">
        <p14:creationId xmlns:p14="http://schemas.microsoft.com/office/powerpoint/2010/main" val="2290471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C4DE28-44E9-4B94-AF81-58F4633E5D2B}" type="datetimeFigureOut">
              <a:rPr lang="en-US" smtClean="0"/>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069C0-477B-4977-8B23-E18DFE62377D}" type="slidenum">
              <a:rPr lang="en-US" smtClean="0"/>
              <a:t>‹#›</a:t>
            </a:fld>
            <a:endParaRPr lang="en-US"/>
          </a:p>
        </p:txBody>
      </p:sp>
    </p:spTree>
    <p:extLst>
      <p:ext uri="{BB962C8B-B14F-4D97-AF65-F5344CB8AC3E}">
        <p14:creationId xmlns:p14="http://schemas.microsoft.com/office/powerpoint/2010/main" val="1628152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C4DE28-44E9-4B94-AF81-58F4633E5D2B}" type="datetimeFigureOut">
              <a:rPr lang="en-US" smtClean="0"/>
              <a:t>4/30/2022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069C0-477B-4977-8B23-E18DFE62377D}" type="slidenum">
              <a:rPr lang="en-US" smtClean="0"/>
              <a:t>‹#›</a:t>
            </a:fld>
            <a:endParaRPr lang="en-US"/>
          </a:p>
        </p:txBody>
      </p:sp>
    </p:spTree>
    <p:extLst>
      <p:ext uri="{BB962C8B-B14F-4D97-AF65-F5344CB8AC3E}">
        <p14:creationId xmlns:p14="http://schemas.microsoft.com/office/powerpoint/2010/main" val="2633843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C4DE28-44E9-4B94-AF81-58F4633E5D2B}" type="datetimeFigureOut">
              <a:rPr lang="en-US" smtClean="0"/>
              <a:t>4/30/2022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069C0-477B-4977-8B23-E18DFE62377D}" type="slidenum">
              <a:rPr lang="en-US" smtClean="0"/>
              <a:t>‹#›</a:t>
            </a:fld>
            <a:endParaRPr lang="en-US"/>
          </a:p>
        </p:txBody>
      </p:sp>
    </p:spTree>
    <p:extLst>
      <p:ext uri="{BB962C8B-B14F-4D97-AF65-F5344CB8AC3E}">
        <p14:creationId xmlns:p14="http://schemas.microsoft.com/office/powerpoint/2010/main" val="381457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C4DE28-44E9-4B94-AF81-58F4633E5D2B}" type="datetimeFigureOut">
              <a:rPr lang="en-US" smtClean="0"/>
              <a:t>4/30/2022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069C0-477B-4977-8B23-E18DFE62377D}" type="slidenum">
              <a:rPr lang="en-US" smtClean="0"/>
              <a:t>‹#›</a:t>
            </a:fld>
            <a:endParaRPr lang="en-US"/>
          </a:p>
        </p:txBody>
      </p:sp>
    </p:spTree>
    <p:extLst>
      <p:ext uri="{BB962C8B-B14F-4D97-AF65-F5344CB8AC3E}">
        <p14:creationId xmlns:p14="http://schemas.microsoft.com/office/powerpoint/2010/main" val="3493639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C4DE28-44E9-4B94-AF81-58F4633E5D2B}" type="datetimeFigureOut">
              <a:rPr lang="en-US" smtClean="0"/>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069C0-477B-4977-8B23-E18DFE62377D}" type="slidenum">
              <a:rPr lang="en-US" smtClean="0"/>
              <a:t>‹#›</a:t>
            </a:fld>
            <a:endParaRPr lang="en-US"/>
          </a:p>
        </p:txBody>
      </p:sp>
    </p:spTree>
    <p:extLst>
      <p:ext uri="{BB962C8B-B14F-4D97-AF65-F5344CB8AC3E}">
        <p14:creationId xmlns:p14="http://schemas.microsoft.com/office/powerpoint/2010/main" val="2065616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C4DE28-44E9-4B94-AF81-58F4633E5D2B}" type="datetimeFigureOut">
              <a:rPr lang="en-US" smtClean="0"/>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069C0-477B-4977-8B23-E18DFE62377D}" type="slidenum">
              <a:rPr lang="en-US" smtClean="0"/>
              <a:t>‹#›</a:t>
            </a:fld>
            <a:endParaRPr lang="en-US"/>
          </a:p>
        </p:txBody>
      </p:sp>
    </p:spTree>
    <p:extLst>
      <p:ext uri="{BB962C8B-B14F-4D97-AF65-F5344CB8AC3E}">
        <p14:creationId xmlns:p14="http://schemas.microsoft.com/office/powerpoint/2010/main" val="2654203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C4DE28-44E9-4B94-AF81-58F4633E5D2B}" type="datetimeFigureOut">
              <a:rPr lang="en-US" smtClean="0"/>
              <a:t>4/30/2022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069C0-477B-4977-8B23-E18DFE62377D}" type="slidenum">
              <a:rPr lang="en-US" smtClean="0"/>
              <a:t>‹#›</a:t>
            </a:fld>
            <a:endParaRPr lang="en-US"/>
          </a:p>
        </p:txBody>
      </p:sp>
    </p:spTree>
    <p:extLst>
      <p:ext uri="{BB962C8B-B14F-4D97-AF65-F5344CB8AC3E}">
        <p14:creationId xmlns:p14="http://schemas.microsoft.com/office/powerpoint/2010/main" val="423158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DigiSay</a:t>
            </a:r>
            <a:r>
              <a:rPr lang="en-US" dirty="0" smtClean="0"/>
              <a:t> Challenge</a:t>
            </a:r>
            <a:endParaRPr lang="en-US" dirty="0"/>
          </a:p>
        </p:txBody>
      </p:sp>
      <p:sp>
        <p:nvSpPr>
          <p:cNvPr id="3" name="Subtitle 2"/>
          <p:cNvSpPr>
            <a:spLocks noGrp="1"/>
          </p:cNvSpPr>
          <p:nvPr>
            <p:ph type="subTitle" idx="1"/>
          </p:nvPr>
        </p:nvSpPr>
        <p:spPr/>
        <p:txBody>
          <a:bodyPr/>
          <a:lstStyle/>
          <a:p>
            <a:r>
              <a:rPr lang="en-US" dirty="0" smtClean="0"/>
              <a:t>Sites Binary Classification</a:t>
            </a:r>
          </a:p>
          <a:p>
            <a:r>
              <a:rPr lang="en-US" dirty="0" smtClean="0"/>
              <a:t>Mohamed Ahmed</a:t>
            </a:r>
            <a:endParaRPr lang="en-US" dirty="0"/>
          </a:p>
        </p:txBody>
      </p:sp>
    </p:spTree>
    <p:extLst>
      <p:ext uri="{BB962C8B-B14F-4D97-AF65-F5344CB8AC3E}">
        <p14:creationId xmlns:p14="http://schemas.microsoft.com/office/powerpoint/2010/main" val="1108108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Classes Distribution </a:t>
            </a:r>
          </a:p>
        </p:txBody>
      </p:sp>
      <p:pic>
        <p:nvPicPr>
          <p:cNvPr id="4" name="Content Placeholder 3"/>
          <p:cNvPicPr>
            <a:picLocks noGrp="1" noChangeAspect="1"/>
          </p:cNvPicPr>
          <p:nvPr>
            <p:ph idx="1"/>
          </p:nvPr>
        </p:nvPicPr>
        <p:blipFill>
          <a:blip r:embed="rId2"/>
          <a:stretch>
            <a:fillRect/>
          </a:stretch>
        </p:blipFill>
        <p:spPr>
          <a:xfrm>
            <a:off x="838200" y="1825625"/>
            <a:ext cx="10515600" cy="4351338"/>
          </a:xfrm>
          <a:prstGeom prst="rect">
            <a:avLst/>
          </a:prstGeom>
        </p:spPr>
      </p:pic>
    </p:spTree>
    <p:extLst>
      <p:ext uri="{BB962C8B-B14F-4D97-AF65-F5344CB8AC3E}">
        <p14:creationId xmlns:p14="http://schemas.microsoft.com/office/powerpoint/2010/main" val="2563517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For each class Class </a:t>
            </a:r>
            <a:endParaRPr lang="en-US" b="1" dirty="0">
              <a:latin typeface="+mn-l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48232011"/>
              </p:ext>
            </p:extLst>
          </p:nvPr>
        </p:nvGraphicFramePr>
        <p:xfrm>
          <a:off x="838200" y="1279711"/>
          <a:ext cx="10515600" cy="5578289"/>
        </p:xfrm>
        <a:graphic>
          <a:graphicData uri="http://schemas.openxmlformats.org/drawingml/2006/table">
            <a:tbl>
              <a:tblPr firstRow="1" bandRow="1">
                <a:tableStyleId>{F2DE63D5-997A-4646-A377-4702673A728D}</a:tableStyleId>
              </a:tblPr>
              <a:tblGrid>
                <a:gridCol w="5257800">
                  <a:extLst>
                    <a:ext uri="{9D8B030D-6E8A-4147-A177-3AD203B41FA5}">
                      <a16:colId xmlns:a16="http://schemas.microsoft.com/office/drawing/2014/main" val="2414591765"/>
                    </a:ext>
                  </a:extLst>
                </a:gridCol>
                <a:gridCol w="5257800">
                  <a:extLst>
                    <a:ext uri="{9D8B030D-6E8A-4147-A177-3AD203B41FA5}">
                      <a16:colId xmlns:a16="http://schemas.microsoft.com/office/drawing/2014/main" val="1146343880"/>
                    </a:ext>
                  </a:extLst>
                </a:gridCol>
              </a:tblGrid>
              <a:tr h="1079373">
                <a:tc>
                  <a:txBody>
                    <a:bodyPr/>
                    <a:lstStyle/>
                    <a:p>
                      <a:r>
                        <a:rPr lang="en-US" dirty="0" smtClean="0"/>
                        <a:t>Related</a:t>
                      </a:r>
                      <a:endParaRPr lang="en-US" dirty="0"/>
                    </a:p>
                  </a:txBody>
                  <a:tcPr/>
                </a:tc>
                <a:tc>
                  <a:txBody>
                    <a:bodyPr/>
                    <a:lstStyle/>
                    <a:p>
                      <a:r>
                        <a:rPr lang="en-US" dirty="0" smtClean="0"/>
                        <a:t>Unrelated</a:t>
                      </a:r>
                      <a:endParaRPr lang="en-US" dirty="0"/>
                    </a:p>
                  </a:txBody>
                  <a:tcPr/>
                </a:tc>
                <a:extLst>
                  <a:ext uri="{0D108BD9-81ED-4DB2-BD59-A6C34878D82A}">
                    <a16:rowId xmlns:a16="http://schemas.microsoft.com/office/drawing/2014/main" val="1775730052"/>
                  </a:ext>
                </a:extLst>
              </a:tr>
              <a:tr h="4498916">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99944499"/>
                  </a:ext>
                </a:extLst>
              </a:tr>
            </a:tbl>
          </a:graphicData>
        </a:graphic>
      </p:graphicFrame>
      <p:pic>
        <p:nvPicPr>
          <p:cNvPr id="9" name="Picture 8"/>
          <p:cNvPicPr>
            <a:picLocks noChangeAspect="1"/>
          </p:cNvPicPr>
          <p:nvPr/>
        </p:nvPicPr>
        <p:blipFill>
          <a:blip r:embed="rId2"/>
          <a:stretch>
            <a:fillRect/>
          </a:stretch>
        </p:blipFill>
        <p:spPr>
          <a:xfrm>
            <a:off x="1023583" y="4581347"/>
            <a:ext cx="4885898" cy="2204114"/>
          </a:xfrm>
          <a:prstGeom prst="rect">
            <a:avLst/>
          </a:prstGeom>
        </p:spPr>
      </p:pic>
      <p:pic>
        <p:nvPicPr>
          <p:cNvPr id="10" name="Picture 9"/>
          <p:cNvPicPr>
            <a:picLocks noChangeAspect="1"/>
          </p:cNvPicPr>
          <p:nvPr/>
        </p:nvPicPr>
        <p:blipFill>
          <a:blip r:embed="rId3"/>
          <a:stretch>
            <a:fillRect/>
          </a:stretch>
        </p:blipFill>
        <p:spPr>
          <a:xfrm>
            <a:off x="1023583" y="2456597"/>
            <a:ext cx="4885898" cy="2124750"/>
          </a:xfrm>
          <a:prstGeom prst="rect">
            <a:avLst/>
          </a:prstGeom>
        </p:spPr>
      </p:pic>
      <p:pic>
        <p:nvPicPr>
          <p:cNvPr id="11" name="Picture 10"/>
          <p:cNvPicPr>
            <a:picLocks noChangeAspect="1"/>
          </p:cNvPicPr>
          <p:nvPr/>
        </p:nvPicPr>
        <p:blipFill>
          <a:blip r:embed="rId4"/>
          <a:stretch>
            <a:fillRect/>
          </a:stretch>
        </p:blipFill>
        <p:spPr>
          <a:xfrm>
            <a:off x="6301783" y="2456598"/>
            <a:ext cx="4659714" cy="2124750"/>
          </a:xfrm>
          <a:prstGeom prst="rect">
            <a:avLst/>
          </a:prstGeom>
        </p:spPr>
      </p:pic>
      <p:pic>
        <p:nvPicPr>
          <p:cNvPr id="12" name="Picture 11"/>
          <p:cNvPicPr>
            <a:picLocks noChangeAspect="1"/>
          </p:cNvPicPr>
          <p:nvPr/>
        </p:nvPicPr>
        <p:blipFill>
          <a:blip r:embed="rId5"/>
          <a:stretch>
            <a:fillRect/>
          </a:stretch>
        </p:blipFill>
        <p:spPr>
          <a:xfrm>
            <a:off x="6301783" y="4581346"/>
            <a:ext cx="5052017" cy="2204513"/>
          </a:xfrm>
          <a:prstGeom prst="rect">
            <a:avLst/>
          </a:prstGeom>
        </p:spPr>
      </p:pic>
    </p:spTree>
    <p:extLst>
      <p:ext uri="{BB962C8B-B14F-4D97-AF65-F5344CB8AC3E}">
        <p14:creationId xmlns:p14="http://schemas.microsoft.com/office/powerpoint/2010/main" val="741236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8490"/>
            <a:ext cx="10515600" cy="5808473"/>
          </a:xfrm>
        </p:spPr>
        <p:txBody>
          <a:bodyPr/>
          <a:lstStyle/>
          <a:p>
            <a:r>
              <a:rPr lang="en-US" dirty="0" smtClean="0"/>
              <a:t>We are not going to depend only on the content alone may be [</a:t>
            </a:r>
            <a:r>
              <a:rPr lang="en-US" dirty="0" err="1" smtClean="0"/>
              <a:t>content_name</a:t>
            </a:r>
            <a:r>
              <a:rPr lang="en-US" dirty="0" smtClean="0"/>
              <a:t>, </a:t>
            </a:r>
            <a:r>
              <a:rPr lang="en-US" dirty="0" err="1" smtClean="0"/>
              <a:t>compagin_name</a:t>
            </a:r>
            <a:r>
              <a:rPr lang="en-US" dirty="0" smtClean="0"/>
              <a:t>, </a:t>
            </a:r>
            <a:r>
              <a:rPr lang="en-US" dirty="0" err="1" smtClean="0"/>
              <a:t>number_eposides</a:t>
            </a:r>
            <a:r>
              <a:rPr lang="en-US" dirty="0" smtClean="0"/>
              <a:t>] may help lets find out.</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868" y="1975193"/>
            <a:ext cx="3964676" cy="343614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9544" y="1955253"/>
            <a:ext cx="4190999" cy="3456085"/>
          </a:xfrm>
          <a:prstGeom prst="rect">
            <a:avLst/>
          </a:prstGeom>
        </p:spPr>
      </p:pic>
      <p:pic>
        <p:nvPicPr>
          <p:cNvPr id="6" name="Content Placeholder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70543" y="1955253"/>
            <a:ext cx="3921457" cy="3436145"/>
          </a:xfrm>
          <a:prstGeom prst="rect">
            <a:avLst/>
          </a:prstGeom>
        </p:spPr>
      </p:pic>
    </p:spTree>
    <p:extLst>
      <p:ext uri="{BB962C8B-B14F-4D97-AF65-F5344CB8AC3E}">
        <p14:creationId xmlns:p14="http://schemas.microsoft.com/office/powerpoint/2010/main" val="2357459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409433"/>
            <a:ext cx="10515600" cy="5767530"/>
          </a:xfrm>
        </p:spPr>
        <p:txBody>
          <a:bodyPr/>
          <a:lstStyle/>
          <a:p>
            <a:r>
              <a:rPr lang="en-US" dirty="0" smtClean="0"/>
              <a:t>Lets try to find this null values come from which class on title and content</a:t>
            </a:r>
          </a:p>
          <a:p>
            <a:pPr marL="0" indent="0">
              <a:buNone/>
            </a:pP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33016"/>
            <a:ext cx="5575610" cy="421033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5610" y="1433016"/>
            <a:ext cx="6487874" cy="4183038"/>
          </a:xfrm>
          <a:prstGeom prst="rect">
            <a:avLst/>
          </a:prstGeom>
        </p:spPr>
      </p:pic>
    </p:spTree>
    <p:extLst>
      <p:ext uri="{BB962C8B-B14F-4D97-AF65-F5344CB8AC3E}">
        <p14:creationId xmlns:p14="http://schemas.microsoft.com/office/powerpoint/2010/main" val="1805591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New </a:t>
            </a:r>
            <a:r>
              <a:rPr lang="en-US" b="1" dirty="0" err="1">
                <a:latin typeface="+mn-lt"/>
              </a:rPr>
              <a:t>Dataframe</a:t>
            </a:r>
            <a:r>
              <a:rPr lang="en-US" b="1" dirty="0">
                <a:latin typeface="+mn-lt"/>
              </a:rPr>
              <a:t> Data May help?</a:t>
            </a:r>
            <a:endParaRPr lang="en-US" dirty="0">
              <a:latin typeface="+mn-lt"/>
            </a:endParaRPr>
          </a:p>
        </p:txBody>
      </p:sp>
      <p:sp>
        <p:nvSpPr>
          <p:cNvPr id="3" name="Content Placeholder 2"/>
          <p:cNvSpPr>
            <a:spLocks noGrp="1"/>
          </p:cNvSpPr>
          <p:nvPr>
            <p:ph idx="1"/>
          </p:nvPr>
        </p:nvSpPr>
        <p:spPr/>
        <p:txBody>
          <a:bodyPr>
            <a:normAutofit fontScale="85000" lnSpcReduction="20000"/>
          </a:bodyPr>
          <a:lstStyle/>
          <a:p>
            <a:r>
              <a:rPr lang="en-US" dirty="0" smtClean="0"/>
              <a:t>Can we build a simple model on what we get from previous features and see if it could help</a:t>
            </a:r>
          </a:p>
          <a:p>
            <a:r>
              <a:rPr lang="en-US" dirty="0" smtClean="0"/>
              <a:t>Numerical features</a:t>
            </a:r>
          </a:p>
          <a:p>
            <a:pPr lvl="1"/>
            <a:r>
              <a:rPr lang="en-US" dirty="0"/>
              <a:t>['</a:t>
            </a:r>
            <a:r>
              <a:rPr lang="en-US" dirty="0" err="1"/>
              <a:t>number_of_episodes</a:t>
            </a:r>
            <a:r>
              <a:rPr lang="en-US" dirty="0"/>
              <a:t>', '</a:t>
            </a:r>
            <a:r>
              <a:rPr lang="en-US" dirty="0" err="1"/>
              <a:t>response_status</a:t>
            </a:r>
            <a:r>
              <a:rPr lang="en-US" dirty="0"/>
              <a:t>‘,  '</a:t>
            </a:r>
            <a:r>
              <a:rPr lang="en-US" dirty="0" err="1"/>
              <a:t>domain_name_status</a:t>
            </a:r>
            <a:r>
              <a:rPr lang="en-US" dirty="0"/>
              <a:t>',  '</a:t>
            </a:r>
            <a:r>
              <a:rPr lang="en-US" dirty="0" err="1"/>
              <a:t>content_name_freq</a:t>
            </a:r>
            <a:r>
              <a:rPr lang="en-US" dirty="0"/>
              <a:t>', '</a:t>
            </a:r>
            <a:r>
              <a:rPr lang="en-US" dirty="0" err="1"/>
              <a:t>trans_content_name_freq</a:t>
            </a:r>
            <a:r>
              <a:rPr lang="en-US" dirty="0"/>
              <a:t>',  'alt_content_names_0',  'alt_content_names_1',  'alt_content_names_2',  'alt_content_names_3',  'alt_content_names_4',  '</a:t>
            </a:r>
            <a:r>
              <a:rPr lang="en-US" dirty="0" err="1"/>
              <a:t>campaign_name_freq</a:t>
            </a:r>
            <a:r>
              <a:rPr lang="en-US" dirty="0"/>
              <a:t>’]</a:t>
            </a:r>
          </a:p>
          <a:p>
            <a:pPr lvl="1"/>
            <a:endParaRPr lang="en-US" dirty="0" smtClean="0"/>
          </a:p>
          <a:p>
            <a:pPr lvl="1"/>
            <a:r>
              <a:rPr lang="en-US" dirty="0" smtClean="0"/>
              <a:t>Transformed using log+1 to over come zeros and normalize it</a:t>
            </a:r>
          </a:p>
          <a:p>
            <a:pPr lvl="1"/>
            <a:r>
              <a:rPr lang="en-US" dirty="0" smtClean="0"/>
              <a:t>Scaled to be between 0 to 1</a:t>
            </a:r>
          </a:p>
          <a:p>
            <a:pPr lvl="1"/>
            <a:endParaRPr lang="en-US" dirty="0"/>
          </a:p>
          <a:p>
            <a:pPr lvl="1"/>
            <a:endParaRPr lang="en-US" dirty="0" smtClean="0"/>
          </a:p>
          <a:p>
            <a:pPr lvl="1"/>
            <a:endParaRPr lang="en-US" dirty="0" smtClean="0"/>
          </a:p>
          <a:p>
            <a:r>
              <a:rPr lang="en-US" dirty="0" smtClean="0"/>
              <a:t>Categorical like [</a:t>
            </a:r>
            <a:r>
              <a:rPr lang="en-US" dirty="0" err="1" smtClean="0"/>
              <a:t>content_name</a:t>
            </a:r>
            <a:r>
              <a:rPr lang="en-US" dirty="0"/>
              <a:t>, </a:t>
            </a:r>
            <a:r>
              <a:rPr lang="en-US" dirty="0" err="1" smtClean="0"/>
              <a:t>compagin_name</a:t>
            </a:r>
            <a:r>
              <a:rPr lang="en-US" dirty="0" smtClean="0"/>
              <a:t>, </a:t>
            </a:r>
            <a:r>
              <a:rPr lang="en-US" dirty="0" err="1" smtClean="0"/>
              <a:t>response_status</a:t>
            </a:r>
            <a:r>
              <a:rPr lang="en-US" dirty="0" smtClean="0"/>
              <a:t>]</a:t>
            </a:r>
          </a:p>
          <a:p>
            <a:pPr lvl="1"/>
            <a:r>
              <a:rPr lang="en-US" dirty="0" smtClean="0"/>
              <a:t>For each categorical we apply one hot encode and concatenate them horizontally</a:t>
            </a:r>
            <a:endParaRPr lang="en-US" dirty="0"/>
          </a:p>
          <a:p>
            <a:endParaRPr lang="en-US" dirty="0"/>
          </a:p>
        </p:txBody>
      </p:sp>
    </p:spTree>
    <p:extLst>
      <p:ext uri="{BB962C8B-B14F-4D97-AF65-F5344CB8AC3E}">
        <p14:creationId xmlns:p14="http://schemas.microsoft.com/office/powerpoint/2010/main" val="2304839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New </a:t>
            </a:r>
            <a:r>
              <a:rPr lang="en-US" b="1" dirty="0" err="1">
                <a:latin typeface="+mn-lt"/>
              </a:rPr>
              <a:t>Dataframe</a:t>
            </a:r>
            <a:r>
              <a:rPr lang="en-US" b="1" dirty="0">
                <a:latin typeface="+mn-lt"/>
              </a:rPr>
              <a:t> Data May help?</a:t>
            </a:r>
            <a:endParaRPr lang="en-US" dirty="0">
              <a:latin typeface="+mn-lt"/>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38151" y="1896105"/>
            <a:ext cx="3469569" cy="435133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5268" y="1896105"/>
            <a:ext cx="3312371" cy="4351338"/>
          </a:xfrm>
          <a:prstGeom prst="rect">
            <a:avLst/>
          </a:prstGeom>
        </p:spPr>
      </p:pic>
      <p:sp>
        <p:nvSpPr>
          <p:cNvPr id="6" name="Right Arrow 5"/>
          <p:cNvSpPr/>
          <p:nvPr/>
        </p:nvSpPr>
        <p:spPr>
          <a:xfrm>
            <a:off x="4795024" y="3590693"/>
            <a:ext cx="2051825" cy="1516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8487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New Features May help?</a:t>
            </a:r>
            <a:endParaRPr lang="en-US" dirty="0">
              <a:latin typeface="+mn-lt"/>
            </a:endParaRPr>
          </a:p>
        </p:txBody>
      </p:sp>
      <p:sp>
        <p:nvSpPr>
          <p:cNvPr id="3" name="Content Placeholder 2"/>
          <p:cNvSpPr>
            <a:spLocks noGrp="1"/>
          </p:cNvSpPr>
          <p:nvPr>
            <p:ph idx="1"/>
          </p:nvPr>
        </p:nvSpPr>
        <p:spPr/>
        <p:txBody>
          <a:bodyPr/>
          <a:lstStyle/>
          <a:p>
            <a:r>
              <a:rPr lang="en-US" dirty="0" smtClean="0"/>
              <a:t>Lets try simple SGD and </a:t>
            </a:r>
            <a:r>
              <a:rPr lang="en-US" dirty="0" err="1"/>
              <a:t>G</a:t>
            </a:r>
            <a:r>
              <a:rPr lang="en-US" dirty="0" err="1" smtClean="0"/>
              <a:t>ridsearch</a:t>
            </a:r>
            <a:r>
              <a:rPr lang="en-US" dirty="0" smtClean="0"/>
              <a:t> (we are going to take about them)</a:t>
            </a:r>
          </a:p>
          <a:p>
            <a:r>
              <a:rPr lang="en-US" dirty="0" err="1" smtClean="0"/>
              <a:t>spllited</a:t>
            </a:r>
            <a:r>
              <a:rPr lang="en-US" dirty="0" smtClean="0"/>
              <a:t> the date to 80% train 20% test (validation part added later to train after making sure no </a:t>
            </a:r>
            <a:r>
              <a:rPr lang="en-US" dirty="0" err="1" smtClean="0"/>
              <a:t>overfit</a:t>
            </a:r>
            <a:r>
              <a:rPr lang="en-US" dirty="0" smtClean="0"/>
              <a:t>) </a:t>
            </a:r>
            <a:r>
              <a:rPr lang="en-US" dirty="0"/>
              <a:t>(we are going to take about them)</a:t>
            </a:r>
            <a:endParaRPr lang="en-US" dirty="0" smtClean="0"/>
          </a:p>
          <a:p>
            <a:endParaRPr lang="en-US" dirty="0"/>
          </a:p>
        </p:txBody>
      </p:sp>
    </p:spTree>
    <p:extLst>
      <p:ext uri="{BB962C8B-B14F-4D97-AF65-F5344CB8AC3E}">
        <p14:creationId xmlns:p14="http://schemas.microsoft.com/office/powerpoint/2010/main" val="309245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New Features May help?</a:t>
            </a:r>
            <a:endParaRPr lang="en-US" dirty="0">
              <a:latin typeface="+mn-lt"/>
            </a:endParaRPr>
          </a:p>
        </p:txBody>
      </p:sp>
      <p:sp>
        <p:nvSpPr>
          <p:cNvPr id="3" name="Content Placeholder 2"/>
          <p:cNvSpPr>
            <a:spLocks noGrp="1"/>
          </p:cNvSpPr>
          <p:nvPr>
            <p:ph idx="1"/>
          </p:nvPr>
        </p:nvSpPr>
        <p:spPr/>
        <p:txBody>
          <a:bodyPr/>
          <a:lstStyle/>
          <a:p>
            <a:r>
              <a:rPr lang="en-US" dirty="0" smtClean="0"/>
              <a:t>Seem not so much but we will use it later</a:t>
            </a:r>
          </a:p>
          <a:p>
            <a:pPr lvl="1"/>
            <a:r>
              <a:rPr lang="en-US" dirty="0" smtClean="0"/>
              <a:t>All from the data we created plus the hot encode old one</a:t>
            </a:r>
          </a:p>
          <a:p>
            <a:endParaRPr lang="en-US" dirty="0"/>
          </a:p>
        </p:txBody>
      </p:sp>
      <p:pic>
        <p:nvPicPr>
          <p:cNvPr id="12" name="Picture 11"/>
          <p:cNvPicPr>
            <a:picLocks noChangeAspect="1"/>
          </p:cNvPicPr>
          <p:nvPr/>
        </p:nvPicPr>
        <p:blipFill>
          <a:blip r:embed="rId2"/>
          <a:stretch>
            <a:fillRect/>
          </a:stretch>
        </p:blipFill>
        <p:spPr>
          <a:xfrm>
            <a:off x="838200" y="2764737"/>
            <a:ext cx="4171950" cy="1628775"/>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856" y="4638193"/>
            <a:ext cx="4247294" cy="1810373"/>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4267" y="2764737"/>
            <a:ext cx="4189533" cy="4093263"/>
          </a:xfrm>
          <a:prstGeom prst="rect">
            <a:avLst/>
          </a:prstGeom>
        </p:spPr>
      </p:pic>
    </p:spTree>
    <p:extLst>
      <p:ext uri="{BB962C8B-B14F-4D97-AF65-F5344CB8AC3E}">
        <p14:creationId xmlns:p14="http://schemas.microsoft.com/office/powerpoint/2010/main" val="1819277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New Features May help?</a:t>
            </a:r>
            <a:endParaRPr lang="en-US" dirty="0">
              <a:latin typeface="+mn-lt"/>
            </a:endParaRPr>
          </a:p>
        </p:txBody>
      </p:sp>
      <p:sp>
        <p:nvSpPr>
          <p:cNvPr id="3" name="Content Placeholder 2"/>
          <p:cNvSpPr>
            <a:spLocks noGrp="1"/>
          </p:cNvSpPr>
          <p:nvPr>
            <p:ph idx="1"/>
          </p:nvPr>
        </p:nvSpPr>
        <p:spPr/>
        <p:txBody>
          <a:bodyPr/>
          <a:lstStyle/>
          <a:p>
            <a:r>
              <a:rPr lang="en-US" dirty="0" smtClean="0"/>
              <a:t>So the numerical and categorical features Not going to help much but it give a fair result will use it for good later.</a:t>
            </a:r>
          </a:p>
          <a:p>
            <a:r>
              <a:rPr lang="en-US" dirty="0" smtClean="0"/>
              <a:t>What about the content we collected and clean it </a:t>
            </a:r>
          </a:p>
          <a:p>
            <a:r>
              <a:rPr lang="en-US" dirty="0" smtClean="0"/>
              <a:t>We cant feed it to model as its is a sentences or words</a:t>
            </a:r>
          </a:p>
          <a:p>
            <a:r>
              <a:rPr lang="en-US" dirty="0" smtClean="0"/>
              <a:t>Lets see how we are going to transform it with some algorithms for NLP</a:t>
            </a:r>
            <a:endParaRPr lang="en-US" dirty="0"/>
          </a:p>
        </p:txBody>
      </p:sp>
    </p:spTree>
    <p:extLst>
      <p:ext uri="{BB962C8B-B14F-4D97-AF65-F5344CB8AC3E}">
        <p14:creationId xmlns:p14="http://schemas.microsoft.com/office/powerpoint/2010/main" val="758154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mn-lt"/>
              </a:rPr>
              <a:t>CountVectorizer</a:t>
            </a:r>
            <a:r>
              <a:rPr lang="en-US" b="1" dirty="0" smtClean="0">
                <a:latin typeface="+mn-lt"/>
              </a:rPr>
              <a:t> &amp; </a:t>
            </a:r>
            <a:r>
              <a:rPr lang="en-US" b="1" dirty="0" err="1" smtClean="0">
                <a:latin typeface="+mn-lt"/>
              </a:rPr>
              <a:t>TFIDFVectorizer</a:t>
            </a:r>
            <a:endParaRPr lang="en-US" b="1" dirty="0">
              <a:latin typeface="+mn-lt"/>
            </a:endParaRPr>
          </a:p>
        </p:txBody>
      </p:sp>
      <p:sp>
        <p:nvSpPr>
          <p:cNvPr id="3" name="Content Placeholder 2"/>
          <p:cNvSpPr>
            <a:spLocks noGrp="1"/>
          </p:cNvSpPr>
          <p:nvPr>
            <p:ph idx="1"/>
          </p:nvPr>
        </p:nvSpPr>
        <p:spPr/>
        <p:txBody>
          <a:bodyPr>
            <a:normAutofit/>
          </a:bodyPr>
          <a:lstStyle/>
          <a:p>
            <a:r>
              <a:rPr lang="en-US" sz="2400" b="1" dirty="0" err="1" smtClean="0"/>
              <a:t>CountVectorizer</a:t>
            </a:r>
            <a:r>
              <a:rPr lang="en-US" sz="2400" b="1" dirty="0" smtClean="0"/>
              <a:t>:- </a:t>
            </a:r>
          </a:p>
          <a:p>
            <a:pPr lvl="1"/>
            <a:r>
              <a:rPr lang="en-US" sz="1800" dirty="0" smtClean="0"/>
              <a:t>Counts the frequency of all words in our corpus, sorts them and grabs the most recurring features (using </a:t>
            </a:r>
            <a:r>
              <a:rPr lang="en-US" sz="1800" dirty="0" err="1" smtClean="0"/>
              <a:t>max_features</a:t>
            </a:r>
            <a:r>
              <a:rPr lang="en-US" sz="1800" dirty="0" smtClean="0"/>
              <a:t> </a:t>
            </a:r>
            <a:r>
              <a:rPr lang="en-US" sz="1800" dirty="0" err="1" smtClean="0"/>
              <a:t>hyperparameter</a:t>
            </a:r>
            <a:r>
              <a:rPr lang="en-US" sz="1800" dirty="0" smtClean="0"/>
              <a:t>). But these results are mostly biased and our model might loose out on some of the important less frequent features. These are all </a:t>
            </a:r>
            <a:r>
              <a:rPr lang="en-US" sz="1800" dirty="0" err="1" smtClean="0"/>
              <a:t>boolean</a:t>
            </a:r>
            <a:r>
              <a:rPr lang="en-US" sz="1800" dirty="0" smtClean="0"/>
              <a:t> values. Ex. SEO People used to take advantage of this.</a:t>
            </a:r>
          </a:p>
          <a:p>
            <a:r>
              <a:rPr lang="en-US" sz="2400" b="1" dirty="0" err="1" smtClean="0"/>
              <a:t>TFIDFVectorizer</a:t>
            </a:r>
            <a:r>
              <a:rPr lang="en-US" sz="2400" b="1" dirty="0" smtClean="0"/>
              <a:t>:- </a:t>
            </a:r>
          </a:p>
          <a:p>
            <a:pPr lvl="1"/>
            <a:r>
              <a:rPr lang="en-US" sz="1800" dirty="0" smtClean="0"/>
              <a:t>TFIDF is a statistical measure said to have fixed the issues with </a:t>
            </a:r>
            <a:r>
              <a:rPr lang="en-US" sz="1800" dirty="0" err="1" smtClean="0"/>
              <a:t>CountVectorizer</a:t>
            </a:r>
            <a:r>
              <a:rPr lang="en-US" sz="1800" dirty="0" smtClean="0"/>
              <a:t> in some way. It consists of 2 parts, TF (Term Frequency) multiplied with IDF (Inverse Document Frequency). The main intuition being some words that appear frequently in 1 document and less frequently in other documents could be considered as providing extra insight for that 1 document and could help our model learn from this additional piece of information. In short, common words are penalized. These are relative frequencies identified as floating point numbers.</a:t>
            </a:r>
            <a:endParaRPr lang="en-US" sz="1800" dirty="0"/>
          </a:p>
        </p:txBody>
      </p:sp>
    </p:spTree>
    <p:extLst>
      <p:ext uri="{BB962C8B-B14F-4D97-AF65-F5344CB8AC3E}">
        <p14:creationId xmlns:p14="http://schemas.microsoft.com/office/powerpoint/2010/main" val="173313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Index</a:t>
            </a:r>
            <a:endParaRPr lang="en-US" b="1" dirty="0">
              <a:latin typeface="+mn-lt"/>
            </a:endParaRPr>
          </a:p>
        </p:txBody>
      </p:sp>
      <p:sp>
        <p:nvSpPr>
          <p:cNvPr id="3" name="Content Placeholder 2"/>
          <p:cNvSpPr>
            <a:spLocks noGrp="1"/>
          </p:cNvSpPr>
          <p:nvPr>
            <p:ph idx="1"/>
          </p:nvPr>
        </p:nvSpPr>
        <p:spPr/>
        <p:txBody>
          <a:bodyPr>
            <a:noAutofit/>
          </a:bodyPr>
          <a:lstStyle/>
          <a:p>
            <a:r>
              <a:rPr lang="en-US" sz="2400" b="1" dirty="0" smtClean="0"/>
              <a:t>Scraping sites</a:t>
            </a:r>
          </a:p>
          <a:p>
            <a:pPr lvl="1"/>
            <a:r>
              <a:rPr lang="en-US" b="1" dirty="0"/>
              <a:t>New </a:t>
            </a:r>
            <a:r>
              <a:rPr lang="en-US" b="1" dirty="0" err="1" smtClean="0"/>
              <a:t>Dataframe</a:t>
            </a:r>
            <a:endParaRPr lang="en-US" b="1" dirty="0" smtClean="0"/>
          </a:p>
          <a:p>
            <a:r>
              <a:rPr lang="en-US" sz="2400" b="1" dirty="0" smtClean="0"/>
              <a:t>Preprocessing</a:t>
            </a:r>
          </a:p>
          <a:p>
            <a:r>
              <a:rPr lang="en-US" sz="2400" b="1" dirty="0" smtClean="0"/>
              <a:t>Dataset Visualization</a:t>
            </a:r>
          </a:p>
          <a:p>
            <a:r>
              <a:rPr lang="en-US" sz="2400" b="1" dirty="0"/>
              <a:t>New Features May help</a:t>
            </a:r>
            <a:r>
              <a:rPr lang="en-US" sz="2400" b="1" dirty="0" smtClean="0"/>
              <a:t>?</a:t>
            </a:r>
          </a:p>
          <a:p>
            <a:r>
              <a:rPr lang="en-US" sz="2400" b="1" dirty="0" err="1" smtClean="0"/>
              <a:t>CountVectorizer</a:t>
            </a:r>
            <a:r>
              <a:rPr lang="en-US" sz="2400" b="1" dirty="0" smtClean="0"/>
              <a:t> &amp; </a:t>
            </a:r>
            <a:r>
              <a:rPr lang="en-US" sz="2400" b="1" dirty="0" err="1" smtClean="0"/>
              <a:t>TFIDFVectorizer</a:t>
            </a:r>
            <a:endParaRPr lang="en-US" sz="2400" b="1" dirty="0" smtClean="0"/>
          </a:p>
          <a:p>
            <a:r>
              <a:rPr lang="en-US" sz="2400" b="1" dirty="0" smtClean="0"/>
              <a:t>Word tokenizer &amp; padding sequences</a:t>
            </a:r>
          </a:p>
          <a:p>
            <a:r>
              <a:rPr lang="en-US" sz="2400" b="1" dirty="0" smtClean="0"/>
              <a:t>Pipeline and test split  </a:t>
            </a:r>
          </a:p>
          <a:p>
            <a:r>
              <a:rPr lang="en-US" sz="2400" b="1" dirty="0" smtClean="0"/>
              <a:t>Imbalance Dataset</a:t>
            </a:r>
          </a:p>
        </p:txBody>
      </p:sp>
    </p:spTree>
    <p:extLst>
      <p:ext uri="{BB962C8B-B14F-4D97-AF65-F5344CB8AC3E}">
        <p14:creationId xmlns:p14="http://schemas.microsoft.com/office/powerpoint/2010/main" val="1262072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Word tokenizer &amp; padding sequences </a:t>
            </a:r>
            <a:endParaRPr lang="en-US" b="1" dirty="0">
              <a:latin typeface="+mn-lt"/>
            </a:endParaRPr>
          </a:p>
        </p:txBody>
      </p:sp>
      <p:sp>
        <p:nvSpPr>
          <p:cNvPr id="3" name="Content Placeholder 2"/>
          <p:cNvSpPr>
            <a:spLocks noGrp="1"/>
          </p:cNvSpPr>
          <p:nvPr>
            <p:ph idx="1"/>
          </p:nvPr>
        </p:nvSpPr>
        <p:spPr/>
        <p:txBody>
          <a:bodyPr>
            <a:normAutofit/>
          </a:bodyPr>
          <a:lstStyle/>
          <a:p>
            <a:r>
              <a:rPr lang="en-US" sz="2400" b="1" dirty="0" smtClean="0"/>
              <a:t>Tokenization</a:t>
            </a:r>
            <a:r>
              <a:rPr lang="en-US" sz="1800" dirty="0" smtClean="0"/>
              <a:t> </a:t>
            </a:r>
          </a:p>
          <a:p>
            <a:pPr lvl="1"/>
            <a:r>
              <a:rPr lang="en-US" sz="1800" dirty="0" smtClean="0"/>
              <a:t>is one of the most common tasks when it comes to working with text data, Tokenization is essentially splitting a phrase, sentence, paragraph, or an entire text document into smaller units, such as individual words or terms. Each of these smaller units are called tokens.</a:t>
            </a:r>
          </a:p>
          <a:p>
            <a:r>
              <a:rPr lang="en-US" sz="2400" b="1" dirty="0"/>
              <a:t>P</a:t>
            </a:r>
            <a:r>
              <a:rPr lang="en-US" sz="2400" b="1" dirty="0" smtClean="0"/>
              <a:t>adding sequences </a:t>
            </a:r>
          </a:p>
          <a:p>
            <a:pPr lvl="1"/>
            <a:r>
              <a:rPr lang="en-US" sz="1800" dirty="0"/>
              <a:t>U</a:t>
            </a:r>
            <a:r>
              <a:rPr lang="en-US" sz="1800" dirty="0" smtClean="0"/>
              <a:t>sed to ensure that all sequences in a list have the same length. By default this is done by padding 0 in the beginning of each sequence until each sequence has the same length as the longest sequence longest sequence will be 535446 is the longest </a:t>
            </a:r>
            <a:r>
              <a:rPr lang="en-US" sz="1800" dirty="0" err="1" smtClean="0"/>
              <a:t>splitted</a:t>
            </a:r>
            <a:r>
              <a:rPr lang="en-US" sz="1800" dirty="0" smtClean="0"/>
              <a:t> statement form saved csv </a:t>
            </a:r>
            <a:r>
              <a:rPr lang="en-US" sz="1800" dirty="0"/>
              <a:t>file, </a:t>
            </a:r>
            <a:r>
              <a:rPr lang="en-US" sz="1800" dirty="0" smtClean="0"/>
              <a:t>so big to </a:t>
            </a:r>
            <a:r>
              <a:rPr lang="en-US" sz="1800" dirty="0"/>
              <a:t>fill it in </a:t>
            </a:r>
            <a:r>
              <a:rPr lang="en-US" sz="1800" dirty="0" smtClean="0"/>
              <a:t>memory even it is in sparse shape so </a:t>
            </a:r>
            <a:r>
              <a:rPr lang="en-US" sz="1800" dirty="0"/>
              <a:t>we will </a:t>
            </a:r>
            <a:r>
              <a:rPr lang="en-US" sz="1800" dirty="0" smtClean="0"/>
              <a:t>reduce </a:t>
            </a:r>
            <a:r>
              <a:rPr lang="en-US" sz="1800" dirty="0"/>
              <a:t>it to max 5000 </a:t>
            </a:r>
          </a:p>
          <a:p>
            <a:endParaRPr lang="en-US" sz="1800" dirty="0"/>
          </a:p>
        </p:txBody>
      </p:sp>
    </p:spTree>
    <p:extLst>
      <p:ext uri="{BB962C8B-B14F-4D97-AF65-F5344CB8AC3E}">
        <p14:creationId xmlns:p14="http://schemas.microsoft.com/office/powerpoint/2010/main" val="3621007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Pipeline and test split</a:t>
            </a:r>
            <a:endParaRPr lang="en-US" b="1" dirty="0">
              <a:latin typeface="+mn-lt"/>
            </a:endParaRPr>
          </a:p>
        </p:txBody>
      </p:sp>
      <p:sp>
        <p:nvSpPr>
          <p:cNvPr id="3" name="Content Placeholder 2"/>
          <p:cNvSpPr>
            <a:spLocks noGrp="1"/>
          </p:cNvSpPr>
          <p:nvPr>
            <p:ph idx="1"/>
          </p:nvPr>
        </p:nvSpPr>
        <p:spPr/>
        <p:txBody>
          <a:bodyPr>
            <a:normAutofit/>
          </a:bodyPr>
          <a:lstStyle/>
          <a:p>
            <a:r>
              <a:rPr lang="en-US" sz="1800" b="1" dirty="0" smtClean="0"/>
              <a:t>Train test split:-</a:t>
            </a:r>
          </a:p>
          <a:p>
            <a:pPr lvl="1"/>
            <a:r>
              <a:rPr lang="en-US" sz="1800" dirty="0" smtClean="0"/>
              <a:t>Data will be </a:t>
            </a:r>
            <a:r>
              <a:rPr lang="en-US" sz="1800" dirty="0" err="1" smtClean="0"/>
              <a:t>splitted</a:t>
            </a:r>
            <a:r>
              <a:rPr lang="en-US" sz="1800" dirty="0" smtClean="0"/>
              <a:t> 0.2 for test and rest for train with stratify option</a:t>
            </a:r>
          </a:p>
          <a:p>
            <a:r>
              <a:rPr lang="en-US" sz="1800" b="1" dirty="0" smtClean="0"/>
              <a:t>Pipeline:-</a:t>
            </a:r>
          </a:p>
          <a:p>
            <a:pPr lvl="1"/>
            <a:r>
              <a:rPr lang="en-US" sz="1800" dirty="0" err="1" smtClean="0"/>
              <a:t>CountVectorizer</a:t>
            </a:r>
            <a:r>
              <a:rPr lang="en-US" sz="1800" dirty="0" smtClean="0"/>
              <a:t> and </a:t>
            </a:r>
            <a:r>
              <a:rPr lang="en-US" sz="1800" dirty="0" err="1" smtClean="0"/>
              <a:t>TFIDFVectorizer</a:t>
            </a:r>
            <a:r>
              <a:rPr lang="en-US" sz="1800" dirty="0" smtClean="0"/>
              <a:t>:- </a:t>
            </a:r>
          </a:p>
          <a:p>
            <a:pPr lvl="2"/>
            <a:r>
              <a:rPr lang="en-US" sz="1800" dirty="0" smtClean="0"/>
              <a:t>will be saved in one single pipeline as </a:t>
            </a:r>
            <a:r>
              <a:rPr lang="en-US" sz="1800" dirty="0" err="1" smtClean="0"/>
              <a:t>pkl</a:t>
            </a:r>
            <a:r>
              <a:rPr lang="en-US" sz="1800" dirty="0" smtClean="0"/>
              <a:t> file</a:t>
            </a:r>
          </a:p>
          <a:p>
            <a:pPr lvl="1"/>
            <a:r>
              <a:rPr lang="en-US" sz="1800" dirty="0" err="1" smtClean="0"/>
              <a:t>Tokenizater</a:t>
            </a:r>
            <a:r>
              <a:rPr lang="en-US" sz="1800" dirty="0" smtClean="0"/>
              <a:t>:-</a:t>
            </a:r>
          </a:p>
          <a:p>
            <a:pPr lvl="2"/>
            <a:r>
              <a:rPr lang="en-US" sz="1800" dirty="0" smtClean="0"/>
              <a:t>will be saved in one single pipeline as </a:t>
            </a:r>
            <a:r>
              <a:rPr lang="en-US" sz="1800" dirty="0" err="1" smtClean="0"/>
              <a:t>pkl</a:t>
            </a:r>
            <a:r>
              <a:rPr lang="en-US" sz="1800" dirty="0" smtClean="0"/>
              <a:t> file </a:t>
            </a:r>
          </a:p>
          <a:p>
            <a:r>
              <a:rPr lang="en-US" sz="1800" b="1" dirty="0" smtClean="0"/>
              <a:t>Label encoder:-</a:t>
            </a:r>
          </a:p>
          <a:p>
            <a:pPr lvl="1"/>
            <a:r>
              <a:rPr lang="en-US" sz="1800" dirty="0" smtClean="0"/>
              <a:t>Representation for each class as a single unique number, will be saved in one single pipeline as </a:t>
            </a:r>
            <a:r>
              <a:rPr lang="en-US" sz="1800" dirty="0" err="1" smtClean="0"/>
              <a:t>pkl</a:t>
            </a:r>
            <a:r>
              <a:rPr lang="en-US" sz="1800" dirty="0" smtClean="0"/>
              <a:t> file </a:t>
            </a:r>
          </a:p>
          <a:p>
            <a:r>
              <a:rPr lang="en-US" sz="1800" b="1" dirty="0"/>
              <a:t>M</a:t>
            </a:r>
            <a:r>
              <a:rPr lang="en-US" sz="1800" b="1" dirty="0" smtClean="0"/>
              <a:t>odel parameters:-</a:t>
            </a:r>
          </a:p>
          <a:p>
            <a:pPr lvl="1"/>
            <a:r>
              <a:rPr lang="en-US" sz="1800" dirty="0" smtClean="0"/>
              <a:t>Vocab size, max sentence length, number of  classes all will be in a dictionary format will be saved in </a:t>
            </a:r>
            <a:r>
              <a:rPr lang="en-US" sz="1800" dirty="0" err="1" smtClean="0"/>
              <a:t>json</a:t>
            </a:r>
            <a:r>
              <a:rPr lang="en-US" sz="1800" dirty="0" smtClean="0"/>
              <a:t> file </a:t>
            </a:r>
            <a:endParaRPr lang="en-US" sz="1800" dirty="0"/>
          </a:p>
          <a:p>
            <a:endParaRPr lang="en-US" sz="1800" dirty="0" smtClean="0"/>
          </a:p>
          <a:p>
            <a:pPr lvl="1"/>
            <a:endParaRPr lang="en-US" sz="1800" dirty="0"/>
          </a:p>
        </p:txBody>
      </p:sp>
    </p:spTree>
    <p:extLst>
      <p:ext uri="{BB962C8B-B14F-4D97-AF65-F5344CB8AC3E}">
        <p14:creationId xmlns:p14="http://schemas.microsoft.com/office/powerpoint/2010/main" val="1462392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Imbalance Dataset</a:t>
            </a:r>
            <a:endParaRPr lang="en-US" dirty="0">
              <a:latin typeface="+mn-lt"/>
            </a:endParaRPr>
          </a:p>
        </p:txBody>
      </p:sp>
      <p:sp>
        <p:nvSpPr>
          <p:cNvPr id="3" name="Content Placeholder 2"/>
          <p:cNvSpPr>
            <a:spLocks noGrp="1"/>
          </p:cNvSpPr>
          <p:nvPr>
            <p:ph idx="1"/>
          </p:nvPr>
        </p:nvSpPr>
        <p:spPr/>
        <p:txBody>
          <a:bodyPr>
            <a:normAutofit fontScale="85000" lnSpcReduction="20000"/>
          </a:bodyPr>
          <a:lstStyle/>
          <a:p>
            <a:r>
              <a:rPr lang="en-US" dirty="0" smtClean="0"/>
              <a:t>As we can see our data distributed between 2 classes 70% to unrelated and 30% to related, seem imbalance one and we need to over come this problem, As Most </a:t>
            </a:r>
            <a:r>
              <a:rPr lang="en-US" dirty="0"/>
              <a:t>machine learning algorithms are not very useful with biased class data. But, we can modify the current training algorithm to take into account the skewed distribution of the classes. This can be achieved by giving different weights to both the majority and minority classes. The difference in weights will influence the classification of the classes during the training phase. The whole purpose is to penalize the misclassification made by the minority class by setting a higher class weight and at the same time reducing weight for the majority class.</a:t>
            </a:r>
          </a:p>
          <a:p>
            <a:r>
              <a:rPr lang="en-US" dirty="0"/>
              <a:t>Use class weights when you have an imbalanced dataset and want to improve single-label classification </a:t>
            </a:r>
            <a:r>
              <a:rPr lang="en-US" dirty="0" smtClean="0"/>
              <a:t>results</a:t>
            </a:r>
          </a:p>
          <a:p>
            <a:r>
              <a:rPr lang="en-US" dirty="0"/>
              <a:t>Class weights give all the classes equal importance on gradient updates, on average, regardless of how many samples we have from each class in the training data. This prevents models from predicting the more frequent class more often just because it’s more common.</a:t>
            </a:r>
          </a:p>
          <a:p>
            <a:endParaRPr lang="en-US" dirty="0"/>
          </a:p>
        </p:txBody>
      </p:sp>
    </p:spTree>
    <p:extLst>
      <p:ext uri="{BB962C8B-B14F-4D97-AF65-F5344CB8AC3E}">
        <p14:creationId xmlns:p14="http://schemas.microsoft.com/office/powerpoint/2010/main" val="198131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Which model we are going to use?</a:t>
            </a:r>
          </a:p>
        </p:txBody>
      </p:sp>
      <p:sp>
        <p:nvSpPr>
          <p:cNvPr id="3" name="Content Placeholder 2"/>
          <p:cNvSpPr>
            <a:spLocks noGrp="1"/>
          </p:cNvSpPr>
          <p:nvPr>
            <p:ph idx="1"/>
          </p:nvPr>
        </p:nvSpPr>
        <p:spPr/>
        <p:txBody>
          <a:bodyPr/>
          <a:lstStyle/>
          <a:p>
            <a:r>
              <a:rPr lang="en-US" dirty="0" smtClean="0"/>
              <a:t>As I decided before what I am going to use (non linear, supervised classification model, robust to noise) but lets see benchmark models first and the maximum accuracy we can get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494" y="3098041"/>
            <a:ext cx="9701011" cy="3609833"/>
          </a:xfrm>
          <a:prstGeom prst="rect">
            <a:avLst/>
          </a:prstGeom>
        </p:spPr>
      </p:pic>
    </p:spTree>
    <p:extLst>
      <p:ext uri="{BB962C8B-B14F-4D97-AF65-F5344CB8AC3E}">
        <p14:creationId xmlns:p14="http://schemas.microsoft.com/office/powerpoint/2010/main" val="3248304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Which model we are going to use?</a:t>
            </a:r>
            <a:endParaRPr lang="en-US" dirty="0">
              <a:latin typeface="+mn-lt"/>
            </a:endParaRPr>
          </a:p>
        </p:txBody>
      </p:sp>
      <p:sp>
        <p:nvSpPr>
          <p:cNvPr id="3" name="Content Placeholder 2"/>
          <p:cNvSpPr>
            <a:spLocks noGrp="1"/>
          </p:cNvSpPr>
          <p:nvPr>
            <p:ph idx="1"/>
          </p:nvPr>
        </p:nvSpPr>
        <p:spPr/>
        <p:txBody>
          <a:bodyPr/>
          <a:lstStyle/>
          <a:p>
            <a:r>
              <a:rPr lang="en-US" dirty="0" smtClean="0"/>
              <a:t>Seem SGD, Linear SVM Give the highest score</a:t>
            </a:r>
          </a:p>
          <a:p>
            <a:r>
              <a:rPr lang="en-US" dirty="0" smtClean="0"/>
              <a:t>But as you can see SGD applied many times (actually it was fastest one too try it many times ) each one give different score </a:t>
            </a:r>
          </a:p>
          <a:p>
            <a:r>
              <a:rPr lang="en-US" dirty="0" smtClean="0"/>
              <a:t>Each one was applied with different Hyper parameters</a:t>
            </a:r>
          </a:p>
          <a:p>
            <a:r>
              <a:rPr lang="en-US" dirty="0" smtClean="0"/>
              <a:t>So lets find how we will find this perfect hyper parameters </a:t>
            </a:r>
            <a:endParaRPr lang="en-US" dirty="0"/>
          </a:p>
        </p:txBody>
      </p:sp>
    </p:spTree>
    <p:extLst>
      <p:ext uri="{BB962C8B-B14F-4D97-AF65-F5344CB8AC3E}">
        <p14:creationId xmlns:p14="http://schemas.microsoft.com/office/powerpoint/2010/main" val="1479890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Which model we are going to use?</a:t>
            </a:r>
            <a:endParaRPr lang="en-US" dirty="0">
              <a:latin typeface="+mn-lt"/>
            </a:endParaRPr>
          </a:p>
        </p:txBody>
      </p:sp>
      <p:sp>
        <p:nvSpPr>
          <p:cNvPr id="3" name="Content Placeholder 2"/>
          <p:cNvSpPr>
            <a:spLocks noGrp="1"/>
          </p:cNvSpPr>
          <p:nvPr>
            <p:ph idx="1"/>
          </p:nvPr>
        </p:nvSpPr>
        <p:spPr/>
        <p:txBody>
          <a:bodyPr/>
          <a:lstStyle/>
          <a:p>
            <a:r>
              <a:rPr lang="en-US" dirty="0" smtClean="0"/>
              <a:t>And what about the 3 features we tried before?</a:t>
            </a:r>
          </a:p>
          <a:p>
            <a:r>
              <a:rPr lang="en-US" dirty="0" smtClean="0"/>
              <a:t>Lets concatenate them to the </a:t>
            </a:r>
            <a:r>
              <a:rPr lang="en-US" dirty="0" err="1" smtClean="0"/>
              <a:t>Tdi-idf</a:t>
            </a:r>
            <a:r>
              <a:rPr lang="en-US" dirty="0" smtClean="0"/>
              <a:t> features and feed them to  the model so our input shape will be</a:t>
            </a:r>
          </a:p>
          <a:p>
            <a:pPr lvl="1"/>
            <a:r>
              <a:rPr lang="en-US" dirty="0" smtClean="0"/>
              <a:t>5000 features form </a:t>
            </a:r>
            <a:r>
              <a:rPr lang="en-US" dirty="0" err="1" smtClean="0"/>
              <a:t>tdf-idf</a:t>
            </a:r>
            <a:r>
              <a:rPr lang="en-US" dirty="0" smtClean="0"/>
              <a:t> </a:t>
            </a:r>
          </a:p>
          <a:p>
            <a:pPr lvl="1"/>
            <a:r>
              <a:rPr lang="en-US" dirty="0" smtClean="0"/>
              <a:t>76 features as sparse matrix from </a:t>
            </a:r>
            <a:r>
              <a:rPr lang="en-US" dirty="0" err="1" smtClean="0"/>
              <a:t>content_name</a:t>
            </a:r>
            <a:r>
              <a:rPr lang="en-US" dirty="0" smtClean="0"/>
              <a:t> &amp; </a:t>
            </a:r>
            <a:r>
              <a:rPr lang="en-US" dirty="0" err="1" smtClean="0"/>
              <a:t>compagin_name</a:t>
            </a:r>
            <a:r>
              <a:rPr lang="en-US" dirty="0" smtClean="0"/>
              <a:t>, response States</a:t>
            </a:r>
          </a:p>
          <a:p>
            <a:pPr lvl="1"/>
            <a:r>
              <a:rPr lang="en-US" dirty="0" smtClean="0"/>
              <a:t>11 features from Numerical Features</a:t>
            </a:r>
          </a:p>
          <a:p>
            <a:r>
              <a:rPr lang="en-US" dirty="0" smtClean="0"/>
              <a:t>In total each sample will be 5087 features for upcoming three models</a:t>
            </a:r>
            <a:endParaRPr lang="en-US" dirty="0"/>
          </a:p>
        </p:txBody>
      </p:sp>
    </p:spTree>
    <p:extLst>
      <p:ext uri="{BB962C8B-B14F-4D97-AF65-F5344CB8AC3E}">
        <p14:creationId xmlns:p14="http://schemas.microsoft.com/office/powerpoint/2010/main" val="1859372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861"/>
            <a:ext cx="10515600" cy="1325563"/>
          </a:xfrm>
        </p:spPr>
        <p:txBody>
          <a:bodyPr/>
          <a:lstStyle/>
          <a:p>
            <a:r>
              <a:rPr lang="en-US" b="1" dirty="0" smtClean="0">
                <a:latin typeface="+mn-lt"/>
              </a:rPr>
              <a:t>Tune </a:t>
            </a:r>
            <a:r>
              <a:rPr lang="en-US" b="1" dirty="0" err="1" smtClean="0">
                <a:latin typeface="+mn-lt"/>
              </a:rPr>
              <a:t>Hyperparameters</a:t>
            </a:r>
            <a:r>
              <a:rPr lang="en-US" b="1" dirty="0" smtClean="0">
                <a:latin typeface="+mn-lt"/>
              </a:rPr>
              <a:t> with </a:t>
            </a:r>
            <a:r>
              <a:rPr lang="en-US" b="1" dirty="0" err="1" smtClean="0">
                <a:latin typeface="+mn-lt"/>
              </a:rPr>
              <a:t>GridSearchCV</a:t>
            </a:r>
            <a:endParaRPr lang="en-US" b="1" dirty="0">
              <a:latin typeface="+mn-lt"/>
            </a:endParaRPr>
          </a:p>
        </p:txBody>
      </p:sp>
      <p:sp>
        <p:nvSpPr>
          <p:cNvPr id="3" name="Content Placeholder 2"/>
          <p:cNvSpPr>
            <a:spLocks noGrp="1"/>
          </p:cNvSpPr>
          <p:nvPr>
            <p:ph idx="1"/>
          </p:nvPr>
        </p:nvSpPr>
        <p:spPr>
          <a:xfrm>
            <a:off x="838200" y="1078174"/>
            <a:ext cx="10515600" cy="5098790"/>
          </a:xfrm>
        </p:spPr>
        <p:txBody>
          <a:bodyPr>
            <a:noAutofit/>
          </a:bodyPr>
          <a:lstStyle/>
          <a:p>
            <a:r>
              <a:rPr lang="en-US" sz="1800" dirty="0" smtClean="0"/>
              <a:t>Grid Search, cross-validation is also performed. Cross-Validation is used while training the model. As we know that before training the model with data, we divide the data into two parts – train data and test data. In cross-validation, the process divides the train data further into two parts – the train data and the validation data.</a:t>
            </a:r>
          </a:p>
          <a:p>
            <a:r>
              <a:rPr lang="en-US" sz="1800" dirty="0" smtClean="0"/>
              <a:t>The most popular type of Cross-validation is K-fold Cross-Validation. </a:t>
            </a:r>
          </a:p>
          <a:p>
            <a:r>
              <a:rPr lang="en-US" sz="1800" dirty="0" smtClean="0"/>
              <a:t>It is an iterative process that divides the train data into k partitions. Each iteration keeps one partition for testing and the remaining k-1 partitions for training the model. The next iteration will set the next partition as test data and the remaining k-1 as train data and so on. </a:t>
            </a:r>
          </a:p>
          <a:p>
            <a:r>
              <a:rPr lang="en-US" sz="1800" dirty="0" smtClean="0"/>
              <a:t>In each iteration, it will record the performance of the model and at the end give the average of all the performance. Thus, it is also a time-consuming process.</a:t>
            </a:r>
          </a:p>
          <a:p>
            <a:r>
              <a:rPr lang="en-US" sz="1800" dirty="0" smtClean="0"/>
              <a:t>Thus, </a:t>
            </a:r>
            <a:r>
              <a:rPr lang="en-US" sz="1800" dirty="0" err="1" smtClean="0"/>
              <a:t>GridSearch</a:t>
            </a:r>
            <a:r>
              <a:rPr lang="en-US" sz="1800" dirty="0" smtClean="0"/>
              <a:t> along with cross-validation takes huge time cumulatively to evaluate the best </a:t>
            </a:r>
            <a:r>
              <a:rPr lang="en-US" sz="1800" dirty="0" err="1" smtClean="0"/>
              <a:t>hyperparameters</a:t>
            </a:r>
            <a:r>
              <a:rPr lang="en-US" sz="1800" dirty="0" smtClean="0"/>
              <a:t>. </a:t>
            </a:r>
          </a:p>
          <a:p>
            <a:r>
              <a:rPr lang="en-US" sz="1800" dirty="0" err="1" smtClean="0"/>
              <a:t>GridSearchCV</a:t>
            </a:r>
            <a:r>
              <a:rPr lang="en-US" sz="1800" dirty="0" smtClean="0"/>
              <a:t> can be used on several </a:t>
            </a:r>
            <a:r>
              <a:rPr lang="en-US" sz="1800" dirty="0" err="1" smtClean="0"/>
              <a:t>hyperparameters</a:t>
            </a:r>
            <a:r>
              <a:rPr lang="en-US" sz="1800" dirty="0" smtClean="0"/>
              <a:t> to get the best values for the specified </a:t>
            </a:r>
            <a:r>
              <a:rPr lang="en-US" sz="1800" dirty="0" err="1" smtClean="0"/>
              <a:t>hyperparameters</a:t>
            </a:r>
            <a:r>
              <a:rPr lang="en-US" sz="1800" dirty="0" smtClean="0"/>
              <a:t>.</a:t>
            </a:r>
          </a:p>
          <a:p>
            <a:pPr lvl="1"/>
            <a:r>
              <a:rPr lang="en-US" sz="1800" dirty="0" smtClean="0"/>
              <a:t>Estimator:- the model</a:t>
            </a:r>
          </a:p>
          <a:p>
            <a:pPr lvl="1"/>
            <a:r>
              <a:rPr lang="en-US" sz="1800" dirty="0" err="1" smtClean="0"/>
              <a:t>param_grid</a:t>
            </a:r>
            <a:r>
              <a:rPr lang="en-US" sz="1800" dirty="0" smtClean="0"/>
              <a:t>:- A dictionary with parameter names as keys and lists of parameter values.</a:t>
            </a:r>
          </a:p>
          <a:p>
            <a:pPr lvl="1"/>
            <a:r>
              <a:rPr lang="en-US" sz="1800" dirty="0" smtClean="0"/>
              <a:t>Scoring:- The performance measure. For example, ‘r2’ for regression models, ‘precision’ for classification models.</a:t>
            </a:r>
          </a:p>
          <a:p>
            <a:pPr lvl="1"/>
            <a:r>
              <a:rPr lang="en-US" sz="1800" dirty="0" err="1" smtClean="0"/>
              <a:t>Cv</a:t>
            </a:r>
            <a:r>
              <a:rPr lang="en-US" sz="1800" dirty="0" smtClean="0"/>
              <a:t>:- An integer that is the number of folds for K-fold cross-validation.</a:t>
            </a:r>
          </a:p>
          <a:p>
            <a:endParaRPr lang="en-US" sz="1800" dirty="0" smtClean="0"/>
          </a:p>
        </p:txBody>
      </p:sp>
    </p:spTree>
    <p:extLst>
      <p:ext uri="{BB962C8B-B14F-4D97-AF65-F5344CB8AC3E}">
        <p14:creationId xmlns:p14="http://schemas.microsoft.com/office/powerpoint/2010/main" val="3309257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SGD Classifier</a:t>
            </a:r>
            <a:endParaRPr lang="en-US" dirty="0">
              <a:latin typeface="+mn-lt"/>
            </a:endParaRPr>
          </a:p>
        </p:txBody>
      </p:sp>
      <p:sp>
        <p:nvSpPr>
          <p:cNvPr id="3" name="Content Placeholder 2"/>
          <p:cNvSpPr>
            <a:spLocks noGrp="1"/>
          </p:cNvSpPr>
          <p:nvPr>
            <p:ph idx="1"/>
          </p:nvPr>
        </p:nvSpPr>
        <p:spPr>
          <a:xfrm>
            <a:off x="838200" y="1364776"/>
            <a:ext cx="10515600" cy="4784892"/>
          </a:xfrm>
        </p:spPr>
        <p:txBody>
          <a:bodyPr>
            <a:noAutofit/>
          </a:bodyPr>
          <a:lstStyle/>
          <a:p>
            <a:r>
              <a:rPr lang="en-US" sz="1600" dirty="0" smtClean="0"/>
              <a:t>SGD Classifier one vs all estimator, implements </a:t>
            </a:r>
            <a:r>
              <a:rPr lang="en-US" sz="1600" dirty="0" err="1" smtClean="0"/>
              <a:t>regularised</a:t>
            </a:r>
            <a:r>
              <a:rPr lang="en-US" sz="1600" dirty="0" smtClean="0"/>
              <a:t> linear models with Stochastic Gradient Descent.</a:t>
            </a:r>
          </a:p>
          <a:p>
            <a:r>
              <a:rPr lang="en-US" sz="1600" dirty="0" smtClean="0"/>
              <a:t>SGD is a This estimator implements regularized linear models with stochastic gradient descent (SGD) learning: the gradient of the loss is estimated each sample at a time and the model is updated along the way with a decreasing strength schedule (aka learning rate). SGD allows </a:t>
            </a:r>
            <a:r>
              <a:rPr lang="en-US" sz="1600" dirty="0" err="1" smtClean="0"/>
              <a:t>minibatch</a:t>
            </a:r>
            <a:r>
              <a:rPr lang="en-US" sz="1600" dirty="0" smtClean="0"/>
              <a:t> (online/out-of-core) learning, see the </a:t>
            </a:r>
            <a:r>
              <a:rPr lang="en-US" sz="1600" dirty="0" err="1" smtClean="0"/>
              <a:t>partial_fit</a:t>
            </a:r>
            <a:r>
              <a:rPr lang="en-US" sz="1600" dirty="0" smtClean="0"/>
              <a:t> method. For best results using the default learning rate schedule, the data should have zero mean and unit variance.</a:t>
            </a:r>
          </a:p>
          <a:p>
            <a:r>
              <a:rPr lang="en-US" sz="1600" dirty="0" smtClean="0"/>
              <a:t>This implementation works with data represented as dense or sparse arrays of floating point values for the features. The model it fits can be controlled with the loss parameter; by default, it fits a linear support vector machine (SVM).</a:t>
            </a:r>
          </a:p>
          <a:p>
            <a:r>
              <a:rPr lang="en-US" sz="1600" dirty="0" smtClean="0"/>
              <a:t>The </a:t>
            </a:r>
            <a:r>
              <a:rPr lang="en-US" sz="1600" dirty="0" err="1" smtClean="0"/>
              <a:t>regularizer</a:t>
            </a:r>
            <a:r>
              <a:rPr lang="en-US" sz="1600" dirty="0" smtClean="0"/>
              <a:t> is a penalty added to the loss function that shrinks model parameters towards the zero vector using either the squared </a:t>
            </a:r>
            <a:r>
              <a:rPr lang="en-US" sz="1600" dirty="0" err="1" smtClean="0"/>
              <a:t>euclidean</a:t>
            </a:r>
            <a:r>
              <a:rPr lang="en-US" sz="1600" dirty="0" smtClean="0"/>
              <a:t> norm L2 or the absolute norm L1 or a combination of both (Elastic Net). If the parameter update crosses the 0.0 value because of the </a:t>
            </a:r>
            <a:r>
              <a:rPr lang="en-US" sz="1600" dirty="0" err="1" smtClean="0"/>
              <a:t>regularizer</a:t>
            </a:r>
            <a:r>
              <a:rPr lang="en-US" sz="1600" dirty="0" smtClean="0"/>
              <a:t>, the update is truncated to 0.0 to allow for learning sparse models and achieve online feature selection.</a:t>
            </a:r>
          </a:p>
          <a:p>
            <a:r>
              <a:rPr lang="en-US" sz="1600" dirty="0" smtClean="0"/>
              <a:t>penalty:- </a:t>
            </a:r>
            <a:endParaRPr lang="en-US" sz="1600" dirty="0"/>
          </a:p>
          <a:p>
            <a:pPr lvl="1"/>
            <a:r>
              <a:rPr lang="en-US" sz="1600" dirty="0" smtClean="0"/>
              <a:t>'none', 'l2', 'l1', or '</a:t>
            </a:r>
            <a:r>
              <a:rPr lang="en-US" sz="1600" dirty="0" err="1" smtClean="0"/>
              <a:t>elasticnet</a:t>
            </a:r>
            <a:r>
              <a:rPr lang="en-US" sz="1600" dirty="0" smtClean="0"/>
              <a:t>, The penalty (aka regularization term) to be used. Defaults to 'l2' which is the standard </a:t>
            </a:r>
            <a:r>
              <a:rPr lang="en-US" sz="1600" dirty="0" err="1" smtClean="0"/>
              <a:t>regularizer</a:t>
            </a:r>
            <a:r>
              <a:rPr lang="en-US" sz="1600" dirty="0" smtClean="0"/>
              <a:t> for linear SVM models. 'l1' and '</a:t>
            </a:r>
            <a:r>
              <a:rPr lang="en-US" sz="1600" dirty="0" err="1" smtClean="0"/>
              <a:t>elasticnet</a:t>
            </a:r>
            <a:r>
              <a:rPr lang="en-US" sz="1600" dirty="0" smtClean="0"/>
              <a:t>' might bring sparsity to the model (feature selection) not achievable with 'l2'.</a:t>
            </a:r>
          </a:p>
          <a:p>
            <a:r>
              <a:rPr lang="en-US" sz="1600" dirty="0" smtClean="0"/>
              <a:t>alpha:-</a:t>
            </a:r>
          </a:p>
          <a:p>
            <a:pPr lvl="1"/>
            <a:r>
              <a:rPr lang="en-US" sz="1600" dirty="0" smtClean="0"/>
              <a:t>Constant that multiplies the regularization term. Defaults to 0.0001 Also used to compute </a:t>
            </a:r>
            <a:r>
              <a:rPr lang="en-US" sz="1600" dirty="0" err="1" smtClean="0"/>
              <a:t>learning_rate</a:t>
            </a:r>
            <a:r>
              <a:rPr lang="en-US" sz="1600" dirty="0" smtClean="0"/>
              <a:t> when set to 'optimal'.</a:t>
            </a:r>
          </a:p>
          <a:p>
            <a:r>
              <a:rPr lang="en-US" sz="1600" dirty="0" err="1" smtClean="0"/>
              <a:t>max_iter</a:t>
            </a:r>
            <a:r>
              <a:rPr lang="en-US" sz="1600" dirty="0" smtClean="0"/>
              <a:t>:- </a:t>
            </a:r>
          </a:p>
          <a:p>
            <a:pPr lvl="1"/>
            <a:r>
              <a:rPr lang="en-US" sz="1600" dirty="0" smtClean="0"/>
              <a:t>The max number of epochs over the training data</a:t>
            </a:r>
          </a:p>
          <a:p>
            <a:endParaRPr lang="en-US" sz="1600" dirty="0"/>
          </a:p>
        </p:txBody>
      </p:sp>
    </p:spTree>
    <p:extLst>
      <p:ext uri="{BB962C8B-B14F-4D97-AF65-F5344CB8AC3E}">
        <p14:creationId xmlns:p14="http://schemas.microsoft.com/office/powerpoint/2010/main" val="1952717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SGD </a:t>
            </a:r>
            <a:r>
              <a:rPr lang="en-US" b="1" dirty="0" smtClean="0">
                <a:latin typeface="+mn-lt"/>
              </a:rPr>
              <a:t>Results</a:t>
            </a:r>
            <a:endParaRPr lang="en-US" dirty="0">
              <a:latin typeface="+mn-lt"/>
            </a:endParaRPr>
          </a:p>
        </p:txBody>
      </p:sp>
      <p:sp>
        <p:nvSpPr>
          <p:cNvPr id="3" name="Content Placeholder 2"/>
          <p:cNvSpPr>
            <a:spLocks noGrp="1"/>
          </p:cNvSpPr>
          <p:nvPr>
            <p:ph idx="1"/>
          </p:nvPr>
        </p:nvSpPr>
        <p:spPr/>
        <p:txBody>
          <a:bodyPr/>
          <a:lstStyle/>
          <a:p>
            <a:r>
              <a:rPr lang="en-US" dirty="0" smtClean="0"/>
              <a:t>Results on </a:t>
            </a:r>
            <a:r>
              <a:rPr lang="en-US" dirty="0" err="1" smtClean="0"/>
              <a:t>Testset</a:t>
            </a:r>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54567" y="2269274"/>
            <a:ext cx="4645289" cy="453854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199" y="4588727"/>
            <a:ext cx="4162425" cy="2219093"/>
          </a:xfrm>
          <a:prstGeom prst="rect">
            <a:avLst/>
          </a:prstGeom>
        </p:spPr>
      </p:pic>
      <p:pic>
        <p:nvPicPr>
          <p:cNvPr id="9" name="Picture 8"/>
          <p:cNvPicPr>
            <a:picLocks noChangeAspect="1"/>
          </p:cNvPicPr>
          <p:nvPr/>
        </p:nvPicPr>
        <p:blipFill>
          <a:blip r:embed="rId4"/>
          <a:stretch>
            <a:fillRect/>
          </a:stretch>
        </p:blipFill>
        <p:spPr>
          <a:xfrm>
            <a:off x="838200" y="2713115"/>
            <a:ext cx="4162425" cy="1476375"/>
          </a:xfrm>
          <a:prstGeom prst="rect">
            <a:avLst/>
          </a:prstGeom>
        </p:spPr>
      </p:pic>
    </p:spTree>
    <p:extLst>
      <p:ext uri="{BB962C8B-B14F-4D97-AF65-F5344CB8AC3E}">
        <p14:creationId xmlns:p14="http://schemas.microsoft.com/office/powerpoint/2010/main" val="2147239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SVM Classifier</a:t>
            </a:r>
            <a:endParaRPr lang="en-US" b="1" dirty="0">
              <a:latin typeface="+mn-lt"/>
            </a:endParaRPr>
          </a:p>
        </p:txBody>
      </p:sp>
      <p:sp>
        <p:nvSpPr>
          <p:cNvPr id="3" name="Content Placeholder 2"/>
          <p:cNvSpPr>
            <a:spLocks noGrp="1"/>
          </p:cNvSpPr>
          <p:nvPr>
            <p:ph idx="1"/>
          </p:nvPr>
        </p:nvSpPr>
        <p:spPr>
          <a:xfrm>
            <a:off x="838200" y="1282890"/>
            <a:ext cx="10515600" cy="4894073"/>
          </a:xfrm>
        </p:spPr>
        <p:txBody>
          <a:bodyPr>
            <a:noAutofit/>
          </a:bodyPr>
          <a:lstStyle/>
          <a:p>
            <a:r>
              <a:rPr lang="en-US" sz="1600" dirty="0" smtClean="0"/>
              <a:t>The objective of the support vector machine algorithm is to find a hyperplane in an N-dimensional space(N the number of features) that distinctly classifies the data points</a:t>
            </a:r>
          </a:p>
          <a:p>
            <a:r>
              <a:rPr lang="en-US" sz="1600" dirty="0" smtClean="0"/>
              <a:t>To separate the two classes of data points, there are many possible hyperplanes that could be chosen. Our objective is to find a plane that has the maximum margin, </a:t>
            </a:r>
            <a:r>
              <a:rPr lang="en-US" sz="1600" dirty="0" err="1" smtClean="0"/>
              <a:t>i.e</a:t>
            </a:r>
            <a:r>
              <a:rPr lang="en-US" sz="1600" dirty="0" smtClean="0"/>
              <a:t> the maximum distance between data points of both classes. Maximizing the margin distance provides some reinforcement so that future data points can be classified with more confidence.</a:t>
            </a:r>
          </a:p>
          <a:p>
            <a:r>
              <a:rPr lang="en-US" sz="1600" dirty="0" smtClean="0"/>
              <a:t>Hyperplanes are decision boundaries that help classify the data points. Data points falling on either side of the hyperplane can be attributed to different classes.</a:t>
            </a:r>
          </a:p>
          <a:p>
            <a:r>
              <a:rPr lang="en-US" sz="1600" dirty="0" smtClean="0"/>
              <a:t>The C parameter tells the SVM optimization how much you want to avoid misclassifying each training example. For large values of C, the optimization will choose a smaller-margin hyperplane if that hyperplane does a better job of getting all the training points classified correctly. Conversely, a very small value of C will cause the optimizer to look for a larger-margin separating hyperplane, even if that hyperplane misclassifies more points. For very tiny values of C, you should get misclassified examples, often even if your training data is linearly separable.</a:t>
            </a:r>
          </a:p>
          <a:p>
            <a:r>
              <a:rPr lang="en-US" sz="1600" dirty="0" smtClean="0"/>
              <a:t>C:- </a:t>
            </a:r>
          </a:p>
          <a:p>
            <a:pPr lvl="1"/>
            <a:r>
              <a:rPr lang="en-US" sz="1600" dirty="0" smtClean="0"/>
              <a:t>Penalty parameter C of the error term.</a:t>
            </a:r>
          </a:p>
          <a:p>
            <a:r>
              <a:rPr lang="en-US" sz="1600" dirty="0" smtClean="0"/>
              <a:t>kernel:- </a:t>
            </a:r>
          </a:p>
          <a:p>
            <a:pPr lvl="1"/>
            <a:r>
              <a:rPr lang="en-US" sz="1600" dirty="0" smtClean="0"/>
              <a:t>Specifies the kernel type to be used in the algorithm. It must be one of 'linear', 'poly', '</a:t>
            </a:r>
            <a:r>
              <a:rPr lang="en-US" sz="1600" dirty="0" err="1" smtClean="0"/>
              <a:t>rbf</a:t>
            </a:r>
            <a:r>
              <a:rPr lang="en-US" sz="1600" dirty="0" smtClean="0"/>
              <a:t>', 'sigmoid', 'precomputed' or a callable. If none is given, '</a:t>
            </a:r>
            <a:r>
              <a:rPr lang="en-US" sz="1600" dirty="0" err="1" smtClean="0"/>
              <a:t>rbf</a:t>
            </a:r>
            <a:r>
              <a:rPr lang="en-US" sz="1600" dirty="0" smtClean="0"/>
              <a:t>' will be used. If a callable is given it is used to pre-compute the kernel matrix from data matrices; that matrix should be an array of shape (</a:t>
            </a:r>
            <a:r>
              <a:rPr lang="en-US" sz="1600" dirty="0" err="1" smtClean="0"/>
              <a:t>n_samples</a:t>
            </a:r>
            <a:r>
              <a:rPr lang="en-US" sz="1600" dirty="0" smtClean="0"/>
              <a:t>, </a:t>
            </a:r>
            <a:r>
              <a:rPr lang="en-US" sz="1600" dirty="0" err="1" smtClean="0"/>
              <a:t>n_samples</a:t>
            </a:r>
            <a:r>
              <a:rPr lang="en-US" sz="1600" dirty="0" smtClean="0"/>
              <a:t>).</a:t>
            </a:r>
          </a:p>
          <a:p>
            <a:r>
              <a:rPr lang="en-US" sz="1600" dirty="0" smtClean="0"/>
              <a:t>degree:- </a:t>
            </a:r>
            <a:endParaRPr lang="en-US" sz="1600" dirty="0"/>
          </a:p>
          <a:p>
            <a:pPr lvl="1"/>
            <a:r>
              <a:rPr lang="en-US" sz="1600" dirty="0" smtClean="0"/>
              <a:t>Degree of the polynomial kernel function ('poly'). Ignored by all other kernels.</a:t>
            </a:r>
            <a:endParaRPr lang="en-US" sz="1600" dirty="0"/>
          </a:p>
        </p:txBody>
      </p:sp>
    </p:spTree>
    <p:extLst>
      <p:ext uri="{BB962C8B-B14F-4D97-AF65-F5344CB8AC3E}">
        <p14:creationId xmlns:p14="http://schemas.microsoft.com/office/powerpoint/2010/main" val="1115660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Index</a:t>
            </a:r>
            <a:endParaRPr lang="en-US" dirty="0">
              <a:latin typeface="+mn-lt"/>
            </a:endParaRPr>
          </a:p>
        </p:txBody>
      </p:sp>
      <p:sp>
        <p:nvSpPr>
          <p:cNvPr id="3" name="Content Placeholder 2"/>
          <p:cNvSpPr>
            <a:spLocks noGrp="1"/>
          </p:cNvSpPr>
          <p:nvPr>
            <p:ph idx="1"/>
          </p:nvPr>
        </p:nvSpPr>
        <p:spPr/>
        <p:txBody>
          <a:bodyPr>
            <a:normAutofit fontScale="92500" lnSpcReduction="10000"/>
          </a:bodyPr>
          <a:lstStyle/>
          <a:p>
            <a:r>
              <a:rPr lang="en-US" b="1" dirty="0"/>
              <a:t>Which model we are going to use</a:t>
            </a:r>
            <a:r>
              <a:rPr lang="en-US" b="1" dirty="0" smtClean="0"/>
              <a:t>?</a:t>
            </a:r>
          </a:p>
          <a:p>
            <a:r>
              <a:rPr lang="en-US" b="1" dirty="0" smtClean="0"/>
              <a:t>Tune </a:t>
            </a:r>
            <a:r>
              <a:rPr lang="en-US" b="1" dirty="0" err="1"/>
              <a:t>Hyperparameters</a:t>
            </a:r>
            <a:r>
              <a:rPr lang="en-US" b="1" dirty="0"/>
              <a:t> with </a:t>
            </a:r>
            <a:r>
              <a:rPr lang="en-US" b="1" dirty="0" err="1"/>
              <a:t>GridSearchCV</a:t>
            </a:r>
            <a:endParaRPr lang="en-US" b="1" dirty="0"/>
          </a:p>
          <a:p>
            <a:r>
              <a:rPr lang="en-US" b="1" dirty="0"/>
              <a:t>SGD Classifier</a:t>
            </a:r>
          </a:p>
          <a:p>
            <a:r>
              <a:rPr lang="en-US" b="1" dirty="0"/>
              <a:t>SVM </a:t>
            </a:r>
            <a:r>
              <a:rPr lang="en-US" b="1" dirty="0" smtClean="0"/>
              <a:t>Classifier</a:t>
            </a:r>
          </a:p>
          <a:p>
            <a:r>
              <a:rPr lang="en-US" sz="2600" b="1" dirty="0" err="1" smtClean="0"/>
              <a:t>XGBoost</a:t>
            </a:r>
            <a:r>
              <a:rPr lang="en-US" dirty="0" smtClean="0"/>
              <a:t> </a:t>
            </a:r>
            <a:r>
              <a:rPr lang="en-US" b="1" dirty="0"/>
              <a:t>Classifier</a:t>
            </a:r>
            <a:endParaRPr lang="en-US" b="1" dirty="0" smtClean="0"/>
          </a:p>
          <a:p>
            <a:r>
              <a:rPr lang="en-US" sz="2400" b="1" dirty="0"/>
              <a:t>Word embedding's</a:t>
            </a:r>
          </a:p>
          <a:p>
            <a:r>
              <a:rPr lang="en-US" sz="2400" b="1" dirty="0"/>
              <a:t>Bi-LSTM With Attention</a:t>
            </a:r>
          </a:p>
          <a:p>
            <a:pPr lvl="1"/>
            <a:r>
              <a:rPr lang="en-US" b="1" dirty="0"/>
              <a:t>RNN</a:t>
            </a:r>
          </a:p>
          <a:p>
            <a:pPr lvl="1"/>
            <a:r>
              <a:rPr lang="en-US" b="1" dirty="0"/>
              <a:t>LSTM</a:t>
            </a:r>
          </a:p>
          <a:p>
            <a:pPr lvl="1"/>
            <a:r>
              <a:rPr lang="en-US" b="1" dirty="0"/>
              <a:t>Bi-LSTM</a:t>
            </a:r>
          </a:p>
          <a:p>
            <a:pPr lvl="1"/>
            <a:r>
              <a:rPr lang="en-US" b="1" dirty="0"/>
              <a:t>Attention Layer</a:t>
            </a:r>
          </a:p>
          <a:p>
            <a:endParaRPr lang="en-US" b="1" dirty="0"/>
          </a:p>
          <a:p>
            <a:endParaRPr lang="en-US" dirty="0"/>
          </a:p>
        </p:txBody>
      </p:sp>
    </p:spTree>
    <p:extLst>
      <p:ext uri="{BB962C8B-B14F-4D97-AF65-F5344CB8AC3E}">
        <p14:creationId xmlns:p14="http://schemas.microsoft.com/office/powerpoint/2010/main" val="1219471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SVM Results</a:t>
            </a:r>
            <a:endParaRPr lang="en-US" dirty="0">
              <a:latin typeface="+mn-lt"/>
            </a:endParaRPr>
          </a:p>
        </p:txBody>
      </p:sp>
      <p:sp>
        <p:nvSpPr>
          <p:cNvPr id="3" name="Content Placeholder 2"/>
          <p:cNvSpPr>
            <a:spLocks noGrp="1"/>
          </p:cNvSpPr>
          <p:nvPr>
            <p:ph idx="1"/>
          </p:nvPr>
        </p:nvSpPr>
        <p:spPr/>
        <p:txBody>
          <a:bodyPr/>
          <a:lstStyle/>
          <a:p>
            <a:r>
              <a:rPr lang="en-US" dirty="0" smtClean="0"/>
              <a:t>Results on </a:t>
            </a:r>
            <a:r>
              <a:rPr lang="en-US" dirty="0" err="1" smtClean="0"/>
              <a:t>Testset</a:t>
            </a:r>
            <a:r>
              <a:rPr lang="en-US" dirty="0" smtClean="0"/>
              <a:t> </a:t>
            </a:r>
          </a:p>
          <a:p>
            <a:pPr lvl="1"/>
            <a:r>
              <a:rPr lang="en-US" dirty="0" smtClean="0"/>
              <a:t>by the way class weights did not apply here to see it effect on recall part</a:t>
            </a:r>
          </a:p>
        </p:txBody>
      </p:sp>
      <p:pic>
        <p:nvPicPr>
          <p:cNvPr id="4" name="Picture 3"/>
          <p:cNvPicPr>
            <a:picLocks noChangeAspect="1"/>
          </p:cNvPicPr>
          <p:nvPr/>
        </p:nvPicPr>
        <p:blipFill>
          <a:blip r:embed="rId2"/>
          <a:stretch>
            <a:fillRect/>
          </a:stretch>
        </p:blipFill>
        <p:spPr>
          <a:xfrm>
            <a:off x="838200" y="2817208"/>
            <a:ext cx="4934804" cy="107056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5833" y="2683379"/>
            <a:ext cx="5457967" cy="397125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371" y="3998794"/>
            <a:ext cx="5180462" cy="2660181"/>
          </a:xfrm>
          <a:prstGeom prst="rect">
            <a:avLst/>
          </a:prstGeom>
        </p:spPr>
      </p:pic>
    </p:spTree>
    <p:extLst>
      <p:ext uri="{BB962C8B-B14F-4D97-AF65-F5344CB8AC3E}">
        <p14:creationId xmlns:p14="http://schemas.microsoft.com/office/powerpoint/2010/main" val="893151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mn-lt"/>
              </a:rPr>
              <a:t>XGBoost</a:t>
            </a:r>
            <a:endParaRPr lang="en-US" b="1" dirty="0">
              <a:latin typeface="+mn-lt"/>
            </a:endParaRPr>
          </a:p>
        </p:txBody>
      </p:sp>
      <p:sp>
        <p:nvSpPr>
          <p:cNvPr id="3" name="Content Placeholder 2"/>
          <p:cNvSpPr>
            <a:spLocks noGrp="1"/>
          </p:cNvSpPr>
          <p:nvPr>
            <p:ph idx="1"/>
          </p:nvPr>
        </p:nvSpPr>
        <p:spPr/>
        <p:txBody>
          <a:bodyPr>
            <a:normAutofit fontScale="47500" lnSpcReduction="20000"/>
          </a:bodyPr>
          <a:lstStyle/>
          <a:p>
            <a:r>
              <a:rPr lang="en-US" dirty="0" err="1"/>
              <a:t>XGBoost</a:t>
            </a:r>
            <a:r>
              <a:rPr lang="en-US" dirty="0"/>
              <a:t>, which stands for Extreme Gradient Boosting, is a scalable, distributed </a:t>
            </a:r>
            <a:r>
              <a:rPr lang="en-US" dirty="0" smtClean="0"/>
              <a:t>gradient-boosted decision </a:t>
            </a:r>
            <a:r>
              <a:rPr lang="en-US" dirty="0"/>
              <a:t>tree (GBDT) machine learning library. It provides parallel tree boosting and is the leading machine learning library for regression, classification, and ranking problems.</a:t>
            </a:r>
          </a:p>
          <a:p>
            <a:r>
              <a:rPr lang="en-US" dirty="0"/>
              <a:t>It’s vital to an understanding of </a:t>
            </a:r>
            <a:r>
              <a:rPr lang="en-US" dirty="0" err="1"/>
              <a:t>XGBoost</a:t>
            </a:r>
            <a:r>
              <a:rPr lang="en-US" dirty="0"/>
              <a:t> to first grasp the machine learning concepts and algorithms that </a:t>
            </a:r>
            <a:r>
              <a:rPr lang="en-US" dirty="0" err="1"/>
              <a:t>XGBoost</a:t>
            </a:r>
            <a:r>
              <a:rPr lang="en-US" dirty="0"/>
              <a:t> builds upon: supervised machine learning, decision trees, ensemble learning, and gradient boosting.</a:t>
            </a:r>
          </a:p>
          <a:p>
            <a:r>
              <a:rPr lang="en-US" dirty="0"/>
              <a:t>Supervised machine learning uses algorithms to train a model to find patterns in a dataset with labels and features and then uses the trained model to predict the labels on a new dataset’s features</a:t>
            </a:r>
            <a:r>
              <a:rPr lang="en-US" dirty="0" smtClean="0"/>
              <a:t>.</a:t>
            </a:r>
          </a:p>
          <a:p>
            <a:r>
              <a:rPr lang="en-US" dirty="0"/>
              <a:t>Decision trees create a model that predicts the label by evaluating a tree of if-then-else true/false feature questions, and estimating the minimum number of questions needed to assess the probability of making a correct decision. Decision trees can be used for classification to predict a category, or regression to predict a continuous numeric value. In the simple example below, a decision tree is used to estimate a house price (the label) based on the size and number of bedrooms (the features</a:t>
            </a:r>
            <a:r>
              <a:rPr lang="en-US" dirty="0" smtClean="0"/>
              <a:t>).</a:t>
            </a:r>
          </a:p>
          <a:p>
            <a:r>
              <a:rPr lang="en-US" dirty="0"/>
              <a:t>A Gradient Boosting Decision Trees (GBDT) is a decision tree ensemble learning algorithm similar to random forest, for classification and regression. Ensemble learning algorithms combine multiple machine learning algorithms to obtain a better model</a:t>
            </a:r>
            <a:r>
              <a:rPr lang="en-US" dirty="0" smtClean="0"/>
              <a:t>.</a:t>
            </a:r>
            <a:endParaRPr lang="en-US" dirty="0"/>
          </a:p>
          <a:p>
            <a:r>
              <a:rPr lang="en-US" dirty="0"/>
              <a:t>Both random forest and GBDT build a model consisting of multiple decision trees. The difference is in how the trees are built and </a:t>
            </a:r>
            <a:r>
              <a:rPr lang="en-US" dirty="0" smtClean="0"/>
              <a:t>combined</a:t>
            </a:r>
          </a:p>
          <a:p>
            <a:r>
              <a:rPr lang="en-US" dirty="0" err="1" smtClean="0"/>
              <a:t>learning_rate</a:t>
            </a:r>
            <a:r>
              <a:rPr lang="en-US" dirty="0" smtClean="0"/>
              <a:t>:-</a:t>
            </a:r>
          </a:p>
          <a:p>
            <a:pPr lvl="1"/>
            <a:r>
              <a:rPr lang="en-US" dirty="0"/>
              <a:t>The learning rate is the shrinkage you do at every step you are making. If you make 1 step at eta = 1.00, the step weight is 1.00</a:t>
            </a:r>
            <a:endParaRPr lang="en-US" dirty="0" smtClean="0"/>
          </a:p>
          <a:p>
            <a:r>
              <a:rPr lang="en-US" dirty="0" err="1" smtClean="0"/>
              <a:t>max_depth</a:t>
            </a:r>
            <a:r>
              <a:rPr lang="en-US" dirty="0" smtClean="0"/>
              <a:t>:-</a:t>
            </a:r>
          </a:p>
          <a:p>
            <a:pPr lvl="1"/>
            <a:r>
              <a:rPr lang="en-US" dirty="0"/>
              <a:t>The maximum depth of a tree, same as GBM.</a:t>
            </a:r>
          </a:p>
          <a:p>
            <a:pPr lvl="1"/>
            <a:r>
              <a:rPr lang="en-US" dirty="0"/>
              <a:t>Used to control over-fitting as higher depth will allow model to learn relations very specific to a particular sample.</a:t>
            </a:r>
            <a:endParaRPr lang="en-US" dirty="0" smtClean="0"/>
          </a:p>
          <a:p>
            <a:pPr lvl="1"/>
            <a:endParaRPr lang="en-US" dirty="0"/>
          </a:p>
          <a:p>
            <a:r>
              <a:rPr lang="en-US" dirty="0" err="1" smtClean="0"/>
              <a:t>n_estimators</a:t>
            </a:r>
            <a:r>
              <a:rPr lang="en-US" dirty="0" smtClean="0"/>
              <a:t>:-</a:t>
            </a:r>
          </a:p>
          <a:p>
            <a:pPr lvl="1"/>
            <a:r>
              <a:rPr lang="en-US" dirty="0"/>
              <a:t>The number of trees (or rounds) in an </a:t>
            </a:r>
            <a:r>
              <a:rPr lang="en-US" dirty="0" err="1"/>
              <a:t>XGBoost</a:t>
            </a:r>
            <a:r>
              <a:rPr lang="en-US" dirty="0"/>
              <a:t> model is specified to the </a:t>
            </a:r>
            <a:r>
              <a:rPr lang="en-US" dirty="0" err="1"/>
              <a:t>XGBClassifier</a:t>
            </a:r>
            <a:r>
              <a:rPr lang="en-US" dirty="0"/>
              <a:t> or </a:t>
            </a:r>
            <a:r>
              <a:rPr lang="en-US" dirty="0" err="1"/>
              <a:t>XGBRegressor</a:t>
            </a:r>
            <a:r>
              <a:rPr lang="en-US" dirty="0"/>
              <a:t> class</a:t>
            </a:r>
          </a:p>
        </p:txBody>
      </p:sp>
    </p:spTree>
    <p:extLst>
      <p:ext uri="{BB962C8B-B14F-4D97-AF65-F5344CB8AC3E}">
        <p14:creationId xmlns:p14="http://schemas.microsoft.com/office/powerpoint/2010/main" val="1163820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mn-lt"/>
              </a:rPr>
              <a:t>XGBoost</a:t>
            </a:r>
            <a:r>
              <a:rPr lang="en-US" b="1" dirty="0" smtClean="0">
                <a:latin typeface="+mn-lt"/>
              </a:rPr>
              <a:t> Results</a:t>
            </a:r>
            <a:endParaRPr lang="en-US" dirty="0">
              <a:latin typeface="+mn-lt"/>
            </a:endParaRPr>
          </a:p>
        </p:txBody>
      </p:sp>
      <p:sp>
        <p:nvSpPr>
          <p:cNvPr id="3" name="Content Placeholder 2"/>
          <p:cNvSpPr>
            <a:spLocks noGrp="1"/>
          </p:cNvSpPr>
          <p:nvPr>
            <p:ph idx="1"/>
          </p:nvPr>
        </p:nvSpPr>
        <p:spPr/>
        <p:txBody>
          <a:bodyPr/>
          <a:lstStyle/>
          <a:p>
            <a:r>
              <a:rPr lang="en-US" dirty="0" smtClean="0"/>
              <a:t>Results on </a:t>
            </a:r>
            <a:r>
              <a:rPr lang="en-US" dirty="0" err="1" smtClean="0"/>
              <a:t>Testset</a:t>
            </a:r>
            <a:r>
              <a:rPr lang="en-US" dirty="0" smtClean="0"/>
              <a:t> </a:t>
            </a:r>
          </a:p>
        </p:txBody>
      </p:sp>
      <p:pic>
        <p:nvPicPr>
          <p:cNvPr id="6" name="Picture 5"/>
          <p:cNvPicPr>
            <a:picLocks noChangeAspect="1"/>
          </p:cNvPicPr>
          <p:nvPr/>
        </p:nvPicPr>
        <p:blipFill>
          <a:blip r:embed="rId2"/>
          <a:stretch>
            <a:fillRect/>
          </a:stretch>
        </p:blipFill>
        <p:spPr>
          <a:xfrm>
            <a:off x="838200" y="2384319"/>
            <a:ext cx="4143375" cy="146685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6141" y="1690688"/>
            <a:ext cx="5129181" cy="501131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501" y="4001294"/>
            <a:ext cx="6245640" cy="2668137"/>
          </a:xfrm>
          <a:prstGeom prst="rect">
            <a:avLst/>
          </a:prstGeom>
        </p:spPr>
      </p:pic>
    </p:spTree>
    <p:extLst>
      <p:ext uri="{BB962C8B-B14F-4D97-AF65-F5344CB8AC3E}">
        <p14:creationId xmlns:p14="http://schemas.microsoft.com/office/powerpoint/2010/main" val="420861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Word embedding's</a:t>
            </a:r>
            <a:endParaRPr lang="en-US" b="1" dirty="0">
              <a:latin typeface="+mn-lt"/>
            </a:endParaRPr>
          </a:p>
        </p:txBody>
      </p:sp>
      <p:sp>
        <p:nvSpPr>
          <p:cNvPr id="3" name="Content Placeholder 2"/>
          <p:cNvSpPr>
            <a:spLocks noGrp="1"/>
          </p:cNvSpPr>
          <p:nvPr>
            <p:ph idx="1"/>
          </p:nvPr>
        </p:nvSpPr>
        <p:spPr/>
        <p:txBody>
          <a:bodyPr>
            <a:normAutofit/>
          </a:bodyPr>
          <a:lstStyle/>
          <a:p>
            <a:r>
              <a:rPr lang="en-US" sz="1800" dirty="0" smtClean="0"/>
              <a:t> Word </a:t>
            </a:r>
            <a:r>
              <a:rPr lang="en-US" sz="1800" dirty="0" err="1" smtClean="0"/>
              <a:t>embeddings</a:t>
            </a:r>
            <a:r>
              <a:rPr lang="en-US" sz="1800" dirty="0" smtClean="0"/>
              <a:t> can be thought of as an alternate to one-hot encoding along with dimensionality reduction.</a:t>
            </a:r>
          </a:p>
          <a:p>
            <a:r>
              <a:rPr lang="en-US" sz="1800" dirty="0" smtClean="0"/>
              <a:t>As we know while dealing with textual data, we need to convert it into numbers before feeding into any machine learning model, including neural networks. For simplicity words can be compared to categorical variables. We use one-hot encoding to convert categorical features into numbers. To do so, we create dummy features for each of the category and populate them with 0’s and 1's.</a:t>
            </a:r>
          </a:p>
          <a:p>
            <a:r>
              <a:rPr lang="en-US" sz="1800" dirty="0" smtClean="0"/>
              <a:t>Similarly if we use one-hot encoding on words in textual data, we will have a dummy feature for each word, which means 10,000 features for a vocabulary of 10,000 words. This is not a feasible embedding approach as it demands large storage space for the word vectors and reduces model efficiency.</a:t>
            </a:r>
          </a:p>
          <a:p>
            <a:r>
              <a:rPr lang="en-US" sz="1800" dirty="0" smtClean="0"/>
              <a:t>Embedding layer enables us to convert each word into a fixed length vector of defined size. The resultant vector is a dense one with having real values instead of just 0’s and 1’s. The fixed length of word vectors helps us to represent words in a better way along with reduced dimensions.</a:t>
            </a:r>
            <a:endParaRPr lang="en-US" sz="1800" dirty="0"/>
          </a:p>
        </p:txBody>
      </p:sp>
    </p:spTree>
    <p:extLst>
      <p:ext uri="{BB962C8B-B14F-4D97-AF65-F5344CB8AC3E}">
        <p14:creationId xmlns:p14="http://schemas.microsoft.com/office/powerpoint/2010/main" val="8240124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Bi-LSTM With Attention</a:t>
            </a:r>
            <a:endParaRPr lang="en-US" b="1"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5228" y="1811977"/>
            <a:ext cx="4801543" cy="4320810"/>
          </a:xfrm>
        </p:spPr>
      </p:pic>
    </p:spTree>
    <p:extLst>
      <p:ext uri="{BB962C8B-B14F-4D97-AF65-F5344CB8AC3E}">
        <p14:creationId xmlns:p14="http://schemas.microsoft.com/office/powerpoint/2010/main" val="3477562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RNN</a:t>
            </a:r>
            <a:endParaRPr lang="en-US" b="1" dirty="0">
              <a:latin typeface="+mn-lt"/>
            </a:endParaRPr>
          </a:p>
        </p:txBody>
      </p:sp>
      <p:sp>
        <p:nvSpPr>
          <p:cNvPr id="3" name="Content Placeholder 2"/>
          <p:cNvSpPr>
            <a:spLocks noGrp="1"/>
          </p:cNvSpPr>
          <p:nvPr>
            <p:ph idx="1"/>
          </p:nvPr>
        </p:nvSpPr>
        <p:spPr>
          <a:xfrm>
            <a:off x="838200" y="1690688"/>
            <a:ext cx="10515600" cy="4486275"/>
          </a:xfrm>
        </p:spPr>
        <p:txBody>
          <a:bodyPr>
            <a:normAutofit fontScale="77500" lnSpcReduction="20000"/>
          </a:bodyPr>
          <a:lstStyle/>
          <a:p>
            <a:r>
              <a:rPr lang="en-US" dirty="0" smtClean="0"/>
              <a:t>RNN(recurrent neural network) is a type of neural network that we use to develop speech recognition and natural language processing models. Recurrent neural networks remember the sequence of the data and use data patterns to give the prediction. </a:t>
            </a:r>
          </a:p>
          <a:p>
            <a:r>
              <a:rPr lang="en-US" dirty="0" smtClean="0"/>
              <a:t>RNN uses feedback loops which makes it different from other neural networks. Those loops help RNN to process the sequence of the data. This loop allows the data to be shared to different nodes and predictions according to the gathered information. This process can be called memory.</a:t>
            </a:r>
          </a:p>
          <a:p>
            <a:r>
              <a:rPr lang="en-US" dirty="0" smtClean="0"/>
              <a:t>RNN and the loops create the networks that allow RNN to share information, and also, the loop structure allows the neural network to take the sequence of input data. RNN converts an independent variable to a dependent variable for its next layer.</a:t>
            </a:r>
          </a:p>
          <a:p>
            <a:pPr algn="ctr"/>
            <a:r>
              <a:rPr lang="en-US" dirty="0" smtClean="0"/>
              <a:t>.</a:t>
            </a:r>
          </a:p>
          <a:p>
            <a:pPr algn="ctr"/>
            <a:r>
              <a:rPr lang="en-US" dirty="0" smtClean="0"/>
              <a:t>.</a:t>
            </a:r>
          </a:p>
          <a:p>
            <a:pPr algn="ctr"/>
            <a:r>
              <a:rPr lang="en-US" dirty="0" smtClean="0"/>
              <a:t>.</a:t>
            </a:r>
          </a:p>
          <a:p>
            <a:pPr algn="ctr"/>
            <a:r>
              <a:rPr lang="en-US" dirty="0"/>
              <a:t>.</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pic>
        <p:nvPicPr>
          <p:cNvPr id="4" name="Picture 3"/>
          <p:cNvPicPr>
            <a:picLocks noChangeAspect="1"/>
          </p:cNvPicPr>
          <p:nvPr/>
        </p:nvPicPr>
        <p:blipFill>
          <a:blip r:embed="rId3"/>
          <a:stretch>
            <a:fillRect/>
          </a:stretch>
        </p:blipFill>
        <p:spPr>
          <a:xfrm>
            <a:off x="2990850" y="4079046"/>
            <a:ext cx="6210300" cy="2571750"/>
          </a:xfrm>
          <a:prstGeom prst="rect">
            <a:avLst/>
          </a:prstGeom>
        </p:spPr>
      </p:pic>
    </p:spTree>
    <p:extLst>
      <p:ext uri="{BB962C8B-B14F-4D97-AF65-F5344CB8AC3E}">
        <p14:creationId xmlns:p14="http://schemas.microsoft.com/office/powerpoint/2010/main" val="450453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LSTM</a:t>
            </a:r>
            <a:endParaRPr lang="en-US" b="1" dirty="0">
              <a:latin typeface="+mn-lt"/>
            </a:endParaRPr>
          </a:p>
        </p:txBody>
      </p:sp>
      <p:sp>
        <p:nvSpPr>
          <p:cNvPr id="3" name="Content Placeholder 2"/>
          <p:cNvSpPr>
            <a:spLocks noGrp="1"/>
          </p:cNvSpPr>
          <p:nvPr>
            <p:ph idx="1"/>
          </p:nvPr>
        </p:nvSpPr>
        <p:spPr/>
        <p:txBody>
          <a:bodyPr>
            <a:normAutofit fontScale="77500" lnSpcReduction="20000"/>
          </a:bodyPr>
          <a:lstStyle/>
          <a:p>
            <a:r>
              <a:rPr lang="en-US" dirty="0" smtClean="0"/>
              <a:t>Long short term memory networks, usually called LSTM – are a special kind of RNN. They were introduced to avoid the long-term dependency problem. In regular RNN, the problem frequently occurs when connecting previous information to new information. If RNN could do this, they’d be very useful. This problem is called long-term dependency. </a:t>
            </a:r>
          </a:p>
          <a:p>
            <a:r>
              <a:rPr lang="en-US" dirty="0" smtClean="0"/>
              <a:t>To remember the information for long periods in the default </a:t>
            </a:r>
            <a:r>
              <a:rPr lang="en-US" dirty="0" err="1" smtClean="0"/>
              <a:t>behaviour</a:t>
            </a:r>
            <a:r>
              <a:rPr lang="en-US" dirty="0" smtClean="0"/>
              <a:t> of the LSTM. LSTM networks have a similar structure to the RNN, but the memory module or repeating module has a different LSTM. The block diagram of the repeating module will look like the image below.</a:t>
            </a:r>
          </a:p>
          <a:p>
            <a:pPr algn="ctr"/>
            <a:r>
              <a:rPr lang="en-US" dirty="0" smtClean="0"/>
              <a:t>.</a:t>
            </a:r>
          </a:p>
          <a:p>
            <a:pPr algn="ctr"/>
            <a:r>
              <a:rPr lang="en-US" dirty="0" smtClean="0"/>
              <a:t>.</a:t>
            </a:r>
          </a:p>
          <a:p>
            <a:pPr algn="ctr"/>
            <a:r>
              <a:rPr lang="en-US" dirty="0" smtClean="0"/>
              <a:t>.</a:t>
            </a:r>
          </a:p>
          <a:p>
            <a:pPr algn="ctr"/>
            <a:r>
              <a:rPr lang="en-US" dirty="0" smtClean="0"/>
              <a:t>.</a:t>
            </a:r>
          </a:p>
          <a:p>
            <a:pPr algn="ctr"/>
            <a:r>
              <a:rPr lang="en-US" dirty="0"/>
              <a:t>.</a:t>
            </a:r>
            <a:endParaRPr lang="en-US" dirty="0" smtClean="0"/>
          </a:p>
          <a:p>
            <a:endParaRPr lang="en-US" dirty="0"/>
          </a:p>
        </p:txBody>
      </p:sp>
      <p:pic>
        <p:nvPicPr>
          <p:cNvPr id="5" name="Content Placeholder 3"/>
          <p:cNvPicPr>
            <a:picLocks noChangeAspect="1"/>
          </p:cNvPicPr>
          <p:nvPr/>
        </p:nvPicPr>
        <p:blipFill>
          <a:blip r:embed="rId2"/>
          <a:stretch>
            <a:fillRect/>
          </a:stretch>
        </p:blipFill>
        <p:spPr>
          <a:xfrm>
            <a:off x="2847975" y="3949700"/>
            <a:ext cx="6496050" cy="2362200"/>
          </a:xfrm>
          <a:prstGeom prst="rect">
            <a:avLst/>
          </a:prstGeom>
        </p:spPr>
      </p:pic>
    </p:spTree>
    <p:extLst>
      <p:ext uri="{BB962C8B-B14F-4D97-AF65-F5344CB8AC3E}">
        <p14:creationId xmlns:p14="http://schemas.microsoft.com/office/powerpoint/2010/main" val="8282901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Bi-LSTM</a:t>
            </a:r>
            <a:endParaRPr lang="en-US" b="1" dirty="0">
              <a:latin typeface="+mn-lt"/>
            </a:endParaRPr>
          </a:p>
        </p:txBody>
      </p:sp>
      <p:sp>
        <p:nvSpPr>
          <p:cNvPr id="6" name="Content Placeholder 5"/>
          <p:cNvSpPr>
            <a:spLocks noGrp="1"/>
          </p:cNvSpPr>
          <p:nvPr>
            <p:ph idx="1"/>
          </p:nvPr>
        </p:nvSpPr>
        <p:spPr/>
        <p:txBody>
          <a:bodyPr>
            <a:normAutofit/>
          </a:bodyPr>
          <a:lstStyle/>
          <a:p>
            <a:r>
              <a:rPr lang="en-US" sz="1800" dirty="0" smtClean="0"/>
              <a:t>Bidirectional long-short term memory(bi-</a:t>
            </a:r>
            <a:r>
              <a:rPr lang="en-US" sz="1800" dirty="0" err="1" smtClean="0"/>
              <a:t>lstm</a:t>
            </a:r>
            <a:r>
              <a:rPr lang="en-US" sz="1800" dirty="0" smtClean="0"/>
              <a:t>) is the process of making any neural network o have the sequence information in both directions backwards (future to past) or forward(past to future). </a:t>
            </a:r>
          </a:p>
          <a:p>
            <a:r>
              <a:rPr lang="en-US" sz="1800" dirty="0" smtClean="0"/>
              <a:t>In bidirectional, our input flows in two directions, making a bi-</a:t>
            </a:r>
            <a:r>
              <a:rPr lang="en-US" sz="1800" dirty="0" err="1" smtClean="0"/>
              <a:t>lstm</a:t>
            </a:r>
            <a:r>
              <a:rPr lang="en-US" sz="1800" dirty="0" smtClean="0"/>
              <a:t> different from the regular LSTM. With the regular LSTM, we can make input flow in one direction, either backwards or forward. However, in bi-directional, we can make the input flow in both directions to preserve the future and the past information.</a:t>
            </a:r>
          </a:p>
          <a:p>
            <a:pPr algn="ctr"/>
            <a:r>
              <a:rPr lang="en-US" sz="1800" dirty="0" smtClean="0"/>
              <a:t>.</a:t>
            </a:r>
          </a:p>
          <a:p>
            <a:pPr algn="ctr"/>
            <a:r>
              <a:rPr lang="en-US" sz="1800" dirty="0" smtClean="0"/>
              <a:t>.</a:t>
            </a:r>
          </a:p>
          <a:p>
            <a:pPr algn="ctr"/>
            <a:r>
              <a:rPr lang="en-US" sz="1800" dirty="0" smtClean="0"/>
              <a:t>.</a:t>
            </a:r>
          </a:p>
          <a:p>
            <a:pPr algn="ctr"/>
            <a:r>
              <a:rPr lang="en-US" sz="1800" dirty="0" smtClean="0"/>
              <a:t>.</a:t>
            </a:r>
          </a:p>
          <a:p>
            <a:pPr algn="ctr"/>
            <a:r>
              <a:rPr lang="en-US" sz="1800" dirty="0"/>
              <a:t>.</a:t>
            </a:r>
            <a:endParaRPr lang="en-US" sz="1800" dirty="0" smtClean="0"/>
          </a:p>
        </p:txBody>
      </p:sp>
      <p:pic>
        <p:nvPicPr>
          <p:cNvPr id="7" name="Picture 6"/>
          <p:cNvPicPr>
            <a:picLocks noChangeAspect="1"/>
          </p:cNvPicPr>
          <p:nvPr/>
        </p:nvPicPr>
        <p:blipFill>
          <a:blip r:embed="rId2"/>
          <a:stretch>
            <a:fillRect/>
          </a:stretch>
        </p:blipFill>
        <p:spPr>
          <a:xfrm>
            <a:off x="3109912" y="3330575"/>
            <a:ext cx="5972175" cy="2981325"/>
          </a:xfrm>
          <a:prstGeom prst="rect">
            <a:avLst/>
          </a:prstGeom>
        </p:spPr>
      </p:pic>
    </p:spTree>
    <p:extLst>
      <p:ext uri="{BB962C8B-B14F-4D97-AF65-F5344CB8AC3E}">
        <p14:creationId xmlns:p14="http://schemas.microsoft.com/office/powerpoint/2010/main" val="37592135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Attention Layer</a:t>
            </a:r>
            <a:endParaRPr lang="en-US" b="1" dirty="0">
              <a:latin typeface="+mn-lt"/>
            </a:endParaRPr>
          </a:p>
        </p:txBody>
      </p:sp>
      <p:sp>
        <p:nvSpPr>
          <p:cNvPr id="3" name="Content Placeholder 2"/>
          <p:cNvSpPr>
            <a:spLocks noGrp="1"/>
          </p:cNvSpPr>
          <p:nvPr>
            <p:ph idx="1"/>
          </p:nvPr>
        </p:nvSpPr>
        <p:spPr/>
        <p:txBody>
          <a:bodyPr>
            <a:normAutofit/>
          </a:bodyPr>
          <a:lstStyle/>
          <a:p>
            <a:r>
              <a:rPr lang="en-US" sz="1800" dirty="0" smtClean="0"/>
              <a:t>A mechanism that can help a neural network to memorize long sequences of the information or data can be considered as the attention mechanism and broadly it is used in the case of Neural machine translation(NMT). As we have discussed in the above section, the encoder compresses the sequential input and processes the input in the form of a context vector. We can introduce an attention mechanism to create a shortcut between the entire input and the context vector where the weights of the shortcut connection can be changeable for every output. </a:t>
            </a:r>
          </a:p>
          <a:p>
            <a:r>
              <a:rPr lang="en-US" sz="1800" dirty="0" smtClean="0"/>
              <a:t>Because of the connection between input and context vector, the context vector can have access to the entire input, and the problem of forgetting long sequences can be resolved to an extent. Using the attention mechanism in a network, a context vector can have the following information:</a:t>
            </a:r>
          </a:p>
          <a:p>
            <a:pPr lvl="1"/>
            <a:r>
              <a:rPr lang="en-US" sz="1800" dirty="0" smtClean="0"/>
              <a:t>Encoder hidden states;</a:t>
            </a:r>
          </a:p>
          <a:p>
            <a:pPr lvl="1"/>
            <a:r>
              <a:rPr lang="en-US" sz="1800" dirty="0" smtClean="0"/>
              <a:t>Decoder hidden states;</a:t>
            </a:r>
          </a:p>
          <a:p>
            <a:pPr lvl="1"/>
            <a:r>
              <a:rPr lang="en-US" sz="1800" dirty="0" smtClean="0"/>
              <a:t>Alignment between source and target.</a:t>
            </a:r>
            <a:endParaRPr lang="en-US" sz="1800" dirty="0"/>
          </a:p>
        </p:txBody>
      </p:sp>
      <p:pic>
        <p:nvPicPr>
          <p:cNvPr id="4" name="Picture 3"/>
          <p:cNvPicPr>
            <a:picLocks noChangeAspect="1"/>
          </p:cNvPicPr>
          <p:nvPr/>
        </p:nvPicPr>
        <p:blipFill>
          <a:blip r:embed="rId2"/>
          <a:stretch>
            <a:fillRect/>
          </a:stretch>
        </p:blipFill>
        <p:spPr>
          <a:xfrm>
            <a:off x="8188657" y="4204143"/>
            <a:ext cx="2326090" cy="2653857"/>
          </a:xfrm>
          <a:prstGeom prst="rect">
            <a:avLst/>
          </a:prstGeom>
        </p:spPr>
      </p:pic>
    </p:spTree>
    <p:extLst>
      <p:ext uri="{BB962C8B-B14F-4D97-AF65-F5344CB8AC3E}">
        <p14:creationId xmlns:p14="http://schemas.microsoft.com/office/powerpoint/2010/main" val="19183853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BI-LSTM-Attention</a:t>
            </a:r>
            <a:endParaRPr lang="en-US" dirty="0">
              <a:latin typeface="+mn-lt"/>
            </a:endParaRPr>
          </a:p>
        </p:txBody>
      </p:sp>
      <p:sp>
        <p:nvSpPr>
          <p:cNvPr id="3" name="Content Placeholder 2"/>
          <p:cNvSpPr>
            <a:spLocks noGrp="1"/>
          </p:cNvSpPr>
          <p:nvPr>
            <p:ph idx="1"/>
          </p:nvPr>
        </p:nvSpPr>
        <p:spPr/>
        <p:txBody>
          <a:bodyPr/>
          <a:lstStyle/>
          <a:p>
            <a:r>
              <a:rPr lang="en-US" dirty="0" smtClean="0"/>
              <a:t>The model will be like this like fork</a:t>
            </a:r>
          </a:p>
          <a:p>
            <a:pPr lvl="1"/>
            <a:r>
              <a:rPr lang="en-US" dirty="0" smtClean="0"/>
              <a:t>First branch for the embedding text part  </a:t>
            </a:r>
          </a:p>
          <a:p>
            <a:pPr lvl="1"/>
            <a:r>
              <a:rPr lang="en-US" dirty="0" smtClean="0"/>
              <a:t>Second for </a:t>
            </a:r>
          </a:p>
          <a:p>
            <a:pPr lvl="2"/>
            <a:r>
              <a:rPr lang="en-US" sz="1600" dirty="0" smtClean="0"/>
              <a:t>[</a:t>
            </a:r>
            <a:r>
              <a:rPr lang="en-US" sz="1600" dirty="0" err="1"/>
              <a:t>content_name</a:t>
            </a:r>
            <a:r>
              <a:rPr lang="en-US" sz="1600" dirty="0"/>
              <a:t> ,</a:t>
            </a:r>
            <a:r>
              <a:rPr lang="en-US" sz="1600" dirty="0" err="1" smtClean="0"/>
              <a:t>compagin_name</a:t>
            </a:r>
            <a:r>
              <a:rPr lang="en-US" sz="1600" dirty="0" smtClean="0"/>
              <a:t> , </a:t>
            </a:r>
            <a:r>
              <a:rPr lang="en-US" sz="1600" dirty="0" err="1" smtClean="0"/>
              <a:t>Numeric_features</a:t>
            </a:r>
            <a:r>
              <a:rPr lang="en-US" sz="1600" dirty="0" smtClean="0"/>
              <a:t>]</a:t>
            </a:r>
            <a:endParaRPr lang="en-US" sz="1600" dirty="0"/>
          </a:p>
          <a:p>
            <a:pPr lvl="1"/>
            <a:r>
              <a:rPr lang="en-US" dirty="0" smtClean="0"/>
              <a:t>In the code there is an option to make it work</a:t>
            </a:r>
          </a:p>
          <a:p>
            <a:pPr lvl="2"/>
            <a:r>
              <a:rPr lang="en-US" dirty="0" smtClean="0"/>
              <a:t>Using the content text only</a:t>
            </a:r>
          </a:p>
          <a:p>
            <a:pPr lvl="2"/>
            <a:r>
              <a:rPr lang="en-US" dirty="0" smtClean="0"/>
              <a:t>Using text and the numeric from </a:t>
            </a:r>
            <a:r>
              <a:rPr lang="en-US" dirty="0" err="1" smtClean="0"/>
              <a:t>dataframe</a:t>
            </a:r>
            <a:endParaRPr lang="en-US" dirty="0" smtClean="0"/>
          </a:p>
          <a:p>
            <a:pPr lvl="1"/>
            <a:r>
              <a:rPr lang="en-US" dirty="0" smtClean="0"/>
              <a:t>The upcoming result was applied on </a:t>
            </a:r>
          </a:p>
          <a:p>
            <a:pPr lvl="2"/>
            <a:r>
              <a:rPr lang="en-US" dirty="0"/>
              <a:t>content text </a:t>
            </a:r>
            <a:r>
              <a:rPr lang="en-US" dirty="0" smtClean="0"/>
              <a:t>only, so we can compare it with </a:t>
            </a:r>
            <a:r>
              <a:rPr lang="en-US" dirty="0" err="1" smtClean="0"/>
              <a:t>bert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579" y="1998446"/>
            <a:ext cx="5087421" cy="4005695"/>
          </a:xfrm>
          <a:prstGeom prst="rect">
            <a:avLst/>
          </a:prstGeom>
        </p:spPr>
      </p:pic>
    </p:spTree>
    <p:extLst>
      <p:ext uri="{BB962C8B-B14F-4D97-AF65-F5344CB8AC3E}">
        <p14:creationId xmlns:p14="http://schemas.microsoft.com/office/powerpoint/2010/main" val="2249878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Index</a:t>
            </a:r>
            <a:endParaRPr lang="en-US" b="1" dirty="0">
              <a:latin typeface="+mn-lt"/>
            </a:endParaRPr>
          </a:p>
        </p:txBody>
      </p:sp>
      <p:sp>
        <p:nvSpPr>
          <p:cNvPr id="3" name="Content Placeholder 2"/>
          <p:cNvSpPr>
            <a:spLocks noGrp="1"/>
          </p:cNvSpPr>
          <p:nvPr>
            <p:ph idx="1"/>
          </p:nvPr>
        </p:nvSpPr>
        <p:spPr/>
        <p:txBody>
          <a:bodyPr>
            <a:normAutofit/>
          </a:bodyPr>
          <a:lstStyle/>
          <a:p>
            <a:r>
              <a:rPr lang="en-US" sz="2400" b="1" dirty="0" smtClean="0"/>
              <a:t>Bert</a:t>
            </a:r>
          </a:p>
          <a:p>
            <a:r>
              <a:rPr lang="en-US" sz="2400" b="1" dirty="0" smtClean="0"/>
              <a:t>Run Code</a:t>
            </a:r>
          </a:p>
          <a:p>
            <a:r>
              <a:rPr lang="en-US" sz="2400" b="1" dirty="0" smtClean="0"/>
              <a:t>Flask APP</a:t>
            </a:r>
          </a:p>
          <a:p>
            <a:r>
              <a:rPr lang="en-US" sz="2400" b="1" dirty="0" smtClean="0"/>
              <a:t>Notes</a:t>
            </a:r>
            <a:endParaRPr lang="en-US" sz="2400" b="1" dirty="0"/>
          </a:p>
        </p:txBody>
      </p:sp>
    </p:spTree>
    <p:extLst>
      <p:ext uri="{BB962C8B-B14F-4D97-AF65-F5344CB8AC3E}">
        <p14:creationId xmlns:p14="http://schemas.microsoft.com/office/powerpoint/2010/main" val="37655034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BI-LSTM-Attention Results</a:t>
            </a:r>
            <a:endParaRPr lang="en-US" b="1" dirty="0">
              <a:latin typeface="+mn-lt"/>
            </a:endParaRPr>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7"/>
            <a:ext cx="6831842" cy="4869231"/>
          </a:xfr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40749" y="0"/>
            <a:ext cx="3413051" cy="6858000"/>
          </a:xfrm>
          <a:prstGeom prst="rect">
            <a:avLst/>
          </a:prstGeom>
        </p:spPr>
      </p:pic>
    </p:spTree>
    <p:extLst>
      <p:ext uri="{BB962C8B-B14F-4D97-AF65-F5344CB8AC3E}">
        <p14:creationId xmlns:p14="http://schemas.microsoft.com/office/powerpoint/2010/main" val="3129064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BI-LSTM-Attention Results</a:t>
            </a:r>
            <a:endParaRPr lang="en-US" b="1" dirty="0">
              <a:latin typeface="+mn-lt"/>
            </a:endParaRP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37281" y="1405719"/>
            <a:ext cx="4916519" cy="5281684"/>
          </a:xfrm>
        </p:spPr>
      </p:pic>
      <p:pic>
        <p:nvPicPr>
          <p:cNvPr id="4" name="Picture 3"/>
          <p:cNvPicPr>
            <a:picLocks noChangeAspect="1"/>
          </p:cNvPicPr>
          <p:nvPr/>
        </p:nvPicPr>
        <p:blipFill>
          <a:blip r:embed="rId3"/>
          <a:stretch>
            <a:fillRect/>
          </a:stretch>
        </p:blipFill>
        <p:spPr>
          <a:xfrm>
            <a:off x="838200" y="1690688"/>
            <a:ext cx="5599081" cy="177584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648251"/>
            <a:ext cx="5599081" cy="2857432"/>
          </a:xfrm>
          <a:prstGeom prst="rect">
            <a:avLst/>
          </a:prstGeom>
        </p:spPr>
      </p:pic>
    </p:spTree>
    <p:extLst>
      <p:ext uri="{BB962C8B-B14F-4D97-AF65-F5344CB8AC3E}">
        <p14:creationId xmlns:p14="http://schemas.microsoft.com/office/powerpoint/2010/main" val="20454786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Bert</a:t>
            </a:r>
            <a:endParaRPr lang="en-US" b="1" dirty="0">
              <a:latin typeface="+mn-lt"/>
            </a:endParaRPr>
          </a:p>
        </p:txBody>
      </p:sp>
      <p:sp>
        <p:nvSpPr>
          <p:cNvPr id="3" name="Content Placeholder 2"/>
          <p:cNvSpPr>
            <a:spLocks noGrp="1"/>
          </p:cNvSpPr>
          <p:nvPr>
            <p:ph idx="1"/>
          </p:nvPr>
        </p:nvSpPr>
        <p:spPr/>
        <p:txBody>
          <a:bodyPr>
            <a:normAutofit/>
          </a:bodyPr>
          <a:lstStyle/>
          <a:p>
            <a:r>
              <a:rPr lang="en-US" sz="1800" dirty="0" smtClean="0"/>
              <a:t>BERT is an open source machine learning framework for natural language processing (NLP). BERT is designed to help computers understand the meaning of ambiguous language in text by using surrounding text to establish context.</a:t>
            </a:r>
          </a:p>
          <a:p>
            <a:r>
              <a:rPr lang="en-US" sz="1800" dirty="0" smtClean="0"/>
              <a:t>BERT, which stands for Bidirectional Encoder Representations from Transformers, is based on Transformers, a deep learning model in which every output element is connected to every input element, and the weightings between them are dynamically calculated based upon their connection. (In NLP, this process is called attention.)</a:t>
            </a:r>
          </a:p>
          <a:p>
            <a:r>
              <a:rPr lang="en-US" sz="1800" dirty="0" smtClean="0"/>
              <a:t>Using this bidirectional capability, BERT is pre-trained on two different, but related, NLP tasks: Masked Language Modeling and Next Sentence Prediction.</a:t>
            </a:r>
          </a:p>
          <a:p>
            <a:r>
              <a:rPr lang="en-US" sz="1800" dirty="0" smtClean="0"/>
              <a:t>The goal of any given NLP technique is to understand human language as it is spoken naturally. In BERT's case, this typically means predicting a word in a blank. To do this, models typically need to train using a large repository of specialized, labeled training data. This necessitates laborious manual data labeling by teams of linguists.</a:t>
            </a:r>
          </a:p>
          <a:p>
            <a:endParaRPr lang="en-US" sz="1800" dirty="0" smtClean="0"/>
          </a:p>
          <a:p>
            <a:endParaRPr lang="en-US" sz="1800" dirty="0"/>
          </a:p>
        </p:txBody>
      </p:sp>
    </p:spTree>
    <p:extLst>
      <p:ext uri="{BB962C8B-B14F-4D97-AF65-F5344CB8AC3E}">
        <p14:creationId xmlns:p14="http://schemas.microsoft.com/office/powerpoint/2010/main" val="32115280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Bert</a:t>
            </a:r>
            <a:endParaRPr lang="en-US" b="1" dirty="0">
              <a:latin typeface="+mn-lt"/>
            </a:endParaRPr>
          </a:p>
        </p:txBody>
      </p:sp>
      <p:sp>
        <p:nvSpPr>
          <p:cNvPr id="3" name="Content Placeholder 2"/>
          <p:cNvSpPr>
            <a:spLocks noGrp="1"/>
          </p:cNvSpPr>
          <p:nvPr>
            <p:ph idx="1"/>
          </p:nvPr>
        </p:nvSpPr>
        <p:spPr>
          <a:xfrm>
            <a:off x="838200" y="1583140"/>
            <a:ext cx="10515600" cy="4703005"/>
          </a:xfrm>
        </p:spPr>
        <p:txBody>
          <a:bodyPr>
            <a:noAutofit/>
          </a:bodyPr>
          <a:lstStyle/>
          <a:p>
            <a:r>
              <a:rPr lang="en-US" sz="1600" dirty="0" smtClean="0"/>
              <a:t>BERT, however, was pre-trained using only an unlabeled, plain text corpus (namely the entirety of the English Wikipedia, and the Brown Corpus). It continues to learn unsupervised from the unlabeled text and improve even as its being used in practical applications (</a:t>
            </a:r>
            <a:r>
              <a:rPr lang="en-US" sz="1600" dirty="0" err="1" smtClean="0"/>
              <a:t>ie</a:t>
            </a:r>
            <a:r>
              <a:rPr lang="en-US" sz="1600" dirty="0" smtClean="0"/>
              <a:t> Google search). Its pre-training serves as a base layer of "knowledge" to build from. From there, BERT can adapt to the ever-growing body of searchable content and queries and be fine-tuned to a user's specifications. This process is known as transfer learning.</a:t>
            </a:r>
          </a:p>
          <a:p>
            <a:r>
              <a:rPr lang="en-US" sz="1600" dirty="0" smtClean="0"/>
              <a:t>As mentioned above, BERT is made possible by Google's research on Transformers. The transformer is the part of the model that gives BERT its increased capacity for understanding context and ambiguity in language. The transformer does this by processing any given word in relation to all other words in a sentence, rather than processing them one at a time. By looking at all surrounding words, the Transformer allows the BERT model to understand the full context of the word, and therefore better understand searcher intent.</a:t>
            </a:r>
          </a:p>
          <a:p>
            <a:r>
              <a:rPr lang="en-US" sz="1600" dirty="0" smtClean="0"/>
              <a:t>This is contrasted against the traditional method of language processing, known as word embedding, in which previous models like </a:t>
            </a:r>
            <a:r>
              <a:rPr lang="en-US" sz="1600" dirty="0" err="1" smtClean="0"/>
              <a:t>GloVe</a:t>
            </a:r>
            <a:r>
              <a:rPr lang="en-US" sz="1600" dirty="0" smtClean="0"/>
              <a:t> and word2vec would map every single word to a vector, which represents only one dimension, a sliver, of that word's meaning.</a:t>
            </a:r>
          </a:p>
          <a:p>
            <a:r>
              <a:rPr lang="en-US" sz="1600" dirty="0" smtClean="0"/>
              <a:t>These word embedding models require large datasets of labeled data. While they are adept at many general NLP tasks, they fail at the context-heavy, predictive nature of question answering, because all words are in some sense fixed to a vector or meaning. BERT uses a method of masked language modeling to keep the word in focus from "seeing itself" -- that is, having a fixed meaning independent of its context. BERT is then forced to identify the masked word based on context alone. In BERT words are defined by their surroundings, not by a pre-fixed identity. In the words of English linguist John Rupert Firth, "You shall know a word by the company it keeps.“</a:t>
            </a:r>
          </a:p>
          <a:p>
            <a:pPr marL="0" indent="0">
              <a:buNone/>
            </a:pPr>
            <a:endParaRPr lang="en-US" sz="1600" dirty="0" smtClean="0"/>
          </a:p>
        </p:txBody>
      </p:sp>
    </p:spTree>
    <p:extLst>
      <p:ext uri="{BB962C8B-B14F-4D97-AF65-F5344CB8AC3E}">
        <p14:creationId xmlns:p14="http://schemas.microsoft.com/office/powerpoint/2010/main" val="34425335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BERT Results</a:t>
            </a:r>
            <a:endParaRPr lang="en-US" b="1" dirty="0">
              <a:latin typeface="+mn-lt"/>
            </a:endParaRPr>
          </a:p>
        </p:txBody>
      </p:sp>
      <p:pic>
        <p:nvPicPr>
          <p:cNvPr id="4" name="Content Placeholder 3"/>
          <p:cNvPicPr>
            <a:picLocks noGrp="1" noChangeAspect="1"/>
          </p:cNvPicPr>
          <p:nvPr>
            <p:ph idx="1"/>
          </p:nvPr>
        </p:nvPicPr>
        <p:blipFill>
          <a:blip r:embed="rId2"/>
          <a:stretch>
            <a:fillRect/>
          </a:stretch>
        </p:blipFill>
        <p:spPr>
          <a:xfrm>
            <a:off x="570243" y="3946950"/>
            <a:ext cx="4279799" cy="1276350"/>
          </a:xfrm>
          <a:prstGeom prst="rect">
            <a:avLst/>
          </a:prstGeom>
        </p:spPr>
      </p:pic>
      <p:pic>
        <p:nvPicPr>
          <p:cNvPr id="5" name="Picture 4"/>
          <p:cNvPicPr>
            <a:picLocks noChangeAspect="1"/>
          </p:cNvPicPr>
          <p:nvPr/>
        </p:nvPicPr>
        <p:blipFill>
          <a:blip r:embed="rId3"/>
          <a:stretch>
            <a:fillRect/>
          </a:stretch>
        </p:blipFill>
        <p:spPr>
          <a:xfrm>
            <a:off x="570244" y="5294446"/>
            <a:ext cx="4279798" cy="13430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3143" y="1644940"/>
            <a:ext cx="7138857" cy="497888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850" y="1644941"/>
            <a:ext cx="4372193" cy="2244512"/>
          </a:xfrm>
          <a:prstGeom prst="rect">
            <a:avLst/>
          </a:prstGeom>
        </p:spPr>
      </p:pic>
    </p:spTree>
    <p:extLst>
      <p:ext uri="{BB962C8B-B14F-4D97-AF65-F5344CB8AC3E}">
        <p14:creationId xmlns:p14="http://schemas.microsoft.com/office/powerpoint/2010/main" val="18340088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Run Code</a:t>
            </a:r>
            <a:endParaRPr lang="en-US" b="1" dirty="0">
              <a:latin typeface="+mn-lt"/>
            </a:endParaRPr>
          </a:p>
        </p:txBody>
      </p:sp>
      <p:sp>
        <p:nvSpPr>
          <p:cNvPr id="3" name="Content Placeholder 2"/>
          <p:cNvSpPr>
            <a:spLocks noGrp="1"/>
          </p:cNvSpPr>
          <p:nvPr>
            <p:ph idx="1"/>
          </p:nvPr>
        </p:nvSpPr>
        <p:spPr/>
        <p:txBody>
          <a:bodyPr>
            <a:noAutofit/>
          </a:bodyPr>
          <a:lstStyle/>
          <a:p>
            <a:r>
              <a:rPr lang="en-US" sz="1800" dirty="0" smtClean="0"/>
              <a:t>There are 3 main:-</a:t>
            </a:r>
          </a:p>
          <a:p>
            <a:pPr lvl="1"/>
            <a:r>
              <a:rPr lang="en-US" sz="1800" dirty="0" smtClean="0"/>
              <a:t>Main:- for run app flask load all model and pre processing </a:t>
            </a:r>
            <a:r>
              <a:rPr lang="en-US" sz="1800" dirty="0" err="1" smtClean="0"/>
              <a:t>pkl</a:t>
            </a:r>
            <a:r>
              <a:rPr lang="en-US" sz="1800" dirty="0" smtClean="0"/>
              <a:t> to run the flask app</a:t>
            </a:r>
          </a:p>
          <a:p>
            <a:pPr lvl="1"/>
            <a:r>
              <a:rPr lang="en-US" sz="1800" dirty="0" smtClean="0"/>
              <a:t>Main1:- to request and visualize dataset</a:t>
            </a:r>
          </a:p>
          <a:p>
            <a:pPr lvl="2"/>
            <a:r>
              <a:rPr lang="en-US" sz="1800" dirty="0" smtClean="0"/>
              <a:t>Preprocessing:-</a:t>
            </a:r>
          </a:p>
          <a:p>
            <a:pPr lvl="3"/>
            <a:r>
              <a:rPr lang="en-US" dirty="0" smtClean="0"/>
              <a:t>Label encoder</a:t>
            </a:r>
          </a:p>
          <a:p>
            <a:pPr lvl="3"/>
            <a:r>
              <a:rPr lang="en-US" dirty="0" err="1" smtClean="0"/>
              <a:t>CountVectorizer</a:t>
            </a:r>
            <a:r>
              <a:rPr lang="en-US" dirty="0" smtClean="0"/>
              <a:t> &amp; </a:t>
            </a:r>
            <a:r>
              <a:rPr lang="en-US" dirty="0" err="1" smtClean="0"/>
              <a:t>TFIDFVectorizer</a:t>
            </a:r>
            <a:endParaRPr lang="en-US" dirty="0" smtClean="0"/>
          </a:p>
          <a:p>
            <a:pPr lvl="2"/>
            <a:r>
              <a:rPr lang="en-US" sz="1800" dirty="0" smtClean="0"/>
              <a:t> Build and Train SGD, SVM Classifier</a:t>
            </a:r>
          </a:p>
          <a:p>
            <a:pPr lvl="2"/>
            <a:r>
              <a:rPr lang="en-US" sz="1800" dirty="0" smtClean="0"/>
              <a:t>Test SGD, SVM Classifier &amp; Evaluate model</a:t>
            </a:r>
          </a:p>
          <a:p>
            <a:pPr lvl="1"/>
            <a:r>
              <a:rPr lang="en-US" sz="1800" dirty="0" smtClean="0"/>
              <a:t>Main2:-</a:t>
            </a:r>
          </a:p>
          <a:p>
            <a:pPr lvl="2"/>
            <a:r>
              <a:rPr lang="en-US" sz="1800" dirty="0" smtClean="0"/>
              <a:t>Preprocessing:-</a:t>
            </a:r>
          </a:p>
          <a:p>
            <a:pPr lvl="3"/>
            <a:r>
              <a:rPr lang="en-US" dirty="0" smtClean="0"/>
              <a:t>Word tokenizer </a:t>
            </a:r>
          </a:p>
          <a:p>
            <a:pPr lvl="3"/>
            <a:r>
              <a:rPr lang="en-US" dirty="0"/>
              <a:t>P</a:t>
            </a:r>
            <a:r>
              <a:rPr lang="en-US" dirty="0" smtClean="0"/>
              <a:t>adding sequences </a:t>
            </a:r>
          </a:p>
          <a:p>
            <a:pPr lvl="2"/>
            <a:r>
              <a:rPr lang="en-US" sz="1800" dirty="0" smtClean="0"/>
              <a:t>Build Bi-LSTM-Attention</a:t>
            </a:r>
          </a:p>
          <a:p>
            <a:pPr lvl="2"/>
            <a:r>
              <a:rPr lang="en-US" sz="1800" dirty="0" smtClean="0"/>
              <a:t>Train Bi-LSTM-Attention</a:t>
            </a:r>
          </a:p>
          <a:p>
            <a:pPr lvl="2"/>
            <a:r>
              <a:rPr lang="en-US" sz="1800" dirty="0" smtClean="0"/>
              <a:t>Test Bi-LSTM-Attention Model &amp; Evaluate</a:t>
            </a:r>
          </a:p>
          <a:p>
            <a:pPr lvl="1"/>
            <a:endParaRPr lang="en-US" sz="1800" dirty="0" smtClean="0"/>
          </a:p>
          <a:p>
            <a:pPr lvl="2"/>
            <a:endParaRPr lang="en-US" sz="1800" dirty="0"/>
          </a:p>
        </p:txBody>
      </p:sp>
    </p:spTree>
    <p:extLst>
      <p:ext uri="{BB962C8B-B14F-4D97-AF65-F5344CB8AC3E}">
        <p14:creationId xmlns:p14="http://schemas.microsoft.com/office/powerpoint/2010/main" val="36633986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Run Code</a:t>
            </a:r>
            <a:endParaRPr lang="en-US" dirty="0">
              <a:latin typeface="+mn-lt"/>
            </a:endParaRPr>
          </a:p>
        </p:txBody>
      </p:sp>
      <p:sp>
        <p:nvSpPr>
          <p:cNvPr id="3" name="Content Placeholder 2"/>
          <p:cNvSpPr>
            <a:spLocks noGrp="1"/>
          </p:cNvSpPr>
          <p:nvPr>
            <p:ph idx="1"/>
          </p:nvPr>
        </p:nvSpPr>
        <p:spPr/>
        <p:txBody>
          <a:bodyPr/>
          <a:lstStyle/>
          <a:p>
            <a:r>
              <a:rPr lang="en-US" dirty="0" smtClean="0"/>
              <a:t>Most Important part is to Generate the </a:t>
            </a:r>
            <a:r>
              <a:rPr lang="en-US" dirty="0" err="1" smtClean="0"/>
              <a:t>pkl</a:t>
            </a:r>
            <a:r>
              <a:rPr lang="en-US" dirty="0" smtClean="0"/>
              <a:t> files and model weights form note book the 3 ones </a:t>
            </a:r>
          </a:p>
          <a:p>
            <a:r>
              <a:rPr lang="en-US" dirty="0" smtClean="0"/>
              <a:t>The Hybrid Mode depend on 2 flags </a:t>
            </a:r>
          </a:p>
          <a:p>
            <a:pPr lvl="2"/>
            <a:r>
              <a:rPr lang="en-US" dirty="0" err="1"/>
              <a:t>using_cat_feats</a:t>
            </a:r>
            <a:r>
              <a:rPr lang="en-US" dirty="0"/>
              <a:t> = True</a:t>
            </a:r>
          </a:p>
          <a:p>
            <a:pPr lvl="2"/>
            <a:r>
              <a:rPr lang="en-US" dirty="0" err="1"/>
              <a:t>using_numeric_feats</a:t>
            </a:r>
            <a:r>
              <a:rPr lang="en-US" dirty="0"/>
              <a:t> = </a:t>
            </a:r>
            <a:r>
              <a:rPr lang="en-US" dirty="0" smtClean="0"/>
              <a:t>True</a:t>
            </a:r>
          </a:p>
          <a:p>
            <a:pPr lvl="1"/>
            <a:r>
              <a:rPr lang="en-US" dirty="0" smtClean="0"/>
              <a:t>Making them true or one of them will active the Hybrid Model training </a:t>
            </a:r>
          </a:p>
          <a:p>
            <a:pPr lvl="1"/>
            <a:r>
              <a:rPr lang="en-US" dirty="0" smtClean="0"/>
              <a:t>And make sure you active them too if you are using the FLASK Webpage for inference </a:t>
            </a:r>
          </a:p>
          <a:p>
            <a:pPr lvl="1"/>
            <a:endParaRPr lang="en-US" dirty="0"/>
          </a:p>
        </p:txBody>
      </p:sp>
    </p:spTree>
    <p:extLst>
      <p:ext uri="{BB962C8B-B14F-4D97-AF65-F5344CB8AC3E}">
        <p14:creationId xmlns:p14="http://schemas.microsoft.com/office/powerpoint/2010/main" val="11557399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Flask App</a:t>
            </a:r>
            <a:endParaRPr lang="en-US" b="1" dirty="0">
              <a:latin typeface="+mn-lt"/>
            </a:endParaRPr>
          </a:p>
        </p:txBody>
      </p:sp>
      <p:sp>
        <p:nvSpPr>
          <p:cNvPr id="3" name="Content Placeholder 2"/>
          <p:cNvSpPr>
            <a:spLocks noGrp="1"/>
          </p:cNvSpPr>
          <p:nvPr>
            <p:ph idx="1"/>
          </p:nvPr>
        </p:nvSpPr>
        <p:spPr/>
        <p:txBody>
          <a:bodyPr>
            <a:normAutofit/>
          </a:bodyPr>
          <a:lstStyle/>
          <a:p>
            <a:r>
              <a:rPr lang="en-US" sz="1800" dirty="0" smtClean="0"/>
              <a:t>The flask web page is simple just enter the text, select the model and press classify</a:t>
            </a:r>
          </a:p>
          <a:p>
            <a:r>
              <a:rPr lang="en-US" sz="1800" dirty="0" smtClean="0"/>
              <a:t>Each model from previous slides has it’s own </a:t>
            </a:r>
            <a:r>
              <a:rPr lang="en-US" sz="1800" dirty="0" err="1" smtClean="0"/>
              <a:t>pipline</a:t>
            </a:r>
            <a:r>
              <a:rPr lang="en-US" sz="1800" dirty="0" smtClean="0"/>
              <a:t> </a:t>
            </a:r>
          </a:p>
          <a:p>
            <a:pPr lvl="1"/>
            <a:r>
              <a:rPr lang="en-US" sz="1800" dirty="0" smtClean="0"/>
              <a:t>SGD classifier:-</a:t>
            </a:r>
          </a:p>
          <a:p>
            <a:pPr lvl="2"/>
            <a:r>
              <a:rPr lang="en-US" sz="1800" dirty="0" err="1" smtClean="0"/>
              <a:t>Preprocsssing</a:t>
            </a:r>
            <a:r>
              <a:rPr lang="en-US" sz="1800" dirty="0" smtClean="0"/>
              <a:t>, </a:t>
            </a:r>
            <a:r>
              <a:rPr lang="en-US" sz="1800" dirty="0" err="1" smtClean="0"/>
              <a:t>Countvectorizer</a:t>
            </a:r>
            <a:r>
              <a:rPr lang="en-US" sz="1800" dirty="0" smtClean="0"/>
              <a:t>, TDF </a:t>
            </a:r>
            <a:r>
              <a:rPr lang="en-US" sz="1800" dirty="0" err="1" smtClean="0"/>
              <a:t>vectorizer</a:t>
            </a:r>
            <a:r>
              <a:rPr lang="en-US" sz="1800" dirty="0" smtClean="0"/>
              <a:t> </a:t>
            </a:r>
          </a:p>
          <a:p>
            <a:pPr lvl="1"/>
            <a:r>
              <a:rPr lang="en-US" sz="1800" dirty="0" smtClean="0"/>
              <a:t>SVM classifier:-</a:t>
            </a:r>
          </a:p>
          <a:p>
            <a:pPr lvl="2"/>
            <a:r>
              <a:rPr lang="en-US" sz="1800" dirty="0" err="1" smtClean="0"/>
              <a:t>Preprocsssing</a:t>
            </a:r>
            <a:r>
              <a:rPr lang="en-US" sz="1800" dirty="0" smtClean="0"/>
              <a:t>, </a:t>
            </a:r>
            <a:r>
              <a:rPr lang="en-US" sz="1800" dirty="0" err="1" smtClean="0"/>
              <a:t>Countvectorizer</a:t>
            </a:r>
            <a:r>
              <a:rPr lang="en-US" sz="1800" dirty="0" smtClean="0"/>
              <a:t>, TDF </a:t>
            </a:r>
            <a:r>
              <a:rPr lang="en-US" sz="1800" dirty="0" err="1" smtClean="0"/>
              <a:t>vectorizer</a:t>
            </a:r>
            <a:r>
              <a:rPr lang="en-US" sz="1800" dirty="0" smtClean="0"/>
              <a:t> </a:t>
            </a:r>
          </a:p>
          <a:p>
            <a:pPr lvl="1"/>
            <a:r>
              <a:rPr lang="en-US" sz="1800" dirty="0" err="1" smtClean="0"/>
              <a:t>XGBoost</a:t>
            </a:r>
            <a:r>
              <a:rPr lang="en-US" sz="1800" dirty="0" smtClean="0"/>
              <a:t> </a:t>
            </a:r>
            <a:r>
              <a:rPr lang="en-US" sz="1800" dirty="0"/>
              <a:t>classifier:-</a:t>
            </a:r>
          </a:p>
          <a:p>
            <a:pPr lvl="2"/>
            <a:r>
              <a:rPr lang="en-US" sz="1800" dirty="0" err="1"/>
              <a:t>Preprocsssing</a:t>
            </a:r>
            <a:r>
              <a:rPr lang="en-US" sz="1800" dirty="0"/>
              <a:t>, </a:t>
            </a:r>
            <a:r>
              <a:rPr lang="en-US" sz="1800" dirty="0" err="1"/>
              <a:t>Countvectorizer</a:t>
            </a:r>
            <a:r>
              <a:rPr lang="en-US" sz="1800" dirty="0"/>
              <a:t>, TDF </a:t>
            </a:r>
            <a:r>
              <a:rPr lang="en-US" sz="1800" dirty="0" err="1"/>
              <a:t>vectorizer</a:t>
            </a:r>
            <a:r>
              <a:rPr lang="en-US" sz="1800" dirty="0"/>
              <a:t> </a:t>
            </a:r>
            <a:endParaRPr lang="en-US" sz="1800" dirty="0" smtClean="0"/>
          </a:p>
          <a:p>
            <a:pPr lvl="1"/>
            <a:r>
              <a:rPr lang="en-US" sz="1800" dirty="0" smtClean="0"/>
              <a:t>Bi-LSTM- attention classifier:-</a:t>
            </a:r>
          </a:p>
          <a:p>
            <a:pPr lvl="2"/>
            <a:r>
              <a:rPr lang="en-US" sz="1800" dirty="0" err="1" smtClean="0"/>
              <a:t>Preprocsssing</a:t>
            </a:r>
            <a:r>
              <a:rPr lang="en-US" sz="1800" dirty="0" smtClean="0"/>
              <a:t>, Tokenizer, padding sequences </a:t>
            </a:r>
          </a:p>
          <a:p>
            <a:pPr lvl="1"/>
            <a:r>
              <a:rPr lang="en-US" sz="1800" dirty="0" smtClean="0"/>
              <a:t>Bert classifier</a:t>
            </a:r>
            <a:r>
              <a:rPr lang="en-US" sz="1800" dirty="0"/>
              <a:t>:-</a:t>
            </a:r>
          </a:p>
          <a:p>
            <a:pPr lvl="2"/>
            <a:r>
              <a:rPr lang="en-US" sz="1800" dirty="0" err="1"/>
              <a:t>Preprocsssing</a:t>
            </a:r>
            <a:r>
              <a:rPr lang="en-US" sz="1800" dirty="0"/>
              <a:t>, </a:t>
            </a:r>
            <a:r>
              <a:rPr lang="en-US" sz="1800" dirty="0" err="1" smtClean="0"/>
              <a:t>bert</a:t>
            </a:r>
            <a:r>
              <a:rPr lang="en-US" sz="1800" dirty="0" smtClean="0"/>
              <a:t> tokenizer</a:t>
            </a:r>
            <a:endParaRPr lang="en-US" sz="1800" dirty="0"/>
          </a:p>
          <a:p>
            <a:pPr lvl="1"/>
            <a:endParaRPr lang="en-US" sz="2200" dirty="0" smtClean="0"/>
          </a:p>
          <a:p>
            <a:pPr lvl="1"/>
            <a:endParaRPr lang="en-US" sz="1800" dirty="0" smtClean="0"/>
          </a:p>
        </p:txBody>
      </p:sp>
    </p:spTree>
    <p:extLst>
      <p:ext uri="{BB962C8B-B14F-4D97-AF65-F5344CB8AC3E}">
        <p14:creationId xmlns:p14="http://schemas.microsoft.com/office/powerpoint/2010/main" val="39798009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Notes</a:t>
            </a:r>
            <a:endParaRPr lang="en-US" b="1" dirty="0">
              <a:latin typeface="+mn-lt"/>
            </a:endParaRPr>
          </a:p>
        </p:txBody>
      </p:sp>
      <p:sp>
        <p:nvSpPr>
          <p:cNvPr id="3" name="Content Placeholder 2"/>
          <p:cNvSpPr>
            <a:spLocks noGrp="1"/>
          </p:cNvSpPr>
          <p:nvPr>
            <p:ph idx="1"/>
          </p:nvPr>
        </p:nvSpPr>
        <p:spPr/>
        <p:txBody>
          <a:bodyPr>
            <a:normAutofit/>
          </a:bodyPr>
          <a:lstStyle/>
          <a:p>
            <a:r>
              <a:rPr lang="en-US" dirty="0">
                <a:solidFill>
                  <a:srgbClr val="C00000"/>
                </a:solidFill>
              </a:rPr>
              <a:t>SGD model </a:t>
            </a:r>
            <a:r>
              <a:rPr lang="en-US" dirty="0" err="1">
                <a:solidFill>
                  <a:srgbClr val="C00000"/>
                </a:solidFill>
              </a:rPr>
              <a:t>pkl</a:t>
            </a:r>
            <a:r>
              <a:rPr lang="en-US" dirty="0">
                <a:solidFill>
                  <a:srgbClr val="C00000"/>
                </a:solidFill>
              </a:rPr>
              <a:t> </a:t>
            </a:r>
            <a:r>
              <a:rPr lang="en-US" dirty="0" smtClean="0">
                <a:solidFill>
                  <a:srgbClr val="C00000"/>
                </a:solidFill>
              </a:rPr>
              <a:t>(24 MB).</a:t>
            </a:r>
          </a:p>
          <a:p>
            <a:r>
              <a:rPr lang="en-US" dirty="0" smtClean="0">
                <a:solidFill>
                  <a:srgbClr val="C00000"/>
                </a:solidFill>
              </a:rPr>
              <a:t>SVM model </a:t>
            </a:r>
            <a:r>
              <a:rPr lang="en-US" dirty="0" err="1" smtClean="0">
                <a:solidFill>
                  <a:srgbClr val="C00000"/>
                </a:solidFill>
              </a:rPr>
              <a:t>pkl</a:t>
            </a:r>
            <a:r>
              <a:rPr lang="en-US" dirty="0" smtClean="0">
                <a:solidFill>
                  <a:srgbClr val="C00000"/>
                </a:solidFill>
              </a:rPr>
              <a:t>  (30 MB).</a:t>
            </a:r>
          </a:p>
          <a:p>
            <a:r>
              <a:rPr lang="en-US" dirty="0" smtClean="0">
                <a:solidFill>
                  <a:srgbClr val="C00000"/>
                </a:solidFill>
              </a:rPr>
              <a:t>Preprocessing </a:t>
            </a:r>
            <a:r>
              <a:rPr lang="en-US" dirty="0" err="1" smtClean="0">
                <a:solidFill>
                  <a:srgbClr val="C00000"/>
                </a:solidFill>
              </a:rPr>
              <a:t>Pipline</a:t>
            </a:r>
            <a:r>
              <a:rPr lang="en-US" dirty="0" smtClean="0">
                <a:solidFill>
                  <a:srgbClr val="C00000"/>
                </a:solidFill>
              </a:rPr>
              <a:t> </a:t>
            </a:r>
            <a:r>
              <a:rPr lang="en-US" dirty="0" err="1" smtClean="0">
                <a:solidFill>
                  <a:srgbClr val="C00000"/>
                </a:solidFill>
              </a:rPr>
              <a:t>pkl</a:t>
            </a:r>
            <a:r>
              <a:rPr lang="en-US" dirty="0" smtClean="0">
                <a:solidFill>
                  <a:srgbClr val="C00000"/>
                </a:solidFill>
              </a:rPr>
              <a:t> (20 MB).</a:t>
            </a:r>
          </a:p>
          <a:p>
            <a:r>
              <a:rPr lang="en-US" dirty="0" smtClean="0">
                <a:solidFill>
                  <a:srgbClr val="C00000"/>
                </a:solidFill>
              </a:rPr>
              <a:t>Bi-</a:t>
            </a:r>
            <a:r>
              <a:rPr lang="en-US" dirty="0" err="1" smtClean="0">
                <a:solidFill>
                  <a:srgbClr val="C00000"/>
                </a:solidFill>
              </a:rPr>
              <a:t>lstm</a:t>
            </a:r>
            <a:r>
              <a:rPr lang="en-US" dirty="0" smtClean="0">
                <a:solidFill>
                  <a:srgbClr val="C00000"/>
                </a:solidFill>
              </a:rPr>
              <a:t>-attention model weights h5 (2000 MB) Was </a:t>
            </a:r>
            <a:r>
              <a:rPr lang="en-US" dirty="0">
                <a:solidFill>
                  <a:srgbClr val="C00000"/>
                </a:solidFill>
              </a:rPr>
              <a:t>removed to reduce the size for uploading</a:t>
            </a:r>
            <a:r>
              <a:rPr lang="en-US" dirty="0" smtClean="0">
                <a:solidFill>
                  <a:srgbClr val="C00000"/>
                </a:solidFill>
              </a:rPr>
              <a:t>.</a:t>
            </a:r>
          </a:p>
          <a:p>
            <a:r>
              <a:rPr lang="en-US" dirty="0" smtClean="0">
                <a:solidFill>
                  <a:srgbClr val="C00000"/>
                </a:solidFill>
              </a:rPr>
              <a:t>Bert model weights h5 (428 MB) </a:t>
            </a:r>
            <a:r>
              <a:rPr lang="en-US" dirty="0">
                <a:solidFill>
                  <a:srgbClr val="C00000"/>
                </a:solidFill>
              </a:rPr>
              <a:t>Was removed to reduce the size for uploading.</a:t>
            </a:r>
          </a:p>
          <a:p>
            <a:r>
              <a:rPr lang="en-US" dirty="0" smtClean="0">
                <a:solidFill>
                  <a:srgbClr val="00B050"/>
                </a:solidFill>
              </a:rPr>
              <a:t>All you need to run each notebook for each class to generate weights</a:t>
            </a:r>
          </a:p>
        </p:txBody>
      </p:sp>
    </p:spTree>
    <p:extLst>
      <p:ext uri="{BB962C8B-B14F-4D97-AF65-F5344CB8AC3E}">
        <p14:creationId xmlns:p14="http://schemas.microsoft.com/office/powerpoint/2010/main" val="23985247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Notes</a:t>
            </a:r>
            <a:endParaRPr lang="en-US" dirty="0">
              <a:latin typeface="+mn-lt"/>
            </a:endParaRPr>
          </a:p>
        </p:txBody>
      </p:sp>
      <p:sp>
        <p:nvSpPr>
          <p:cNvPr id="3" name="Content Placeholder 2"/>
          <p:cNvSpPr>
            <a:spLocks noGrp="1"/>
          </p:cNvSpPr>
          <p:nvPr>
            <p:ph idx="1"/>
          </p:nvPr>
        </p:nvSpPr>
        <p:spPr/>
        <p:txBody>
          <a:bodyPr/>
          <a:lstStyle/>
          <a:p>
            <a:r>
              <a:rPr lang="en-US" dirty="0" smtClean="0"/>
              <a:t>Weights Result should be like this</a:t>
            </a:r>
          </a:p>
          <a:p>
            <a:endParaRPr lang="en-US" dirty="0"/>
          </a:p>
        </p:txBody>
      </p:sp>
      <p:pic>
        <p:nvPicPr>
          <p:cNvPr id="5" name="Picture 4"/>
          <p:cNvPicPr>
            <a:picLocks noChangeAspect="1"/>
          </p:cNvPicPr>
          <p:nvPr/>
        </p:nvPicPr>
        <p:blipFill>
          <a:blip r:embed="rId2"/>
          <a:stretch>
            <a:fillRect/>
          </a:stretch>
        </p:blipFill>
        <p:spPr>
          <a:xfrm>
            <a:off x="2658018" y="2519694"/>
            <a:ext cx="7229286" cy="2963199"/>
          </a:xfrm>
          <a:prstGeom prst="rect">
            <a:avLst/>
          </a:prstGeom>
        </p:spPr>
      </p:pic>
    </p:spTree>
    <p:extLst>
      <p:ext uri="{BB962C8B-B14F-4D97-AF65-F5344CB8AC3E}">
        <p14:creationId xmlns:p14="http://schemas.microsoft.com/office/powerpoint/2010/main" val="3014606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Scraping sites</a:t>
            </a:r>
          </a:p>
        </p:txBody>
      </p:sp>
      <p:sp>
        <p:nvSpPr>
          <p:cNvPr id="3" name="Content Placeholder 2"/>
          <p:cNvSpPr>
            <a:spLocks noGrp="1"/>
          </p:cNvSpPr>
          <p:nvPr>
            <p:ph idx="1"/>
          </p:nvPr>
        </p:nvSpPr>
        <p:spPr/>
        <p:txBody>
          <a:bodyPr>
            <a:normAutofit/>
          </a:bodyPr>
          <a:lstStyle/>
          <a:p>
            <a:r>
              <a:rPr lang="en-US" dirty="0" smtClean="0"/>
              <a:t>Using </a:t>
            </a:r>
            <a:r>
              <a:rPr lang="en-US" dirty="0" err="1" smtClean="0"/>
              <a:t>beautifealsoap</a:t>
            </a:r>
            <a:r>
              <a:rPr lang="en-US" dirty="0" smtClean="0"/>
              <a:t> to </a:t>
            </a:r>
            <a:r>
              <a:rPr lang="en-US" dirty="0" err="1" smtClean="0"/>
              <a:t>secare</a:t>
            </a:r>
            <a:r>
              <a:rPr lang="en-US" dirty="0" smtClean="0"/>
              <a:t> each site and extract data from it</a:t>
            </a:r>
          </a:p>
          <a:p>
            <a:r>
              <a:rPr lang="en-US" dirty="0" smtClean="0"/>
              <a:t>Seem some sites give 404 error on online mode so we use the </a:t>
            </a:r>
            <a:r>
              <a:rPr lang="en-US" dirty="0" err="1" smtClean="0"/>
              <a:t>page_source_path</a:t>
            </a:r>
            <a:r>
              <a:rPr lang="en-US" dirty="0" smtClean="0"/>
              <a:t> not the domain link for this job</a:t>
            </a:r>
          </a:p>
          <a:p>
            <a:r>
              <a:rPr lang="en-US" dirty="0" smtClean="0"/>
              <a:t>Data collected from different sites and each one has it’s own structure and style but all of this suppose to have same tags so </a:t>
            </a:r>
            <a:r>
              <a:rPr lang="en-US" dirty="0" err="1" smtClean="0"/>
              <a:t>beautifulsoap</a:t>
            </a:r>
            <a:r>
              <a:rPr lang="en-US" dirty="0" smtClean="0"/>
              <a:t> will extract text info from major tags like {title, h1, h2, h3, ….}</a:t>
            </a:r>
          </a:p>
          <a:p>
            <a:r>
              <a:rPr lang="en-US" dirty="0" smtClean="0"/>
              <a:t>But still major tags not give much info so will take the full text content of each site and will clean it and our New </a:t>
            </a:r>
            <a:r>
              <a:rPr lang="en-US" dirty="0" err="1" smtClean="0"/>
              <a:t>Dataframe</a:t>
            </a:r>
            <a:r>
              <a:rPr lang="en-US" dirty="0" smtClean="0"/>
              <a:t> will be like this </a:t>
            </a:r>
          </a:p>
          <a:p>
            <a:endParaRPr lang="en-US" dirty="0"/>
          </a:p>
        </p:txBody>
      </p:sp>
    </p:spTree>
    <p:extLst>
      <p:ext uri="{BB962C8B-B14F-4D97-AF65-F5344CB8AC3E}">
        <p14:creationId xmlns:p14="http://schemas.microsoft.com/office/powerpoint/2010/main" val="4072163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Notes</a:t>
            </a:r>
            <a:endParaRPr lang="en-US" b="1" dirty="0">
              <a:latin typeface="+mn-lt"/>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Some Notes Book are trained on </a:t>
            </a:r>
            <a:r>
              <a:rPr lang="en-US" dirty="0" err="1" smtClean="0"/>
              <a:t>Kaggle</a:t>
            </a:r>
            <a:r>
              <a:rPr lang="en-US" dirty="0" smtClean="0"/>
              <a:t> for net speed &amp; </a:t>
            </a:r>
            <a:r>
              <a:rPr lang="en-US" dirty="0" err="1" smtClean="0"/>
              <a:t>colab</a:t>
            </a:r>
            <a:r>
              <a:rPr lang="en-US" dirty="0" smtClean="0"/>
              <a:t> For </a:t>
            </a:r>
            <a:r>
              <a:rPr lang="en-US" dirty="0" err="1" smtClean="0"/>
              <a:t>Gpu</a:t>
            </a:r>
            <a:endParaRPr lang="en-US" dirty="0" smtClean="0"/>
          </a:p>
          <a:p>
            <a:pPr marL="0" indent="0" algn="ctr">
              <a:buNone/>
            </a:pPr>
            <a:r>
              <a:rPr lang="en-US" sz="5400" dirty="0" smtClean="0">
                <a:solidFill>
                  <a:srgbClr val="00B050"/>
                </a:solidFill>
              </a:rPr>
              <a:t>Most </a:t>
            </a:r>
            <a:r>
              <a:rPr lang="en-US" sz="5400" dirty="0" err="1" smtClean="0">
                <a:solidFill>
                  <a:srgbClr val="00B050"/>
                </a:solidFill>
              </a:rPr>
              <a:t>Importat</a:t>
            </a:r>
            <a:r>
              <a:rPr lang="en-US" sz="5400" dirty="0" smtClean="0">
                <a:solidFill>
                  <a:srgbClr val="00B050"/>
                </a:solidFill>
              </a:rPr>
              <a:t> </a:t>
            </a:r>
          </a:p>
          <a:p>
            <a:pPr marL="0" indent="0" algn="ctr">
              <a:buNone/>
            </a:pPr>
            <a:r>
              <a:rPr lang="en-US" sz="5400" dirty="0" smtClean="0">
                <a:solidFill>
                  <a:srgbClr val="00B050"/>
                </a:solidFill>
              </a:rPr>
              <a:t>The Dataset I USED FROM YOU WAS REMOVED AFTER SENDING THE TASK</a:t>
            </a:r>
          </a:p>
          <a:p>
            <a:pPr marL="0" indent="0" algn="ctr">
              <a:buNone/>
            </a:pPr>
            <a:r>
              <a:rPr lang="en-US" sz="4100" dirty="0" smtClean="0">
                <a:solidFill>
                  <a:srgbClr val="00B0F0"/>
                </a:solidFill>
              </a:rPr>
              <a:t>And may I ask for feedback that will help me to advance my skills</a:t>
            </a:r>
          </a:p>
          <a:p>
            <a:pPr marL="0" indent="0" algn="ctr">
              <a:buNone/>
            </a:pPr>
            <a:r>
              <a:rPr lang="en-US" sz="4100" dirty="0">
                <a:solidFill>
                  <a:srgbClr val="00B0F0"/>
                </a:solidFill>
              </a:rPr>
              <a:t>Thanks In Advance</a:t>
            </a:r>
          </a:p>
          <a:p>
            <a:pPr marL="0" indent="0" algn="ctr">
              <a:buNone/>
            </a:pPr>
            <a:r>
              <a:rPr lang="en-US" sz="5400" dirty="0" smtClean="0"/>
              <a:t> </a:t>
            </a:r>
            <a:endParaRPr lang="en-US" sz="5400" dirty="0"/>
          </a:p>
        </p:txBody>
      </p:sp>
    </p:spTree>
    <p:extLst>
      <p:ext uri="{BB962C8B-B14F-4D97-AF65-F5344CB8AC3E}">
        <p14:creationId xmlns:p14="http://schemas.microsoft.com/office/powerpoint/2010/main" val="1439666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New </a:t>
            </a:r>
            <a:r>
              <a:rPr lang="en-US" b="1" dirty="0" err="1" smtClean="0">
                <a:latin typeface="+mn-lt"/>
              </a:rPr>
              <a:t>Dataframe</a:t>
            </a:r>
            <a:endParaRPr lang="en-US" b="1" dirty="0">
              <a:latin typeface="+mn-lt"/>
            </a:endParaRPr>
          </a:p>
        </p:txBody>
      </p:sp>
      <p:sp>
        <p:nvSpPr>
          <p:cNvPr id="3" name="Content Placeholder 2"/>
          <p:cNvSpPr>
            <a:spLocks noGrp="1"/>
          </p:cNvSpPr>
          <p:nvPr>
            <p:ph idx="1"/>
          </p:nvPr>
        </p:nvSpPr>
        <p:spPr/>
        <p:txBody>
          <a:bodyPr/>
          <a:lstStyle/>
          <a:p>
            <a:r>
              <a:rPr lang="en-US" dirty="0" err="1" smtClean="0"/>
              <a:t>Dataframe</a:t>
            </a:r>
            <a:r>
              <a:rPr lang="en-US" dirty="0" smtClean="0"/>
              <a:t> transferred form one on left to right</a:t>
            </a:r>
          </a:p>
          <a:p>
            <a:pPr lvl="1"/>
            <a:r>
              <a:rPr lang="en-US" dirty="0" smtClean="0"/>
              <a:t>Filling Nan </a:t>
            </a:r>
            <a:r>
              <a:rPr lang="en-US" dirty="0" err="1" smtClean="0"/>
              <a:t>alt_content_name</a:t>
            </a:r>
            <a:r>
              <a:rPr lang="en-US" dirty="0" smtClean="0"/>
              <a:t> from content</a:t>
            </a:r>
          </a:p>
          <a:p>
            <a:pPr lvl="1"/>
            <a:r>
              <a:rPr lang="en-US" dirty="0" smtClean="0"/>
              <a:t>Filling Nan class with unrelated as most </a:t>
            </a:r>
            <a:r>
              <a:rPr lang="en-US" dirty="0" err="1" smtClean="0"/>
              <a:t>freq</a:t>
            </a:r>
            <a:r>
              <a:rPr lang="en-US" dirty="0" smtClean="0"/>
              <a:t> class (70%)</a:t>
            </a:r>
          </a:p>
          <a:p>
            <a:r>
              <a:rPr lang="en-US" dirty="0" smtClean="0"/>
              <a:t>As we can see the there is many Nan values even in sites</a:t>
            </a:r>
          </a:p>
          <a:p>
            <a:r>
              <a:rPr lang="en-US" dirty="0" smtClean="0"/>
              <a:t>Major tags too</a:t>
            </a:r>
          </a:p>
          <a:p>
            <a:r>
              <a:rPr lang="en-US" dirty="0" smtClean="0"/>
              <a:t>But content seem pretty fine </a:t>
            </a:r>
          </a:p>
          <a:p>
            <a:r>
              <a:rPr lang="en-US" dirty="0" smtClean="0"/>
              <a:t>And content with nan will be replaced</a:t>
            </a:r>
          </a:p>
          <a:p>
            <a:pPr lvl="1"/>
            <a:r>
              <a:rPr lang="en-US" dirty="0" smtClean="0"/>
              <a:t>Tag &lt;NONE&gt;</a:t>
            </a:r>
          </a:p>
        </p:txBody>
      </p:sp>
      <p:pic>
        <p:nvPicPr>
          <p:cNvPr id="6" name="Picture 5"/>
          <p:cNvPicPr>
            <a:picLocks noChangeAspect="1"/>
          </p:cNvPicPr>
          <p:nvPr/>
        </p:nvPicPr>
        <p:blipFill>
          <a:blip r:embed="rId2"/>
          <a:stretch>
            <a:fillRect/>
          </a:stretch>
        </p:blipFill>
        <p:spPr>
          <a:xfrm>
            <a:off x="5945874" y="4001294"/>
            <a:ext cx="2295525" cy="2514600"/>
          </a:xfrm>
          <a:prstGeom prst="rect">
            <a:avLst/>
          </a:prstGeom>
        </p:spPr>
      </p:pic>
      <p:sp>
        <p:nvSpPr>
          <p:cNvPr id="7" name="Right Arrow 6"/>
          <p:cNvSpPr/>
          <p:nvPr/>
        </p:nvSpPr>
        <p:spPr>
          <a:xfrm>
            <a:off x="8324210" y="4965167"/>
            <a:ext cx="914400" cy="5868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9321421" y="1825625"/>
            <a:ext cx="2495550" cy="4762500"/>
          </a:xfrm>
          <a:prstGeom prst="rect">
            <a:avLst/>
          </a:prstGeom>
        </p:spPr>
      </p:pic>
    </p:spTree>
    <p:extLst>
      <p:ext uri="{BB962C8B-B14F-4D97-AF65-F5344CB8AC3E}">
        <p14:creationId xmlns:p14="http://schemas.microsoft.com/office/powerpoint/2010/main" val="1524607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New </a:t>
            </a:r>
            <a:r>
              <a:rPr lang="en-US" b="1" dirty="0" err="1">
                <a:latin typeface="+mn-lt"/>
              </a:rPr>
              <a:t>Dataframe</a:t>
            </a:r>
            <a:endParaRPr lang="en-US" dirty="0">
              <a:latin typeface="+mn-lt"/>
            </a:endParaRPr>
          </a:p>
        </p:txBody>
      </p:sp>
      <p:sp>
        <p:nvSpPr>
          <p:cNvPr id="3" name="Content Placeholder 2"/>
          <p:cNvSpPr>
            <a:spLocks noGrp="1"/>
          </p:cNvSpPr>
          <p:nvPr>
            <p:ph idx="1"/>
          </p:nvPr>
        </p:nvSpPr>
        <p:spPr/>
        <p:txBody>
          <a:bodyPr>
            <a:normAutofit fontScale="92500" lnSpcReduction="20000"/>
          </a:bodyPr>
          <a:lstStyle/>
          <a:p>
            <a:r>
              <a:rPr lang="en-US" dirty="0" err="1" smtClean="0"/>
              <a:t>response_status</a:t>
            </a:r>
            <a:r>
              <a:rPr lang="en-US" dirty="0" smtClean="0"/>
              <a:t>:- 	</a:t>
            </a:r>
          </a:p>
          <a:p>
            <a:pPr lvl="1"/>
            <a:r>
              <a:rPr lang="en-US" dirty="0" smtClean="0"/>
              <a:t>response code on online mode</a:t>
            </a:r>
            <a:endParaRPr lang="en-US" dirty="0"/>
          </a:p>
          <a:p>
            <a:r>
              <a:rPr lang="en-US" dirty="0" err="1" smtClean="0"/>
              <a:t>domain_name_status</a:t>
            </a:r>
            <a:r>
              <a:rPr lang="en-US" dirty="0" smtClean="0"/>
              <a:t>:-</a:t>
            </a:r>
          </a:p>
          <a:p>
            <a:pPr lvl="1"/>
            <a:r>
              <a:rPr lang="en-US" dirty="0" smtClean="0"/>
              <a:t>0 or 1 if domain exist </a:t>
            </a:r>
            <a:r>
              <a:rPr lang="en-US" dirty="0"/>
              <a:t> </a:t>
            </a:r>
            <a:r>
              <a:rPr lang="en-US" dirty="0" smtClean="0"/>
              <a:t>in page links </a:t>
            </a:r>
            <a:endParaRPr lang="en-US" dirty="0"/>
          </a:p>
          <a:p>
            <a:r>
              <a:rPr lang="en-US" dirty="0" err="1" smtClean="0"/>
              <a:t>content_name_freq</a:t>
            </a:r>
            <a:r>
              <a:rPr lang="en-US" dirty="0" smtClean="0"/>
              <a:t>:-</a:t>
            </a:r>
          </a:p>
          <a:p>
            <a:pPr lvl="1"/>
            <a:r>
              <a:rPr lang="en-US" dirty="0" smtClean="0"/>
              <a:t>Number of occurrence of </a:t>
            </a:r>
            <a:r>
              <a:rPr lang="en-US" dirty="0" err="1"/>
              <a:t>content_name</a:t>
            </a:r>
            <a:endParaRPr lang="en-US" dirty="0"/>
          </a:p>
          <a:p>
            <a:r>
              <a:rPr lang="en-US" dirty="0" err="1" smtClean="0"/>
              <a:t>trans_content_name_freq</a:t>
            </a:r>
            <a:r>
              <a:rPr lang="en-US" dirty="0" smtClean="0"/>
              <a:t>:</a:t>
            </a:r>
          </a:p>
          <a:p>
            <a:pPr lvl="1"/>
            <a:r>
              <a:rPr lang="en-US" dirty="0"/>
              <a:t>Number of occurrence of </a:t>
            </a:r>
            <a:r>
              <a:rPr lang="en-US" dirty="0" err="1"/>
              <a:t>trans_content_name_freq</a:t>
            </a:r>
            <a:endParaRPr lang="en-US" dirty="0"/>
          </a:p>
          <a:p>
            <a:r>
              <a:rPr lang="en-US" dirty="0" err="1" smtClean="0"/>
              <a:t>alt_content_names</a:t>
            </a:r>
            <a:r>
              <a:rPr lang="en-US" dirty="0" smtClean="0"/>
              <a:t>_{</a:t>
            </a:r>
            <a:r>
              <a:rPr lang="en-US" dirty="0" err="1" smtClean="0"/>
              <a:t>i</a:t>
            </a:r>
            <a:r>
              <a:rPr lang="en-US" dirty="0" smtClean="0"/>
              <a:t>}:-</a:t>
            </a:r>
          </a:p>
          <a:p>
            <a:pPr lvl="1"/>
            <a:r>
              <a:rPr lang="en-US" dirty="0"/>
              <a:t>Number of </a:t>
            </a:r>
            <a:r>
              <a:rPr lang="en-US" dirty="0" smtClean="0"/>
              <a:t>occurrence for each alt content name</a:t>
            </a:r>
          </a:p>
          <a:p>
            <a:r>
              <a:rPr lang="en-US" dirty="0" err="1" smtClean="0"/>
              <a:t>campaign_name_freq</a:t>
            </a:r>
            <a:r>
              <a:rPr lang="en-US" dirty="0" smtClean="0"/>
              <a:t>:-</a:t>
            </a:r>
          </a:p>
          <a:p>
            <a:pPr lvl="1"/>
            <a:r>
              <a:rPr lang="en-US" dirty="0"/>
              <a:t>Number of occurrence for each alt content name</a:t>
            </a:r>
          </a:p>
          <a:p>
            <a:pPr lvl="1"/>
            <a:endParaRPr lang="en-US" dirty="0"/>
          </a:p>
        </p:txBody>
      </p:sp>
    </p:spTree>
    <p:extLst>
      <p:ext uri="{BB962C8B-B14F-4D97-AF65-F5344CB8AC3E}">
        <p14:creationId xmlns:p14="http://schemas.microsoft.com/office/powerpoint/2010/main" val="633663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Preprocessing </a:t>
            </a:r>
            <a:endParaRPr lang="en-US" b="1" dirty="0">
              <a:latin typeface="+mn-lt"/>
            </a:endParaRPr>
          </a:p>
        </p:txBody>
      </p:sp>
      <p:sp>
        <p:nvSpPr>
          <p:cNvPr id="3" name="Content Placeholder 2"/>
          <p:cNvSpPr>
            <a:spLocks noGrp="1"/>
          </p:cNvSpPr>
          <p:nvPr>
            <p:ph idx="1"/>
          </p:nvPr>
        </p:nvSpPr>
        <p:spPr/>
        <p:txBody>
          <a:bodyPr>
            <a:noAutofit/>
          </a:bodyPr>
          <a:lstStyle/>
          <a:p>
            <a:r>
              <a:rPr lang="en-US" sz="1800" dirty="0" smtClean="0"/>
              <a:t>As we are trying to find some patterns in content that represent each class we don’t need to use lemmatization and stemming process some additions character or some words can represent useful info</a:t>
            </a:r>
          </a:p>
          <a:p>
            <a:r>
              <a:rPr lang="en-US" sz="1800" dirty="0" smtClean="0"/>
              <a:t>So preprocessing will follow this steps</a:t>
            </a:r>
          </a:p>
          <a:p>
            <a:pPr lvl="1"/>
            <a:r>
              <a:rPr lang="en-US" sz="1800" dirty="0" smtClean="0"/>
              <a:t>Lover case the words</a:t>
            </a:r>
          </a:p>
          <a:p>
            <a:pPr lvl="1"/>
            <a:r>
              <a:rPr lang="en-US" sz="1800" dirty="0" smtClean="0"/>
              <a:t>Remove emoji</a:t>
            </a:r>
          </a:p>
          <a:p>
            <a:pPr lvl="1"/>
            <a:r>
              <a:rPr lang="en-US" sz="1800" dirty="0" smtClean="0"/>
              <a:t>Remove email</a:t>
            </a:r>
          </a:p>
          <a:p>
            <a:pPr lvl="1"/>
            <a:r>
              <a:rPr lang="en-US" sz="1800" dirty="0" smtClean="0"/>
              <a:t>Remove accounts tag</a:t>
            </a:r>
          </a:p>
          <a:p>
            <a:pPr lvl="1"/>
            <a:r>
              <a:rPr lang="en-US" sz="1800" dirty="0" smtClean="0"/>
              <a:t>Remove hashtag</a:t>
            </a:r>
          </a:p>
          <a:p>
            <a:pPr lvl="1"/>
            <a:r>
              <a:rPr lang="en-US" sz="1800" dirty="0"/>
              <a:t>Remove </a:t>
            </a:r>
            <a:r>
              <a:rPr lang="en-US" sz="1800" dirty="0" err="1" smtClean="0"/>
              <a:t>stop_words</a:t>
            </a:r>
            <a:endParaRPr lang="en-US" sz="1800" dirty="0" smtClean="0"/>
          </a:p>
          <a:p>
            <a:pPr lvl="1"/>
            <a:r>
              <a:rPr lang="en-US" sz="1800" dirty="0" smtClean="0"/>
              <a:t>Remove links</a:t>
            </a:r>
          </a:p>
          <a:p>
            <a:pPr lvl="1"/>
            <a:r>
              <a:rPr lang="en-US" sz="1800" dirty="0" smtClean="0"/>
              <a:t>Remove Html tags</a:t>
            </a:r>
          </a:p>
          <a:p>
            <a:pPr lvl="1"/>
            <a:r>
              <a:rPr lang="en-US" sz="1800" dirty="0"/>
              <a:t>Remove </a:t>
            </a:r>
            <a:r>
              <a:rPr lang="en-US" sz="1800" dirty="0" smtClean="0"/>
              <a:t>punctuation</a:t>
            </a:r>
          </a:p>
          <a:p>
            <a:pPr lvl="1"/>
            <a:r>
              <a:rPr lang="en-US" sz="1800" dirty="0" smtClean="0"/>
              <a:t>Remove words contain numbers</a:t>
            </a:r>
          </a:p>
          <a:p>
            <a:pPr lvl="1"/>
            <a:r>
              <a:rPr lang="en-US" sz="1800" dirty="0" smtClean="0"/>
              <a:t>Remove less 3 characters</a:t>
            </a:r>
          </a:p>
          <a:p>
            <a:pPr lvl="1"/>
            <a:r>
              <a:rPr lang="en-US" sz="1800" dirty="0" smtClean="0"/>
              <a:t>Remove Numbers</a:t>
            </a:r>
            <a:endParaRPr lang="en-US" sz="1800" dirty="0"/>
          </a:p>
          <a:p>
            <a:pPr lvl="1"/>
            <a:r>
              <a:rPr lang="en-US" sz="1800" dirty="0" smtClean="0"/>
              <a:t>Remove repeated spaces</a:t>
            </a:r>
          </a:p>
          <a:p>
            <a:endParaRPr lang="en-US" sz="1800" dirty="0" smtClean="0"/>
          </a:p>
          <a:p>
            <a:endParaRPr lang="en-US" sz="1800" dirty="0" smtClean="0"/>
          </a:p>
        </p:txBody>
      </p:sp>
    </p:spTree>
    <p:extLst>
      <p:ext uri="{BB962C8B-B14F-4D97-AF65-F5344CB8AC3E}">
        <p14:creationId xmlns:p14="http://schemas.microsoft.com/office/powerpoint/2010/main" val="3135094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Dataset Visualization</a:t>
            </a:r>
            <a:endParaRPr lang="en-US" dirty="0">
              <a:latin typeface="+mn-lt"/>
            </a:endParaRPr>
          </a:p>
        </p:txBody>
      </p:sp>
      <p:sp>
        <p:nvSpPr>
          <p:cNvPr id="3" name="Content Placeholder 2"/>
          <p:cNvSpPr>
            <a:spLocks noGrp="1"/>
          </p:cNvSpPr>
          <p:nvPr>
            <p:ph idx="1"/>
          </p:nvPr>
        </p:nvSpPr>
        <p:spPr/>
        <p:txBody>
          <a:bodyPr/>
          <a:lstStyle/>
          <a:p>
            <a:r>
              <a:rPr lang="en-US" dirty="0" smtClean="0"/>
              <a:t>Most Frequency word for all classes </a:t>
            </a:r>
          </a:p>
          <a:p>
            <a:endParaRPr lang="en-US" dirty="0"/>
          </a:p>
        </p:txBody>
      </p:sp>
      <p:pic>
        <p:nvPicPr>
          <p:cNvPr id="6" name="Picture 5"/>
          <p:cNvPicPr>
            <a:picLocks noChangeAspect="1"/>
          </p:cNvPicPr>
          <p:nvPr/>
        </p:nvPicPr>
        <p:blipFill>
          <a:blip r:embed="rId2"/>
          <a:stretch>
            <a:fillRect/>
          </a:stretch>
        </p:blipFill>
        <p:spPr>
          <a:xfrm>
            <a:off x="838200" y="2412881"/>
            <a:ext cx="5686425" cy="3764082"/>
          </a:xfrm>
          <a:prstGeom prst="rect">
            <a:avLst/>
          </a:prstGeom>
        </p:spPr>
      </p:pic>
      <p:pic>
        <p:nvPicPr>
          <p:cNvPr id="7" name="Picture 6"/>
          <p:cNvPicPr>
            <a:picLocks noChangeAspect="1"/>
          </p:cNvPicPr>
          <p:nvPr/>
        </p:nvPicPr>
        <p:blipFill>
          <a:blip r:embed="rId3"/>
          <a:stretch>
            <a:fillRect/>
          </a:stretch>
        </p:blipFill>
        <p:spPr>
          <a:xfrm>
            <a:off x="6524625" y="2412880"/>
            <a:ext cx="5475759" cy="3899019"/>
          </a:xfrm>
          <a:prstGeom prst="rect">
            <a:avLst/>
          </a:prstGeom>
        </p:spPr>
      </p:pic>
    </p:spTree>
    <p:extLst>
      <p:ext uri="{BB962C8B-B14F-4D97-AF65-F5344CB8AC3E}">
        <p14:creationId xmlns:p14="http://schemas.microsoft.com/office/powerpoint/2010/main" val="18746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TotalTime>
  <Words>4485</Words>
  <Application>Microsoft Office PowerPoint</Application>
  <PresentationFormat>Widescreen</PresentationFormat>
  <Paragraphs>342</Paragraphs>
  <Slides>50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Calibri Light</vt:lpstr>
      <vt:lpstr>Office Theme</vt:lpstr>
      <vt:lpstr>DigiSay Challenge</vt:lpstr>
      <vt:lpstr>Index</vt:lpstr>
      <vt:lpstr>Index</vt:lpstr>
      <vt:lpstr>Index</vt:lpstr>
      <vt:lpstr>Scraping sites</vt:lpstr>
      <vt:lpstr>New Dataframe</vt:lpstr>
      <vt:lpstr>New Dataframe</vt:lpstr>
      <vt:lpstr>Preprocessing </vt:lpstr>
      <vt:lpstr>Dataset Visualization</vt:lpstr>
      <vt:lpstr>Classes Distribution </vt:lpstr>
      <vt:lpstr>For each class Class </vt:lpstr>
      <vt:lpstr>PowerPoint Presentation</vt:lpstr>
      <vt:lpstr>PowerPoint Presentation</vt:lpstr>
      <vt:lpstr>New Dataframe Data May help?</vt:lpstr>
      <vt:lpstr>New Dataframe Data May help?</vt:lpstr>
      <vt:lpstr>New Features May help?</vt:lpstr>
      <vt:lpstr>New Features May help?</vt:lpstr>
      <vt:lpstr>New Features May help?</vt:lpstr>
      <vt:lpstr>CountVectorizer &amp; TFIDFVectorizer</vt:lpstr>
      <vt:lpstr>Word tokenizer &amp; padding sequences </vt:lpstr>
      <vt:lpstr>Pipeline and test split</vt:lpstr>
      <vt:lpstr>Imbalance Dataset</vt:lpstr>
      <vt:lpstr>Which model we are going to use?</vt:lpstr>
      <vt:lpstr>Which model we are going to use?</vt:lpstr>
      <vt:lpstr>Which model we are going to use?</vt:lpstr>
      <vt:lpstr>Tune Hyperparameters with GridSearchCV</vt:lpstr>
      <vt:lpstr>SGD Classifier</vt:lpstr>
      <vt:lpstr>SGD Results</vt:lpstr>
      <vt:lpstr>SVM Classifier</vt:lpstr>
      <vt:lpstr>SVM Results</vt:lpstr>
      <vt:lpstr>XGBoost</vt:lpstr>
      <vt:lpstr>XGBoost Results</vt:lpstr>
      <vt:lpstr>Word embedding's</vt:lpstr>
      <vt:lpstr>Bi-LSTM With Attention</vt:lpstr>
      <vt:lpstr>RNN</vt:lpstr>
      <vt:lpstr>LSTM</vt:lpstr>
      <vt:lpstr>Bi-LSTM</vt:lpstr>
      <vt:lpstr>Attention Layer</vt:lpstr>
      <vt:lpstr>BI-LSTM-Attention</vt:lpstr>
      <vt:lpstr>BI-LSTM-Attention Results</vt:lpstr>
      <vt:lpstr>BI-LSTM-Attention Results</vt:lpstr>
      <vt:lpstr>Bert</vt:lpstr>
      <vt:lpstr>Bert</vt:lpstr>
      <vt:lpstr>BERT Results</vt:lpstr>
      <vt:lpstr>Run Code</vt:lpstr>
      <vt:lpstr>Run Code</vt:lpstr>
      <vt:lpstr>Flask App</vt:lpstr>
      <vt:lpstr>Notes</vt:lpstr>
      <vt:lpstr>Notes</vt:lpstr>
      <vt:lpstr>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Fuhrer</dc:creator>
  <cp:lastModifiedBy>Fuhrer</cp:lastModifiedBy>
  <cp:revision>145</cp:revision>
  <dcterms:created xsi:type="dcterms:W3CDTF">2022-03-13T12:32:19Z</dcterms:created>
  <dcterms:modified xsi:type="dcterms:W3CDTF">2022-04-30T05:07:13Z</dcterms:modified>
</cp:coreProperties>
</file>