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3" r:id="rId17"/>
    <p:sldId id="271" r:id="rId18"/>
    <p:sldId id="272" r:id="rId19"/>
    <p:sldId id="274"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326417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369225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6102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193447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7012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4036232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1442360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325919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396165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3B773B-72CA-47DA-81B0-3E978AECF1C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26867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3B773B-72CA-47DA-81B0-3E978AECF1C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358201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3B773B-72CA-47DA-81B0-3E978AECF1C7}"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288687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B773B-72CA-47DA-81B0-3E978AECF1C7}"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183558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B773B-72CA-47DA-81B0-3E978AECF1C7}"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83734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3B773B-72CA-47DA-81B0-3E978AECF1C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7667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33B773B-72CA-47DA-81B0-3E978AECF1C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3FBDF-A93E-4352-A2DE-53921DC23590}" type="slidenum">
              <a:rPr lang="en-US" smtClean="0"/>
              <a:t>‹#›</a:t>
            </a:fld>
            <a:endParaRPr lang="en-US"/>
          </a:p>
        </p:txBody>
      </p:sp>
    </p:spTree>
    <p:extLst>
      <p:ext uri="{BB962C8B-B14F-4D97-AF65-F5344CB8AC3E}">
        <p14:creationId xmlns:p14="http://schemas.microsoft.com/office/powerpoint/2010/main" val="213395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3B773B-72CA-47DA-81B0-3E978AECF1C7}" type="datetimeFigureOut">
              <a:rPr lang="en-US" smtClean="0"/>
              <a:t>12/19/2020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73FBDF-A93E-4352-A2DE-53921DC23590}" type="slidenum">
              <a:rPr lang="en-US" smtClean="0"/>
              <a:t>‹#›</a:t>
            </a:fld>
            <a:endParaRPr lang="en-US"/>
          </a:p>
        </p:txBody>
      </p:sp>
    </p:spTree>
    <p:extLst>
      <p:ext uri="{BB962C8B-B14F-4D97-AF65-F5344CB8AC3E}">
        <p14:creationId xmlns:p14="http://schemas.microsoft.com/office/powerpoint/2010/main" val="891585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kesense.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Challenge 2 V2</a:t>
            </a:r>
            <a:endParaRPr lang="en-US" dirty="0"/>
          </a:p>
        </p:txBody>
      </p:sp>
      <p:sp>
        <p:nvSpPr>
          <p:cNvPr id="3" name="Subtitle 2"/>
          <p:cNvSpPr>
            <a:spLocks noGrp="1"/>
          </p:cNvSpPr>
          <p:nvPr>
            <p:ph type="subTitle" idx="1"/>
          </p:nvPr>
        </p:nvSpPr>
        <p:spPr/>
        <p:txBody>
          <a:bodyPr/>
          <a:lstStyle/>
          <a:p>
            <a:pPr algn="l"/>
            <a:r>
              <a:rPr lang="en-US" smtClean="0"/>
              <a:t>DFI Challenge </a:t>
            </a:r>
            <a:r>
              <a:rPr lang="en-US" dirty="0" smtClean="0"/>
              <a:t>2</a:t>
            </a:r>
          </a:p>
          <a:p>
            <a:pPr algn="l"/>
            <a:r>
              <a:rPr lang="en-US" dirty="0" smtClean="0"/>
              <a:t>Made By: Mohamed Ahmed</a:t>
            </a:r>
            <a:endParaRPr lang="en-US" dirty="0"/>
          </a:p>
        </p:txBody>
      </p:sp>
    </p:spTree>
    <p:extLst>
      <p:ext uri="{BB962C8B-B14F-4D97-AF65-F5344CB8AC3E}">
        <p14:creationId xmlns:p14="http://schemas.microsoft.com/office/powerpoint/2010/main" val="270665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Classification Model</a:t>
            </a:r>
            <a:endParaRPr lang="en-US" dirty="0"/>
          </a:p>
        </p:txBody>
      </p:sp>
      <p:sp>
        <p:nvSpPr>
          <p:cNvPr id="3" name="Content Placeholder 2"/>
          <p:cNvSpPr>
            <a:spLocks noGrp="1"/>
          </p:cNvSpPr>
          <p:nvPr>
            <p:ph idx="1"/>
          </p:nvPr>
        </p:nvSpPr>
        <p:spPr/>
        <p:txBody>
          <a:bodyPr/>
          <a:lstStyle/>
          <a:p>
            <a:r>
              <a:rPr lang="en-US" dirty="0" smtClean="0"/>
              <a:t>Accuracy reach:</a:t>
            </a:r>
          </a:p>
          <a:p>
            <a:pPr lvl="1"/>
            <a:r>
              <a:rPr lang="en-US" dirty="0" smtClean="0"/>
              <a:t>97%</a:t>
            </a:r>
          </a:p>
          <a:p>
            <a:r>
              <a:rPr lang="en-US" dirty="0" smtClean="0"/>
              <a:t>Validation:</a:t>
            </a:r>
          </a:p>
          <a:p>
            <a:pPr lvl="1"/>
            <a:r>
              <a:rPr lang="en-US" dirty="0" smtClean="0"/>
              <a:t>100%</a:t>
            </a:r>
          </a:p>
          <a:p>
            <a:pPr lvl="1"/>
            <a:endParaRPr lang="en-US" dirty="0" smtClean="0"/>
          </a:p>
          <a:p>
            <a:r>
              <a:rPr lang="en-US" dirty="0" smtClean="0"/>
              <a:t>With epoch = 50, Batch size 200 </a:t>
            </a:r>
          </a:p>
          <a:p>
            <a:r>
              <a:rPr lang="en-US" dirty="0" smtClean="0"/>
              <a:t>Evaluation</a:t>
            </a:r>
          </a:p>
          <a:p>
            <a:endParaRPr lang="en-US" dirty="0"/>
          </a:p>
        </p:txBody>
      </p:sp>
      <p:pic>
        <p:nvPicPr>
          <p:cNvPr id="5" name="Picture 4"/>
          <p:cNvPicPr>
            <a:picLocks noChangeAspect="1"/>
          </p:cNvPicPr>
          <p:nvPr/>
        </p:nvPicPr>
        <p:blipFill>
          <a:blip r:embed="rId2"/>
          <a:stretch>
            <a:fillRect/>
          </a:stretch>
        </p:blipFill>
        <p:spPr>
          <a:xfrm>
            <a:off x="4118264" y="2348345"/>
            <a:ext cx="7235536" cy="1219200"/>
          </a:xfrm>
          <a:prstGeom prst="rect">
            <a:avLst/>
          </a:prstGeom>
        </p:spPr>
      </p:pic>
      <p:pic>
        <p:nvPicPr>
          <p:cNvPr id="6" name="Picture 5"/>
          <p:cNvPicPr>
            <a:picLocks noChangeAspect="1"/>
          </p:cNvPicPr>
          <p:nvPr/>
        </p:nvPicPr>
        <p:blipFill>
          <a:blip r:embed="rId3"/>
          <a:stretch>
            <a:fillRect/>
          </a:stretch>
        </p:blipFill>
        <p:spPr>
          <a:xfrm>
            <a:off x="5459124" y="4680237"/>
            <a:ext cx="4553816" cy="1496726"/>
          </a:xfrm>
          <a:prstGeom prst="rect">
            <a:avLst/>
          </a:prstGeom>
        </p:spPr>
      </p:pic>
    </p:spTree>
    <p:extLst>
      <p:ext uri="{BB962C8B-B14F-4D97-AF65-F5344CB8AC3E}">
        <p14:creationId xmlns:p14="http://schemas.microsoft.com/office/powerpoint/2010/main" val="190053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Character Recognition for Plate</a:t>
            </a:r>
            <a:endParaRPr lang="en-US" dirty="0"/>
          </a:p>
        </p:txBody>
      </p:sp>
      <p:sp>
        <p:nvSpPr>
          <p:cNvPr id="3" name="Content Placeholder 2"/>
          <p:cNvSpPr>
            <a:spLocks noGrp="1"/>
          </p:cNvSpPr>
          <p:nvPr>
            <p:ph idx="1"/>
          </p:nvPr>
        </p:nvSpPr>
        <p:spPr/>
        <p:txBody>
          <a:bodyPr/>
          <a:lstStyle/>
          <a:p>
            <a:r>
              <a:rPr lang="en-US" dirty="0" smtClean="0"/>
              <a:t>Here we will use a dataset for character</a:t>
            </a:r>
          </a:p>
          <a:p>
            <a:pPr lvl="1"/>
            <a:r>
              <a:rPr lang="en-US" dirty="0" smtClean="0"/>
              <a:t>26 characters.</a:t>
            </a:r>
          </a:p>
          <a:p>
            <a:pPr lvl="1"/>
            <a:r>
              <a:rPr lang="en-US" dirty="0" smtClean="0"/>
              <a:t>10 digits.</a:t>
            </a:r>
          </a:p>
          <a:p>
            <a:pPr lvl="1"/>
            <a:r>
              <a:rPr lang="en-US" dirty="0" smtClean="0"/>
              <a:t>37660 sample of jpg images (80, 80) pixel.</a:t>
            </a:r>
            <a:endParaRPr lang="en-US" dirty="0"/>
          </a:p>
          <a:p>
            <a:r>
              <a:rPr lang="en-US" dirty="0" smtClean="0"/>
              <a:t>Will use MobileNetV2:</a:t>
            </a:r>
          </a:p>
          <a:p>
            <a:pPr lvl="1"/>
            <a:r>
              <a:rPr lang="en-US" dirty="0" smtClean="0"/>
              <a:t>is a convolutional neural network architecture that seeks to perform well on mobile devices. ... As a whole, the architecture of MobileNetV2 contains the initial fully convolution layer with 32 filters, followed by 19 residual bottleneck layers.</a:t>
            </a:r>
          </a:p>
          <a:p>
            <a:pPr lvl="1"/>
            <a:endParaRPr lang="en-US" dirty="0"/>
          </a:p>
        </p:txBody>
      </p:sp>
    </p:spTree>
    <p:extLst>
      <p:ext uri="{BB962C8B-B14F-4D97-AF65-F5344CB8AC3E}">
        <p14:creationId xmlns:p14="http://schemas.microsoft.com/office/powerpoint/2010/main" val="3719521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Character Recognition for Plate</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r>
              <a:rPr lang="en-US" dirty="0" smtClean="0"/>
              <a:t>8h !!!!!!!!!!!!!.</a:t>
            </a:r>
          </a:p>
          <a:p>
            <a:r>
              <a:rPr lang="en-US" dirty="0" smtClean="0"/>
              <a:t>For just finishing one epoch it will take 8 hour.</a:t>
            </a:r>
          </a:p>
          <a:p>
            <a:r>
              <a:rPr lang="en-US" dirty="0" smtClean="0"/>
              <a:t>From paper I attach it’s seem the best architecture for OCR that why I tried to use it.</a:t>
            </a:r>
          </a:p>
          <a:p>
            <a:r>
              <a:rPr lang="en-US" dirty="0" smtClean="0"/>
              <a:t>So </a:t>
            </a:r>
          </a:p>
          <a:p>
            <a:pPr lvl="1"/>
            <a:r>
              <a:rPr lang="en-US" dirty="0" smtClean="0"/>
              <a:t>I return to the old EMNIT Model from v1 and do same (“more faster”)</a:t>
            </a:r>
          </a:p>
          <a:p>
            <a:pPr lvl="1"/>
            <a:r>
              <a:rPr lang="en-US" dirty="0" smtClean="0"/>
              <a:t>Not so accurate but if there is GPU it will be good </a:t>
            </a:r>
          </a:p>
        </p:txBody>
      </p:sp>
      <p:pic>
        <p:nvPicPr>
          <p:cNvPr id="4" name="Picture 3"/>
          <p:cNvPicPr>
            <a:picLocks noChangeAspect="1"/>
          </p:cNvPicPr>
          <p:nvPr/>
        </p:nvPicPr>
        <p:blipFill>
          <a:blip r:embed="rId2"/>
          <a:stretch>
            <a:fillRect/>
          </a:stretch>
        </p:blipFill>
        <p:spPr>
          <a:xfrm>
            <a:off x="2447492" y="2007321"/>
            <a:ext cx="6410325" cy="619125"/>
          </a:xfrm>
          <a:prstGeom prst="rect">
            <a:avLst/>
          </a:prstGeom>
        </p:spPr>
      </p:pic>
    </p:spTree>
    <p:extLst>
      <p:ext uri="{BB962C8B-B14F-4D97-AF65-F5344CB8AC3E}">
        <p14:creationId xmlns:p14="http://schemas.microsoft.com/office/powerpoint/2010/main" val="201552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Character Recognition for Plate</a:t>
            </a:r>
            <a:endParaRPr lang="en-US" dirty="0"/>
          </a:p>
        </p:txBody>
      </p:sp>
      <p:sp>
        <p:nvSpPr>
          <p:cNvPr id="3" name="Content Placeholder 2"/>
          <p:cNvSpPr>
            <a:spLocks noGrp="1"/>
          </p:cNvSpPr>
          <p:nvPr>
            <p:ph idx="1"/>
          </p:nvPr>
        </p:nvSpPr>
        <p:spPr/>
        <p:txBody>
          <a:bodyPr/>
          <a:lstStyle/>
          <a:p>
            <a:r>
              <a:rPr lang="en-US" dirty="0"/>
              <a:t>s</a:t>
            </a:r>
            <a:r>
              <a:rPr lang="en-US" dirty="0" smtClean="0"/>
              <a:t>till On taring </a:t>
            </a:r>
            <a:r>
              <a:rPr lang="en-US" dirty="0"/>
              <a:t>b</a:t>
            </a:r>
            <a:r>
              <a:rPr lang="en-US" dirty="0" smtClean="0"/>
              <a:t>ut need more time</a:t>
            </a:r>
          </a:p>
          <a:p>
            <a:r>
              <a:rPr lang="en-US" dirty="0" smtClean="0"/>
              <a:t>But as we can see it’s accuracy and validation is increasing over </a:t>
            </a:r>
            <a:r>
              <a:rPr lang="en-US" dirty="0" smtClean="0"/>
              <a:t>epoch</a:t>
            </a:r>
          </a:p>
          <a:p>
            <a:endParaRPr lang="en-US" dirty="0"/>
          </a:p>
          <a:p>
            <a:endParaRPr lang="en-US" dirty="0" smtClean="0"/>
          </a:p>
          <a:p>
            <a:pPr marL="0" indent="0">
              <a:buNone/>
            </a:pPr>
            <a:endParaRPr lang="en-US" dirty="0"/>
          </a:p>
          <a:p>
            <a:r>
              <a:rPr lang="en-US" dirty="0" smtClean="0"/>
              <a:t>After 4 hours only reach 60% as an accuracy.</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2855768" y="3022733"/>
            <a:ext cx="5817177" cy="1078242"/>
          </a:xfrm>
          <a:prstGeom prst="rect">
            <a:avLst/>
          </a:prstGeom>
        </p:spPr>
      </p:pic>
      <p:pic>
        <p:nvPicPr>
          <p:cNvPr id="4" name="Picture 3"/>
          <p:cNvPicPr>
            <a:picLocks noChangeAspect="1"/>
          </p:cNvPicPr>
          <p:nvPr/>
        </p:nvPicPr>
        <p:blipFill>
          <a:blip r:embed="rId3"/>
          <a:stretch>
            <a:fillRect/>
          </a:stretch>
        </p:blipFill>
        <p:spPr>
          <a:xfrm>
            <a:off x="2855768" y="4840387"/>
            <a:ext cx="5817177" cy="920064"/>
          </a:xfrm>
          <a:prstGeom prst="rect">
            <a:avLst/>
          </a:prstGeom>
        </p:spPr>
      </p:pic>
    </p:spTree>
    <p:extLst>
      <p:ext uri="{BB962C8B-B14F-4D97-AF65-F5344CB8AC3E}">
        <p14:creationId xmlns:p14="http://schemas.microsoft.com/office/powerpoint/2010/main" val="137605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Yolo Truck Detection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cs typeface="Calibri" panose="020F0502020204030204" pitchFamily="34" charset="0"/>
              </a:rPr>
              <a:t>For Truck Detection we used yolo3:</a:t>
            </a:r>
          </a:p>
          <a:p>
            <a:pPr lvl="1"/>
            <a:r>
              <a:rPr lang="en-US" dirty="0" smtClean="0">
                <a:latin typeface="Calibri" panose="020F0502020204030204" pitchFamily="34" charset="0"/>
                <a:cs typeface="Calibri" panose="020F0502020204030204" pitchFamily="34" charset="0"/>
              </a:rPr>
              <a:t> uses a variant of </a:t>
            </a:r>
            <a:r>
              <a:rPr lang="en-US" dirty="0" err="1" smtClean="0">
                <a:latin typeface="Calibri" panose="020F0502020204030204" pitchFamily="34" charset="0"/>
                <a:cs typeface="Calibri" panose="020F0502020204030204" pitchFamily="34" charset="0"/>
              </a:rPr>
              <a:t>Darknet</a:t>
            </a:r>
            <a:r>
              <a:rPr lang="en-US" dirty="0" smtClean="0">
                <a:latin typeface="Calibri" panose="020F0502020204030204" pitchFamily="34" charset="0"/>
                <a:cs typeface="Calibri" panose="020F0502020204030204" pitchFamily="34" charset="0"/>
              </a:rPr>
              <a:t>, which originally has 53 layer network trained on </a:t>
            </a:r>
            <a:r>
              <a:rPr lang="en-US" dirty="0" err="1" smtClean="0">
                <a:latin typeface="Calibri" panose="020F0502020204030204" pitchFamily="34" charset="0"/>
                <a:cs typeface="Calibri" panose="020F0502020204030204" pitchFamily="34" charset="0"/>
              </a:rPr>
              <a:t>Imagenet</a:t>
            </a:r>
            <a:r>
              <a:rPr lang="en-US" dirty="0" smtClean="0">
                <a:latin typeface="Calibri" panose="020F0502020204030204" pitchFamily="34" charset="0"/>
                <a:cs typeface="Calibri" panose="020F0502020204030204" pitchFamily="34" charset="0"/>
              </a:rPr>
              <a:t>. For the task of detection, 53 more layers are stacked onto it, giving us a 106 layer fully convolutional underlying architecture for YOLO v3.</a:t>
            </a:r>
          </a:p>
          <a:p>
            <a:pPr lvl="1"/>
            <a:r>
              <a:rPr lang="en-US" dirty="0" smtClean="0">
                <a:latin typeface="Calibri" panose="020F0502020204030204" pitchFamily="34" charset="0"/>
                <a:cs typeface="Calibri" panose="020F0502020204030204" pitchFamily="34" charset="0"/>
              </a:rPr>
              <a:t>And used this pre-trained network with it’s weight that can detect many </a:t>
            </a:r>
            <a:r>
              <a:rPr lang="en-US" dirty="0" err="1" smtClean="0">
                <a:latin typeface="Calibri" panose="020F0502020204030204" pitchFamily="34" charset="0"/>
                <a:cs typeface="Calibri" panose="020F0502020204030204" pitchFamily="34" charset="0"/>
              </a:rPr>
              <a:t>clasees</a:t>
            </a:r>
            <a:r>
              <a:rPr lang="en-US" dirty="0" smtClean="0">
                <a:latin typeface="Calibri" panose="020F0502020204030204" pitchFamily="34" charset="0"/>
                <a:cs typeface="Calibri" panose="020F0502020204030204" pitchFamily="34" charset="0"/>
              </a:rPr>
              <a:t> like cars, cats and persons.</a:t>
            </a:r>
          </a:p>
          <a:p>
            <a:pPr lvl="1"/>
            <a:r>
              <a:rPr lang="en-US" dirty="0" smtClean="0">
                <a:latin typeface="Calibri" panose="020F0502020204030204" pitchFamily="34" charset="0"/>
                <a:cs typeface="Calibri" panose="020F0502020204030204" pitchFamily="34" charset="0"/>
              </a:rPr>
              <a:t>But question here why we used this ?</a:t>
            </a:r>
          </a:p>
          <a:p>
            <a:pPr lvl="2"/>
            <a:r>
              <a:rPr lang="en-US" dirty="0" smtClean="0">
                <a:latin typeface="Calibri" panose="020F0502020204030204" pitchFamily="34" charset="0"/>
                <a:cs typeface="Calibri" panose="020F0502020204030204" pitchFamily="34" charset="0"/>
              </a:rPr>
              <a:t>We don’t have a data set for trucks and other stuff to train with like data here.</a:t>
            </a:r>
          </a:p>
          <a:p>
            <a:pPr lvl="2"/>
            <a:r>
              <a:rPr lang="en-US" dirty="0" smtClean="0">
                <a:latin typeface="Calibri" panose="020F0502020204030204" pitchFamily="34" charset="0"/>
                <a:cs typeface="Calibri" panose="020F0502020204030204" pitchFamily="34" charset="0"/>
              </a:rPr>
              <a:t>But still can do it with R-CNN (region with convolutional neural network), Fast R-CNN, Mask R-CNN.</a:t>
            </a:r>
          </a:p>
          <a:p>
            <a:r>
              <a:rPr lang="en-US" dirty="0" smtClean="0">
                <a:latin typeface="Calibri" panose="020F0502020204030204" pitchFamily="34" charset="0"/>
                <a:cs typeface="Calibri" panose="020F0502020204030204" pitchFamily="34" charset="0"/>
              </a:rPr>
              <a:t>Even If We implement Previous Modules, Still where is the data?</a:t>
            </a:r>
          </a:p>
          <a:p>
            <a:r>
              <a:rPr lang="en-US" dirty="0" smtClean="0">
                <a:latin typeface="Calibri" panose="020F0502020204030204" pitchFamily="34" charset="0"/>
                <a:cs typeface="Calibri" panose="020F0502020204030204" pitchFamily="34" charset="0"/>
              </a:rPr>
              <a:t>We cant depend on the data we cropped from yolo3 not a way to be sure our module work fine.</a:t>
            </a:r>
          </a:p>
          <a:p>
            <a:r>
              <a:rPr lang="en-US" dirty="0" smtClean="0">
                <a:latin typeface="Calibri" panose="020F0502020204030204" pitchFamily="34" charset="0"/>
                <a:cs typeface="Calibri" panose="020F0502020204030204" pitchFamily="34" charset="0"/>
              </a:rPr>
              <a:t>Modifying the yolo  </a:t>
            </a:r>
            <a:r>
              <a:rPr lang="en-US" dirty="0" err="1" smtClean="0">
                <a:latin typeface="Calibri" panose="020F0502020204030204" pitchFamily="34" charset="0"/>
                <a:cs typeface="Calibri" panose="020F0502020204030204" pitchFamily="34" charset="0"/>
              </a:rPr>
              <a:t>config</a:t>
            </a:r>
            <a:r>
              <a:rPr lang="en-US" dirty="0" smtClean="0">
                <a:latin typeface="Calibri" panose="020F0502020204030204" pitchFamily="34" charset="0"/>
                <a:cs typeface="Calibri" panose="020F0502020204030204" pitchFamily="34" charset="0"/>
              </a:rPr>
              <a:t> , classed to detect bus, truck only</a:t>
            </a:r>
          </a:p>
          <a:p>
            <a:endParaRPr lang="en-US" dirty="0"/>
          </a:p>
        </p:txBody>
      </p:sp>
    </p:spTree>
    <p:extLst>
      <p:ext uri="{BB962C8B-B14F-4D97-AF65-F5344CB8AC3E}">
        <p14:creationId xmlns:p14="http://schemas.microsoft.com/office/powerpoint/2010/main" val="268093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and Recognize Truck Brand</a:t>
            </a:r>
            <a:endParaRPr lang="en-US" dirty="0"/>
          </a:p>
        </p:txBody>
      </p:sp>
      <p:sp>
        <p:nvSpPr>
          <p:cNvPr id="3" name="Content Placeholder 2"/>
          <p:cNvSpPr>
            <a:spLocks noGrp="1"/>
          </p:cNvSpPr>
          <p:nvPr>
            <p:ph idx="1"/>
          </p:nvPr>
        </p:nvSpPr>
        <p:spPr/>
        <p:txBody>
          <a:bodyPr/>
          <a:lstStyle/>
          <a:p>
            <a:r>
              <a:rPr lang="en-US" dirty="0" smtClean="0"/>
              <a:t>From Detection Model We use </a:t>
            </a:r>
            <a:r>
              <a:rPr lang="en-US" dirty="0" err="1" smtClean="0"/>
              <a:t>createSelectiveSearchSegmentation</a:t>
            </a:r>
            <a:r>
              <a:rPr lang="en-US" dirty="0" smtClean="0"/>
              <a:t> from </a:t>
            </a:r>
            <a:r>
              <a:rPr lang="en-US" dirty="0" err="1" smtClean="0"/>
              <a:t>opencv</a:t>
            </a:r>
            <a:r>
              <a:rPr lang="en-US" dirty="0" smtClean="0"/>
              <a:t> again to spilt every frame to bounding box.</a:t>
            </a:r>
          </a:p>
          <a:p>
            <a:r>
              <a:rPr lang="en-US" dirty="0" smtClean="0"/>
              <a:t>Feed this boxes to the classification model to decide if it is plate with ratio or useless pic</a:t>
            </a:r>
          </a:p>
          <a:p>
            <a:r>
              <a:rPr lang="en-US" dirty="0" smtClean="0"/>
              <a:t>Using </a:t>
            </a:r>
            <a:r>
              <a:rPr lang="en-US" dirty="0" err="1" smtClean="0"/>
              <a:t>iou</a:t>
            </a:r>
            <a:r>
              <a:rPr lang="en-US" dirty="0" smtClean="0"/>
              <a:t> to decide the full plate.</a:t>
            </a:r>
          </a:p>
          <a:p>
            <a:r>
              <a:rPr lang="en-US" dirty="0" smtClean="0"/>
              <a:t>0.7 will be our ratio to say it is a part of plate </a:t>
            </a:r>
          </a:p>
          <a:p>
            <a:r>
              <a:rPr lang="en-US" dirty="0" smtClean="0"/>
              <a:t>The overlapping boxes will be our plate image that will be use next</a:t>
            </a:r>
          </a:p>
          <a:p>
            <a:endParaRPr lang="en-US" dirty="0" smtClean="0"/>
          </a:p>
          <a:p>
            <a:endParaRPr lang="en-US" dirty="0"/>
          </a:p>
        </p:txBody>
      </p:sp>
    </p:spTree>
    <p:extLst>
      <p:ext uri="{BB962C8B-B14F-4D97-AF65-F5344CB8AC3E}">
        <p14:creationId xmlns:p14="http://schemas.microsoft.com/office/powerpoint/2010/main" val="1553746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and Recognize Truck Brand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Here the </a:t>
            </a:r>
            <a:r>
              <a:rPr lang="en-US" dirty="0" err="1" smtClean="0"/>
              <a:t>oui</a:t>
            </a:r>
            <a:r>
              <a:rPr lang="en-US" dirty="0" smtClean="0"/>
              <a:t> of image that match the </a:t>
            </a:r>
            <a:r>
              <a:rPr lang="en-US" dirty="0"/>
              <a:t>p</a:t>
            </a:r>
            <a:r>
              <a:rPr lang="en-US" dirty="0" smtClean="0"/>
              <a:t>redicted with</a:t>
            </a:r>
          </a:p>
          <a:p>
            <a:pPr marL="0" indent="0">
              <a:buNone/>
            </a:pPr>
            <a:r>
              <a:rPr lang="en-US" dirty="0" smtClean="0"/>
              <a:t>   bounding box.</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Then will use Non Maximum Suppression </a:t>
            </a:r>
          </a:p>
          <a:p>
            <a:pPr lvl="1"/>
            <a:r>
              <a:rPr lang="en-US" dirty="0" smtClean="0"/>
              <a:t>Non Maximum Suppression is a computer vision method that selects a single entity out of many overlapping entities (for example bounding boxes in object detection). The criteria is usually discarding entities that are below a given probability bound. With remaining entities we repeatedly pick the entity with the highest probability, output that as the prediction, and discard any remaining box where a with the box output in the previous step.</a:t>
            </a:r>
          </a:p>
          <a:p>
            <a:pPr lvl="1"/>
            <a:endParaRPr lang="en-US" dirty="0"/>
          </a:p>
          <a:p>
            <a:r>
              <a:rPr lang="en-US" dirty="0" smtClean="0"/>
              <a:t>We have now a single brand image that can be classified with </a:t>
            </a:r>
            <a:r>
              <a:rPr lang="en-US" dirty="0" err="1" smtClean="0"/>
              <a:t>cnn</a:t>
            </a:r>
            <a:r>
              <a:rPr lang="en-US" dirty="0" smtClean="0"/>
              <a:t> to get brand</a:t>
            </a:r>
          </a:p>
        </p:txBody>
      </p:sp>
      <p:pic>
        <p:nvPicPr>
          <p:cNvPr id="5" name="Picture 4"/>
          <p:cNvPicPr>
            <a:picLocks noChangeAspect="1"/>
          </p:cNvPicPr>
          <p:nvPr/>
        </p:nvPicPr>
        <p:blipFill>
          <a:blip r:embed="rId2"/>
          <a:stretch>
            <a:fillRect/>
          </a:stretch>
        </p:blipFill>
        <p:spPr>
          <a:xfrm>
            <a:off x="6482311" y="1930400"/>
            <a:ext cx="2791691" cy="2358448"/>
          </a:xfrm>
          <a:prstGeom prst="rect">
            <a:avLst/>
          </a:prstGeom>
        </p:spPr>
      </p:pic>
    </p:spTree>
    <p:extLst>
      <p:ext uri="{BB962C8B-B14F-4D97-AF65-F5344CB8AC3E}">
        <p14:creationId xmlns:p14="http://schemas.microsoft.com/office/powerpoint/2010/main" val="7231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Truck Plate</a:t>
            </a:r>
            <a:endParaRPr lang="en-US" dirty="0"/>
          </a:p>
        </p:txBody>
      </p:sp>
      <p:sp>
        <p:nvSpPr>
          <p:cNvPr id="3" name="Content Placeholder 2"/>
          <p:cNvSpPr>
            <a:spLocks noGrp="1"/>
          </p:cNvSpPr>
          <p:nvPr>
            <p:ph idx="1"/>
          </p:nvPr>
        </p:nvSpPr>
        <p:spPr/>
        <p:txBody>
          <a:bodyPr/>
          <a:lstStyle/>
          <a:p>
            <a:r>
              <a:rPr lang="en-US" dirty="0" smtClean="0"/>
              <a:t>Same will be here for plate detection</a:t>
            </a:r>
          </a:p>
          <a:p>
            <a:pPr lvl="1"/>
            <a:r>
              <a:rPr lang="en-US" dirty="0" smtClean="0"/>
              <a:t>Use </a:t>
            </a:r>
            <a:r>
              <a:rPr lang="en-US" dirty="0" err="1" smtClean="0"/>
              <a:t>createSelectiveSearchSegmentation</a:t>
            </a:r>
            <a:r>
              <a:rPr lang="en-US" dirty="0" smtClean="0"/>
              <a:t> to create bounding boxes</a:t>
            </a:r>
          </a:p>
          <a:p>
            <a:pPr lvl="1"/>
            <a:r>
              <a:rPr lang="en-US" dirty="0" err="1" smtClean="0"/>
              <a:t>Iou</a:t>
            </a:r>
            <a:r>
              <a:rPr lang="en-US" dirty="0" smtClean="0"/>
              <a:t> to decide similarity intersection.</a:t>
            </a:r>
          </a:p>
          <a:p>
            <a:pPr lvl="1"/>
            <a:r>
              <a:rPr lang="en-US" dirty="0" smtClean="0"/>
              <a:t>Classify if it is plate or not</a:t>
            </a:r>
          </a:p>
          <a:p>
            <a:pPr lvl="1"/>
            <a:r>
              <a:rPr lang="en-US" dirty="0" smtClean="0"/>
              <a:t>Non Maximum Suppression and find the plate image</a:t>
            </a:r>
          </a:p>
          <a:p>
            <a:pPr lvl="1"/>
            <a:endParaRPr lang="en-US" dirty="0" smtClean="0"/>
          </a:p>
          <a:p>
            <a:r>
              <a:rPr lang="en-US" dirty="0" smtClean="0"/>
              <a:t>This time will be 0 for background and 1 for plate </a:t>
            </a:r>
          </a:p>
          <a:p>
            <a:endParaRPr lang="en-US" dirty="0" smtClean="0"/>
          </a:p>
        </p:txBody>
      </p:sp>
    </p:spTree>
    <p:extLst>
      <p:ext uri="{BB962C8B-B14F-4D97-AF65-F5344CB8AC3E}">
        <p14:creationId xmlns:p14="http://schemas.microsoft.com/office/powerpoint/2010/main" val="265894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Truck </a:t>
            </a:r>
            <a:r>
              <a:rPr lang="en-US" dirty="0"/>
              <a:t>p</a:t>
            </a:r>
            <a:r>
              <a:rPr lang="en-US" dirty="0" smtClean="0"/>
              <a:t>late segmentation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Noise removal with iterative bilateral filter(removes noise while preserving edges).</a:t>
            </a:r>
          </a:p>
          <a:p>
            <a:r>
              <a:rPr lang="en-US" dirty="0" smtClean="0"/>
              <a:t>Find Edges of the grayscale image.</a:t>
            </a:r>
          </a:p>
          <a:p>
            <a:r>
              <a:rPr lang="en-US" dirty="0" smtClean="0"/>
              <a:t>Find contours based on Edges.</a:t>
            </a:r>
          </a:p>
          <a:p>
            <a:r>
              <a:rPr lang="en-US" dirty="0" smtClean="0"/>
              <a:t>Sort contours based on their area and in some ratio every thing else will be neglected.</a:t>
            </a:r>
          </a:p>
          <a:p>
            <a:r>
              <a:rPr lang="en-US" dirty="0" smtClean="0"/>
              <a:t>loop over our contours to find the best possible approximate contour of number plate.</a:t>
            </a:r>
          </a:p>
          <a:p>
            <a:r>
              <a:rPr lang="en-US" dirty="0" smtClean="0"/>
              <a:t>What are contours?</a:t>
            </a:r>
          </a:p>
          <a:p>
            <a:pPr lvl="1"/>
            <a:r>
              <a:rPr lang="en-US" dirty="0" smtClean="0"/>
              <a:t>Contours can be explained simply as a curve joining all the continuous points (along the boundary), having same color or intensity. The contours are a useful tool for shape analysis and object detection and recognition.</a:t>
            </a:r>
          </a:p>
          <a:p>
            <a:endParaRPr lang="en-US" dirty="0"/>
          </a:p>
        </p:txBody>
      </p:sp>
    </p:spTree>
    <p:extLst>
      <p:ext uri="{BB962C8B-B14F-4D97-AF65-F5344CB8AC3E}">
        <p14:creationId xmlns:p14="http://schemas.microsoft.com/office/powerpoint/2010/main" val="105535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Truck plate recognition</a:t>
            </a:r>
            <a:endParaRPr lang="en-US" dirty="0"/>
          </a:p>
        </p:txBody>
      </p:sp>
      <p:sp>
        <p:nvSpPr>
          <p:cNvPr id="3" name="Content Placeholder 2"/>
          <p:cNvSpPr>
            <a:spLocks noGrp="1"/>
          </p:cNvSpPr>
          <p:nvPr>
            <p:ph idx="1"/>
          </p:nvPr>
        </p:nvSpPr>
        <p:spPr/>
        <p:txBody>
          <a:bodyPr/>
          <a:lstStyle/>
          <a:p>
            <a:r>
              <a:rPr lang="en-US" dirty="0" smtClean="0"/>
              <a:t>For every character and digit from previous segmented image will feed it to OCR model to get classified.</a:t>
            </a:r>
          </a:p>
          <a:p>
            <a:r>
              <a:rPr lang="en-US" dirty="0" err="1" smtClean="0"/>
              <a:t>Concat</a:t>
            </a:r>
            <a:r>
              <a:rPr lang="en-US" dirty="0" smtClean="0"/>
              <a:t> all classified character and this will be our plate</a:t>
            </a:r>
          </a:p>
          <a:p>
            <a:endParaRPr lang="en-US" dirty="0" smtClean="0"/>
          </a:p>
        </p:txBody>
      </p:sp>
    </p:spTree>
    <p:extLst>
      <p:ext uri="{BB962C8B-B14F-4D97-AF65-F5344CB8AC3E}">
        <p14:creationId xmlns:p14="http://schemas.microsoft.com/office/powerpoint/2010/main" val="419566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Videos </a:t>
            </a:r>
            <a:r>
              <a:rPr lang="en-US" dirty="0" smtClean="0"/>
              <a:t>labeling images and feature extraction</a:t>
            </a:r>
          </a:p>
          <a:p>
            <a:pPr lvl="1"/>
            <a:r>
              <a:rPr lang="en-US" dirty="0" smtClean="0"/>
              <a:t>Labeling The Images</a:t>
            </a:r>
          </a:p>
          <a:p>
            <a:pPr lvl="1"/>
            <a:r>
              <a:rPr lang="en-US" dirty="0" smtClean="0"/>
              <a:t>Use Regional </a:t>
            </a:r>
            <a:r>
              <a:rPr lang="en-US" dirty="0"/>
              <a:t>C</a:t>
            </a:r>
            <a:r>
              <a:rPr lang="en-US" dirty="0" smtClean="0"/>
              <a:t>onvolutional </a:t>
            </a:r>
            <a:r>
              <a:rPr lang="en-US" dirty="0"/>
              <a:t>N</a:t>
            </a:r>
            <a:r>
              <a:rPr lang="en-US" dirty="0" smtClean="0"/>
              <a:t>eural Network</a:t>
            </a:r>
          </a:p>
          <a:p>
            <a:pPr lvl="2"/>
            <a:r>
              <a:rPr lang="en-US" dirty="0" smtClean="0"/>
              <a:t>Plate Classification Model</a:t>
            </a:r>
          </a:p>
          <a:p>
            <a:pPr lvl="2"/>
            <a:r>
              <a:rPr lang="en-US" dirty="0" smtClean="0"/>
              <a:t>Brand Classification Model</a:t>
            </a:r>
          </a:p>
          <a:p>
            <a:pPr lvl="1"/>
            <a:r>
              <a:rPr lang="en-US" dirty="0" smtClean="0"/>
              <a:t>Optical Character Recognition for Plate</a:t>
            </a:r>
          </a:p>
          <a:p>
            <a:r>
              <a:rPr lang="en-US" dirty="0" smtClean="0"/>
              <a:t>Yolo Truck Detection</a:t>
            </a:r>
          </a:p>
          <a:p>
            <a:r>
              <a:rPr lang="en-US" dirty="0" smtClean="0"/>
              <a:t>Detect and Recognize Truck Brand</a:t>
            </a:r>
          </a:p>
          <a:p>
            <a:pPr lvl="1"/>
            <a:r>
              <a:rPr lang="en-US" dirty="0" smtClean="0"/>
              <a:t>Detection</a:t>
            </a:r>
          </a:p>
          <a:p>
            <a:pPr lvl="1"/>
            <a:r>
              <a:rPr lang="en-US" dirty="0" smtClean="0"/>
              <a:t>Classification</a:t>
            </a:r>
          </a:p>
          <a:p>
            <a:r>
              <a:rPr lang="en-US" dirty="0" smtClean="0"/>
              <a:t>Detect Plate and Recognize Characters and Digits</a:t>
            </a:r>
          </a:p>
          <a:p>
            <a:pPr lvl="1"/>
            <a:r>
              <a:rPr lang="en-US" dirty="0" smtClean="0"/>
              <a:t>Detection</a:t>
            </a:r>
          </a:p>
          <a:p>
            <a:pPr lvl="1"/>
            <a:r>
              <a:rPr lang="en-US" dirty="0" smtClean="0"/>
              <a:t>Segmentation</a:t>
            </a:r>
          </a:p>
          <a:p>
            <a:pPr lvl="1"/>
            <a:r>
              <a:rPr lang="en-US" dirty="0" smtClean="0"/>
              <a:t>Classification</a:t>
            </a:r>
          </a:p>
          <a:p>
            <a:r>
              <a:rPr lang="en-US" dirty="0" err="1" smtClean="0"/>
              <a:t>Proplems</a:t>
            </a:r>
            <a:endParaRPr lang="en-US" dirty="0" smtClean="0"/>
          </a:p>
          <a:p>
            <a:endParaRPr lang="en-US" dirty="0" smtClean="0"/>
          </a:p>
          <a:p>
            <a:endParaRPr lang="en-US" dirty="0"/>
          </a:p>
        </p:txBody>
      </p:sp>
    </p:spTree>
    <p:extLst>
      <p:ext uri="{BB962C8B-B14F-4D97-AF65-F5344CB8AC3E}">
        <p14:creationId xmlns:p14="http://schemas.microsoft.com/office/powerpoint/2010/main" val="320114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Image labeling take so much time to detect brand and plate it’s done manually.</a:t>
            </a:r>
          </a:p>
          <a:p>
            <a:r>
              <a:rPr lang="en-US" dirty="0" smtClean="0"/>
              <a:t>Some issues happen with </a:t>
            </a:r>
            <a:r>
              <a:rPr lang="en-US" dirty="0" err="1" smtClean="0"/>
              <a:t>opencv</a:t>
            </a:r>
            <a:r>
              <a:rPr lang="en-US" dirty="0" smtClean="0"/>
              <a:t> </a:t>
            </a:r>
            <a:r>
              <a:rPr lang="en-US" dirty="0" err="1" smtClean="0"/>
              <a:t>contrib</a:t>
            </a:r>
            <a:r>
              <a:rPr lang="en-US" dirty="0" smtClean="0"/>
              <a:t>, last version (incompatibility)  with the installed </a:t>
            </a:r>
            <a:r>
              <a:rPr lang="en-US" dirty="0" err="1" smtClean="0"/>
              <a:t>opencv</a:t>
            </a:r>
            <a:r>
              <a:rPr lang="en-US" dirty="0" smtClean="0"/>
              <a:t> package, when installed the </a:t>
            </a:r>
            <a:r>
              <a:rPr lang="en-US" dirty="0" err="1" smtClean="0"/>
              <a:t>opencv</a:t>
            </a:r>
            <a:r>
              <a:rPr lang="en-US" dirty="0" smtClean="0"/>
              <a:t> wouldn't open any .mp4 videos, that take much time to solve it from reinstall and deleting old version.</a:t>
            </a:r>
          </a:p>
          <a:p>
            <a:r>
              <a:rPr lang="en-US" dirty="0" smtClean="0"/>
              <a:t>The training time for each model take so much time, did it locally, google </a:t>
            </a:r>
            <a:r>
              <a:rPr lang="en-US" dirty="0" err="1" smtClean="0"/>
              <a:t>colab</a:t>
            </a:r>
            <a:r>
              <a:rPr lang="en-US" dirty="0" smtClean="0"/>
              <a:t> and on server to over come the low training performance.</a:t>
            </a:r>
          </a:p>
          <a:p>
            <a:r>
              <a:rPr lang="en-US" dirty="0" smtClean="0"/>
              <a:t>One frame will be tested on 5 model [brand detection, brand classification, plate detection, plate segmentation, plate character recognition].</a:t>
            </a:r>
          </a:p>
          <a:p>
            <a:r>
              <a:rPr lang="en-US" dirty="0" smtClean="0"/>
              <a:t>Almost 81 original truck image was not enough to get plate detected right.</a:t>
            </a:r>
          </a:p>
          <a:p>
            <a:r>
              <a:rPr lang="en-US" dirty="0" smtClean="0"/>
              <a:t>Every image produce dozen of boxes and all need to get predicted.</a:t>
            </a:r>
          </a:p>
        </p:txBody>
      </p:sp>
    </p:spTree>
    <p:extLst>
      <p:ext uri="{BB962C8B-B14F-4D97-AF65-F5344CB8AC3E}">
        <p14:creationId xmlns:p14="http://schemas.microsoft.com/office/powerpoint/2010/main" val="219795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The RCNN Seem Not Working so good</a:t>
            </a:r>
          </a:p>
          <a:p>
            <a:pPr lvl="1"/>
            <a:r>
              <a:rPr lang="en-US" dirty="0" smtClean="0"/>
              <a:t>Need to feed it with brand and plate data</a:t>
            </a:r>
          </a:p>
          <a:p>
            <a:pPr lvl="1"/>
            <a:r>
              <a:rPr lang="en-US" dirty="0" smtClean="0"/>
              <a:t>Model converge so high only depend on the useless images</a:t>
            </a:r>
          </a:p>
          <a:p>
            <a:pPr lvl="1"/>
            <a:r>
              <a:rPr lang="en-US" dirty="0" smtClean="0"/>
              <a:t>The average of segmentation 1 Brand For 10 Background </a:t>
            </a:r>
          </a:p>
          <a:p>
            <a:pPr lvl="1"/>
            <a:r>
              <a:rPr lang="en-US" dirty="0" smtClean="0"/>
              <a:t>Same  </a:t>
            </a:r>
            <a:r>
              <a:rPr lang="en-US" dirty="0"/>
              <a:t>1 </a:t>
            </a:r>
            <a:r>
              <a:rPr lang="en-US" dirty="0" smtClean="0"/>
              <a:t>Plate </a:t>
            </a:r>
            <a:r>
              <a:rPr lang="en-US" dirty="0"/>
              <a:t>For 10 Background </a:t>
            </a:r>
            <a:endParaRPr lang="en-US" dirty="0" smtClean="0"/>
          </a:p>
          <a:p>
            <a:r>
              <a:rPr lang="en-US" dirty="0" smtClean="0"/>
              <a:t>Memory Keep Increasing and cant restart kernel that make the workspace so slow.</a:t>
            </a:r>
          </a:p>
          <a:p>
            <a:r>
              <a:rPr lang="en-US" dirty="0" smtClean="0"/>
              <a:t>At the end I return to V1 </a:t>
            </a:r>
            <a:r>
              <a:rPr lang="en-US" sz="3600" dirty="0" smtClean="0"/>
              <a:t>(Simplicity Win this Time)</a:t>
            </a:r>
          </a:p>
          <a:p>
            <a:endParaRPr lang="en-US" sz="3600" dirty="0" smtClean="0"/>
          </a:p>
          <a:p>
            <a:endParaRPr lang="en-US" dirty="0" smtClean="0"/>
          </a:p>
          <a:p>
            <a:pPr lvl="1"/>
            <a:endParaRPr lang="en-US" dirty="0" smtClean="0"/>
          </a:p>
          <a:p>
            <a:pPr lvl="1"/>
            <a:endParaRPr lang="en-US"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293" y="5314950"/>
            <a:ext cx="2952750" cy="1543050"/>
          </a:xfrm>
          <a:prstGeom prst="rect">
            <a:avLst/>
          </a:prstGeom>
        </p:spPr>
      </p:pic>
    </p:spTree>
    <p:extLst>
      <p:ext uri="{BB962C8B-B14F-4D97-AF65-F5344CB8AC3E}">
        <p14:creationId xmlns:p14="http://schemas.microsoft.com/office/powerpoint/2010/main" val="226063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Labeling Images</a:t>
            </a:r>
          </a:p>
        </p:txBody>
      </p:sp>
      <p:sp>
        <p:nvSpPr>
          <p:cNvPr id="3" name="Content Placeholder 2"/>
          <p:cNvSpPr>
            <a:spLocks noGrp="1"/>
          </p:cNvSpPr>
          <p:nvPr>
            <p:ph idx="1"/>
          </p:nvPr>
        </p:nvSpPr>
        <p:spPr/>
        <p:txBody>
          <a:bodyPr/>
          <a:lstStyle/>
          <a:p>
            <a:pPr lvl="1"/>
            <a:r>
              <a:rPr lang="en-US" dirty="0" smtClean="0"/>
              <a:t>First We need to run some videos to extract some truck</a:t>
            </a:r>
          </a:p>
          <a:p>
            <a:pPr lvl="2"/>
            <a:r>
              <a:rPr lang="en-US" dirty="0" smtClean="0"/>
              <a:t>3 videos till now </a:t>
            </a:r>
          </a:p>
          <a:p>
            <a:pPr lvl="2"/>
            <a:r>
              <a:rPr lang="en-US" dirty="0" smtClean="0"/>
              <a:t>56 Truck </a:t>
            </a:r>
          </a:p>
          <a:p>
            <a:pPr lvl="2"/>
            <a:r>
              <a:rPr lang="en-US" dirty="0" smtClean="0"/>
              <a:t>9 brand</a:t>
            </a:r>
          </a:p>
          <a:p>
            <a:pPr lvl="1"/>
            <a:r>
              <a:rPr lang="en-US" dirty="0" smtClean="0"/>
              <a:t>Second from cropped truck images we will use </a:t>
            </a:r>
            <a:r>
              <a:rPr lang="en-US" dirty="0" smtClean="0">
                <a:hlinkClick r:id="rId2"/>
              </a:rPr>
              <a:t>makesense</a:t>
            </a:r>
            <a:r>
              <a:rPr lang="en-US" dirty="0" smtClean="0"/>
              <a:t> a free service the help me for manually </a:t>
            </a:r>
          </a:p>
          <a:p>
            <a:pPr lvl="2"/>
            <a:r>
              <a:rPr lang="en-US" dirty="0" smtClean="0"/>
              <a:t>Detect and labeling the brand the 9 brand</a:t>
            </a:r>
          </a:p>
          <a:p>
            <a:pPr lvl="2"/>
            <a:r>
              <a:rPr lang="en-US" dirty="0" smtClean="0"/>
              <a:t>Detect the plate</a:t>
            </a:r>
            <a:endParaRPr lang="en-US" dirty="0"/>
          </a:p>
        </p:txBody>
      </p:sp>
    </p:spTree>
    <p:extLst>
      <p:ext uri="{BB962C8B-B14F-4D97-AF65-F5344CB8AC3E}">
        <p14:creationId xmlns:p14="http://schemas.microsoft.com/office/powerpoint/2010/main" val="132189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Regional Convolutional Neural Network</a:t>
            </a:r>
            <a:endParaRPr lang="en-US" dirty="0"/>
          </a:p>
        </p:txBody>
      </p:sp>
      <p:sp>
        <p:nvSpPr>
          <p:cNvPr id="3" name="Content Placeholder 2"/>
          <p:cNvSpPr>
            <a:spLocks noGrp="1"/>
          </p:cNvSpPr>
          <p:nvPr>
            <p:ph idx="1"/>
          </p:nvPr>
        </p:nvSpPr>
        <p:spPr/>
        <p:txBody>
          <a:bodyPr/>
          <a:lstStyle/>
          <a:p>
            <a:r>
              <a:rPr lang="en-US" dirty="0" smtClean="0"/>
              <a:t>RCNN</a:t>
            </a:r>
          </a:p>
          <a:p>
            <a:pPr lvl="1"/>
            <a:r>
              <a:rPr lang="en-US" dirty="0"/>
              <a:t>G</a:t>
            </a:r>
            <a:r>
              <a:rPr lang="en-US" dirty="0" smtClean="0"/>
              <a:t>oal of R-CNN was to take an input image and produce a set of bounding boxes as output, where the each bounding box contains an object and also the category (e.g. car or pedestrian) of the object. More recently, R-CNN has been extended to perform other computer vision tasks.</a:t>
            </a:r>
          </a:p>
          <a:p>
            <a:r>
              <a:rPr lang="en-US" dirty="0" smtClean="0"/>
              <a:t>For bounding box using </a:t>
            </a:r>
            <a:r>
              <a:rPr lang="en-US" dirty="0" err="1" smtClean="0"/>
              <a:t>opencv</a:t>
            </a:r>
            <a:r>
              <a:rPr lang="en-US" dirty="0" smtClean="0"/>
              <a:t> (</a:t>
            </a:r>
            <a:r>
              <a:rPr lang="en-US" dirty="0" err="1" smtClean="0"/>
              <a:t>createSelectiveSearchSegmentation</a:t>
            </a:r>
            <a:r>
              <a:rPr lang="en-US" dirty="0" smtClean="0"/>
              <a:t>)</a:t>
            </a:r>
          </a:p>
          <a:p>
            <a:pPr lvl="1"/>
            <a:r>
              <a:rPr lang="en-US" dirty="0" smtClean="0"/>
              <a:t>Selective Search works by over-segmenting an image by combining regions based on five key components: Color similarity. Texture similarity. Size similarity. Shape similarity. And a final similarity measure, which is a linear combination of the above four similarity measures.</a:t>
            </a:r>
          </a:p>
          <a:p>
            <a:pPr lvl="2"/>
            <a:endParaRPr lang="en-US" dirty="0" smtClean="0"/>
          </a:p>
        </p:txBody>
      </p:sp>
    </p:spTree>
    <p:extLst>
      <p:ext uri="{BB962C8B-B14F-4D97-AF65-F5344CB8AC3E}">
        <p14:creationId xmlns:p14="http://schemas.microsoft.com/office/powerpoint/2010/main" val="330956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Regional Convolutional Neural Network</a:t>
            </a:r>
            <a:endParaRPr lang="en-US" dirty="0"/>
          </a:p>
        </p:txBody>
      </p:sp>
      <p:sp>
        <p:nvSpPr>
          <p:cNvPr id="3" name="Content Placeholder 2"/>
          <p:cNvSpPr>
            <a:spLocks noGrp="1"/>
          </p:cNvSpPr>
          <p:nvPr>
            <p:ph idx="1"/>
          </p:nvPr>
        </p:nvSpPr>
        <p:spPr/>
        <p:txBody>
          <a:bodyPr/>
          <a:lstStyle/>
          <a:p>
            <a:r>
              <a:rPr lang="en-US" dirty="0" smtClean="0"/>
              <a:t>Using Intersection over Union</a:t>
            </a:r>
          </a:p>
          <a:p>
            <a:pPr lvl="1"/>
            <a:r>
              <a:rPr lang="en-US" dirty="0" smtClean="0"/>
              <a:t>Intersection over Union is an evaluation metric used to measure the accuracy of an object detector on a particular dataset. We often see this evaluation metric used in object detection challenges such as the popular PASCAL VOC challenge, for every bounding box we will find the </a:t>
            </a:r>
            <a:r>
              <a:rPr lang="en-US" dirty="0" err="1" smtClean="0"/>
              <a:t>iou</a:t>
            </a:r>
            <a:r>
              <a:rPr lang="en-US" dirty="0" smtClean="0"/>
              <a:t> with labeled one from our dataset if it bigger that some ratio so it will be saved our next data set for CNN.</a:t>
            </a:r>
          </a:p>
          <a:p>
            <a:pPr lvl="1"/>
            <a:r>
              <a:rPr lang="en-US" dirty="0" smtClean="0"/>
              <a:t>Same algorithm </a:t>
            </a:r>
            <a:r>
              <a:rPr lang="en-US" dirty="0"/>
              <a:t>u</a:t>
            </a:r>
            <a:r>
              <a:rPr lang="en-US" dirty="0" smtClean="0"/>
              <a:t>sed for plate and brand, creating folder for every brand and plate plus useless boxes for binary classification.</a:t>
            </a:r>
          </a:p>
          <a:p>
            <a:pPr lvl="1"/>
            <a:r>
              <a:rPr lang="en-US" dirty="0" smtClean="0"/>
              <a:t>Not all images will be saved (too many to save all in one image almost 1000 bounding box for every image) so will save 10 for each class in every single image.</a:t>
            </a:r>
            <a:endParaRPr lang="en-US" dirty="0"/>
          </a:p>
        </p:txBody>
      </p:sp>
    </p:spTree>
    <p:extLst>
      <p:ext uri="{BB962C8B-B14F-4D97-AF65-F5344CB8AC3E}">
        <p14:creationId xmlns:p14="http://schemas.microsoft.com/office/powerpoint/2010/main" val="94384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Regional Convolutional Neural Network</a:t>
            </a:r>
            <a:endParaRPr lang="en-US" dirty="0"/>
          </a:p>
        </p:txBody>
      </p:sp>
      <p:sp>
        <p:nvSpPr>
          <p:cNvPr id="3" name="Content Placeholder 2"/>
          <p:cNvSpPr>
            <a:spLocks noGrp="1"/>
          </p:cNvSpPr>
          <p:nvPr>
            <p:ph idx="1"/>
          </p:nvPr>
        </p:nvSpPr>
        <p:spPr/>
        <p:txBody>
          <a:bodyPr/>
          <a:lstStyle/>
          <a:p>
            <a:r>
              <a:rPr lang="en-US" dirty="0" smtClean="0"/>
              <a:t>Algorithm start to detect</a:t>
            </a:r>
          </a:p>
          <a:p>
            <a:pPr lvl="1"/>
            <a:r>
              <a:rPr lang="en-US" dirty="0" smtClean="0"/>
              <a:t>Plate with </a:t>
            </a:r>
            <a:r>
              <a:rPr lang="en-US" dirty="0" err="1" smtClean="0"/>
              <a:t>iou</a:t>
            </a:r>
            <a:r>
              <a:rPr lang="en-US" dirty="0" smtClean="0"/>
              <a:t> ratio </a:t>
            </a:r>
          </a:p>
          <a:p>
            <a:pPr lvl="1"/>
            <a:r>
              <a:rPr lang="en-US" dirty="0" smtClean="0"/>
              <a:t>Brand with </a:t>
            </a:r>
            <a:r>
              <a:rPr lang="en-US" dirty="0" err="1" smtClean="0"/>
              <a:t>iou</a:t>
            </a:r>
            <a:r>
              <a:rPr lang="en-US" dirty="0" smtClean="0"/>
              <a:t> ratio</a:t>
            </a:r>
          </a:p>
          <a:p>
            <a:pPr lvl="1"/>
            <a:r>
              <a:rPr lang="en-US" dirty="0" smtClean="0"/>
              <a:t>Every ratio need to exceed 0.7</a:t>
            </a:r>
          </a:p>
        </p:txBody>
      </p:sp>
      <p:pic>
        <p:nvPicPr>
          <p:cNvPr id="4" name="Picture 3"/>
          <p:cNvPicPr>
            <a:picLocks noChangeAspect="1"/>
          </p:cNvPicPr>
          <p:nvPr/>
        </p:nvPicPr>
        <p:blipFill>
          <a:blip r:embed="rId2"/>
          <a:stretch>
            <a:fillRect/>
          </a:stretch>
        </p:blipFill>
        <p:spPr>
          <a:xfrm>
            <a:off x="5680364" y="1690688"/>
            <a:ext cx="5224895" cy="4486275"/>
          </a:xfrm>
          <a:prstGeom prst="rect">
            <a:avLst/>
          </a:prstGeom>
        </p:spPr>
      </p:pic>
    </p:spTree>
    <p:extLst>
      <p:ext uri="{BB962C8B-B14F-4D97-AF65-F5344CB8AC3E}">
        <p14:creationId xmlns:p14="http://schemas.microsoft.com/office/powerpoint/2010/main" val="46421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Classification Model</a:t>
            </a:r>
            <a:endParaRPr lang="en-US" dirty="0"/>
          </a:p>
        </p:txBody>
      </p:sp>
      <p:sp>
        <p:nvSpPr>
          <p:cNvPr id="3" name="Content Placeholder 2"/>
          <p:cNvSpPr>
            <a:spLocks noGrp="1"/>
          </p:cNvSpPr>
          <p:nvPr>
            <p:ph idx="1"/>
          </p:nvPr>
        </p:nvSpPr>
        <p:spPr/>
        <p:txBody>
          <a:bodyPr/>
          <a:lstStyle/>
          <a:p>
            <a:r>
              <a:rPr lang="en-US" dirty="0" smtClean="0"/>
              <a:t>Will train our CNN model on dataset that we saved from previous step.</a:t>
            </a:r>
          </a:p>
          <a:p>
            <a:pPr lvl="1"/>
            <a:r>
              <a:rPr lang="en-US" dirty="0" smtClean="0"/>
              <a:t>Using image generator binary category</a:t>
            </a:r>
          </a:p>
          <a:p>
            <a:pPr lvl="2"/>
            <a:r>
              <a:rPr lang="en-US" dirty="0" smtClean="0"/>
              <a:t>If last neuro using sigmoid will give probability</a:t>
            </a:r>
          </a:p>
          <a:p>
            <a:pPr lvl="2"/>
            <a:r>
              <a:rPr lang="en-US" dirty="0" smtClean="0"/>
              <a:t>0 it is useless a background, truck part.</a:t>
            </a:r>
          </a:p>
          <a:p>
            <a:pPr lvl="2"/>
            <a:r>
              <a:rPr lang="en-US" dirty="0" smtClean="0"/>
              <a:t>1 it is plate.</a:t>
            </a:r>
          </a:p>
          <a:p>
            <a:pPr lvl="1"/>
            <a:r>
              <a:rPr lang="en-US" dirty="0" smtClean="0"/>
              <a:t>On testing will use a ratio to say it is plate</a:t>
            </a:r>
          </a:p>
          <a:p>
            <a:pPr marL="914400" lvl="2" indent="0">
              <a:buNone/>
            </a:pPr>
            <a:endParaRPr lang="en-US" dirty="0" smtClean="0"/>
          </a:p>
        </p:txBody>
      </p:sp>
      <p:pic>
        <p:nvPicPr>
          <p:cNvPr id="4" name="Picture 3"/>
          <p:cNvPicPr>
            <a:picLocks noChangeAspect="1"/>
          </p:cNvPicPr>
          <p:nvPr/>
        </p:nvPicPr>
        <p:blipFill>
          <a:blip r:embed="rId2"/>
          <a:stretch>
            <a:fillRect/>
          </a:stretch>
        </p:blipFill>
        <p:spPr>
          <a:xfrm>
            <a:off x="7135091" y="2313709"/>
            <a:ext cx="4421764" cy="4412239"/>
          </a:xfrm>
          <a:prstGeom prst="rect">
            <a:avLst/>
          </a:prstGeom>
        </p:spPr>
      </p:pic>
    </p:spTree>
    <p:extLst>
      <p:ext uri="{BB962C8B-B14F-4D97-AF65-F5344CB8AC3E}">
        <p14:creationId xmlns:p14="http://schemas.microsoft.com/office/powerpoint/2010/main" val="83891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Classification Model</a:t>
            </a:r>
            <a:endParaRPr lang="en-US" dirty="0"/>
          </a:p>
        </p:txBody>
      </p:sp>
      <p:sp>
        <p:nvSpPr>
          <p:cNvPr id="3" name="Content Placeholder 2"/>
          <p:cNvSpPr>
            <a:spLocks noGrp="1"/>
          </p:cNvSpPr>
          <p:nvPr>
            <p:ph idx="1"/>
          </p:nvPr>
        </p:nvSpPr>
        <p:spPr/>
        <p:txBody>
          <a:bodyPr/>
          <a:lstStyle/>
          <a:p>
            <a:r>
              <a:rPr lang="en-US" dirty="0" smtClean="0"/>
              <a:t>Accuracy reach:</a:t>
            </a:r>
          </a:p>
          <a:p>
            <a:pPr lvl="1"/>
            <a:r>
              <a:rPr lang="en-US" dirty="0" smtClean="0"/>
              <a:t>97%</a:t>
            </a:r>
          </a:p>
          <a:p>
            <a:r>
              <a:rPr lang="en-US" dirty="0" smtClean="0"/>
              <a:t>Validation:</a:t>
            </a:r>
          </a:p>
          <a:p>
            <a:pPr lvl="1"/>
            <a:r>
              <a:rPr lang="en-US" dirty="0" smtClean="0"/>
              <a:t>95%</a:t>
            </a:r>
          </a:p>
          <a:p>
            <a:pPr lvl="1"/>
            <a:endParaRPr lang="en-US" dirty="0"/>
          </a:p>
          <a:p>
            <a:r>
              <a:rPr lang="en-US" dirty="0" smtClean="0"/>
              <a:t>With epoch = 50, Batch size 200 </a:t>
            </a:r>
          </a:p>
          <a:p>
            <a:r>
              <a:rPr lang="en-US" dirty="0" smtClean="0"/>
              <a:t>Evaluation</a:t>
            </a:r>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4478483" y="2074285"/>
            <a:ext cx="6875317" cy="1628775"/>
          </a:xfrm>
          <a:prstGeom prst="rect">
            <a:avLst/>
          </a:prstGeom>
        </p:spPr>
      </p:pic>
      <p:pic>
        <p:nvPicPr>
          <p:cNvPr id="5" name="Picture 4"/>
          <p:cNvPicPr>
            <a:picLocks noChangeAspect="1"/>
          </p:cNvPicPr>
          <p:nvPr/>
        </p:nvPicPr>
        <p:blipFill>
          <a:blip r:embed="rId3"/>
          <a:stretch>
            <a:fillRect/>
          </a:stretch>
        </p:blipFill>
        <p:spPr>
          <a:xfrm>
            <a:off x="3084454" y="4911436"/>
            <a:ext cx="4438565" cy="1140836"/>
          </a:xfrm>
          <a:prstGeom prst="rect">
            <a:avLst/>
          </a:prstGeom>
        </p:spPr>
      </p:pic>
    </p:spTree>
    <p:extLst>
      <p:ext uri="{BB962C8B-B14F-4D97-AF65-F5344CB8AC3E}">
        <p14:creationId xmlns:p14="http://schemas.microsoft.com/office/powerpoint/2010/main" val="422449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Classification Model</a:t>
            </a:r>
            <a:endParaRPr lang="en-US" dirty="0"/>
          </a:p>
        </p:txBody>
      </p:sp>
      <p:sp>
        <p:nvSpPr>
          <p:cNvPr id="3" name="Content Placeholder 2"/>
          <p:cNvSpPr>
            <a:spLocks noGrp="1"/>
          </p:cNvSpPr>
          <p:nvPr>
            <p:ph idx="1"/>
          </p:nvPr>
        </p:nvSpPr>
        <p:spPr/>
        <p:txBody>
          <a:bodyPr/>
          <a:lstStyle/>
          <a:p>
            <a:r>
              <a:rPr lang="en-US" dirty="0" smtClean="0"/>
              <a:t>Same as previous model and dataset of brand </a:t>
            </a:r>
          </a:p>
          <a:p>
            <a:r>
              <a:rPr lang="en-US" dirty="0" smtClean="0"/>
              <a:t>Will train our CNN model </a:t>
            </a:r>
          </a:p>
          <a:p>
            <a:pPr lvl="1"/>
            <a:r>
              <a:rPr lang="en-US" dirty="0" smtClean="0"/>
              <a:t>Using image generator multi category (9 brand)</a:t>
            </a:r>
          </a:p>
          <a:p>
            <a:pPr lvl="2"/>
            <a:r>
              <a:rPr lang="en-US" dirty="0" smtClean="0"/>
              <a:t>using </a:t>
            </a:r>
            <a:r>
              <a:rPr lang="en-US" dirty="0" err="1" smtClean="0"/>
              <a:t>softmax</a:t>
            </a:r>
            <a:r>
              <a:rPr lang="en-US" dirty="0" smtClean="0"/>
              <a:t> on output that will give probability for every brand.</a:t>
            </a:r>
          </a:p>
          <a:p>
            <a:pPr lvl="2"/>
            <a:r>
              <a:rPr lang="en-US" dirty="0" smtClean="0"/>
              <a:t>max probability index will be our brand.</a:t>
            </a:r>
          </a:p>
        </p:txBody>
      </p:sp>
      <p:pic>
        <p:nvPicPr>
          <p:cNvPr id="4" name="Picture 3"/>
          <p:cNvPicPr>
            <a:picLocks noChangeAspect="1"/>
          </p:cNvPicPr>
          <p:nvPr/>
        </p:nvPicPr>
        <p:blipFill>
          <a:blip r:embed="rId2"/>
          <a:stretch>
            <a:fillRect/>
          </a:stretch>
        </p:blipFill>
        <p:spPr>
          <a:xfrm>
            <a:off x="7155873" y="3494238"/>
            <a:ext cx="4197927" cy="3236473"/>
          </a:xfrm>
          <a:prstGeom prst="rect">
            <a:avLst/>
          </a:prstGeom>
        </p:spPr>
      </p:pic>
    </p:spTree>
    <p:extLst>
      <p:ext uri="{BB962C8B-B14F-4D97-AF65-F5344CB8AC3E}">
        <p14:creationId xmlns:p14="http://schemas.microsoft.com/office/powerpoint/2010/main" val="8648425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342</TotalTime>
  <Words>1453</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Challenge 2 V2</vt:lpstr>
      <vt:lpstr>Index</vt:lpstr>
      <vt:lpstr>Labeling Images</vt:lpstr>
      <vt:lpstr>Use Regional Convolutional Neural Network</vt:lpstr>
      <vt:lpstr>Use Regional Convolutional Neural Network</vt:lpstr>
      <vt:lpstr>Use Regional Convolutional Neural Network</vt:lpstr>
      <vt:lpstr>Plate Classification Model</vt:lpstr>
      <vt:lpstr>Plate Classification Model</vt:lpstr>
      <vt:lpstr>Brand Classification Model</vt:lpstr>
      <vt:lpstr>Brand Classification Model</vt:lpstr>
      <vt:lpstr>Optical Character Recognition for Plate</vt:lpstr>
      <vt:lpstr>Optical Character Recognition for Plate</vt:lpstr>
      <vt:lpstr>Optical Character Recognition for Plate</vt:lpstr>
      <vt:lpstr>Yolo Truck Detection</vt:lpstr>
      <vt:lpstr>Detect and Recognize Truck Brand</vt:lpstr>
      <vt:lpstr>Detect and Recognize Truck Brand</vt:lpstr>
      <vt:lpstr>Detect Truck Plate</vt:lpstr>
      <vt:lpstr>Truck plate segmentation</vt:lpstr>
      <vt:lpstr>Truck plate recognition</vt:lpstr>
      <vt:lpstr>Problems</vt:lpstr>
      <vt:lpstr>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2 V2</dc:title>
  <dc:creator>Fuhrer</dc:creator>
  <cp:lastModifiedBy>Fuhrer</cp:lastModifiedBy>
  <cp:revision>37</cp:revision>
  <dcterms:created xsi:type="dcterms:W3CDTF">2020-12-19T14:11:36Z</dcterms:created>
  <dcterms:modified xsi:type="dcterms:W3CDTF">2020-12-19T21:29:52Z</dcterms:modified>
</cp:coreProperties>
</file>