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72" r:id="rId6"/>
    <p:sldId id="260" r:id="rId7"/>
    <p:sldId id="261" r:id="rId8"/>
    <p:sldId id="264" r:id="rId9"/>
    <p:sldId id="262" r:id="rId10"/>
    <p:sldId id="263" r:id="rId11"/>
    <p:sldId id="265" r:id="rId12"/>
    <p:sldId id="273" r:id="rId13"/>
    <p:sldId id="266" r:id="rId14"/>
    <p:sldId id="267" r:id="rId15"/>
    <p:sldId id="268" r:id="rId16"/>
    <p:sldId id="275" r:id="rId17"/>
    <p:sldId id="269" r:id="rId18"/>
    <p:sldId id="270" r:id="rId19"/>
    <p:sldId id="274"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6A26DD-DCFD-4A3A-81E3-F2F8722522BF}"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958C5-4F3B-48EF-A429-626178DF7AB2}" type="slidenum">
              <a:rPr lang="en-US" smtClean="0"/>
              <a:t>‹#›</a:t>
            </a:fld>
            <a:endParaRPr lang="en-US"/>
          </a:p>
        </p:txBody>
      </p:sp>
    </p:spTree>
    <p:extLst>
      <p:ext uri="{BB962C8B-B14F-4D97-AF65-F5344CB8AC3E}">
        <p14:creationId xmlns:p14="http://schemas.microsoft.com/office/powerpoint/2010/main" val="105690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6A26DD-DCFD-4A3A-81E3-F2F8722522BF}"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958C5-4F3B-48EF-A429-626178DF7AB2}" type="slidenum">
              <a:rPr lang="en-US" smtClean="0"/>
              <a:t>‹#›</a:t>
            </a:fld>
            <a:endParaRPr lang="en-US"/>
          </a:p>
        </p:txBody>
      </p:sp>
    </p:spTree>
    <p:extLst>
      <p:ext uri="{BB962C8B-B14F-4D97-AF65-F5344CB8AC3E}">
        <p14:creationId xmlns:p14="http://schemas.microsoft.com/office/powerpoint/2010/main" val="2306519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6A26DD-DCFD-4A3A-81E3-F2F8722522BF}"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958C5-4F3B-48EF-A429-626178DF7AB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30165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6A26DD-DCFD-4A3A-81E3-F2F8722522BF}"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958C5-4F3B-48EF-A429-626178DF7AB2}" type="slidenum">
              <a:rPr lang="en-US" smtClean="0"/>
              <a:t>‹#›</a:t>
            </a:fld>
            <a:endParaRPr lang="en-US"/>
          </a:p>
        </p:txBody>
      </p:sp>
    </p:spTree>
    <p:extLst>
      <p:ext uri="{BB962C8B-B14F-4D97-AF65-F5344CB8AC3E}">
        <p14:creationId xmlns:p14="http://schemas.microsoft.com/office/powerpoint/2010/main" val="646543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6A26DD-DCFD-4A3A-81E3-F2F8722522BF}"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958C5-4F3B-48EF-A429-626178DF7AB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8177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6A26DD-DCFD-4A3A-81E3-F2F8722522BF}"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958C5-4F3B-48EF-A429-626178DF7AB2}" type="slidenum">
              <a:rPr lang="en-US" smtClean="0"/>
              <a:t>‹#›</a:t>
            </a:fld>
            <a:endParaRPr lang="en-US"/>
          </a:p>
        </p:txBody>
      </p:sp>
    </p:spTree>
    <p:extLst>
      <p:ext uri="{BB962C8B-B14F-4D97-AF65-F5344CB8AC3E}">
        <p14:creationId xmlns:p14="http://schemas.microsoft.com/office/powerpoint/2010/main" val="3000154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6A26DD-DCFD-4A3A-81E3-F2F8722522BF}"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958C5-4F3B-48EF-A429-626178DF7AB2}" type="slidenum">
              <a:rPr lang="en-US" smtClean="0"/>
              <a:t>‹#›</a:t>
            </a:fld>
            <a:endParaRPr lang="en-US"/>
          </a:p>
        </p:txBody>
      </p:sp>
    </p:spTree>
    <p:extLst>
      <p:ext uri="{BB962C8B-B14F-4D97-AF65-F5344CB8AC3E}">
        <p14:creationId xmlns:p14="http://schemas.microsoft.com/office/powerpoint/2010/main" val="293722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6A26DD-DCFD-4A3A-81E3-F2F8722522BF}"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958C5-4F3B-48EF-A429-626178DF7AB2}" type="slidenum">
              <a:rPr lang="en-US" smtClean="0"/>
              <a:t>‹#›</a:t>
            </a:fld>
            <a:endParaRPr lang="en-US"/>
          </a:p>
        </p:txBody>
      </p:sp>
    </p:spTree>
    <p:extLst>
      <p:ext uri="{BB962C8B-B14F-4D97-AF65-F5344CB8AC3E}">
        <p14:creationId xmlns:p14="http://schemas.microsoft.com/office/powerpoint/2010/main" val="3966325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6A26DD-DCFD-4A3A-81E3-F2F8722522BF}"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958C5-4F3B-48EF-A429-626178DF7AB2}" type="slidenum">
              <a:rPr lang="en-US" smtClean="0"/>
              <a:t>‹#›</a:t>
            </a:fld>
            <a:endParaRPr lang="en-US"/>
          </a:p>
        </p:txBody>
      </p:sp>
    </p:spTree>
    <p:extLst>
      <p:ext uri="{BB962C8B-B14F-4D97-AF65-F5344CB8AC3E}">
        <p14:creationId xmlns:p14="http://schemas.microsoft.com/office/powerpoint/2010/main" val="2309135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6A26DD-DCFD-4A3A-81E3-F2F8722522BF}"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958C5-4F3B-48EF-A429-626178DF7AB2}" type="slidenum">
              <a:rPr lang="en-US" smtClean="0"/>
              <a:t>‹#›</a:t>
            </a:fld>
            <a:endParaRPr lang="en-US"/>
          </a:p>
        </p:txBody>
      </p:sp>
    </p:spTree>
    <p:extLst>
      <p:ext uri="{BB962C8B-B14F-4D97-AF65-F5344CB8AC3E}">
        <p14:creationId xmlns:p14="http://schemas.microsoft.com/office/powerpoint/2010/main" val="774371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6A26DD-DCFD-4A3A-81E3-F2F8722522BF}"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4958C5-4F3B-48EF-A429-626178DF7AB2}" type="slidenum">
              <a:rPr lang="en-US" smtClean="0"/>
              <a:t>‹#›</a:t>
            </a:fld>
            <a:endParaRPr lang="en-US"/>
          </a:p>
        </p:txBody>
      </p:sp>
    </p:spTree>
    <p:extLst>
      <p:ext uri="{BB962C8B-B14F-4D97-AF65-F5344CB8AC3E}">
        <p14:creationId xmlns:p14="http://schemas.microsoft.com/office/powerpoint/2010/main" val="356345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6A26DD-DCFD-4A3A-81E3-F2F8722522BF}" type="datetimeFigureOut">
              <a:rPr lang="en-US" smtClean="0"/>
              <a:t>12/13/2020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4958C5-4F3B-48EF-A429-626178DF7AB2}" type="slidenum">
              <a:rPr lang="en-US" smtClean="0"/>
              <a:t>‹#›</a:t>
            </a:fld>
            <a:endParaRPr lang="en-US"/>
          </a:p>
        </p:txBody>
      </p:sp>
    </p:spTree>
    <p:extLst>
      <p:ext uri="{BB962C8B-B14F-4D97-AF65-F5344CB8AC3E}">
        <p14:creationId xmlns:p14="http://schemas.microsoft.com/office/powerpoint/2010/main" val="48406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6A26DD-DCFD-4A3A-81E3-F2F8722522BF}" type="datetimeFigureOut">
              <a:rPr lang="en-US" smtClean="0"/>
              <a:t>12/13/2020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4958C5-4F3B-48EF-A429-626178DF7AB2}" type="slidenum">
              <a:rPr lang="en-US" smtClean="0"/>
              <a:t>‹#›</a:t>
            </a:fld>
            <a:endParaRPr lang="en-US"/>
          </a:p>
        </p:txBody>
      </p:sp>
    </p:spTree>
    <p:extLst>
      <p:ext uri="{BB962C8B-B14F-4D97-AF65-F5344CB8AC3E}">
        <p14:creationId xmlns:p14="http://schemas.microsoft.com/office/powerpoint/2010/main" val="567690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6A26DD-DCFD-4A3A-81E3-F2F8722522BF}" type="datetimeFigureOut">
              <a:rPr lang="en-US" smtClean="0"/>
              <a:t>12/13/2020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4958C5-4F3B-48EF-A429-626178DF7AB2}" type="slidenum">
              <a:rPr lang="en-US" smtClean="0"/>
              <a:t>‹#›</a:t>
            </a:fld>
            <a:endParaRPr lang="en-US"/>
          </a:p>
        </p:txBody>
      </p:sp>
    </p:spTree>
    <p:extLst>
      <p:ext uri="{BB962C8B-B14F-4D97-AF65-F5344CB8AC3E}">
        <p14:creationId xmlns:p14="http://schemas.microsoft.com/office/powerpoint/2010/main" val="2727121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6A26DD-DCFD-4A3A-81E3-F2F8722522BF}"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4958C5-4F3B-48EF-A429-626178DF7AB2}" type="slidenum">
              <a:rPr lang="en-US" smtClean="0"/>
              <a:t>‹#›</a:t>
            </a:fld>
            <a:endParaRPr lang="en-US"/>
          </a:p>
        </p:txBody>
      </p:sp>
    </p:spTree>
    <p:extLst>
      <p:ext uri="{BB962C8B-B14F-4D97-AF65-F5344CB8AC3E}">
        <p14:creationId xmlns:p14="http://schemas.microsoft.com/office/powerpoint/2010/main" val="1776840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6A26DD-DCFD-4A3A-81E3-F2F8722522BF}"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4958C5-4F3B-48EF-A429-626178DF7AB2}" type="slidenum">
              <a:rPr lang="en-US" smtClean="0"/>
              <a:t>‹#›</a:t>
            </a:fld>
            <a:endParaRPr lang="en-US"/>
          </a:p>
        </p:txBody>
      </p:sp>
    </p:spTree>
    <p:extLst>
      <p:ext uri="{BB962C8B-B14F-4D97-AF65-F5344CB8AC3E}">
        <p14:creationId xmlns:p14="http://schemas.microsoft.com/office/powerpoint/2010/main" val="4110411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6A26DD-DCFD-4A3A-81E3-F2F8722522BF}" type="datetimeFigureOut">
              <a:rPr lang="en-US" smtClean="0"/>
              <a:t>12/13/2020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84958C5-4F3B-48EF-A429-626178DF7AB2}" type="slidenum">
              <a:rPr lang="en-US" smtClean="0"/>
              <a:t>‹#›</a:t>
            </a:fld>
            <a:endParaRPr lang="en-US"/>
          </a:p>
        </p:txBody>
      </p:sp>
    </p:spTree>
    <p:extLst>
      <p:ext uri="{BB962C8B-B14F-4D97-AF65-F5344CB8AC3E}">
        <p14:creationId xmlns:p14="http://schemas.microsoft.com/office/powerpoint/2010/main" val="4827377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Challenge 2</a:t>
            </a:r>
            <a:endParaRPr lang="en-US" dirty="0"/>
          </a:p>
        </p:txBody>
      </p:sp>
      <p:sp>
        <p:nvSpPr>
          <p:cNvPr id="3" name="Subtitle 2"/>
          <p:cNvSpPr>
            <a:spLocks noGrp="1"/>
          </p:cNvSpPr>
          <p:nvPr>
            <p:ph type="subTitle" idx="1"/>
          </p:nvPr>
        </p:nvSpPr>
        <p:spPr/>
        <p:txBody>
          <a:bodyPr/>
          <a:lstStyle/>
          <a:p>
            <a:pPr algn="l"/>
            <a:r>
              <a:rPr lang="en-US" dirty="0" smtClean="0"/>
              <a:t>Tunnel Truck Detection</a:t>
            </a:r>
          </a:p>
          <a:p>
            <a:pPr algn="l"/>
            <a:r>
              <a:rPr lang="en-US" dirty="0" smtClean="0"/>
              <a:t>Made by : Mohamed Ahmed</a:t>
            </a:r>
            <a:endParaRPr lang="en-US" dirty="0"/>
          </a:p>
        </p:txBody>
      </p:sp>
    </p:spTree>
    <p:extLst>
      <p:ext uri="{BB962C8B-B14F-4D97-AF65-F5344CB8AC3E}">
        <p14:creationId xmlns:p14="http://schemas.microsoft.com/office/powerpoint/2010/main" val="1169737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Classify plate number</a:t>
            </a:r>
          </a:p>
        </p:txBody>
      </p:sp>
      <p:sp>
        <p:nvSpPr>
          <p:cNvPr id="3" name="Content Placeholder 2"/>
          <p:cNvSpPr>
            <a:spLocks noGrp="1"/>
          </p:cNvSpPr>
          <p:nvPr>
            <p:ph idx="1"/>
          </p:nvPr>
        </p:nvSpPr>
        <p:spPr/>
        <p:txBody>
          <a:bodyPr>
            <a:normAutofit/>
          </a:bodyPr>
          <a:lstStyle/>
          <a:p>
            <a:pPr lvl="1"/>
            <a:r>
              <a:rPr lang="en-US" dirty="0" smtClean="0"/>
              <a:t>Layer </a:t>
            </a:r>
            <a:r>
              <a:rPr lang="en-US" dirty="0"/>
              <a:t>4:</a:t>
            </a:r>
          </a:p>
          <a:p>
            <a:pPr lvl="2"/>
            <a:r>
              <a:rPr lang="en-US" dirty="0"/>
              <a:t>CNN Layer with filter=64 kernel=(5,5), Batch normalization</a:t>
            </a:r>
          </a:p>
          <a:p>
            <a:pPr lvl="2"/>
            <a:r>
              <a:rPr lang="en-US" dirty="0"/>
              <a:t>Max pooling Layer pool size (2,2)</a:t>
            </a:r>
          </a:p>
          <a:p>
            <a:pPr lvl="2"/>
            <a:r>
              <a:rPr lang="en-US" dirty="0"/>
              <a:t>Drop out for regularization</a:t>
            </a:r>
          </a:p>
          <a:p>
            <a:pPr lvl="1"/>
            <a:r>
              <a:rPr lang="en-US" dirty="0"/>
              <a:t>Layer 5:</a:t>
            </a:r>
          </a:p>
          <a:p>
            <a:pPr lvl="2"/>
            <a:r>
              <a:rPr lang="en-US" dirty="0"/>
              <a:t>CNN Layer with filter=64 kernel=(5,5), Batch normalization</a:t>
            </a:r>
          </a:p>
          <a:p>
            <a:pPr lvl="2"/>
            <a:r>
              <a:rPr lang="en-US" dirty="0"/>
              <a:t>Max pooling Layer pool size (2,2)</a:t>
            </a:r>
          </a:p>
          <a:p>
            <a:pPr lvl="2"/>
            <a:r>
              <a:rPr lang="en-US" dirty="0"/>
              <a:t>Drop out for </a:t>
            </a:r>
            <a:r>
              <a:rPr lang="en-US" dirty="0" smtClean="0"/>
              <a:t>regularization</a:t>
            </a:r>
          </a:p>
          <a:p>
            <a:pPr lvl="1"/>
            <a:r>
              <a:rPr lang="en-US" dirty="0" smtClean="0"/>
              <a:t>Flatten The Result and add fully connected one with 47 output cell for every character and digits in data set</a:t>
            </a:r>
            <a:endParaRPr lang="en-US" dirty="0"/>
          </a:p>
          <a:p>
            <a:endParaRPr lang="en-US" dirty="0"/>
          </a:p>
        </p:txBody>
      </p:sp>
    </p:spTree>
    <p:extLst>
      <p:ext uri="{BB962C8B-B14F-4D97-AF65-F5344CB8AC3E}">
        <p14:creationId xmlns:p14="http://schemas.microsoft.com/office/powerpoint/2010/main" val="1908384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 truck </a:t>
            </a:r>
            <a:r>
              <a:rPr lang="en-US" dirty="0" smtClean="0"/>
              <a:t>brand</a:t>
            </a:r>
            <a:endParaRPr lang="en-US" dirty="0"/>
          </a:p>
        </p:txBody>
      </p:sp>
      <p:sp>
        <p:nvSpPr>
          <p:cNvPr id="3" name="Content Placeholder 2"/>
          <p:cNvSpPr>
            <a:spLocks noGrp="1"/>
          </p:cNvSpPr>
          <p:nvPr>
            <p:ph idx="1"/>
          </p:nvPr>
        </p:nvSpPr>
        <p:spPr/>
        <p:txBody>
          <a:bodyPr/>
          <a:lstStyle/>
          <a:p>
            <a:r>
              <a:rPr lang="en-US" dirty="0" smtClean="0"/>
              <a:t>The contour idea did not work fine here</a:t>
            </a:r>
          </a:p>
          <a:p>
            <a:r>
              <a:rPr lang="en-US" dirty="0" smtClean="0"/>
              <a:t>The manual classify of images take too much time</a:t>
            </a:r>
          </a:p>
          <a:p>
            <a:r>
              <a:rPr lang="en-US" dirty="0" smtClean="0"/>
              <a:t>And there was few data to depend on even my using image augmentation result never exceed 30%.</a:t>
            </a:r>
          </a:p>
          <a:p>
            <a:r>
              <a:rPr lang="en-US" dirty="0" smtClean="0"/>
              <a:t>So by using </a:t>
            </a:r>
            <a:r>
              <a:rPr lang="en-US" dirty="0" err="1" smtClean="0"/>
              <a:t>opencv</a:t>
            </a:r>
            <a:r>
              <a:rPr lang="en-US" dirty="0" smtClean="0"/>
              <a:t> template match:</a:t>
            </a:r>
          </a:p>
          <a:p>
            <a:pPr lvl="1"/>
            <a:r>
              <a:rPr lang="en-US" dirty="0"/>
              <a:t>convert it to </a:t>
            </a:r>
            <a:r>
              <a:rPr lang="en-US" dirty="0" smtClean="0"/>
              <a:t>grayscale</a:t>
            </a:r>
            <a:endParaRPr lang="en-US" dirty="0"/>
          </a:p>
          <a:p>
            <a:pPr lvl="1"/>
            <a:r>
              <a:rPr lang="en-US" dirty="0"/>
              <a:t>resize the image according to the scale, and keep </a:t>
            </a:r>
            <a:r>
              <a:rPr lang="en-US" dirty="0" smtClean="0"/>
              <a:t>track of the ratio of the resizing</a:t>
            </a:r>
          </a:p>
          <a:p>
            <a:pPr lvl="1"/>
            <a:r>
              <a:rPr lang="en-US" dirty="0"/>
              <a:t>if the resized image is smaller than the </a:t>
            </a:r>
            <a:r>
              <a:rPr lang="en-US" dirty="0" smtClean="0"/>
              <a:t>template.</a:t>
            </a:r>
          </a:p>
          <a:p>
            <a:pPr lvl="1"/>
            <a:r>
              <a:rPr lang="en-US" dirty="0"/>
              <a:t>detect edges in the resized, grayscale image and apply </a:t>
            </a:r>
            <a:r>
              <a:rPr lang="en-US" dirty="0" smtClean="0"/>
              <a:t>template.</a:t>
            </a:r>
          </a:p>
          <a:p>
            <a:pPr lvl="1"/>
            <a:r>
              <a:rPr lang="en-US" dirty="0"/>
              <a:t> if we have found a new maximum correlation </a:t>
            </a:r>
            <a:r>
              <a:rPr lang="en-US" dirty="0" smtClean="0"/>
              <a:t>value.</a:t>
            </a:r>
          </a:p>
        </p:txBody>
      </p:sp>
    </p:spTree>
    <p:extLst>
      <p:ext uri="{BB962C8B-B14F-4D97-AF65-F5344CB8AC3E}">
        <p14:creationId xmlns:p14="http://schemas.microsoft.com/office/powerpoint/2010/main" val="12742336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 truck brand</a:t>
            </a:r>
          </a:p>
        </p:txBody>
      </p:sp>
      <p:sp>
        <p:nvSpPr>
          <p:cNvPr id="3" name="Content Placeholder 2"/>
          <p:cNvSpPr>
            <a:spLocks noGrp="1"/>
          </p:cNvSpPr>
          <p:nvPr>
            <p:ph idx="1"/>
          </p:nvPr>
        </p:nvSpPr>
        <p:spPr/>
        <p:txBody>
          <a:bodyPr/>
          <a:lstStyle/>
          <a:p>
            <a:r>
              <a:rPr lang="en-US" dirty="0" smtClean="0"/>
              <a:t>From                                                   To                                                                              </a:t>
            </a:r>
          </a:p>
          <a:p>
            <a:endParaRPr lang="en-US" dirty="0"/>
          </a:p>
        </p:txBody>
      </p:sp>
      <p:pic>
        <p:nvPicPr>
          <p:cNvPr id="5" name="Picture 4"/>
          <p:cNvPicPr>
            <a:picLocks noChangeAspect="1"/>
          </p:cNvPicPr>
          <p:nvPr/>
        </p:nvPicPr>
        <p:blipFill>
          <a:blip r:embed="rId2"/>
          <a:stretch>
            <a:fillRect/>
          </a:stretch>
        </p:blipFill>
        <p:spPr>
          <a:xfrm>
            <a:off x="4700580" y="3127310"/>
            <a:ext cx="4213346" cy="2912341"/>
          </a:xfrm>
          <a:prstGeom prst="rect">
            <a:avLst/>
          </a:prstGeom>
        </p:spPr>
      </p:pic>
      <p:pic>
        <p:nvPicPr>
          <p:cNvPr id="6" name="Picture 5"/>
          <p:cNvPicPr>
            <a:picLocks noChangeAspect="1"/>
          </p:cNvPicPr>
          <p:nvPr/>
        </p:nvPicPr>
        <p:blipFill>
          <a:blip r:embed="rId3"/>
          <a:stretch>
            <a:fillRect/>
          </a:stretch>
        </p:blipFill>
        <p:spPr>
          <a:xfrm>
            <a:off x="916565" y="3190465"/>
            <a:ext cx="3784015" cy="2786033"/>
          </a:xfrm>
          <a:prstGeom prst="rect">
            <a:avLst/>
          </a:prstGeom>
        </p:spPr>
      </p:pic>
    </p:spTree>
    <p:extLst>
      <p:ext uri="{BB962C8B-B14F-4D97-AF65-F5344CB8AC3E}">
        <p14:creationId xmlns:p14="http://schemas.microsoft.com/office/powerpoint/2010/main" val="3977284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Classify truck </a:t>
            </a:r>
            <a:r>
              <a:rPr lang="en-US" dirty="0" smtClean="0"/>
              <a:t>brand</a:t>
            </a:r>
            <a:endParaRPr lang="en-US" dirty="0"/>
          </a:p>
        </p:txBody>
      </p:sp>
      <p:sp>
        <p:nvSpPr>
          <p:cNvPr id="3" name="Content Placeholder 2"/>
          <p:cNvSpPr>
            <a:spLocks noGrp="1"/>
          </p:cNvSpPr>
          <p:nvPr>
            <p:ph idx="1"/>
          </p:nvPr>
        </p:nvSpPr>
        <p:spPr/>
        <p:txBody>
          <a:bodyPr>
            <a:normAutofit lnSpcReduction="10000"/>
          </a:bodyPr>
          <a:lstStyle/>
          <a:p>
            <a:r>
              <a:rPr lang="en-US" dirty="0" smtClean="0"/>
              <a:t>From previous method we don’t need to use any classification.</a:t>
            </a:r>
          </a:p>
          <a:p>
            <a:r>
              <a:rPr lang="en-US" dirty="0" smtClean="0"/>
              <a:t>But after detection there was some noises and miss labeling for brand.</a:t>
            </a:r>
          </a:p>
          <a:p>
            <a:r>
              <a:rPr lang="en-US" dirty="0" smtClean="0"/>
              <a:t>So the manual crop of tuck brand and classify it with </a:t>
            </a:r>
            <a:r>
              <a:rPr lang="en-US" dirty="0" err="1" smtClean="0"/>
              <a:t>cnn</a:t>
            </a:r>
            <a:r>
              <a:rPr lang="en-US" dirty="0" smtClean="0"/>
              <a:t>.</a:t>
            </a:r>
          </a:p>
          <a:p>
            <a:pPr lvl="1"/>
            <a:r>
              <a:rPr lang="en-US" dirty="0" smtClean="0"/>
              <a:t>Layer </a:t>
            </a:r>
            <a:r>
              <a:rPr lang="en-US" dirty="0"/>
              <a:t>1:</a:t>
            </a:r>
          </a:p>
          <a:p>
            <a:pPr lvl="2"/>
            <a:r>
              <a:rPr lang="en-US" dirty="0"/>
              <a:t>CNN Layer with </a:t>
            </a:r>
            <a:r>
              <a:rPr lang="en-US" dirty="0" smtClean="0"/>
              <a:t>filter=32 </a:t>
            </a:r>
            <a:r>
              <a:rPr lang="en-US" dirty="0"/>
              <a:t>kernel</a:t>
            </a:r>
            <a:r>
              <a:rPr lang="en-US" dirty="0" smtClean="0"/>
              <a:t>=(3,3)</a:t>
            </a:r>
          </a:p>
          <a:p>
            <a:pPr lvl="2"/>
            <a:r>
              <a:rPr lang="en-US" dirty="0" smtClean="0"/>
              <a:t>Max </a:t>
            </a:r>
            <a:r>
              <a:rPr lang="en-US" dirty="0"/>
              <a:t>pooling Layer pool size (2,2)</a:t>
            </a:r>
          </a:p>
          <a:p>
            <a:pPr lvl="2"/>
            <a:r>
              <a:rPr lang="en-US" dirty="0" smtClean="0"/>
              <a:t>Batch normalization</a:t>
            </a:r>
            <a:endParaRPr lang="en-US" dirty="0"/>
          </a:p>
          <a:p>
            <a:pPr lvl="1"/>
            <a:r>
              <a:rPr lang="en-US" dirty="0"/>
              <a:t>Layer </a:t>
            </a:r>
            <a:r>
              <a:rPr lang="en-US" dirty="0" smtClean="0"/>
              <a:t>2:</a:t>
            </a:r>
            <a:endParaRPr lang="en-US" dirty="0"/>
          </a:p>
          <a:p>
            <a:pPr lvl="2"/>
            <a:r>
              <a:rPr lang="en-US" dirty="0"/>
              <a:t>CNN Layer with </a:t>
            </a:r>
            <a:r>
              <a:rPr lang="en-US" dirty="0" smtClean="0"/>
              <a:t>filter=64 </a:t>
            </a:r>
            <a:r>
              <a:rPr lang="en-US" dirty="0"/>
              <a:t>kernel=(3,3)</a:t>
            </a:r>
          </a:p>
          <a:p>
            <a:pPr lvl="2"/>
            <a:r>
              <a:rPr lang="en-US" dirty="0"/>
              <a:t>Max pooling Layer pool size (2,2)</a:t>
            </a:r>
          </a:p>
          <a:p>
            <a:pPr lvl="2"/>
            <a:r>
              <a:rPr lang="en-US" dirty="0"/>
              <a:t>Batch normalization</a:t>
            </a:r>
          </a:p>
          <a:p>
            <a:pPr lvl="1"/>
            <a:endParaRPr lang="en-US" dirty="0" smtClean="0"/>
          </a:p>
          <a:p>
            <a:pPr lvl="2"/>
            <a:endParaRPr lang="en-US" dirty="0"/>
          </a:p>
        </p:txBody>
      </p:sp>
    </p:spTree>
    <p:extLst>
      <p:ext uri="{BB962C8B-B14F-4D97-AF65-F5344CB8AC3E}">
        <p14:creationId xmlns:p14="http://schemas.microsoft.com/office/powerpoint/2010/main" val="4130828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Classify truck brand</a:t>
            </a:r>
          </a:p>
        </p:txBody>
      </p:sp>
      <p:sp>
        <p:nvSpPr>
          <p:cNvPr id="3" name="Content Placeholder 2"/>
          <p:cNvSpPr>
            <a:spLocks noGrp="1"/>
          </p:cNvSpPr>
          <p:nvPr>
            <p:ph idx="1"/>
          </p:nvPr>
        </p:nvSpPr>
        <p:spPr/>
        <p:txBody>
          <a:bodyPr>
            <a:normAutofit/>
          </a:bodyPr>
          <a:lstStyle/>
          <a:p>
            <a:r>
              <a:rPr lang="en-US" dirty="0"/>
              <a:t>Layer </a:t>
            </a:r>
            <a:r>
              <a:rPr lang="en-US" dirty="0" smtClean="0"/>
              <a:t>3:</a:t>
            </a:r>
            <a:endParaRPr lang="en-US" dirty="0"/>
          </a:p>
          <a:p>
            <a:pPr lvl="1"/>
            <a:r>
              <a:rPr lang="en-US" dirty="0"/>
              <a:t>CNN Layer with </a:t>
            </a:r>
            <a:r>
              <a:rPr lang="en-US" dirty="0" smtClean="0"/>
              <a:t>filter=128 </a:t>
            </a:r>
            <a:r>
              <a:rPr lang="en-US" dirty="0"/>
              <a:t>kernel=(3,3)</a:t>
            </a:r>
          </a:p>
          <a:p>
            <a:pPr lvl="1"/>
            <a:r>
              <a:rPr lang="en-US" dirty="0"/>
              <a:t>Max pooling Layer pool size (</a:t>
            </a:r>
            <a:r>
              <a:rPr lang="en-US" dirty="0" smtClean="0"/>
              <a:t>2,2)</a:t>
            </a:r>
          </a:p>
          <a:p>
            <a:pPr lvl="1"/>
            <a:r>
              <a:rPr lang="en-US" dirty="0" smtClean="0"/>
              <a:t>Batch </a:t>
            </a:r>
            <a:r>
              <a:rPr lang="en-US" dirty="0"/>
              <a:t>normalization</a:t>
            </a:r>
          </a:p>
          <a:p>
            <a:r>
              <a:rPr lang="en-US" dirty="0"/>
              <a:t>Layer </a:t>
            </a:r>
            <a:r>
              <a:rPr lang="en-US" dirty="0" smtClean="0"/>
              <a:t>4:</a:t>
            </a:r>
            <a:endParaRPr lang="en-US" dirty="0"/>
          </a:p>
          <a:p>
            <a:pPr lvl="1"/>
            <a:r>
              <a:rPr lang="en-US" dirty="0"/>
              <a:t>CNN Layer with </a:t>
            </a:r>
            <a:r>
              <a:rPr lang="en-US" dirty="0" smtClean="0"/>
              <a:t>filter=256 </a:t>
            </a:r>
            <a:r>
              <a:rPr lang="en-US" dirty="0"/>
              <a:t>kernel=(3,3)</a:t>
            </a:r>
          </a:p>
          <a:p>
            <a:pPr lvl="1"/>
            <a:r>
              <a:rPr lang="en-US" dirty="0"/>
              <a:t>Max pooling Layer pool size (2,2)</a:t>
            </a:r>
          </a:p>
          <a:p>
            <a:pPr lvl="1"/>
            <a:r>
              <a:rPr lang="en-US" dirty="0"/>
              <a:t>Batch </a:t>
            </a:r>
            <a:r>
              <a:rPr lang="en-US" dirty="0" smtClean="0"/>
              <a:t>normalization</a:t>
            </a:r>
          </a:p>
          <a:p>
            <a:r>
              <a:rPr lang="en-US" dirty="0" smtClean="0"/>
              <a:t>Flatten The result and do fully connected network </a:t>
            </a:r>
          </a:p>
          <a:p>
            <a:r>
              <a:rPr lang="en-US" dirty="0" smtClean="0"/>
              <a:t>With out but of 9 brand truck.</a:t>
            </a:r>
          </a:p>
          <a:p>
            <a:endParaRPr lang="en-US" dirty="0"/>
          </a:p>
          <a:p>
            <a:endParaRPr lang="en-US" dirty="0"/>
          </a:p>
        </p:txBody>
      </p:sp>
      <p:pic>
        <p:nvPicPr>
          <p:cNvPr id="4" name="Picture 3"/>
          <p:cNvPicPr>
            <a:picLocks noChangeAspect="1"/>
          </p:cNvPicPr>
          <p:nvPr/>
        </p:nvPicPr>
        <p:blipFill>
          <a:blip r:embed="rId2"/>
          <a:stretch>
            <a:fillRect/>
          </a:stretch>
        </p:blipFill>
        <p:spPr>
          <a:xfrm>
            <a:off x="4554797" y="5545258"/>
            <a:ext cx="4719205" cy="1077215"/>
          </a:xfrm>
          <a:prstGeom prst="rect">
            <a:avLst/>
          </a:prstGeom>
        </p:spPr>
      </p:pic>
    </p:spTree>
    <p:extLst>
      <p:ext uri="{BB962C8B-B14F-4D97-AF65-F5344CB8AC3E}">
        <p14:creationId xmlns:p14="http://schemas.microsoft.com/office/powerpoint/2010/main" val="18127102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 come the glow and haze from the video frames</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smtClean="0"/>
          </a:p>
          <a:p>
            <a:pPr marL="0" indent="0">
              <a:buNone/>
            </a:pPr>
            <a:endParaRPr lang="en-US" dirty="0"/>
          </a:p>
          <a:p>
            <a:endParaRPr lang="en-US" dirty="0" smtClean="0"/>
          </a:p>
          <a:p>
            <a:r>
              <a:rPr lang="en-US" dirty="0"/>
              <a:t>where </a:t>
            </a:r>
            <a:r>
              <a:rPr lang="en-US" dirty="0" smtClean="0"/>
              <a:t>I </a:t>
            </a:r>
            <a:r>
              <a:rPr lang="en-US" dirty="0"/>
              <a:t>is the observed intensity, </a:t>
            </a:r>
            <a:r>
              <a:rPr lang="en-US" dirty="0" smtClean="0"/>
              <a:t>J </a:t>
            </a:r>
            <a:r>
              <a:rPr lang="en-US" dirty="0"/>
              <a:t>is the scene radiance, </a:t>
            </a:r>
            <a:r>
              <a:rPr lang="en-US" dirty="0" smtClean="0"/>
              <a:t>A </a:t>
            </a:r>
            <a:r>
              <a:rPr lang="en-US" dirty="0"/>
              <a:t>is the global atmospheric light, and </a:t>
            </a:r>
            <a:r>
              <a:rPr lang="en-US" dirty="0" smtClean="0"/>
              <a:t>t </a:t>
            </a:r>
            <a:r>
              <a:rPr lang="en-US" dirty="0"/>
              <a:t>is the medium transmission. Intuitively, the haze image is a linear combination of the scene radiance and scattered atmospheric light. If we can recover </a:t>
            </a:r>
            <a:r>
              <a:rPr lang="en-US" dirty="0" smtClean="0"/>
              <a:t>A </a:t>
            </a:r>
            <a:r>
              <a:rPr lang="en-US" dirty="0"/>
              <a:t>and </a:t>
            </a:r>
            <a:r>
              <a:rPr lang="en-US" dirty="0" smtClean="0"/>
              <a:t>t </a:t>
            </a:r>
            <a:r>
              <a:rPr lang="en-US" dirty="0"/>
              <a:t>from the hazed image, then we can use this model to solve for </a:t>
            </a:r>
            <a:r>
              <a:rPr lang="en-US" dirty="0" smtClean="0"/>
              <a:t>J, </a:t>
            </a:r>
            <a:r>
              <a:rPr lang="en-US" dirty="0"/>
              <a:t>the </a:t>
            </a:r>
            <a:r>
              <a:rPr lang="en-US" dirty="0" err="1"/>
              <a:t>unhazed</a:t>
            </a:r>
            <a:r>
              <a:rPr lang="en-US" dirty="0"/>
              <a:t> image</a:t>
            </a:r>
            <a:r>
              <a:rPr lang="en-US" dirty="0" smtClean="0"/>
              <a:t>.</a:t>
            </a:r>
          </a:p>
          <a:p>
            <a:r>
              <a:rPr lang="en-US" dirty="0" smtClean="0"/>
              <a:t>Full Description on word file attached</a:t>
            </a:r>
            <a:endParaRPr lang="en-US" dirty="0"/>
          </a:p>
        </p:txBody>
      </p:sp>
      <p:pic>
        <p:nvPicPr>
          <p:cNvPr id="5" name="Picture 4"/>
          <p:cNvPicPr>
            <a:picLocks noChangeAspect="1"/>
          </p:cNvPicPr>
          <p:nvPr/>
        </p:nvPicPr>
        <p:blipFill>
          <a:blip r:embed="rId2"/>
          <a:stretch>
            <a:fillRect/>
          </a:stretch>
        </p:blipFill>
        <p:spPr>
          <a:xfrm>
            <a:off x="3209213" y="2160589"/>
            <a:ext cx="3532909" cy="769648"/>
          </a:xfrm>
          <a:prstGeom prst="rect">
            <a:avLst/>
          </a:prstGeom>
        </p:spPr>
      </p:pic>
    </p:spTree>
    <p:extLst>
      <p:ext uri="{BB962C8B-B14F-4D97-AF65-F5344CB8AC3E}">
        <p14:creationId xmlns:p14="http://schemas.microsoft.com/office/powerpoint/2010/main" val="3605362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Dehazing</a:t>
            </a:r>
            <a:r>
              <a:rPr lang="en-US" smtClean="0"/>
              <a:t> </a:t>
            </a:r>
            <a:endParaRPr lang="en-US"/>
          </a:p>
        </p:txBody>
      </p:sp>
      <p:pic>
        <p:nvPicPr>
          <p:cNvPr id="4" name="Content Placeholder 3"/>
          <p:cNvPicPr>
            <a:picLocks noGrp="1" noChangeAspect="1"/>
          </p:cNvPicPr>
          <p:nvPr>
            <p:ph idx="1"/>
          </p:nvPr>
        </p:nvPicPr>
        <p:blipFill>
          <a:blip r:embed="rId2"/>
          <a:stretch>
            <a:fillRect/>
          </a:stretch>
        </p:blipFill>
        <p:spPr>
          <a:xfrm>
            <a:off x="788939" y="2132228"/>
            <a:ext cx="8373457" cy="3714921"/>
          </a:xfrm>
          <a:prstGeom prst="rect">
            <a:avLst/>
          </a:prstGeom>
        </p:spPr>
      </p:pic>
    </p:spTree>
    <p:extLst>
      <p:ext uri="{BB962C8B-B14F-4D97-AF65-F5344CB8AC3E}">
        <p14:creationId xmlns:p14="http://schemas.microsoft.com/office/powerpoint/2010/main" val="3372819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Obstacle</a:t>
            </a:r>
          </a:p>
        </p:txBody>
      </p:sp>
      <p:sp>
        <p:nvSpPr>
          <p:cNvPr id="3" name="Content Placeholder 2"/>
          <p:cNvSpPr>
            <a:spLocks noGrp="1"/>
          </p:cNvSpPr>
          <p:nvPr>
            <p:ph idx="1"/>
          </p:nvPr>
        </p:nvSpPr>
        <p:spPr/>
        <p:txBody>
          <a:bodyPr/>
          <a:lstStyle/>
          <a:p>
            <a:r>
              <a:rPr lang="en-US" dirty="0" smtClean="0"/>
              <a:t>The Shortage of Plates Dataset mean by that the bounded of plate to create model for detection.</a:t>
            </a:r>
          </a:p>
          <a:p>
            <a:r>
              <a:rPr lang="en-US" dirty="0" smtClean="0"/>
              <a:t>The </a:t>
            </a:r>
            <a:r>
              <a:rPr lang="en-US" dirty="0" err="1"/>
              <a:t>S</a:t>
            </a:r>
            <a:r>
              <a:rPr lang="en-US" dirty="0" err="1" smtClean="0"/>
              <a:t>horage</a:t>
            </a:r>
            <a:r>
              <a:rPr lang="en-US" dirty="0" smtClean="0"/>
              <a:t> of character and digits data set for not like </a:t>
            </a:r>
            <a:r>
              <a:rPr lang="en-US" dirty="0" err="1" smtClean="0"/>
              <a:t>Eminst</a:t>
            </a:r>
            <a:r>
              <a:rPr lang="en-US" dirty="0" smtClean="0"/>
              <a:t> the hand written one no, a real plate segmented or some thing similar not gray scaled on.</a:t>
            </a:r>
          </a:p>
          <a:p>
            <a:r>
              <a:rPr lang="en-US" dirty="0" smtClean="0"/>
              <a:t>Shortage of dataset of truck brand only even for the whole truck or just the brand.</a:t>
            </a:r>
          </a:p>
          <a:p>
            <a:r>
              <a:rPr lang="en-US" dirty="0" smtClean="0"/>
              <a:t>The hazed image even after enchantment the sharping of colors make, some color be same the like brown close to black and this delete useful information.</a:t>
            </a:r>
          </a:p>
          <a:p>
            <a:r>
              <a:rPr lang="en-US" dirty="0" smtClean="0"/>
              <a:t>Frame for every video was so big to just print one result may take 2 to 5 min</a:t>
            </a:r>
            <a:endParaRPr lang="en-US" dirty="0"/>
          </a:p>
        </p:txBody>
      </p:sp>
    </p:spTree>
    <p:extLst>
      <p:ext uri="{BB962C8B-B14F-4D97-AF65-F5344CB8AC3E}">
        <p14:creationId xmlns:p14="http://schemas.microsoft.com/office/powerpoint/2010/main" val="2158903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Ideas And Solutions</a:t>
            </a:r>
            <a:br>
              <a:rPr lang="en-US" dirty="0"/>
            </a:br>
            <a:endParaRPr lang="en-US" dirty="0"/>
          </a:p>
        </p:txBody>
      </p:sp>
      <p:sp>
        <p:nvSpPr>
          <p:cNvPr id="3" name="Content Placeholder 2"/>
          <p:cNvSpPr>
            <a:spLocks noGrp="1"/>
          </p:cNvSpPr>
          <p:nvPr>
            <p:ph idx="1"/>
          </p:nvPr>
        </p:nvSpPr>
        <p:spPr/>
        <p:txBody>
          <a:bodyPr/>
          <a:lstStyle/>
          <a:p>
            <a:r>
              <a:rPr lang="en-US" dirty="0" smtClean="0"/>
              <a:t>For data set shortage we need more videos and cropping it with yolo making a good data set s then we can define our Truck brand.</a:t>
            </a:r>
          </a:p>
          <a:p>
            <a:r>
              <a:rPr lang="en-US" dirty="0" smtClean="0"/>
              <a:t>Manual or automation bounding of plates and brand just to be sure that our module work fine and giving good results</a:t>
            </a:r>
          </a:p>
          <a:p>
            <a:r>
              <a:rPr lang="en-US" dirty="0" smtClean="0"/>
              <a:t>The de haze omega will be related more to the day light that can be adaptive from it not just  constant value.</a:t>
            </a:r>
          </a:p>
          <a:p>
            <a:endParaRPr lang="en-US" dirty="0" smtClean="0"/>
          </a:p>
        </p:txBody>
      </p:sp>
    </p:spTree>
    <p:extLst>
      <p:ext uri="{BB962C8B-B14F-4D97-AF65-F5344CB8AC3E}">
        <p14:creationId xmlns:p14="http://schemas.microsoft.com/office/powerpoint/2010/main" val="1386527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a:t>
            </a:r>
            <a:endParaRPr lang="en-US" dirty="0"/>
          </a:p>
        </p:txBody>
      </p:sp>
      <p:sp>
        <p:nvSpPr>
          <p:cNvPr id="3" name="Content Placeholder 2"/>
          <p:cNvSpPr>
            <a:spLocks noGrp="1"/>
          </p:cNvSpPr>
          <p:nvPr>
            <p:ph idx="1"/>
          </p:nvPr>
        </p:nvSpPr>
        <p:spPr/>
        <p:txBody>
          <a:bodyPr/>
          <a:lstStyle/>
          <a:p>
            <a:r>
              <a:rPr lang="en-US" dirty="0" smtClean="0"/>
              <a:t>Still need some time:</a:t>
            </a:r>
          </a:p>
          <a:p>
            <a:pPr lvl="1"/>
            <a:r>
              <a:rPr lang="en-US" dirty="0" smtClean="0"/>
              <a:t>improving </a:t>
            </a:r>
            <a:r>
              <a:rPr lang="en-US" dirty="0" err="1" smtClean="0"/>
              <a:t>dehazing</a:t>
            </a:r>
            <a:r>
              <a:rPr lang="en-US" dirty="0" smtClean="0"/>
              <a:t> method.</a:t>
            </a:r>
          </a:p>
          <a:p>
            <a:pPr lvl="1"/>
            <a:r>
              <a:rPr lang="en-US" dirty="0" smtClean="0"/>
              <a:t>Cropped data from truck and plate will be used to save bounded plate on image and train it to not good idea because not all brand would be </a:t>
            </a:r>
            <a:r>
              <a:rPr lang="en-US" dirty="0" err="1" smtClean="0"/>
              <a:t>catched</a:t>
            </a:r>
            <a:r>
              <a:rPr lang="en-US" dirty="0" smtClean="0"/>
              <a:t>.</a:t>
            </a:r>
          </a:p>
          <a:p>
            <a:pPr lvl="1"/>
            <a:r>
              <a:rPr lang="en-US" dirty="0" smtClean="0"/>
              <a:t>Every module is created spartanly and this cause some issues in integrated like type and format of input and output</a:t>
            </a:r>
          </a:p>
          <a:p>
            <a:pPr lvl="1"/>
            <a:r>
              <a:rPr lang="en-US" dirty="0" smtClean="0"/>
              <a:t>The time for each frame to be process is too long and there for the resize function was created but it cause the plate segments became so small to get it, so we need to do it in the full frame and more process </a:t>
            </a:r>
          </a:p>
        </p:txBody>
      </p:sp>
    </p:spTree>
    <p:extLst>
      <p:ext uri="{BB962C8B-B14F-4D97-AF65-F5344CB8AC3E}">
        <p14:creationId xmlns:p14="http://schemas.microsoft.com/office/powerpoint/2010/main" val="990012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lstStyle/>
          <a:p>
            <a:r>
              <a:rPr lang="en-US" dirty="0" smtClean="0"/>
              <a:t>Description  </a:t>
            </a:r>
          </a:p>
          <a:p>
            <a:r>
              <a:rPr lang="en-US" dirty="0" smtClean="0"/>
              <a:t>Obstacle </a:t>
            </a:r>
          </a:p>
          <a:p>
            <a:r>
              <a:rPr lang="en-US" dirty="0" smtClean="0"/>
              <a:t>Result</a:t>
            </a:r>
          </a:p>
          <a:p>
            <a:r>
              <a:rPr lang="en-US" dirty="0" smtClean="0"/>
              <a:t>Ideas And </a:t>
            </a:r>
            <a:r>
              <a:rPr lang="en-US" dirty="0" smtClean="0"/>
              <a:t>Solutions</a:t>
            </a:r>
          </a:p>
          <a:p>
            <a:r>
              <a:rPr lang="en-US" dirty="0" smtClean="0"/>
              <a:t>Next</a:t>
            </a:r>
            <a:endParaRPr lang="en-US" dirty="0" smtClean="0"/>
          </a:p>
          <a:p>
            <a:r>
              <a:rPr lang="en-US" dirty="0"/>
              <a:t>One More Question </a:t>
            </a:r>
          </a:p>
        </p:txBody>
      </p:sp>
    </p:spTree>
    <p:extLst>
      <p:ext uri="{BB962C8B-B14F-4D97-AF65-F5344CB8AC3E}">
        <p14:creationId xmlns:p14="http://schemas.microsoft.com/office/powerpoint/2010/main" val="1289076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Question </a:t>
            </a:r>
            <a:endParaRPr lang="en-US" dirty="0"/>
          </a:p>
        </p:txBody>
      </p:sp>
      <p:sp>
        <p:nvSpPr>
          <p:cNvPr id="3" name="Content Placeholder 2"/>
          <p:cNvSpPr>
            <a:spLocks noGrp="1"/>
          </p:cNvSpPr>
          <p:nvPr>
            <p:ph idx="1"/>
          </p:nvPr>
        </p:nvSpPr>
        <p:spPr/>
        <p:txBody>
          <a:bodyPr>
            <a:normAutofit/>
          </a:bodyPr>
          <a:lstStyle/>
          <a:p>
            <a:r>
              <a:rPr lang="en-US" sz="5400" dirty="0" smtClean="0"/>
              <a:t>HOW CAN WE REACH TO 99.90% Accuracy Even Human eye can’t reach from the hazed </a:t>
            </a:r>
            <a:r>
              <a:rPr lang="en-US" sz="5400" dirty="0" err="1" smtClean="0"/>
              <a:t>viedo</a:t>
            </a:r>
            <a:r>
              <a:rPr lang="en-US" sz="5400" dirty="0" smtClean="0"/>
              <a:t>?</a:t>
            </a:r>
            <a:endParaRPr lang="en-US" sz="5400" dirty="0"/>
          </a:p>
        </p:txBody>
      </p:sp>
    </p:spTree>
    <p:extLst>
      <p:ext uri="{BB962C8B-B14F-4D97-AF65-F5344CB8AC3E}">
        <p14:creationId xmlns:p14="http://schemas.microsoft.com/office/powerpoint/2010/main" val="1303267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a:t>
            </a:r>
          </a:p>
        </p:txBody>
      </p:sp>
      <p:sp>
        <p:nvSpPr>
          <p:cNvPr id="3" name="Content Placeholder 2"/>
          <p:cNvSpPr>
            <a:spLocks noGrp="1"/>
          </p:cNvSpPr>
          <p:nvPr>
            <p:ph idx="1"/>
          </p:nvPr>
        </p:nvSpPr>
        <p:spPr/>
        <p:txBody>
          <a:bodyPr/>
          <a:lstStyle/>
          <a:p>
            <a:r>
              <a:rPr lang="en-US" dirty="0" smtClean="0"/>
              <a:t>We here want to detect the truck</a:t>
            </a:r>
          </a:p>
          <a:p>
            <a:r>
              <a:rPr lang="en-US" dirty="0" smtClean="0"/>
              <a:t>Detect plate number</a:t>
            </a:r>
          </a:p>
          <a:p>
            <a:r>
              <a:rPr lang="en-US" dirty="0" smtClean="0"/>
              <a:t>Segment plate number</a:t>
            </a:r>
          </a:p>
          <a:p>
            <a:r>
              <a:rPr lang="en-US" dirty="0" smtClean="0"/>
              <a:t>Classify </a:t>
            </a:r>
            <a:r>
              <a:rPr lang="en-US" dirty="0"/>
              <a:t>p</a:t>
            </a:r>
            <a:r>
              <a:rPr lang="en-US" dirty="0" smtClean="0"/>
              <a:t>late number</a:t>
            </a:r>
          </a:p>
          <a:p>
            <a:r>
              <a:rPr lang="en-US" dirty="0" smtClean="0"/>
              <a:t>Detect truck brand</a:t>
            </a:r>
          </a:p>
          <a:p>
            <a:r>
              <a:rPr lang="en-US" dirty="0" smtClean="0"/>
              <a:t>Classify truck brand</a:t>
            </a:r>
          </a:p>
          <a:p>
            <a:r>
              <a:rPr lang="en-US" dirty="0" smtClean="0"/>
              <a:t>Over come the glow and haze from the video frames</a:t>
            </a:r>
          </a:p>
          <a:p>
            <a:pPr marL="0" indent="0">
              <a:buNone/>
            </a:pPr>
            <a:endParaRPr lang="en-US" dirty="0"/>
          </a:p>
        </p:txBody>
      </p:sp>
    </p:spTree>
    <p:extLst>
      <p:ext uri="{BB962C8B-B14F-4D97-AF65-F5344CB8AC3E}">
        <p14:creationId xmlns:p14="http://schemas.microsoft.com/office/powerpoint/2010/main" val="1055921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Truck Detection</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Calibri" panose="020F0502020204030204" pitchFamily="34" charset="0"/>
                <a:cs typeface="Calibri" panose="020F0502020204030204" pitchFamily="34" charset="0"/>
              </a:rPr>
              <a:t>For Truck Detection we used yolo3:</a:t>
            </a:r>
          </a:p>
          <a:p>
            <a:pPr lvl="1"/>
            <a:r>
              <a:rPr lang="en-US" dirty="0">
                <a:latin typeface="Calibri" panose="020F0502020204030204" pitchFamily="34" charset="0"/>
                <a:cs typeface="Calibri" panose="020F0502020204030204" pitchFamily="34" charset="0"/>
              </a:rPr>
              <a:t> uses a variant of </a:t>
            </a:r>
            <a:r>
              <a:rPr lang="en-US" dirty="0" err="1">
                <a:latin typeface="Calibri" panose="020F0502020204030204" pitchFamily="34" charset="0"/>
                <a:cs typeface="Calibri" panose="020F0502020204030204" pitchFamily="34" charset="0"/>
              </a:rPr>
              <a:t>Darknet</a:t>
            </a:r>
            <a:r>
              <a:rPr lang="en-US" dirty="0">
                <a:latin typeface="Calibri" panose="020F0502020204030204" pitchFamily="34" charset="0"/>
                <a:cs typeface="Calibri" panose="020F0502020204030204" pitchFamily="34" charset="0"/>
              </a:rPr>
              <a:t>, which originally has 53 layer network trained on </a:t>
            </a:r>
            <a:r>
              <a:rPr lang="en-US" dirty="0" err="1">
                <a:latin typeface="Calibri" panose="020F0502020204030204" pitchFamily="34" charset="0"/>
                <a:cs typeface="Calibri" panose="020F0502020204030204" pitchFamily="34" charset="0"/>
              </a:rPr>
              <a:t>Imagenet</a:t>
            </a:r>
            <a:r>
              <a:rPr lang="en-US" dirty="0">
                <a:latin typeface="Calibri" panose="020F0502020204030204" pitchFamily="34" charset="0"/>
                <a:cs typeface="Calibri" panose="020F0502020204030204" pitchFamily="34" charset="0"/>
              </a:rPr>
              <a:t>. For the task of detection, 53 more layers are stacked onto it, giving us a 106 layer fully convolutional underlying architecture for YOLO v3</a:t>
            </a:r>
            <a:r>
              <a:rPr lang="en-US" dirty="0" smtClean="0">
                <a:latin typeface="Calibri" panose="020F0502020204030204" pitchFamily="34" charset="0"/>
                <a:cs typeface="Calibri" panose="020F0502020204030204" pitchFamily="34" charset="0"/>
              </a:rPr>
              <a:t>.</a:t>
            </a:r>
          </a:p>
          <a:p>
            <a:pPr lvl="1"/>
            <a:r>
              <a:rPr lang="en-US" dirty="0" smtClean="0">
                <a:latin typeface="Calibri" panose="020F0502020204030204" pitchFamily="34" charset="0"/>
                <a:cs typeface="Calibri" panose="020F0502020204030204" pitchFamily="34" charset="0"/>
              </a:rPr>
              <a:t>And used this pre-trained network with it’s weight that can detect many </a:t>
            </a:r>
            <a:r>
              <a:rPr lang="en-US" dirty="0" err="1" smtClean="0">
                <a:latin typeface="Calibri" panose="020F0502020204030204" pitchFamily="34" charset="0"/>
                <a:cs typeface="Calibri" panose="020F0502020204030204" pitchFamily="34" charset="0"/>
              </a:rPr>
              <a:t>clasees</a:t>
            </a:r>
            <a:r>
              <a:rPr lang="en-US" dirty="0" smtClean="0">
                <a:latin typeface="Calibri" panose="020F0502020204030204" pitchFamily="34" charset="0"/>
                <a:cs typeface="Calibri" panose="020F0502020204030204" pitchFamily="34" charset="0"/>
              </a:rPr>
              <a:t> like cars, cats and persons.</a:t>
            </a:r>
          </a:p>
          <a:p>
            <a:pPr lvl="1"/>
            <a:r>
              <a:rPr lang="en-US" dirty="0" smtClean="0">
                <a:latin typeface="Calibri" panose="020F0502020204030204" pitchFamily="34" charset="0"/>
                <a:cs typeface="Calibri" panose="020F0502020204030204" pitchFamily="34" charset="0"/>
              </a:rPr>
              <a:t>But question here why we used this ?</a:t>
            </a:r>
          </a:p>
          <a:p>
            <a:pPr lvl="2"/>
            <a:r>
              <a:rPr lang="en-US" dirty="0" smtClean="0">
                <a:latin typeface="Calibri" panose="020F0502020204030204" pitchFamily="34" charset="0"/>
                <a:cs typeface="Calibri" panose="020F0502020204030204" pitchFamily="34" charset="0"/>
              </a:rPr>
              <a:t>We don’t have a data set for trucks and other stuff to train with like data here.</a:t>
            </a:r>
          </a:p>
          <a:p>
            <a:pPr lvl="2"/>
            <a:r>
              <a:rPr lang="en-US" dirty="0" smtClean="0">
                <a:latin typeface="Calibri" panose="020F0502020204030204" pitchFamily="34" charset="0"/>
                <a:cs typeface="Calibri" panose="020F0502020204030204" pitchFamily="34" charset="0"/>
              </a:rPr>
              <a:t>But still can do it with R-CNN (region with convolutional neural network), Fast R-CNN, Mask R-CNN.</a:t>
            </a:r>
          </a:p>
          <a:p>
            <a:r>
              <a:rPr lang="en-US" dirty="0" smtClean="0">
                <a:latin typeface="Calibri" panose="020F0502020204030204" pitchFamily="34" charset="0"/>
                <a:cs typeface="Calibri" panose="020F0502020204030204" pitchFamily="34" charset="0"/>
              </a:rPr>
              <a:t>Even If We implement Previous Modules, Still where is the data?</a:t>
            </a:r>
          </a:p>
          <a:p>
            <a:r>
              <a:rPr lang="en-US" dirty="0" smtClean="0">
                <a:latin typeface="Calibri" panose="020F0502020204030204" pitchFamily="34" charset="0"/>
                <a:cs typeface="Calibri" panose="020F0502020204030204" pitchFamily="34" charset="0"/>
              </a:rPr>
              <a:t>We cant depend on the data we cropped from yolo3 not a way to be sure our module work fine</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8327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Truck Detection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853" y="2160588"/>
            <a:ext cx="6900332" cy="3881437"/>
          </a:xfrm>
        </p:spPr>
      </p:pic>
    </p:spTree>
    <p:extLst>
      <p:ext uri="{BB962C8B-B14F-4D97-AF65-F5344CB8AC3E}">
        <p14:creationId xmlns:p14="http://schemas.microsoft.com/office/powerpoint/2010/main" val="246783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 plate </a:t>
            </a:r>
            <a:r>
              <a:rPr lang="en-US" dirty="0" smtClean="0"/>
              <a:t>number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By using </a:t>
            </a:r>
            <a:r>
              <a:rPr lang="en-US" dirty="0" err="1" smtClean="0"/>
              <a:t>opencv</a:t>
            </a:r>
            <a:r>
              <a:rPr lang="en-US" dirty="0" smtClean="0"/>
              <a:t> to do</a:t>
            </a:r>
          </a:p>
          <a:p>
            <a:pPr lvl="1"/>
            <a:r>
              <a:rPr lang="en-US" dirty="0" smtClean="0"/>
              <a:t>Noise </a:t>
            </a:r>
            <a:r>
              <a:rPr lang="en-US" dirty="0"/>
              <a:t>removal with iterative bilateral filter(removes noise while preserving edges</a:t>
            </a:r>
            <a:r>
              <a:rPr lang="en-US" dirty="0" smtClean="0"/>
              <a:t>).</a:t>
            </a:r>
          </a:p>
          <a:p>
            <a:pPr lvl="1"/>
            <a:r>
              <a:rPr lang="en-US" dirty="0"/>
              <a:t>Find Edges of the grayscale </a:t>
            </a:r>
            <a:r>
              <a:rPr lang="en-US" dirty="0" smtClean="0"/>
              <a:t>image.</a:t>
            </a:r>
          </a:p>
          <a:p>
            <a:pPr lvl="1"/>
            <a:r>
              <a:rPr lang="en-US" dirty="0"/>
              <a:t>Find contours based on </a:t>
            </a:r>
            <a:r>
              <a:rPr lang="en-US" dirty="0" smtClean="0"/>
              <a:t>Edges.</a:t>
            </a:r>
          </a:p>
          <a:p>
            <a:pPr lvl="1"/>
            <a:r>
              <a:rPr lang="en-US" dirty="0" smtClean="0"/>
              <a:t>Sort </a:t>
            </a:r>
            <a:r>
              <a:rPr lang="en-US" dirty="0"/>
              <a:t>contours based on their </a:t>
            </a:r>
            <a:r>
              <a:rPr lang="en-US" dirty="0" smtClean="0"/>
              <a:t>area and in some ratio every thing else will be neglected.</a:t>
            </a:r>
          </a:p>
          <a:p>
            <a:pPr lvl="1"/>
            <a:r>
              <a:rPr lang="en-US" dirty="0"/>
              <a:t>loop over our contours to find the best possible approximate contour of number </a:t>
            </a:r>
            <a:r>
              <a:rPr lang="en-US" dirty="0" smtClean="0"/>
              <a:t>plate.</a:t>
            </a:r>
          </a:p>
          <a:p>
            <a:pPr lvl="2"/>
            <a:r>
              <a:rPr lang="en-US" dirty="0"/>
              <a:t>What are contours</a:t>
            </a:r>
            <a:r>
              <a:rPr lang="en-US" dirty="0" smtClean="0"/>
              <a:t>?</a:t>
            </a:r>
            <a:endParaRPr lang="en-US" dirty="0"/>
          </a:p>
          <a:p>
            <a:pPr lvl="3"/>
            <a:r>
              <a:rPr lang="en-US" dirty="0"/>
              <a:t>Contours can be explained simply as a curve joining all the continuous points (along the boundary), having same color or intensity. The contours are a useful tool for shape analysis and object detection and recognition.</a:t>
            </a:r>
            <a:endParaRPr lang="en-US" dirty="0" smtClean="0"/>
          </a:p>
          <a:p>
            <a:pPr lvl="1"/>
            <a:r>
              <a:rPr lang="en-US" dirty="0"/>
              <a:t>But question here why we used this </a:t>
            </a:r>
            <a:r>
              <a:rPr lang="en-US" dirty="0" smtClean="0"/>
              <a:t>?</a:t>
            </a:r>
          </a:p>
          <a:p>
            <a:pPr lvl="2"/>
            <a:r>
              <a:rPr lang="en-US" dirty="0" smtClean="0"/>
              <a:t>We don’t have a bounded data set for plate that can use the </a:t>
            </a:r>
            <a:r>
              <a:rPr lang="en-US" dirty="0" err="1" smtClean="0"/>
              <a:t>cnn</a:t>
            </a:r>
            <a:r>
              <a:rPr lang="en-US" dirty="0" smtClean="0"/>
              <a:t> as slide window to find the plate.</a:t>
            </a:r>
            <a:endParaRPr lang="en-US" dirty="0"/>
          </a:p>
          <a:p>
            <a:r>
              <a:rPr lang="en-US" dirty="0" smtClean="0"/>
              <a:t>Another Approach I tried to manually split the plate from cropped </a:t>
            </a:r>
            <a:r>
              <a:rPr lang="en-US" dirty="0" err="1" smtClean="0"/>
              <a:t>iamge</a:t>
            </a:r>
            <a:r>
              <a:rPr lang="en-US" dirty="0" smtClean="0"/>
              <a:t> that got it from previous model and tried it on </a:t>
            </a:r>
            <a:r>
              <a:rPr lang="en-US" dirty="0" err="1" smtClean="0"/>
              <a:t>cnn</a:t>
            </a:r>
            <a:r>
              <a:rPr lang="en-US" dirty="0" smtClean="0"/>
              <a:t> model but accuracy reach to 40%.</a:t>
            </a:r>
            <a:endParaRPr lang="en-US" dirty="0"/>
          </a:p>
        </p:txBody>
      </p:sp>
    </p:spTree>
    <p:extLst>
      <p:ext uri="{BB962C8B-B14F-4D97-AF65-F5344CB8AC3E}">
        <p14:creationId xmlns:p14="http://schemas.microsoft.com/office/powerpoint/2010/main" val="1828450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 plate </a:t>
            </a:r>
            <a:r>
              <a:rPr lang="en-US" dirty="0" smtClean="0"/>
              <a:t>number</a:t>
            </a:r>
            <a:endParaRPr lang="en-US" dirty="0"/>
          </a:p>
        </p:txBody>
      </p:sp>
      <p:sp>
        <p:nvSpPr>
          <p:cNvPr id="3" name="Content Placeholder 2"/>
          <p:cNvSpPr>
            <a:spLocks noGrp="1"/>
          </p:cNvSpPr>
          <p:nvPr>
            <p:ph idx="1"/>
          </p:nvPr>
        </p:nvSpPr>
        <p:spPr/>
        <p:txBody>
          <a:bodyPr/>
          <a:lstStyle/>
          <a:p>
            <a:r>
              <a:rPr lang="en-US" dirty="0" smtClean="0"/>
              <a:t>Same Idea of finding the plate by contours' applied there.</a:t>
            </a:r>
          </a:p>
          <a:p>
            <a:pPr lvl="1"/>
            <a:r>
              <a:rPr lang="en-US" dirty="0" smtClean="0"/>
              <a:t>This give some useless contours as noise so tried to add a ratio for it by the are of contours will not exceed the (area of plate/10) as there is 7 digits and char for plate and 1.5 on each side as space.</a:t>
            </a:r>
          </a:p>
        </p:txBody>
      </p:sp>
      <p:pic>
        <p:nvPicPr>
          <p:cNvPr id="4" name="Picture 3"/>
          <p:cNvPicPr>
            <a:picLocks noChangeAspect="1"/>
          </p:cNvPicPr>
          <p:nvPr/>
        </p:nvPicPr>
        <p:blipFill>
          <a:blip r:embed="rId2"/>
          <a:stretch>
            <a:fillRect/>
          </a:stretch>
        </p:blipFill>
        <p:spPr>
          <a:xfrm>
            <a:off x="2093922" y="3865418"/>
            <a:ext cx="5763491" cy="1911927"/>
          </a:xfrm>
          <a:prstGeom prst="rect">
            <a:avLst/>
          </a:prstGeom>
        </p:spPr>
      </p:pic>
    </p:spTree>
    <p:extLst>
      <p:ext uri="{BB962C8B-B14F-4D97-AF65-F5344CB8AC3E}">
        <p14:creationId xmlns:p14="http://schemas.microsoft.com/office/powerpoint/2010/main" val="1121260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Classify plate number</a:t>
            </a:r>
          </a:p>
        </p:txBody>
      </p:sp>
      <p:sp>
        <p:nvSpPr>
          <p:cNvPr id="3" name="Content Placeholder 2"/>
          <p:cNvSpPr>
            <a:spLocks noGrp="1"/>
          </p:cNvSpPr>
          <p:nvPr>
            <p:ph idx="1"/>
          </p:nvPr>
        </p:nvSpPr>
        <p:spPr/>
        <p:txBody>
          <a:bodyPr/>
          <a:lstStyle/>
          <a:p>
            <a:r>
              <a:rPr lang="en-US" dirty="0"/>
              <a:t>By using </a:t>
            </a:r>
            <a:r>
              <a:rPr lang="en-US" dirty="0" smtClean="0"/>
              <a:t>EMNIST Dataset </a:t>
            </a:r>
          </a:p>
          <a:p>
            <a:pPr lvl="1"/>
            <a:r>
              <a:rPr lang="en-US" dirty="0" smtClean="0"/>
              <a:t>Handwritten character and digits. </a:t>
            </a:r>
          </a:p>
          <a:p>
            <a:pPr lvl="1"/>
            <a:r>
              <a:rPr lang="en-US" dirty="0"/>
              <a:t>112799 r</a:t>
            </a:r>
            <a:r>
              <a:rPr lang="en-US" dirty="0" smtClean="0"/>
              <a:t>ow, 785 Pixel as training.</a:t>
            </a:r>
          </a:p>
          <a:p>
            <a:pPr lvl="1"/>
            <a:r>
              <a:rPr lang="en-US" dirty="0" smtClean="0"/>
              <a:t>18799 row</a:t>
            </a:r>
            <a:r>
              <a:rPr lang="en-US" dirty="0"/>
              <a:t>, 785 Pixel as </a:t>
            </a:r>
            <a:r>
              <a:rPr lang="en-US" dirty="0" smtClean="0"/>
              <a:t>testing.</a:t>
            </a:r>
          </a:p>
          <a:p>
            <a:pPr lvl="1"/>
            <a:r>
              <a:rPr lang="en-US" dirty="0" smtClean="0"/>
              <a:t>Every row is character or digit (28, 28) grayscale image.</a:t>
            </a:r>
          </a:p>
          <a:p>
            <a:pPr lvl="1"/>
            <a:r>
              <a:rPr lang="en-US" dirty="0" smtClean="0"/>
              <a:t>Data have 47 label from character and digits.</a:t>
            </a:r>
          </a:p>
          <a:p>
            <a:r>
              <a:rPr lang="en-US" dirty="0" smtClean="0"/>
              <a:t>Did not find a data for plate segment or character from </a:t>
            </a:r>
            <a:r>
              <a:rPr lang="en-US" dirty="0" err="1" smtClean="0"/>
              <a:t>adv</a:t>
            </a:r>
            <a:r>
              <a:rPr lang="en-US" dirty="0" smtClean="0"/>
              <a:t> to work with</a:t>
            </a:r>
          </a:p>
          <a:p>
            <a:r>
              <a:rPr lang="en-US" dirty="0" smtClean="0"/>
              <a:t>Next will segment every character manually</a:t>
            </a:r>
          </a:p>
          <a:p>
            <a:pPr lvl="1"/>
            <a:endParaRPr lang="en-US" dirty="0" smtClean="0"/>
          </a:p>
          <a:p>
            <a:pPr lvl="1"/>
            <a:endParaRPr lang="en-US" dirty="0"/>
          </a:p>
        </p:txBody>
      </p:sp>
    </p:spTree>
    <p:extLst>
      <p:ext uri="{BB962C8B-B14F-4D97-AF65-F5344CB8AC3E}">
        <p14:creationId xmlns:p14="http://schemas.microsoft.com/office/powerpoint/2010/main" val="958481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Classify plate </a:t>
            </a:r>
            <a:r>
              <a:rPr lang="en-US" dirty="0" smtClean="0"/>
              <a:t>number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Created A simple model from for classify character and digits using </a:t>
            </a:r>
            <a:r>
              <a:rPr lang="en-US" dirty="0" err="1" smtClean="0"/>
              <a:t>keras</a:t>
            </a:r>
            <a:endParaRPr lang="en-US" dirty="0" smtClean="0"/>
          </a:p>
          <a:p>
            <a:pPr lvl="1"/>
            <a:r>
              <a:rPr lang="en-US" dirty="0" smtClean="0"/>
              <a:t>Layer 1:</a:t>
            </a:r>
          </a:p>
          <a:p>
            <a:pPr lvl="2"/>
            <a:r>
              <a:rPr lang="en-US" dirty="0" smtClean="0"/>
              <a:t>CNN Layer with filter=64 kernel=(5,5), Batch normalization</a:t>
            </a:r>
          </a:p>
          <a:p>
            <a:pPr lvl="2"/>
            <a:r>
              <a:rPr lang="en-US" dirty="0"/>
              <a:t>CNN Layer with </a:t>
            </a:r>
            <a:r>
              <a:rPr lang="en-US" dirty="0" smtClean="0"/>
              <a:t>filter=64 </a:t>
            </a:r>
            <a:r>
              <a:rPr lang="en-US" dirty="0"/>
              <a:t>kernel=(5,5), Batch normalization</a:t>
            </a:r>
          </a:p>
          <a:p>
            <a:pPr lvl="2"/>
            <a:r>
              <a:rPr lang="en-US" dirty="0" smtClean="0"/>
              <a:t>Max pooling Layer pool size (2,2)</a:t>
            </a:r>
          </a:p>
          <a:p>
            <a:pPr lvl="2"/>
            <a:r>
              <a:rPr lang="en-US" dirty="0" smtClean="0"/>
              <a:t>Drop out for regularization</a:t>
            </a:r>
          </a:p>
          <a:p>
            <a:pPr lvl="1"/>
            <a:r>
              <a:rPr lang="en-US" dirty="0" smtClean="0"/>
              <a:t>Layer 2:</a:t>
            </a:r>
          </a:p>
          <a:p>
            <a:pPr lvl="2"/>
            <a:r>
              <a:rPr lang="en-US" dirty="0"/>
              <a:t>CNN Layer with </a:t>
            </a:r>
            <a:r>
              <a:rPr lang="en-US" dirty="0" smtClean="0"/>
              <a:t>filter=64 </a:t>
            </a:r>
            <a:r>
              <a:rPr lang="en-US" dirty="0"/>
              <a:t>kernel</a:t>
            </a:r>
            <a:r>
              <a:rPr lang="en-US" dirty="0" smtClean="0"/>
              <a:t>=(3,3), </a:t>
            </a:r>
            <a:r>
              <a:rPr lang="en-US" dirty="0"/>
              <a:t>Batch </a:t>
            </a:r>
            <a:r>
              <a:rPr lang="en-US" dirty="0" smtClean="0"/>
              <a:t>normalization</a:t>
            </a:r>
            <a:endParaRPr lang="en-US" dirty="0"/>
          </a:p>
          <a:p>
            <a:pPr lvl="1"/>
            <a:r>
              <a:rPr lang="en-US" dirty="0"/>
              <a:t>Layer </a:t>
            </a:r>
            <a:r>
              <a:rPr lang="ar-EG" dirty="0"/>
              <a:t>3</a:t>
            </a:r>
            <a:r>
              <a:rPr lang="en-US" dirty="0"/>
              <a:t>:</a:t>
            </a:r>
          </a:p>
          <a:p>
            <a:pPr lvl="2"/>
            <a:r>
              <a:rPr lang="en-US" dirty="0"/>
              <a:t>CNN Layer with filter=64 kernel=(5,5), Batch normalization</a:t>
            </a:r>
          </a:p>
          <a:p>
            <a:pPr lvl="2"/>
            <a:r>
              <a:rPr lang="en-US" dirty="0"/>
              <a:t>Max pooling Layer pool size (2,2)</a:t>
            </a:r>
          </a:p>
          <a:p>
            <a:pPr lvl="2"/>
            <a:r>
              <a:rPr lang="en-US" dirty="0"/>
              <a:t>Drop out for regularization.</a:t>
            </a:r>
          </a:p>
          <a:p>
            <a:pPr lvl="2"/>
            <a:endParaRPr lang="en-US" dirty="0"/>
          </a:p>
          <a:p>
            <a:pPr lvl="2"/>
            <a:endParaRPr lang="en-US" dirty="0"/>
          </a:p>
        </p:txBody>
      </p:sp>
    </p:spTree>
    <p:extLst>
      <p:ext uri="{BB962C8B-B14F-4D97-AF65-F5344CB8AC3E}">
        <p14:creationId xmlns:p14="http://schemas.microsoft.com/office/powerpoint/2010/main" val="29351455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150</TotalTime>
  <Words>1321</Words>
  <Application>Microsoft Office PowerPoint</Application>
  <PresentationFormat>Widescreen</PresentationFormat>
  <Paragraphs>136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Tahoma</vt:lpstr>
      <vt:lpstr>Trebuchet MS</vt:lpstr>
      <vt:lpstr>Wingdings 3</vt:lpstr>
      <vt:lpstr>Facet</vt:lpstr>
      <vt:lpstr>Challenge 2</vt:lpstr>
      <vt:lpstr>Index</vt:lpstr>
      <vt:lpstr>Description</vt:lpstr>
      <vt:lpstr>Truck Detection</vt:lpstr>
      <vt:lpstr>Truck Detection</vt:lpstr>
      <vt:lpstr>Detect plate number</vt:lpstr>
      <vt:lpstr>Segment plate number</vt:lpstr>
      <vt:lpstr>Classify plate number</vt:lpstr>
      <vt:lpstr>Classify plate number</vt:lpstr>
      <vt:lpstr>Classify plate number</vt:lpstr>
      <vt:lpstr>Detect truck brand</vt:lpstr>
      <vt:lpstr>Detect truck brand</vt:lpstr>
      <vt:lpstr>Classify truck brand</vt:lpstr>
      <vt:lpstr>Classify truck brand</vt:lpstr>
      <vt:lpstr>Over come the glow and haze from the video frames </vt:lpstr>
      <vt:lpstr>Dehazing </vt:lpstr>
      <vt:lpstr>Obstacle</vt:lpstr>
      <vt:lpstr>Ideas And Solutions </vt:lpstr>
      <vt:lpstr>Next</vt:lpstr>
      <vt:lpstr>One More Question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 2</dc:title>
  <dc:creator>Fuhrer</dc:creator>
  <cp:lastModifiedBy>Fuhrer</cp:lastModifiedBy>
  <cp:revision>19</cp:revision>
  <dcterms:created xsi:type="dcterms:W3CDTF">2020-12-13T18:25:59Z</dcterms:created>
  <dcterms:modified xsi:type="dcterms:W3CDTF">2020-12-13T20:58:06Z</dcterms:modified>
</cp:coreProperties>
</file>