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56" r:id="rId2"/>
    <p:sldId id="294" r:id="rId3"/>
    <p:sldId id="259" r:id="rId4"/>
    <p:sldId id="349" r:id="rId5"/>
    <p:sldId id="266" r:id="rId6"/>
    <p:sldId id="268" r:id="rId7"/>
    <p:sldId id="350" r:id="rId8"/>
    <p:sldId id="270" r:id="rId9"/>
    <p:sldId id="272" r:id="rId10"/>
    <p:sldId id="274" r:id="rId11"/>
    <p:sldId id="282" r:id="rId12"/>
    <p:sldId id="284" r:id="rId13"/>
    <p:sldId id="288" r:id="rId14"/>
    <p:sldId id="291" r:id="rId15"/>
    <p:sldId id="315" r:id="rId16"/>
  </p:sldIdLst>
  <p:sldSz cx="9144000" cy="5143500" type="screen16x9"/>
  <p:notesSz cx="6858000" cy="9144000"/>
  <p:embeddedFontLst>
    <p:embeddedFont>
      <p:font typeface="Calibri" panose="020F0502020204030204" pitchFamily="34" charset="0"/>
      <p:regular r:id="rId18"/>
      <p:bold r:id="rId19"/>
    </p:embeddedFon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ExtraBold" panose="00000900000000000000" pitchFamily="2" charset="0"/>
      <p:bold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409AAB-0CC5-4140-BD50-4E69FAEEF68D}">
  <a:tblStyle styleId="{82409AAB-0CC5-4140-BD50-4E69FAEEF6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4" d="100"/>
          <a:sy n="104" d="100"/>
        </p:scale>
        <p:origin x="81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e38dc7bb6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e39e3565a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e39e3565a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ge39e3565a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6" name="Google Shape;1436;ge39e3565a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e39e3565a8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e39e3565a8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37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8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9" r:id="rId7"/>
    <p:sldLayoutId id="2147483661" r:id="rId8"/>
    <p:sldLayoutId id="2147483662" r:id="rId9"/>
    <p:sldLayoutId id="2147483666" r:id="rId10"/>
    <p:sldLayoutId id="2147483671" r:id="rId11"/>
    <p:sldLayoutId id="2147483672"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4"/>
          <p:cNvSpPr txBox="1">
            <a:spLocks noGrp="1"/>
          </p:cNvSpPr>
          <p:nvPr>
            <p:ph type="ctrTitle"/>
          </p:nvPr>
        </p:nvSpPr>
        <p:spPr>
          <a:xfrm>
            <a:off x="929225" y="1472134"/>
            <a:ext cx="5411400" cy="23849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Temperature Control DC Fan</a:t>
            </a:r>
          </a:p>
        </p:txBody>
      </p:sp>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52"/>
          <p:cNvSpPr txBox="1">
            <a:spLocks noGrp="1"/>
          </p:cNvSpPr>
          <p:nvPr>
            <p:ph type="body" idx="1"/>
          </p:nvPr>
        </p:nvSpPr>
        <p:spPr>
          <a:xfrm>
            <a:off x="3682944" y="1276477"/>
            <a:ext cx="4611900" cy="35116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sz="1600" b="1" dirty="0">
              <a:solidFill>
                <a:schemeClr val="accent1"/>
              </a:solidFill>
              <a:latin typeface="Montserrat"/>
              <a:ea typeface="Montserrat"/>
              <a:cs typeface="Montserrat"/>
              <a:sym typeface="Montserrat"/>
            </a:endParaRPr>
          </a:p>
          <a:p>
            <a:pPr marL="0" lvl="0" indent="0" algn="l" rtl="0">
              <a:spcBef>
                <a:spcPts val="0"/>
              </a:spcBef>
              <a:spcAft>
                <a:spcPts val="0"/>
              </a:spcAft>
              <a:buClr>
                <a:srgbClr val="273D40"/>
              </a:buClr>
              <a:buSzPts val="600"/>
              <a:buFont typeface="Arial"/>
              <a:buNone/>
            </a:pPr>
            <a:r>
              <a:rPr lang="en-US" sz="2000" b="1" dirty="0">
                <a:latin typeface="Montserrat"/>
                <a:ea typeface="Montserrat"/>
                <a:cs typeface="Montserrat"/>
                <a:sym typeface="Montserrat"/>
              </a:rPr>
              <a:t>Operation</a:t>
            </a:r>
            <a:endParaRPr sz="2000" b="1" dirty="0">
              <a:latin typeface="Montserrat"/>
              <a:ea typeface="Montserrat"/>
              <a:cs typeface="Montserrat"/>
              <a:sym typeface="Montserrat"/>
            </a:endParaRPr>
          </a:p>
          <a:p>
            <a:pPr marL="0" lvl="0" indent="0" algn="l" rtl="0">
              <a:spcBef>
                <a:spcPts val="0"/>
              </a:spcBef>
              <a:spcAft>
                <a:spcPts val="0"/>
              </a:spcAft>
              <a:buClr>
                <a:srgbClr val="273D40"/>
              </a:buClr>
              <a:buSzPts val="600"/>
              <a:buFont typeface="Arial"/>
              <a:buNone/>
            </a:pPr>
            <a:endParaRPr dirty="0"/>
          </a:p>
          <a:p>
            <a:pPr marL="342900" marR="0" lvl="0" indent="-342900" rtl="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Fan that works by sensing heat from overheating into three levels according to the heat level sensed by (lm35)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Low speed: </a:t>
            </a:r>
            <a:r>
              <a:rPr lang="en-US" sz="1800" u="dbl"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30 - 65</a:t>
            </a:r>
            <a:r>
              <a:rPr lang="en-US" sz="1800" dirty="0">
                <a:effectLst/>
                <a:latin typeface="Times New Roman" panose="02020603050405020304" pitchFamily="18" charset="0"/>
                <a:ea typeface="Calibri" panose="020F0502020204030204" pitchFamily="34" charset="0"/>
                <a:cs typeface="Arial" panose="020B0604020202020204" pitchFamily="34" charset="0"/>
              </a:rPr>
              <a:t> °C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mid speed: </a:t>
            </a:r>
            <a:r>
              <a:rPr lang="en-US" sz="1800" u="dbl"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65 - 90</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High speed: </a:t>
            </a:r>
            <a:r>
              <a:rPr lang="en-US" sz="1800" u="dbl"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90°C</a:t>
            </a: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or higher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Clr>
                <a:srgbClr val="273D40"/>
              </a:buClr>
              <a:buSzPts val="600"/>
              <a:buFont typeface="Arial"/>
              <a:buNone/>
            </a:pPr>
            <a:endParaRPr dirty="0"/>
          </a:p>
        </p:txBody>
      </p:sp>
      <p:cxnSp>
        <p:nvCxnSpPr>
          <p:cNvPr id="1180" name="Google Shape;1180;p52"/>
          <p:cNvCxnSpPr/>
          <p:nvPr/>
        </p:nvCxnSpPr>
        <p:spPr>
          <a:xfrm>
            <a:off x="3524194" y="2377636"/>
            <a:ext cx="4113000" cy="0"/>
          </a:xfrm>
          <a:prstGeom prst="straightConnector1">
            <a:avLst/>
          </a:prstGeom>
          <a:noFill/>
          <a:ln w="28575" cap="flat" cmpd="sng">
            <a:solidFill>
              <a:schemeClr val="accent2"/>
            </a:solidFill>
            <a:prstDash val="solid"/>
            <a:round/>
            <a:headEnd type="oval" w="med" len="med"/>
            <a:tailEnd type="oval" w="med" len="med"/>
          </a:ln>
        </p:spPr>
      </p:cxnSp>
      <p:sp>
        <p:nvSpPr>
          <p:cNvPr id="1181" name="Google Shape;1181;p52"/>
          <p:cNvSpPr/>
          <p:nvPr/>
        </p:nvSpPr>
        <p:spPr>
          <a:xfrm>
            <a:off x="1844500"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52"/>
          <p:cNvGrpSpPr/>
          <p:nvPr/>
        </p:nvGrpSpPr>
        <p:grpSpPr>
          <a:xfrm>
            <a:off x="1342804" y="2619534"/>
            <a:ext cx="289868" cy="852000"/>
            <a:chOff x="456616" y="2161476"/>
            <a:chExt cx="289868" cy="852000"/>
          </a:xfrm>
        </p:grpSpPr>
        <p:sp>
          <p:nvSpPr>
            <p:cNvPr id="1183" name="Google Shape;118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52"/>
          <p:cNvGrpSpPr/>
          <p:nvPr/>
        </p:nvGrpSpPr>
        <p:grpSpPr>
          <a:xfrm rot="5400000">
            <a:off x="2267459" y="1684584"/>
            <a:ext cx="289868" cy="852000"/>
            <a:chOff x="456616" y="2161476"/>
            <a:chExt cx="289868" cy="852000"/>
          </a:xfrm>
        </p:grpSpPr>
        <p:sp>
          <p:nvSpPr>
            <p:cNvPr id="1189" name="Google Shape;1189;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52"/>
          <p:cNvSpPr/>
          <p:nvPr/>
        </p:nvSpPr>
        <p:spPr>
          <a:xfrm>
            <a:off x="1986413" y="2668913"/>
            <a:ext cx="851988" cy="753218"/>
          </a:xfrm>
          <a:custGeom>
            <a:avLst/>
            <a:gdLst/>
            <a:ahLst/>
            <a:cxnLst/>
            <a:rect l="l" t="t" r="r" b="b"/>
            <a:pathLst>
              <a:path w="11438" h="10112" extrusionOk="0">
                <a:moveTo>
                  <a:pt x="5204" y="1739"/>
                </a:moveTo>
                <a:cubicBezTo>
                  <a:pt x="5222" y="1739"/>
                  <a:pt x="5240" y="1740"/>
                  <a:pt x="5258" y="1743"/>
                </a:cubicBezTo>
                <a:cubicBezTo>
                  <a:pt x="5357" y="1757"/>
                  <a:pt x="5447" y="1810"/>
                  <a:pt x="5506" y="1891"/>
                </a:cubicBezTo>
                <a:cubicBezTo>
                  <a:pt x="5569" y="1971"/>
                  <a:pt x="5594" y="2073"/>
                  <a:pt x="5578" y="2173"/>
                </a:cubicBezTo>
                <a:lnTo>
                  <a:pt x="5125" y="5292"/>
                </a:lnTo>
                <a:lnTo>
                  <a:pt x="4251" y="6024"/>
                </a:lnTo>
                <a:lnTo>
                  <a:pt x="4828" y="2063"/>
                </a:lnTo>
                <a:cubicBezTo>
                  <a:pt x="4856" y="1875"/>
                  <a:pt x="5018" y="1739"/>
                  <a:pt x="5204" y="1739"/>
                </a:cubicBezTo>
                <a:close/>
                <a:moveTo>
                  <a:pt x="2905" y="3664"/>
                </a:moveTo>
                <a:cubicBezTo>
                  <a:pt x="2923" y="3664"/>
                  <a:pt x="2941" y="3665"/>
                  <a:pt x="2959" y="3667"/>
                </a:cubicBezTo>
                <a:cubicBezTo>
                  <a:pt x="3167" y="3697"/>
                  <a:pt x="3311" y="3890"/>
                  <a:pt x="3280" y="4098"/>
                </a:cubicBezTo>
                <a:lnTo>
                  <a:pt x="2825" y="7222"/>
                </a:lnTo>
                <a:lnTo>
                  <a:pt x="1950" y="7953"/>
                </a:lnTo>
                <a:lnTo>
                  <a:pt x="2529" y="3989"/>
                </a:lnTo>
                <a:cubicBezTo>
                  <a:pt x="2556" y="3800"/>
                  <a:pt x="2719" y="3664"/>
                  <a:pt x="2905" y="3664"/>
                </a:cubicBezTo>
                <a:close/>
                <a:moveTo>
                  <a:pt x="7126" y="0"/>
                </a:moveTo>
                <a:cubicBezTo>
                  <a:pt x="6881" y="0"/>
                  <a:pt x="6665" y="178"/>
                  <a:pt x="6626" y="426"/>
                </a:cubicBezTo>
                <a:lnTo>
                  <a:pt x="6029" y="4535"/>
                </a:lnTo>
                <a:lnTo>
                  <a:pt x="5416" y="5046"/>
                </a:lnTo>
                <a:lnTo>
                  <a:pt x="5831" y="2208"/>
                </a:lnTo>
                <a:cubicBezTo>
                  <a:pt x="5855" y="2043"/>
                  <a:pt x="5811" y="1874"/>
                  <a:pt x="5711" y="1740"/>
                </a:cubicBezTo>
                <a:cubicBezTo>
                  <a:pt x="5611" y="1604"/>
                  <a:pt x="5461" y="1515"/>
                  <a:pt x="5295" y="1491"/>
                </a:cubicBezTo>
                <a:cubicBezTo>
                  <a:pt x="5264" y="1487"/>
                  <a:pt x="5234" y="1485"/>
                  <a:pt x="5204" y="1485"/>
                </a:cubicBezTo>
                <a:cubicBezTo>
                  <a:pt x="4896" y="1485"/>
                  <a:pt x="4626" y="1711"/>
                  <a:pt x="4579" y="2026"/>
                </a:cubicBezTo>
                <a:lnTo>
                  <a:pt x="3960" y="6268"/>
                </a:lnTo>
                <a:lnTo>
                  <a:pt x="3116" y="6977"/>
                </a:lnTo>
                <a:lnTo>
                  <a:pt x="3531" y="4135"/>
                </a:lnTo>
                <a:cubicBezTo>
                  <a:pt x="3582" y="3789"/>
                  <a:pt x="3340" y="3467"/>
                  <a:pt x="2995" y="3419"/>
                </a:cubicBezTo>
                <a:cubicBezTo>
                  <a:pt x="2964" y="3415"/>
                  <a:pt x="2934" y="3413"/>
                  <a:pt x="2904" y="3413"/>
                </a:cubicBezTo>
                <a:cubicBezTo>
                  <a:pt x="2595" y="3413"/>
                  <a:pt x="2325" y="3639"/>
                  <a:pt x="2278" y="3954"/>
                </a:cubicBezTo>
                <a:lnTo>
                  <a:pt x="1661" y="8199"/>
                </a:lnTo>
                <a:lnTo>
                  <a:pt x="179" y="9443"/>
                </a:lnTo>
                <a:cubicBezTo>
                  <a:pt x="20" y="9577"/>
                  <a:pt x="0" y="9816"/>
                  <a:pt x="134" y="9975"/>
                </a:cubicBezTo>
                <a:cubicBezTo>
                  <a:pt x="209" y="10065"/>
                  <a:pt x="317" y="10112"/>
                  <a:pt x="425" y="10112"/>
                </a:cubicBezTo>
                <a:cubicBezTo>
                  <a:pt x="510" y="10112"/>
                  <a:pt x="595" y="10083"/>
                  <a:pt x="666" y="10025"/>
                </a:cubicBezTo>
                <a:lnTo>
                  <a:pt x="2128" y="8797"/>
                </a:lnTo>
                <a:lnTo>
                  <a:pt x="6733" y="8554"/>
                </a:lnTo>
                <a:cubicBezTo>
                  <a:pt x="7081" y="8536"/>
                  <a:pt x="7351" y="8238"/>
                  <a:pt x="7332" y="7890"/>
                </a:cubicBezTo>
                <a:cubicBezTo>
                  <a:pt x="7329" y="7825"/>
                  <a:pt x="7275" y="7769"/>
                  <a:pt x="7213" y="7769"/>
                </a:cubicBezTo>
                <a:cubicBezTo>
                  <a:pt x="7208" y="7769"/>
                  <a:pt x="7203" y="7769"/>
                  <a:pt x="7198" y="7770"/>
                </a:cubicBezTo>
                <a:cubicBezTo>
                  <a:pt x="7128" y="7774"/>
                  <a:pt x="7076" y="7833"/>
                  <a:pt x="7078" y="7902"/>
                </a:cubicBezTo>
                <a:cubicBezTo>
                  <a:pt x="7084" y="8002"/>
                  <a:pt x="7049" y="8101"/>
                  <a:pt x="6983" y="8177"/>
                </a:cubicBezTo>
                <a:cubicBezTo>
                  <a:pt x="6915" y="8252"/>
                  <a:pt x="6820" y="8297"/>
                  <a:pt x="6720" y="8302"/>
                </a:cubicBezTo>
                <a:lnTo>
                  <a:pt x="2451" y="8527"/>
                </a:lnTo>
                <a:lnTo>
                  <a:pt x="4424" y="6871"/>
                </a:lnTo>
                <a:lnTo>
                  <a:pt x="9032" y="6627"/>
                </a:lnTo>
                <a:cubicBezTo>
                  <a:pt x="9381" y="6610"/>
                  <a:pt x="9650" y="6312"/>
                  <a:pt x="9630" y="5962"/>
                </a:cubicBezTo>
                <a:cubicBezTo>
                  <a:pt x="9626" y="5900"/>
                  <a:pt x="9572" y="5842"/>
                  <a:pt x="9513" y="5842"/>
                </a:cubicBezTo>
                <a:cubicBezTo>
                  <a:pt x="9508" y="5842"/>
                  <a:pt x="9502" y="5843"/>
                  <a:pt x="9497" y="5843"/>
                </a:cubicBezTo>
                <a:cubicBezTo>
                  <a:pt x="9428" y="5846"/>
                  <a:pt x="9374" y="5906"/>
                  <a:pt x="9379" y="5976"/>
                </a:cubicBezTo>
                <a:cubicBezTo>
                  <a:pt x="9383" y="6076"/>
                  <a:pt x="9348" y="6175"/>
                  <a:pt x="9281" y="6250"/>
                </a:cubicBezTo>
                <a:cubicBezTo>
                  <a:pt x="9214" y="6325"/>
                  <a:pt x="9119" y="6370"/>
                  <a:pt x="9019" y="6375"/>
                </a:cubicBezTo>
                <a:lnTo>
                  <a:pt x="4746" y="6601"/>
                </a:lnTo>
                <a:lnTo>
                  <a:pt x="6514" y="5117"/>
                </a:lnTo>
                <a:lnTo>
                  <a:pt x="10948" y="4882"/>
                </a:lnTo>
                <a:cubicBezTo>
                  <a:pt x="11226" y="4867"/>
                  <a:pt x="11438" y="4628"/>
                  <a:pt x="11423" y="4352"/>
                </a:cubicBezTo>
                <a:cubicBezTo>
                  <a:pt x="11408" y="4082"/>
                  <a:pt x="11185" y="3872"/>
                  <a:pt x="10918" y="3872"/>
                </a:cubicBezTo>
                <a:cubicBezTo>
                  <a:pt x="10910" y="3872"/>
                  <a:pt x="10902" y="3872"/>
                  <a:pt x="10894" y="3872"/>
                </a:cubicBezTo>
                <a:lnTo>
                  <a:pt x="7801" y="4037"/>
                </a:lnTo>
                <a:lnTo>
                  <a:pt x="9748" y="2403"/>
                </a:lnTo>
                <a:cubicBezTo>
                  <a:pt x="9911" y="2269"/>
                  <a:pt x="9932" y="2028"/>
                  <a:pt x="9796" y="1867"/>
                </a:cubicBezTo>
                <a:cubicBezTo>
                  <a:pt x="9721" y="1777"/>
                  <a:pt x="9614" y="1730"/>
                  <a:pt x="9505" y="1730"/>
                </a:cubicBezTo>
                <a:cubicBezTo>
                  <a:pt x="9419" y="1730"/>
                  <a:pt x="9332" y="1760"/>
                  <a:pt x="9260" y="1820"/>
                </a:cubicBezTo>
                <a:lnTo>
                  <a:pt x="7193" y="3556"/>
                </a:lnTo>
                <a:lnTo>
                  <a:pt x="7193" y="3556"/>
                </a:lnTo>
                <a:lnTo>
                  <a:pt x="7627" y="571"/>
                </a:lnTo>
                <a:cubicBezTo>
                  <a:pt x="7664" y="298"/>
                  <a:pt x="7472" y="45"/>
                  <a:pt x="7198" y="5"/>
                </a:cubicBezTo>
                <a:cubicBezTo>
                  <a:pt x="7174" y="2"/>
                  <a:pt x="7150" y="0"/>
                  <a:pt x="7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grpSp>
        <p:nvGrpSpPr>
          <p:cNvPr id="1288" name="Google Shape;1288;p60"/>
          <p:cNvGrpSpPr/>
          <p:nvPr/>
        </p:nvGrpSpPr>
        <p:grpSpPr>
          <a:xfrm>
            <a:off x="-1760804" y="992727"/>
            <a:ext cx="6106589" cy="3969629"/>
            <a:chOff x="-1760804" y="992727"/>
            <a:chExt cx="6106589" cy="3969629"/>
          </a:xfrm>
        </p:grpSpPr>
        <p:grpSp>
          <p:nvGrpSpPr>
            <p:cNvPr id="1289" name="Google Shape;1289;p60"/>
            <p:cNvGrpSpPr/>
            <p:nvPr/>
          </p:nvGrpSpPr>
          <p:grpSpPr>
            <a:xfrm rot="10800000">
              <a:off x="-1760804" y="4343397"/>
              <a:ext cx="2654142" cy="611358"/>
              <a:chOff x="6615621" y="2219307"/>
              <a:chExt cx="2654142" cy="611358"/>
            </a:xfrm>
          </p:grpSpPr>
          <p:sp>
            <p:nvSpPr>
              <p:cNvPr id="1290" name="Google Shape;1290;p60"/>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60"/>
            <p:cNvGrpSpPr/>
            <p:nvPr/>
          </p:nvGrpSpPr>
          <p:grpSpPr>
            <a:xfrm>
              <a:off x="348077" y="992727"/>
              <a:ext cx="3997708" cy="3969629"/>
              <a:chOff x="348077" y="992727"/>
              <a:chExt cx="3997708" cy="3969629"/>
            </a:xfrm>
          </p:grpSpPr>
          <p:grpSp>
            <p:nvGrpSpPr>
              <p:cNvPr id="1293" name="Google Shape;1293;p60"/>
              <p:cNvGrpSpPr/>
              <p:nvPr/>
            </p:nvGrpSpPr>
            <p:grpSpPr>
              <a:xfrm>
                <a:off x="348077" y="1018074"/>
                <a:ext cx="3997708" cy="3944282"/>
                <a:chOff x="348077" y="1018074"/>
                <a:chExt cx="3997708" cy="3944282"/>
              </a:xfrm>
            </p:grpSpPr>
            <p:sp>
              <p:nvSpPr>
                <p:cNvPr id="1294" name="Google Shape;1294;p60"/>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0"/>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0"/>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0"/>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0"/>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0"/>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0"/>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1" name="Google Shape;1301;p60"/>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0"/>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3" name="Google Shape;1303;p60"/>
          <p:cNvGrpSpPr/>
          <p:nvPr/>
        </p:nvGrpSpPr>
        <p:grpSpPr>
          <a:xfrm>
            <a:off x="7070148" y="-222850"/>
            <a:ext cx="1195349" cy="1078296"/>
            <a:chOff x="4404625" y="-443721"/>
            <a:chExt cx="1195349" cy="1078296"/>
          </a:xfrm>
        </p:grpSpPr>
        <p:sp>
          <p:nvSpPr>
            <p:cNvPr id="1304" name="Google Shape;1304;p6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60"/>
          <p:cNvGrpSpPr/>
          <p:nvPr/>
        </p:nvGrpSpPr>
        <p:grpSpPr>
          <a:xfrm rot="-5400000">
            <a:off x="5626137" y="-505555"/>
            <a:ext cx="2181860" cy="892524"/>
            <a:chOff x="6525475" y="148600"/>
            <a:chExt cx="2808779" cy="1148975"/>
          </a:xfrm>
        </p:grpSpPr>
        <p:sp>
          <p:nvSpPr>
            <p:cNvPr id="1307" name="Google Shape;1307;p6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60"/>
          <p:cNvGrpSpPr/>
          <p:nvPr/>
        </p:nvGrpSpPr>
        <p:grpSpPr>
          <a:xfrm rot="-5400000">
            <a:off x="6049566" y="-247490"/>
            <a:ext cx="2181860" cy="892524"/>
            <a:chOff x="6525475" y="148600"/>
            <a:chExt cx="2808779" cy="1148975"/>
          </a:xfrm>
        </p:grpSpPr>
        <p:sp>
          <p:nvSpPr>
            <p:cNvPr id="1310" name="Google Shape;1310;p6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60"/>
          <p:cNvSpPr txBox="1">
            <a:spLocks noGrp="1"/>
          </p:cNvSpPr>
          <p:nvPr>
            <p:ph type="title"/>
          </p:nvPr>
        </p:nvSpPr>
        <p:spPr>
          <a:xfrm>
            <a:off x="1681800" y="1603075"/>
            <a:ext cx="5780400"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IDE’s</a:t>
            </a:r>
            <a:endParaRPr dirty="0">
              <a:solidFill>
                <a:schemeClr val="accent1"/>
              </a:solidFill>
            </a:endParaRPr>
          </a:p>
        </p:txBody>
      </p:sp>
      <p:sp>
        <p:nvSpPr>
          <p:cNvPr id="1313" name="Google Shape;1313;p60"/>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p>
            <a:pPr marL="0" marR="0">
              <a:lnSpc>
                <a:spcPct val="107000"/>
              </a:lnSpc>
              <a:spcBef>
                <a:spcPts val="0"/>
              </a:spcBef>
              <a:spcAft>
                <a:spcPts val="800"/>
              </a:spcAft>
            </a:pPr>
            <a:r>
              <a:rPr lang="en-US" sz="18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1) Microchip Studio.     2) </a:t>
            </a:r>
            <a:r>
              <a:rPr lang="en-US" sz="1800" b="1" dirty="0" err="1">
                <a:solidFill>
                  <a:schemeClr val="tx1"/>
                </a:solidFill>
                <a:effectLst/>
                <a:latin typeface="Montserrat" panose="00000500000000000000" pitchFamily="2" charset="0"/>
                <a:ea typeface="Calibri" panose="020F0502020204030204" pitchFamily="34" charset="0"/>
                <a:cs typeface="Arial" panose="020B0604020202020204" pitchFamily="34" charset="0"/>
              </a:rPr>
              <a:t>Protecus</a:t>
            </a:r>
            <a:r>
              <a:rPr lang="en-US" sz="18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a:t>
            </a:r>
          </a:p>
        </p:txBody>
      </p:sp>
      <p:sp>
        <p:nvSpPr>
          <p:cNvPr id="1314" name="Google Shape;1314;p60"/>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62"/>
          <p:cNvSpPr txBox="1">
            <a:spLocks noGrp="1"/>
          </p:cNvSpPr>
          <p:nvPr>
            <p:ph type="body" idx="1"/>
          </p:nvPr>
        </p:nvSpPr>
        <p:spPr>
          <a:xfrm>
            <a:off x="482684" y="1092994"/>
            <a:ext cx="5499421" cy="3362170"/>
          </a:xfrm>
          <a:prstGeom prst="rect">
            <a:avLst/>
          </a:prstGeom>
        </p:spPr>
        <p:txBody>
          <a:bodyPr spcFirstLastPara="1" wrap="square" lIns="91425" tIns="91425" rIns="91425" bIns="91425" anchor="ctr" anchorCtr="0">
            <a:noAutofit/>
          </a:bodyPr>
          <a:lstStyle/>
          <a:p>
            <a:pPr marL="342900" marR="0" lvl="0" indent="-342900" rtl="0">
              <a:lnSpc>
                <a:spcPct val="107000"/>
              </a:lnSpc>
              <a:spcBef>
                <a:spcPts val="0"/>
              </a:spcBef>
              <a:spcAft>
                <a:spcPts val="0"/>
              </a:spcAft>
              <a:buFont typeface="Wingdings" panose="05000000000000000000" pitchFamily="2" charset="2"/>
              <a:buChar char=""/>
            </a:pPr>
            <a:r>
              <a:rPr lang="en-US" sz="1500" dirty="0">
                <a:effectLst/>
                <a:latin typeface="Montserrat" panose="00000500000000000000" pitchFamily="2" charset="0"/>
                <a:ea typeface="Calibri" panose="020F0502020204030204" pitchFamily="34" charset="0"/>
                <a:cs typeface="Arial" panose="020B0604020202020204" pitchFamily="34" charset="0"/>
              </a:rPr>
              <a:t>Configure pins (Input and Output).</a:t>
            </a:r>
          </a:p>
          <a:p>
            <a:pPr marL="342900" marR="0" lvl="0" indent="-342900">
              <a:lnSpc>
                <a:spcPct val="107000"/>
              </a:lnSpc>
              <a:spcBef>
                <a:spcPts val="0"/>
              </a:spcBef>
              <a:spcAft>
                <a:spcPts val="0"/>
              </a:spcAft>
              <a:buFont typeface="Wingdings" panose="05000000000000000000" pitchFamily="2" charset="2"/>
              <a:buChar char=""/>
            </a:pPr>
            <a:r>
              <a:rPr lang="en-US" sz="1500" dirty="0">
                <a:effectLst/>
                <a:latin typeface="Montserrat" panose="00000500000000000000" pitchFamily="2" charset="0"/>
                <a:ea typeface="Calibri" panose="020F0502020204030204" pitchFamily="34" charset="0"/>
                <a:cs typeface="Arial" panose="020B0604020202020204" pitchFamily="34" charset="0"/>
              </a:rPr>
              <a:t>Check If the temperature that the sensor reads </a:t>
            </a:r>
            <a:r>
              <a:rPr lang="en-US" sz="1500" u="dash" dirty="0">
                <a:effectLst/>
                <a:latin typeface="Montserrat" panose="00000500000000000000" pitchFamily="2" charset="0"/>
                <a:ea typeface="Calibri" panose="020F0502020204030204" pitchFamily="34" charset="0"/>
                <a:cs typeface="Arial" panose="020B0604020202020204" pitchFamily="34" charset="0"/>
              </a:rPr>
              <a:t>bigger than or equal </a:t>
            </a:r>
            <a:r>
              <a:rPr lang="en-US" sz="1500" dirty="0">
                <a:effectLst/>
                <a:latin typeface="Montserrat" panose="00000500000000000000" pitchFamily="2" charset="0"/>
                <a:ea typeface="Calibri" panose="020F0502020204030204" pitchFamily="34" charset="0"/>
                <a:cs typeface="Arial" panose="020B0604020202020204" pitchFamily="34" charset="0"/>
              </a:rPr>
              <a:t>to </a:t>
            </a:r>
            <a:r>
              <a:rPr lang="en-US" sz="1500"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30°C </a:t>
            </a:r>
            <a:r>
              <a:rPr lang="en-US" sz="1500" dirty="0">
                <a:effectLst/>
                <a:latin typeface="Montserrat" panose="00000500000000000000" pitchFamily="2" charset="0"/>
                <a:ea typeface="Calibri" panose="020F0502020204030204" pitchFamily="34" charset="0"/>
                <a:cs typeface="Arial" panose="020B0604020202020204" pitchFamily="34" charset="0"/>
              </a:rPr>
              <a:t>and </a:t>
            </a:r>
            <a:r>
              <a:rPr lang="en-US" sz="1500" u="dash" dirty="0">
                <a:effectLst/>
                <a:latin typeface="Montserrat" panose="00000500000000000000" pitchFamily="2" charset="0"/>
                <a:ea typeface="Calibri" panose="020F0502020204030204" pitchFamily="34" charset="0"/>
                <a:cs typeface="Arial" panose="020B0604020202020204" pitchFamily="34" charset="0"/>
              </a:rPr>
              <a:t>less than or equal</a:t>
            </a:r>
            <a:r>
              <a:rPr lang="en-US" sz="1500" dirty="0">
                <a:effectLst/>
                <a:latin typeface="Montserrat" panose="00000500000000000000" pitchFamily="2" charset="0"/>
                <a:ea typeface="Calibri" panose="020F0502020204030204" pitchFamily="34" charset="0"/>
                <a:cs typeface="Arial" panose="020B0604020202020204" pitchFamily="34" charset="0"/>
              </a:rPr>
              <a:t> to </a:t>
            </a:r>
            <a:r>
              <a:rPr lang="en-US" sz="1500"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65°C </a:t>
            </a:r>
            <a:r>
              <a:rPr lang="en-US" sz="1500" dirty="0">
                <a:effectLst/>
                <a:latin typeface="Montserrat" panose="00000500000000000000" pitchFamily="2" charset="0"/>
                <a:ea typeface="Calibri" panose="020F0502020204030204" pitchFamily="34" charset="0"/>
                <a:cs typeface="Arial" panose="020B0604020202020204" pitchFamily="34" charset="0"/>
              </a:rPr>
              <a:t>then play the fan on the lowest speed.</a:t>
            </a:r>
          </a:p>
          <a:p>
            <a:pPr marL="342900" marR="0" lvl="0" indent="-342900">
              <a:lnSpc>
                <a:spcPct val="107000"/>
              </a:lnSpc>
              <a:spcBef>
                <a:spcPts val="0"/>
              </a:spcBef>
              <a:spcAft>
                <a:spcPts val="0"/>
              </a:spcAft>
              <a:buFont typeface="Wingdings" panose="05000000000000000000" pitchFamily="2" charset="2"/>
              <a:buChar char=""/>
            </a:pPr>
            <a:r>
              <a:rPr lang="en-US" sz="1500" dirty="0">
                <a:effectLst/>
                <a:latin typeface="Montserrat" panose="00000500000000000000" pitchFamily="2" charset="0"/>
                <a:ea typeface="Calibri" panose="020F0502020204030204" pitchFamily="34" charset="0"/>
                <a:cs typeface="Arial" panose="020B0604020202020204" pitchFamily="34" charset="0"/>
              </a:rPr>
              <a:t>Elseif temperature that the sensor reads </a:t>
            </a:r>
            <a:r>
              <a:rPr lang="en-US" sz="1500" u="dash" dirty="0">
                <a:effectLst/>
                <a:latin typeface="Montserrat" panose="00000500000000000000" pitchFamily="2" charset="0"/>
                <a:ea typeface="Calibri" panose="020F0502020204030204" pitchFamily="34" charset="0"/>
                <a:cs typeface="Arial" panose="020B0604020202020204" pitchFamily="34" charset="0"/>
              </a:rPr>
              <a:t>bigger than or equal</a:t>
            </a:r>
            <a:r>
              <a:rPr lang="en-US" sz="1500" dirty="0">
                <a:effectLst/>
                <a:latin typeface="Montserrat" panose="00000500000000000000" pitchFamily="2" charset="0"/>
                <a:ea typeface="Calibri" panose="020F0502020204030204" pitchFamily="34" charset="0"/>
                <a:cs typeface="Arial" panose="020B0604020202020204" pitchFamily="34" charset="0"/>
              </a:rPr>
              <a:t> to </a:t>
            </a:r>
            <a:r>
              <a:rPr lang="en-US" sz="1500"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66°C </a:t>
            </a:r>
            <a:r>
              <a:rPr lang="en-US" sz="1500" dirty="0">
                <a:effectLst/>
                <a:latin typeface="Montserrat" panose="00000500000000000000" pitchFamily="2" charset="0"/>
                <a:ea typeface="Calibri" panose="020F0502020204030204" pitchFamily="34" charset="0"/>
                <a:cs typeface="Arial" panose="020B0604020202020204" pitchFamily="34" charset="0"/>
              </a:rPr>
              <a:t>and </a:t>
            </a:r>
            <a:r>
              <a:rPr lang="en-US" sz="1500" u="sng" dirty="0">
                <a:effectLst/>
                <a:latin typeface="Montserrat" panose="00000500000000000000" pitchFamily="2" charset="0"/>
                <a:ea typeface="Calibri" panose="020F0502020204030204" pitchFamily="34" charset="0"/>
                <a:cs typeface="Arial" panose="020B0604020202020204" pitchFamily="34" charset="0"/>
              </a:rPr>
              <a:t>less </a:t>
            </a:r>
            <a:r>
              <a:rPr lang="en-US" sz="1500" u="dash" dirty="0">
                <a:effectLst/>
                <a:latin typeface="Montserrat" panose="00000500000000000000" pitchFamily="2" charset="0"/>
                <a:ea typeface="Calibri" panose="020F0502020204030204" pitchFamily="34" charset="0"/>
                <a:cs typeface="Arial" panose="020B0604020202020204" pitchFamily="34" charset="0"/>
              </a:rPr>
              <a:t>than or equal</a:t>
            </a:r>
            <a:r>
              <a:rPr lang="en-US" sz="1500" dirty="0">
                <a:effectLst/>
                <a:latin typeface="Montserrat" panose="00000500000000000000" pitchFamily="2" charset="0"/>
                <a:ea typeface="Calibri" panose="020F0502020204030204" pitchFamily="34" charset="0"/>
                <a:cs typeface="Arial" panose="020B0604020202020204" pitchFamily="34" charset="0"/>
              </a:rPr>
              <a:t> to </a:t>
            </a:r>
            <a:r>
              <a:rPr lang="en-US" sz="1500"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90°C </a:t>
            </a:r>
            <a:r>
              <a:rPr lang="en-US" sz="1500" dirty="0">
                <a:effectLst/>
                <a:latin typeface="Montserrat" panose="00000500000000000000" pitchFamily="2" charset="0"/>
                <a:ea typeface="Calibri" panose="020F0502020204030204" pitchFamily="34" charset="0"/>
                <a:cs typeface="Arial" panose="020B0604020202020204" pitchFamily="34" charset="0"/>
              </a:rPr>
              <a:t>then play the fan on the middle speed.</a:t>
            </a:r>
          </a:p>
          <a:p>
            <a:pPr marL="342900" marR="0" lvl="0" indent="-342900">
              <a:lnSpc>
                <a:spcPct val="107000"/>
              </a:lnSpc>
              <a:spcBef>
                <a:spcPts val="0"/>
              </a:spcBef>
              <a:spcAft>
                <a:spcPts val="0"/>
              </a:spcAft>
              <a:buFont typeface="Wingdings" panose="05000000000000000000" pitchFamily="2" charset="2"/>
              <a:buChar char=""/>
            </a:pPr>
            <a:r>
              <a:rPr lang="en-US" sz="1500" dirty="0">
                <a:effectLst/>
                <a:latin typeface="Montserrat" panose="00000500000000000000" pitchFamily="2" charset="0"/>
                <a:ea typeface="Calibri" panose="020F0502020204030204" pitchFamily="34" charset="0"/>
                <a:cs typeface="Arial" panose="020B0604020202020204" pitchFamily="34" charset="0"/>
              </a:rPr>
              <a:t>Elseif temperature that the sensor reads </a:t>
            </a:r>
            <a:r>
              <a:rPr lang="en-US" sz="1500" u="dash" dirty="0">
                <a:effectLst/>
                <a:latin typeface="Montserrat" panose="00000500000000000000" pitchFamily="2" charset="0"/>
                <a:ea typeface="Calibri" panose="020F0502020204030204" pitchFamily="34" charset="0"/>
                <a:cs typeface="Arial" panose="020B0604020202020204" pitchFamily="34" charset="0"/>
              </a:rPr>
              <a:t>bigger than or equal</a:t>
            </a:r>
            <a:r>
              <a:rPr lang="en-US" sz="1500" dirty="0">
                <a:effectLst/>
                <a:latin typeface="Montserrat" panose="00000500000000000000" pitchFamily="2" charset="0"/>
                <a:ea typeface="Calibri" panose="020F0502020204030204" pitchFamily="34" charset="0"/>
                <a:cs typeface="Arial" panose="020B0604020202020204" pitchFamily="34" charset="0"/>
              </a:rPr>
              <a:t> to </a:t>
            </a:r>
            <a:r>
              <a:rPr lang="en-US" sz="1500"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91°C </a:t>
            </a:r>
            <a:r>
              <a:rPr lang="en-US" sz="1500" dirty="0">
                <a:effectLst/>
                <a:latin typeface="Montserrat" panose="00000500000000000000" pitchFamily="2" charset="0"/>
                <a:ea typeface="Calibri" panose="020F0502020204030204" pitchFamily="34" charset="0"/>
                <a:cs typeface="Arial" panose="020B0604020202020204" pitchFamily="34" charset="0"/>
              </a:rPr>
              <a:t>then play the fan on the Hight speed.</a:t>
            </a:r>
          </a:p>
          <a:p>
            <a:pPr marL="342900" marR="0" lvl="0" indent="-342900">
              <a:lnSpc>
                <a:spcPct val="107000"/>
              </a:lnSpc>
              <a:spcBef>
                <a:spcPts val="0"/>
              </a:spcBef>
              <a:spcAft>
                <a:spcPts val="800"/>
              </a:spcAft>
              <a:buFont typeface="Wingdings" panose="05000000000000000000" pitchFamily="2" charset="2"/>
              <a:buChar char=""/>
            </a:pPr>
            <a:r>
              <a:rPr lang="en-US" sz="1500" dirty="0">
                <a:effectLst/>
                <a:latin typeface="Montserrat" panose="00000500000000000000" pitchFamily="2" charset="0"/>
                <a:ea typeface="Calibri" panose="020F0502020204030204" pitchFamily="34" charset="0"/>
                <a:cs typeface="Arial" panose="020B0604020202020204" pitchFamily="34" charset="0"/>
              </a:rPr>
              <a:t>Else the fan won’t work as the </a:t>
            </a:r>
            <a:r>
              <a:rPr lang="en-US" sz="1500" u="dash" dirty="0">
                <a:effectLst/>
                <a:latin typeface="Montserrat" panose="00000500000000000000" pitchFamily="2" charset="0"/>
                <a:ea typeface="Calibri" panose="020F0502020204030204" pitchFamily="34" charset="0"/>
                <a:cs typeface="Arial" panose="020B0604020202020204" pitchFamily="34" charset="0"/>
              </a:rPr>
              <a:t>temperature is little than</a:t>
            </a:r>
            <a:r>
              <a:rPr lang="en-US" sz="1500" dirty="0">
                <a:effectLst/>
                <a:latin typeface="Montserrat" panose="00000500000000000000" pitchFamily="2" charset="0"/>
                <a:ea typeface="Calibri" panose="020F0502020204030204" pitchFamily="34" charset="0"/>
                <a:cs typeface="Arial" panose="020B0604020202020204" pitchFamily="34" charset="0"/>
              </a:rPr>
              <a:t> </a:t>
            </a:r>
            <a:r>
              <a:rPr lang="en-US" sz="1500"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30°C</a:t>
            </a:r>
            <a:r>
              <a:rPr lang="en-US" sz="1500" dirty="0">
                <a:effectLst/>
                <a:latin typeface="Montserrat" panose="00000500000000000000" pitchFamily="2" charset="0"/>
                <a:ea typeface="Calibri" panose="020F0502020204030204" pitchFamily="34" charset="0"/>
                <a:cs typeface="Arial" panose="020B0604020202020204" pitchFamily="34" charset="0"/>
              </a:rPr>
              <a:t>.</a:t>
            </a:r>
          </a:p>
        </p:txBody>
      </p:sp>
      <p:sp>
        <p:nvSpPr>
          <p:cNvPr id="1326" name="Google Shape;1326;p6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r>
              <a:rPr lang="en-US" sz="2000" dirty="0">
                <a:solidFill>
                  <a:srgbClr val="FFFF00"/>
                </a:solidFill>
                <a:effectLst/>
                <a:latin typeface="Montserrat" panose="00000500000000000000" pitchFamily="2" charset="0"/>
                <a:ea typeface="Calibri" panose="020F0502020204030204" pitchFamily="34" charset="0"/>
                <a:cs typeface="Arial" panose="020B0604020202020204" pitchFamily="34" charset="0"/>
              </a:rPr>
              <a:t>Code requirements (Pseudo code)</a:t>
            </a:r>
            <a:endParaRPr sz="2000" dirty="0">
              <a:solidFill>
                <a:srgbClr val="FFFF00"/>
              </a:solidFill>
              <a:latin typeface="Montserrat" panose="00000500000000000000" pitchFamily="2" charset="0"/>
            </a:endParaRPr>
          </a:p>
        </p:txBody>
      </p:sp>
      <p:sp>
        <p:nvSpPr>
          <p:cNvPr id="1327" name="Google Shape;1327;p62"/>
          <p:cNvSpPr/>
          <p:nvPr/>
        </p:nvSpPr>
        <p:spPr>
          <a:xfrm flipH="1">
            <a:off x="6159166"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62"/>
          <p:cNvGrpSpPr/>
          <p:nvPr/>
        </p:nvGrpSpPr>
        <p:grpSpPr>
          <a:xfrm flipH="1">
            <a:off x="7506795" y="2619534"/>
            <a:ext cx="289868" cy="852000"/>
            <a:chOff x="456616" y="2161476"/>
            <a:chExt cx="289868" cy="852000"/>
          </a:xfrm>
        </p:grpSpPr>
        <p:sp>
          <p:nvSpPr>
            <p:cNvPr id="1329" name="Google Shape;1329;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62"/>
          <p:cNvGrpSpPr/>
          <p:nvPr/>
        </p:nvGrpSpPr>
        <p:grpSpPr>
          <a:xfrm rot="-5400000" flipH="1">
            <a:off x="6582139" y="1684584"/>
            <a:ext cx="289868" cy="852000"/>
            <a:chOff x="456616" y="2161476"/>
            <a:chExt cx="289868" cy="852000"/>
          </a:xfrm>
        </p:grpSpPr>
        <p:sp>
          <p:nvSpPr>
            <p:cNvPr id="1335" name="Google Shape;1335;p6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62"/>
          <p:cNvGrpSpPr/>
          <p:nvPr/>
        </p:nvGrpSpPr>
        <p:grpSpPr>
          <a:xfrm>
            <a:off x="6360591" y="2679039"/>
            <a:ext cx="732961" cy="732961"/>
            <a:chOff x="6873275" y="3238675"/>
            <a:chExt cx="307450" cy="307450"/>
          </a:xfrm>
        </p:grpSpPr>
        <p:sp>
          <p:nvSpPr>
            <p:cNvPr id="1341" name="Google Shape;1341;p62"/>
            <p:cNvSpPr/>
            <p:nvPr/>
          </p:nvSpPr>
          <p:spPr>
            <a:xfrm>
              <a:off x="7116800" y="3355875"/>
              <a:ext cx="28425" cy="93200"/>
            </a:xfrm>
            <a:custGeom>
              <a:avLst/>
              <a:gdLst/>
              <a:ahLst/>
              <a:cxnLst/>
              <a:rect l="l" t="t" r="r" b="b"/>
              <a:pathLst>
                <a:path w="1137" h="3728" extrusionOk="0">
                  <a:moveTo>
                    <a:pt x="669" y="1"/>
                  </a:moveTo>
                  <a:cubicBezTo>
                    <a:pt x="641" y="1"/>
                    <a:pt x="613" y="4"/>
                    <a:pt x="585" y="12"/>
                  </a:cubicBezTo>
                  <a:cubicBezTo>
                    <a:pt x="416" y="57"/>
                    <a:pt x="316" y="231"/>
                    <a:pt x="361" y="400"/>
                  </a:cubicBezTo>
                  <a:cubicBezTo>
                    <a:pt x="454" y="746"/>
                    <a:pt x="501" y="1103"/>
                    <a:pt x="501" y="1461"/>
                  </a:cubicBezTo>
                  <a:lnTo>
                    <a:pt x="499" y="1461"/>
                  </a:lnTo>
                  <a:cubicBezTo>
                    <a:pt x="501" y="2088"/>
                    <a:pt x="357" y="2707"/>
                    <a:pt x="79" y="3269"/>
                  </a:cubicBezTo>
                  <a:cubicBezTo>
                    <a:pt x="1" y="3427"/>
                    <a:pt x="66" y="3616"/>
                    <a:pt x="224" y="3694"/>
                  </a:cubicBezTo>
                  <a:cubicBezTo>
                    <a:pt x="268" y="3716"/>
                    <a:pt x="316" y="3727"/>
                    <a:pt x="365" y="3727"/>
                  </a:cubicBezTo>
                  <a:cubicBezTo>
                    <a:pt x="485" y="3727"/>
                    <a:pt x="595" y="3658"/>
                    <a:pt x="649" y="3551"/>
                  </a:cubicBezTo>
                  <a:cubicBezTo>
                    <a:pt x="970" y="2900"/>
                    <a:pt x="1137" y="2185"/>
                    <a:pt x="1134" y="1461"/>
                  </a:cubicBezTo>
                  <a:cubicBezTo>
                    <a:pt x="1134" y="1048"/>
                    <a:pt x="1081" y="636"/>
                    <a:pt x="975" y="236"/>
                  </a:cubicBezTo>
                  <a:cubicBezTo>
                    <a:pt x="937" y="95"/>
                    <a:pt x="809"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2"/>
            <p:cNvSpPr/>
            <p:nvPr/>
          </p:nvSpPr>
          <p:spPr>
            <a:xfrm>
              <a:off x="7003850" y="3274225"/>
              <a:ext cx="93400" cy="34425"/>
            </a:xfrm>
            <a:custGeom>
              <a:avLst/>
              <a:gdLst/>
              <a:ahLst/>
              <a:cxnLst/>
              <a:rect l="l" t="t" r="r" b="b"/>
              <a:pathLst>
                <a:path w="3736" h="1377" extrusionOk="0">
                  <a:moveTo>
                    <a:pt x="926" y="0"/>
                  </a:moveTo>
                  <a:cubicBezTo>
                    <a:pt x="720" y="0"/>
                    <a:pt x="514" y="14"/>
                    <a:pt x="308" y="41"/>
                  </a:cubicBezTo>
                  <a:cubicBezTo>
                    <a:pt x="130" y="58"/>
                    <a:pt x="0" y="220"/>
                    <a:pt x="24" y="398"/>
                  </a:cubicBezTo>
                  <a:cubicBezTo>
                    <a:pt x="45" y="558"/>
                    <a:pt x="182" y="674"/>
                    <a:pt x="338" y="674"/>
                  </a:cubicBezTo>
                  <a:cubicBezTo>
                    <a:pt x="355" y="674"/>
                    <a:pt x="372" y="673"/>
                    <a:pt x="390" y="670"/>
                  </a:cubicBezTo>
                  <a:cubicBezTo>
                    <a:pt x="568" y="647"/>
                    <a:pt x="747" y="636"/>
                    <a:pt x="926" y="636"/>
                  </a:cubicBezTo>
                  <a:cubicBezTo>
                    <a:pt x="929" y="636"/>
                    <a:pt x="931" y="636"/>
                    <a:pt x="933" y="636"/>
                  </a:cubicBezTo>
                  <a:cubicBezTo>
                    <a:pt x="1739" y="636"/>
                    <a:pt x="2527" y="875"/>
                    <a:pt x="3197" y="1323"/>
                  </a:cubicBezTo>
                  <a:cubicBezTo>
                    <a:pt x="3251" y="1360"/>
                    <a:pt x="3313" y="1377"/>
                    <a:pt x="3373" y="1377"/>
                  </a:cubicBezTo>
                  <a:cubicBezTo>
                    <a:pt x="3476" y="1377"/>
                    <a:pt x="3577" y="1327"/>
                    <a:pt x="3638" y="1236"/>
                  </a:cubicBezTo>
                  <a:cubicBezTo>
                    <a:pt x="3736" y="1089"/>
                    <a:pt x="3696" y="892"/>
                    <a:pt x="3550" y="794"/>
                  </a:cubicBezTo>
                  <a:lnTo>
                    <a:pt x="3550" y="794"/>
                  </a:lnTo>
                  <a:lnTo>
                    <a:pt x="3551" y="796"/>
                  </a:lnTo>
                  <a:cubicBezTo>
                    <a:pt x="2770" y="274"/>
                    <a:pt x="1856"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2"/>
            <p:cNvSpPr/>
            <p:nvPr/>
          </p:nvSpPr>
          <p:spPr>
            <a:xfrm>
              <a:off x="6982675" y="3486400"/>
              <a:ext cx="95250" cy="24175"/>
            </a:xfrm>
            <a:custGeom>
              <a:avLst/>
              <a:gdLst/>
              <a:ahLst/>
              <a:cxnLst/>
              <a:rect l="l" t="t" r="r" b="b"/>
              <a:pathLst>
                <a:path w="3810" h="967" extrusionOk="0">
                  <a:moveTo>
                    <a:pt x="3452" y="1"/>
                  </a:moveTo>
                  <a:cubicBezTo>
                    <a:pt x="3415" y="1"/>
                    <a:pt x="3377" y="7"/>
                    <a:pt x="3341" y="21"/>
                  </a:cubicBezTo>
                  <a:cubicBezTo>
                    <a:pt x="2847" y="225"/>
                    <a:pt x="2319" y="331"/>
                    <a:pt x="1784" y="331"/>
                  </a:cubicBezTo>
                  <a:cubicBezTo>
                    <a:pt x="1780" y="331"/>
                    <a:pt x="1777" y="331"/>
                    <a:pt x="1773" y="331"/>
                  </a:cubicBezTo>
                  <a:cubicBezTo>
                    <a:pt x="1769" y="331"/>
                    <a:pt x="1765" y="331"/>
                    <a:pt x="1760" y="331"/>
                  </a:cubicBezTo>
                  <a:cubicBezTo>
                    <a:pt x="1317" y="331"/>
                    <a:pt x="879" y="258"/>
                    <a:pt x="459" y="117"/>
                  </a:cubicBezTo>
                  <a:cubicBezTo>
                    <a:pt x="426" y="105"/>
                    <a:pt x="391" y="100"/>
                    <a:pt x="358" y="100"/>
                  </a:cubicBezTo>
                  <a:cubicBezTo>
                    <a:pt x="226" y="100"/>
                    <a:pt x="102" y="183"/>
                    <a:pt x="57" y="316"/>
                  </a:cubicBezTo>
                  <a:cubicBezTo>
                    <a:pt x="1" y="482"/>
                    <a:pt x="91" y="661"/>
                    <a:pt x="256" y="718"/>
                  </a:cubicBezTo>
                  <a:cubicBezTo>
                    <a:pt x="744" y="883"/>
                    <a:pt x="1257" y="966"/>
                    <a:pt x="1773" y="966"/>
                  </a:cubicBezTo>
                  <a:cubicBezTo>
                    <a:pt x="1777" y="966"/>
                    <a:pt x="1780" y="966"/>
                    <a:pt x="1784" y="966"/>
                  </a:cubicBezTo>
                  <a:cubicBezTo>
                    <a:pt x="2402" y="966"/>
                    <a:pt x="3014" y="843"/>
                    <a:pt x="3585" y="606"/>
                  </a:cubicBezTo>
                  <a:cubicBezTo>
                    <a:pt x="3739" y="534"/>
                    <a:pt x="3809" y="354"/>
                    <a:pt x="3745" y="197"/>
                  </a:cubicBezTo>
                  <a:cubicBezTo>
                    <a:pt x="3694" y="75"/>
                    <a:pt x="3577" y="1"/>
                    <a:pt x="3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2"/>
            <p:cNvSpPr/>
            <p:nvPr/>
          </p:nvSpPr>
          <p:spPr>
            <a:xfrm>
              <a:off x="6899325" y="3311550"/>
              <a:ext cx="53850" cy="143975"/>
            </a:xfrm>
            <a:custGeom>
              <a:avLst/>
              <a:gdLst/>
              <a:ahLst/>
              <a:cxnLst/>
              <a:rect l="l" t="t" r="r" b="b"/>
              <a:pathLst>
                <a:path w="2154" h="5759" extrusionOk="0">
                  <a:moveTo>
                    <a:pt x="1799" y="0"/>
                  </a:moveTo>
                  <a:cubicBezTo>
                    <a:pt x="1707" y="0"/>
                    <a:pt x="1616" y="40"/>
                    <a:pt x="1554" y="117"/>
                  </a:cubicBezTo>
                  <a:cubicBezTo>
                    <a:pt x="217" y="1641"/>
                    <a:pt x="0" y="3847"/>
                    <a:pt x="1015" y="5601"/>
                  </a:cubicBezTo>
                  <a:cubicBezTo>
                    <a:pt x="1071" y="5698"/>
                    <a:pt x="1176" y="5759"/>
                    <a:pt x="1290" y="5759"/>
                  </a:cubicBezTo>
                  <a:cubicBezTo>
                    <a:pt x="1345" y="5759"/>
                    <a:pt x="1400" y="5743"/>
                    <a:pt x="1448" y="5715"/>
                  </a:cubicBezTo>
                  <a:cubicBezTo>
                    <a:pt x="1600" y="5627"/>
                    <a:pt x="1651" y="5433"/>
                    <a:pt x="1564" y="5282"/>
                  </a:cubicBezTo>
                  <a:cubicBezTo>
                    <a:pt x="1204" y="4659"/>
                    <a:pt x="1013" y="3952"/>
                    <a:pt x="1015" y="3233"/>
                  </a:cubicBezTo>
                  <a:lnTo>
                    <a:pt x="1015" y="3233"/>
                  </a:lnTo>
                  <a:lnTo>
                    <a:pt x="1015" y="3234"/>
                  </a:lnTo>
                  <a:cubicBezTo>
                    <a:pt x="1015" y="2241"/>
                    <a:pt x="1375" y="1282"/>
                    <a:pt x="2029" y="537"/>
                  </a:cubicBezTo>
                  <a:cubicBezTo>
                    <a:pt x="2154" y="406"/>
                    <a:pt x="2145" y="199"/>
                    <a:pt x="2010" y="80"/>
                  </a:cubicBezTo>
                  <a:cubicBezTo>
                    <a:pt x="1949" y="26"/>
                    <a:pt x="1874" y="0"/>
                    <a:pt x="1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2"/>
            <p:cNvSpPr/>
            <p:nvPr/>
          </p:nvSpPr>
          <p:spPr>
            <a:xfrm>
              <a:off x="6937800" y="3303200"/>
              <a:ext cx="139025" cy="178375"/>
            </a:xfrm>
            <a:custGeom>
              <a:avLst/>
              <a:gdLst/>
              <a:ahLst/>
              <a:cxnLst/>
              <a:rect l="l" t="t" r="r" b="b"/>
              <a:pathLst>
                <a:path w="5561" h="7135" extrusionOk="0">
                  <a:moveTo>
                    <a:pt x="3567" y="1"/>
                  </a:moveTo>
                  <a:cubicBezTo>
                    <a:pt x="1600" y="1"/>
                    <a:pt x="1" y="1601"/>
                    <a:pt x="1" y="3567"/>
                  </a:cubicBezTo>
                  <a:cubicBezTo>
                    <a:pt x="1" y="5532"/>
                    <a:pt x="1600" y="7134"/>
                    <a:pt x="3567" y="7134"/>
                  </a:cubicBezTo>
                  <a:cubicBezTo>
                    <a:pt x="4083" y="7134"/>
                    <a:pt x="4593" y="7023"/>
                    <a:pt x="5061" y="6807"/>
                  </a:cubicBezTo>
                  <a:lnTo>
                    <a:pt x="5063" y="6807"/>
                  </a:lnTo>
                  <a:cubicBezTo>
                    <a:pt x="5116" y="6783"/>
                    <a:pt x="5139" y="6719"/>
                    <a:pt x="5113" y="6666"/>
                  </a:cubicBezTo>
                  <a:cubicBezTo>
                    <a:pt x="5096" y="6627"/>
                    <a:pt x="5058" y="6604"/>
                    <a:pt x="5018" y="6604"/>
                  </a:cubicBezTo>
                  <a:cubicBezTo>
                    <a:pt x="5003" y="6604"/>
                    <a:pt x="4987" y="6608"/>
                    <a:pt x="4972" y="6615"/>
                  </a:cubicBezTo>
                  <a:cubicBezTo>
                    <a:pt x="4535" y="6817"/>
                    <a:pt x="4058" y="6922"/>
                    <a:pt x="3576" y="6922"/>
                  </a:cubicBezTo>
                  <a:cubicBezTo>
                    <a:pt x="3573" y="6922"/>
                    <a:pt x="3570" y="6922"/>
                    <a:pt x="3567" y="6922"/>
                  </a:cubicBezTo>
                  <a:cubicBezTo>
                    <a:pt x="1717" y="6922"/>
                    <a:pt x="212" y="5417"/>
                    <a:pt x="212" y="3567"/>
                  </a:cubicBezTo>
                  <a:cubicBezTo>
                    <a:pt x="212" y="1717"/>
                    <a:pt x="1717" y="214"/>
                    <a:pt x="3567" y="214"/>
                  </a:cubicBezTo>
                  <a:cubicBezTo>
                    <a:pt x="3569" y="214"/>
                    <a:pt x="3572" y="214"/>
                    <a:pt x="3574" y="214"/>
                  </a:cubicBezTo>
                  <a:cubicBezTo>
                    <a:pt x="4212" y="214"/>
                    <a:pt x="4837" y="397"/>
                    <a:pt x="5376" y="742"/>
                  </a:cubicBezTo>
                  <a:cubicBezTo>
                    <a:pt x="5395" y="756"/>
                    <a:pt x="5417" y="763"/>
                    <a:pt x="5439" y="763"/>
                  </a:cubicBezTo>
                  <a:cubicBezTo>
                    <a:pt x="5473" y="763"/>
                    <a:pt x="5507" y="745"/>
                    <a:pt x="5528" y="713"/>
                  </a:cubicBezTo>
                  <a:cubicBezTo>
                    <a:pt x="5561" y="661"/>
                    <a:pt x="5544" y="592"/>
                    <a:pt x="5489" y="564"/>
                  </a:cubicBezTo>
                  <a:cubicBezTo>
                    <a:pt x="4916" y="195"/>
                    <a:pt x="4248" y="1"/>
                    <a:pt x="3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2"/>
            <p:cNvSpPr/>
            <p:nvPr/>
          </p:nvSpPr>
          <p:spPr>
            <a:xfrm>
              <a:off x="6993500" y="3405750"/>
              <a:ext cx="97875" cy="53300"/>
            </a:xfrm>
            <a:custGeom>
              <a:avLst/>
              <a:gdLst/>
              <a:ahLst/>
              <a:cxnLst/>
              <a:rect l="l" t="t" r="r" b="b"/>
              <a:pathLst>
                <a:path w="3915" h="2132" extrusionOk="0">
                  <a:moveTo>
                    <a:pt x="3677" y="1"/>
                  </a:moveTo>
                  <a:cubicBezTo>
                    <a:pt x="3587" y="1"/>
                    <a:pt x="3504" y="59"/>
                    <a:pt x="3475" y="149"/>
                  </a:cubicBezTo>
                  <a:cubicBezTo>
                    <a:pt x="3181" y="1078"/>
                    <a:pt x="2317" y="1707"/>
                    <a:pt x="1343" y="1707"/>
                  </a:cubicBezTo>
                  <a:cubicBezTo>
                    <a:pt x="1342" y="1707"/>
                    <a:pt x="1341" y="1707"/>
                    <a:pt x="1340" y="1707"/>
                  </a:cubicBezTo>
                  <a:cubicBezTo>
                    <a:pt x="992" y="1707"/>
                    <a:pt x="649" y="1627"/>
                    <a:pt x="338" y="1470"/>
                  </a:cubicBezTo>
                  <a:cubicBezTo>
                    <a:pt x="307" y="1455"/>
                    <a:pt x="275" y="1448"/>
                    <a:pt x="243" y="1448"/>
                  </a:cubicBezTo>
                  <a:cubicBezTo>
                    <a:pt x="165" y="1448"/>
                    <a:pt x="90" y="1490"/>
                    <a:pt x="53" y="1564"/>
                  </a:cubicBezTo>
                  <a:cubicBezTo>
                    <a:pt x="1" y="1669"/>
                    <a:pt x="43" y="1796"/>
                    <a:pt x="148" y="1850"/>
                  </a:cubicBezTo>
                  <a:cubicBezTo>
                    <a:pt x="532" y="2041"/>
                    <a:pt x="938" y="2131"/>
                    <a:pt x="1336" y="2131"/>
                  </a:cubicBezTo>
                  <a:cubicBezTo>
                    <a:pt x="2452" y="2131"/>
                    <a:pt x="3511" y="1425"/>
                    <a:pt x="3879" y="278"/>
                  </a:cubicBezTo>
                  <a:cubicBezTo>
                    <a:pt x="3914" y="166"/>
                    <a:pt x="3852" y="46"/>
                    <a:pt x="3741" y="11"/>
                  </a:cubicBezTo>
                  <a:cubicBezTo>
                    <a:pt x="3719" y="4"/>
                    <a:pt x="3698" y="1"/>
                    <a:pt x="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2"/>
            <p:cNvSpPr/>
            <p:nvPr/>
          </p:nvSpPr>
          <p:spPr>
            <a:xfrm>
              <a:off x="6960375" y="3325775"/>
              <a:ext cx="81750" cy="71925"/>
            </a:xfrm>
            <a:custGeom>
              <a:avLst/>
              <a:gdLst/>
              <a:ahLst/>
              <a:cxnLst/>
              <a:rect l="l" t="t" r="r" b="b"/>
              <a:pathLst>
                <a:path w="3270" h="2877" extrusionOk="0">
                  <a:moveTo>
                    <a:pt x="2665" y="1"/>
                  </a:moveTo>
                  <a:cubicBezTo>
                    <a:pt x="1196" y="1"/>
                    <a:pt x="1" y="1196"/>
                    <a:pt x="1" y="2665"/>
                  </a:cubicBezTo>
                  <a:cubicBezTo>
                    <a:pt x="1" y="2782"/>
                    <a:pt x="95" y="2877"/>
                    <a:pt x="213" y="2877"/>
                  </a:cubicBezTo>
                  <a:cubicBezTo>
                    <a:pt x="330" y="2877"/>
                    <a:pt x="424" y="2782"/>
                    <a:pt x="424" y="2665"/>
                  </a:cubicBezTo>
                  <a:cubicBezTo>
                    <a:pt x="424" y="1430"/>
                    <a:pt x="1430" y="424"/>
                    <a:pt x="2665" y="424"/>
                  </a:cubicBezTo>
                  <a:cubicBezTo>
                    <a:pt x="2781" y="424"/>
                    <a:pt x="2897" y="434"/>
                    <a:pt x="3011" y="451"/>
                  </a:cubicBezTo>
                  <a:lnTo>
                    <a:pt x="3009" y="451"/>
                  </a:lnTo>
                  <a:cubicBezTo>
                    <a:pt x="3020" y="453"/>
                    <a:pt x="3030" y="453"/>
                    <a:pt x="3041" y="453"/>
                  </a:cubicBezTo>
                  <a:cubicBezTo>
                    <a:pt x="3144" y="453"/>
                    <a:pt x="3234" y="379"/>
                    <a:pt x="3252" y="275"/>
                  </a:cubicBezTo>
                  <a:cubicBezTo>
                    <a:pt x="3269" y="159"/>
                    <a:pt x="3190" y="50"/>
                    <a:pt x="3076" y="33"/>
                  </a:cubicBezTo>
                  <a:cubicBezTo>
                    <a:pt x="2939" y="12"/>
                    <a:pt x="2802" y="1"/>
                    <a:pt x="2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2"/>
            <p:cNvSpPr/>
            <p:nvPr/>
          </p:nvSpPr>
          <p:spPr>
            <a:xfrm>
              <a:off x="6988925" y="3357100"/>
              <a:ext cx="73325" cy="70575"/>
            </a:xfrm>
            <a:custGeom>
              <a:avLst/>
              <a:gdLst/>
              <a:ahLst/>
              <a:cxnLst/>
              <a:rect l="l" t="t" r="r" b="b"/>
              <a:pathLst>
                <a:path w="2933" h="2823" extrusionOk="0">
                  <a:moveTo>
                    <a:pt x="1522" y="1"/>
                  </a:moveTo>
                  <a:cubicBezTo>
                    <a:pt x="952" y="1"/>
                    <a:pt x="437" y="344"/>
                    <a:pt x="218" y="872"/>
                  </a:cubicBezTo>
                  <a:cubicBezTo>
                    <a:pt x="1" y="1399"/>
                    <a:pt x="120" y="2006"/>
                    <a:pt x="524" y="2410"/>
                  </a:cubicBezTo>
                  <a:cubicBezTo>
                    <a:pt x="794" y="2679"/>
                    <a:pt x="1154" y="2822"/>
                    <a:pt x="1521" y="2822"/>
                  </a:cubicBezTo>
                  <a:cubicBezTo>
                    <a:pt x="1703" y="2822"/>
                    <a:pt x="1887" y="2787"/>
                    <a:pt x="2062" y="2715"/>
                  </a:cubicBezTo>
                  <a:cubicBezTo>
                    <a:pt x="2590" y="2497"/>
                    <a:pt x="2933" y="1982"/>
                    <a:pt x="2933" y="1412"/>
                  </a:cubicBezTo>
                  <a:cubicBezTo>
                    <a:pt x="2933" y="632"/>
                    <a:pt x="2302" y="1"/>
                    <a:pt x="1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2"/>
            <p:cNvSpPr/>
            <p:nvPr/>
          </p:nvSpPr>
          <p:spPr>
            <a:xfrm>
              <a:off x="6873275" y="3238675"/>
              <a:ext cx="307450" cy="307450"/>
            </a:xfrm>
            <a:custGeom>
              <a:avLst/>
              <a:gdLst/>
              <a:ahLst/>
              <a:cxnLst/>
              <a:rect l="l" t="t" r="r" b="b"/>
              <a:pathLst>
                <a:path w="12298" h="12298" extrusionOk="0">
                  <a:moveTo>
                    <a:pt x="6149" y="634"/>
                  </a:moveTo>
                  <a:cubicBezTo>
                    <a:pt x="9189" y="634"/>
                    <a:pt x="11663" y="3108"/>
                    <a:pt x="11663" y="6149"/>
                  </a:cubicBezTo>
                  <a:cubicBezTo>
                    <a:pt x="11663" y="9189"/>
                    <a:pt x="9189" y="11662"/>
                    <a:pt x="6149" y="11662"/>
                  </a:cubicBezTo>
                  <a:cubicBezTo>
                    <a:pt x="3108" y="11662"/>
                    <a:pt x="634" y="9189"/>
                    <a:pt x="634" y="6149"/>
                  </a:cubicBezTo>
                  <a:cubicBezTo>
                    <a:pt x="634" y="3108"/>
                    <a:pt x="3108" y="634"/>
                    <a:pt x="6149" y="634"/>
                  </a:cubicBezTo>
                  <a:close/>
                  <a:moveTo>
                    <a:pt x="6149" y="1"/>
                  </a:moveTo>
                  <a:cubicBezTo>
                    <a:pt x="2758" y="1"/>
                    <a:pt x="1" y="2758"/>
                    <a:pt x="1" y="6149"/>
                  </a:cubicBezTo>
                  <a:cubicBezTo>
                    <a:pt x="1" y="9539"/>
                    <a:pt x="2758" y="12297"/>
                    <a:pt x="6149" y="12297"/>
                  </a:cubicBezTo>
                  <a:cubicBezTo>
                    <a:pt x="9539" y="12297"/>
                    <a:pt x="12298" y="9540"/>
                    <a:pt x="12298" y="6149"/>
                  </a:cubicBezTo>
                  <a:cubicBezTo>
                    <a:pt x="12298" y="2758"/>
                    <a:pt x="9540" y="1"/>
                    <a:pt x="6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66"/>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00"/>
                </a:solidFill>
              </a:rPr>
              <a:t>What have been done</a:t>
            </a:r>
            <a:endParaRPr dirty="0">
              <a:solidFill>
                <a:srgbClr val="FFFF00"/>
              </a:solidFill>
            </a:endParaRPr>
          </a:p>
        </p:txBody>
      </p:sp>
      <p:sp>
        <p:nvSpPr>
          <p:cNvPr id="3" name="TextBox 2">
            <a:extLst>
              <a:ext uri="{FF2B5EF4-FFF2-40B4-BE49-F238E27FC236}">
                <a16:creationId xmlns:a16="http://schemas.microsoft.com/office/drawing/2014/main" id="{5B6BA78B-CFBE-52BF-8DA0-98C5AEBA65F0}"/>
              </a:ext>
            </a:extLst>
          </p:cNvPr>
          <p:cNvSpPr txBox="1"/>
          <p:nvPr/>
        </p:nvSpPr>
        <p:spPr>
          <a:xfrm>
            <a:off x="600075" y="1586407"/>
            <a:ext cx="5300662" cy="1074910"/>
          </a:xfrm>
          <a:prstGeom prst="rect">
            <a:avLst/>
          </a:prstGeom>
          <a:noFill/>
        </p:spPr>
        <p:txBody>
          <a:bodyPr wrap="square">
            <a:spAutoFit/>
          </a:bodyPr>
          <a:lstStyle/>
          <a:p>
            <a:pPr marL="0" marR="0">
              <a:lnSpc>
                <a:spcPct val="107000"/>
              </a:lnSpc>
              <a:spcBef>
                <a:spcPts val="0"/>
              </a:spcBef>
              <a:spcAft>
                <a:spcPts val="800"/>
              </a:spcAft>
            </a:pPr>
            <a:r>
              <a:rPr lang="en-US" sz="16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Bought the components.</a:t>
            </a:r>
          </a:p>
          <a:p>
            <a:pPr marL="0" marR="0">
              <a:lnSpc>
                <a:spcPct val="107000"/>
              </a:lnSpc>
              <a:spcBef>
                <a:spcPts val="0"/>
              </a:spcBef>
              <a:spcAft>
                <a:spcPts val="800"/>
              </a:spcAft>
            </a:pPr>
            <a:r>
              <a:rPr lang="en-US" sz="16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Simulation have been done on </a:t>
            </a:r>
            <a:r>
              <a:rPr lang="en-US" sz="1600" b="1" dirty="0" err="1">
                <a:solidFill>
                  <a:schemeClr val="tx1"/>
                </a:solidFill>
                <a:effectLst/>
                <a:latin typeface="Montserrat" panose="00000500000000000000" pitchFamily="2" charset="0"/>
                <a:ea typeface="Calibri" panose="020F0502020204030204" pitchFamily="34" charset="0"/>
                <a:cs typeface="Arial" panose="020B0604020202020204" pitchFamily="34" charset="0"/>
              </a:rPr>
              <a:t>Protecus</a:t>
            </a:r>
            <a:r>
              <a:rPr lang="en-US" sz="16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6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Started the code ,but not finished.</a:t>
            </a:r>
          </a:p>
        </p:txBody>
      </p:sp>
      <p:pic>
        <p:nvPicPr>
          <p:cNvPr id="5" name="Picture 4">
            <a:extLst>
              <a:ext uri="{FF2B5EF4-FFF2-40B4-BE49-F238E27FC236}">
                <a16:creationId xmlns:a16="http://schemas.microsoft.com/office/drawing/2014/main" id="{11CA7043-D89F-8A25-8681-715C7D4E7DB8}"/>
              </a:ext>
            </a:extLst>
          </p:cNvPr>
          <p:cNvPicPr>
            <a:picLocks noChangeAspect="1"/>
          </p:cNvPicPr>
          <p:nvPr/>
        </p:nvPicPr>
        <p:blipFill>
          <a:blip r:embed="rId3"/>
          <a:stretch>
            <a:fillRect/>
          </a:stretch>
        </p:blipFill>
        <p:spPr>
          <a:xfrm>
            <a:off x="3687375" y="2305733"/>
            <a:ext cx="4527938" cy="20280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54" name="Google Shape;1454;p69"/>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Simulation</a:t>
            </a:r>
            <a:endParaRPr dirty="0"/>
          </a:p>
        </p:txBody>
      </p:sp>
      <p:grpSp>
        <p:nvGrpSpPr>
          <p:cNvPr id="1476" name="Google Shape;1476;p69"/>
          <p:cNvGrpSpPr/>
          <p:nvPr/>
        </p:nvGrpSpPr>
        <p:grpSpPr>
          <a:xfrm rot="10800000" flipH="1">
            <a:off x="8016767" y="2130456"/>
            <a:ext cx="2240950" cy="1657325"/>
            <a:chOff x="4603700" y="-443725"/>
            <a:chExt cx="2240950" cy="1657325"/>
          </a:xfrm>
        </p:grpSpPr>
        <p:sp>
          <p:nvSpPr>
            <p:cNvPr id="1477" name="Google Shape;1477;p69"/>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9"/>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69"/>
          <p:cNvGrpSpPr/>
          <p:nvPr/>
        </p:nvGrpSpPr>
        <p:grpSpPr>
          <a:xfrm rot="10800000">
            <a:off x="-1118207" y="2130456"/>
            <a:ext cx="2240950" cy="1657325"/>
            <a:chOff x="4603700" y="-443725"/>
            <a:chExt cx="2240950" cy="1657325"/>
          </a:xfrm>
        </p:grpSpPr>
        <p:sp>
          <p:nvSpPr>
            <p:cNvPr id="1480" name="Google Shape;1480;p69"/>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9"/>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EDE98CDC-1866-DA84-CD97-8B9470F0810F}"/>
              </a:ext>
            </a:extLst>
          </p:cNvPr>
          <p:cNvPicPr>
            <a:picLocks/>
          </p:cNvPicPr>
          <p:nvPr/>
        </p:nvPicPr>
        <p:blipFill>
          <a:blip r:embed="rId3" cstate="print"/>
          <a:srcRect l="-334" t="-394" r="334" b="5929"/>
          <a:stretch/>
        </p:blipFill>
        <p:spPr>
          <a:xfrm>
            <a:off x="1564297" y="1377695"/>
            <a:ext cx="5925042" cy="3036894"/>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sp>
        <p:nvSpPr>
          <p:cNvPr id="2721" name="Google Shape;2721;p93"/>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2723" name="Google Shape;2723;p93"/>
          <p:cNvGrpSpPr/>
          <p:nvPr/>
        </p:nvGrpSpPr>
        <p:grpSpPr>
          <a:xfrm>
            <a:off x="4716935" y="336275"/>
            <a:ext cx="4552828" cy="4265503"/>
            <a:chOff x="4716935" y="336275"/>
            <a:chExt cx="4552828" cy="4265503"/>
          </a:xfrm>
        </p:grpSpPr>
        <p:cxnSp>
          <p:nvCxnSpPr>
            <p:cNvPr id="2724" name="Google Shape;2724;p93"/>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725" name="Google Shape;2725;p93"/>
            <p:cNvGrpSpPr/>
            <p:nvPr/>
          </p:nvGrpSpPr>
          <p:grpSpPr>
            <a:xfrm>
              <a:off x="4716935" y="336275"/>
              <a:ext cx="4552828" cy="4265503"/>
              <a:chOff x="4716935" y="336275"/>
              <a:chExt cx="4552828" cy="4265503"/>
            </a:xfrm>
          </p:grpSpPr>
          <p:grpSp>
            <p:nvGrpSpPr>
              <p:cNvPr id="2726" name="Google Shape;2726;p93"/>
              <p:cNvGrpSpPr/>
              <p:nvPr/>
            </p:nvGrpSpPr>
            <p:grpSpPr>
              <a:xfrm>
                <a:off x="4716935" y="336275"/>
                <a:ext cx="4552828" cy="4265503"/>
                <a:chOff x="4716935" y="336275"/>
                <a:chExt cx="4552828" cy="4265503"/>
              </a:xfrm>
            </p:grpSpPr>
            <p:sp>
              <p:nvSpPr>
                <p:cNvPr id="2727" name="Google Shape;2727;p93"/>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3"/>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 name="Google Shape;2729;p93"/>
                <p:cNvGrpSpPr/>
                <p:nvPr/>
              </p:nvGrpSpPr>
              <p:grpSpPr>
                <a:xfrm>
                  <a:off x="5399619" y="847707"/>
                  <a:ext cx="3870144" cy="3069286"/>
                  <a:chOff x="5399619" y="2219307"/>
                  <a:chExt cx="3870144" cy="3069286"/>
                </a:xfrm>
              </p:grpSpPr>
              <p:sp>
                <p:nvSpPr>
                  <p:cNvPr id="2730" name="Google Shape;2730;p93"/>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3"/>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3"/>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3"/>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3"/>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3"/>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3"/>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3"/>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3"/>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9" name="Google Shape;2739;p93"/>
                <p:cNvGrpSpPr/>
                <p:nvPr/>
              </p:nvGrpSpPr>
              <p:grpSpPr>
                <a:xfrm>
                  <a:off x="4716935" y="2738838"/>
                  <a:ext cx="1862947" cy="1862940"/>
                  <a:chOff x="4707894" y="2819553"/>
                  <a:chExt cx="1862947" cy="1862940"/>
                </a:xfrm>
              </p:grpSpPr>
              <p:cxnSp>
                <p:nvCxnSpPr>
                  <p:cNvPr id="2740" name="Google Shape;2740;p93"/>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741" name="Google Shape;2741;p93"/>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3"/>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3"/>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3"/>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5" name="Google Shape;2745;p93"/>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528CDC68-8B11-82BA-FCCA-4FC7E4D3510C}"/>
              </a:ext>
            </a:extLst>
          </p:cNvPr>
          <p:cNvSpPr txBox="1"/>
          <p:nvPr/>
        </p:nvSpPr>
        <p:spPr>
          <a:xfrm>
            <a:off x="578874" y="1924172"/>
            <a:ext cx="7273736" cy="994503"/>
          </a:xfrm>
          <a:prstGeom prst="rect">
            <a:avLst/>
          </a:prstGeom>
          <a:noFill/>
        </p:spPr>
        <p:txBody>
          <a:bodyPr wrap="square">
            <a:spAutoFit/>
          </a:bodyPr>
          <a:lstStyle/>
          <a:p>
            <a:pPr marL="0" marR="0">
              <a:lnSpc>
                <a:spcPct val="107000"/>
              </a:lnSpc>
              <a:spcBef>
                <a:spcPts val="0"/>
              </a:spcBef>
              <a:spcAft>
                <a:spcPts val="800"/>
              </a:spcAft>
            </a:pPr>
            <a:r>
              <a:rPr lang="en-US" sz="25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Submitted to:</a:t>
            </a:r>
          </a:p>
          <a:p>
            <a:pPr marL="0" marR="0">
              <a:lnSpc>
                <a:spcPct val="107000"/>
              </a:lnSpc>
              <a:spcBef>
                <a:spcPts val="0"/>
              </a:spcBef>
              <a:spcAft>
                <a:spcPts val="800"/>
              </a:spcAft>
            </a:pPr>
            <a:r>
              <a:rPr lang="en-US" sz="2500" b="1" dirty="0" err="1">
                <a:solidFill>
                  <a:schemeClr val="tx1"/>
                </a:solidFill>
                <a:effectLst/>
                <a:latin typeface="Montserrat" panose="00000500000000000000" pitchFamily="2" charset="0"/>
                <a:ea typeface="Calibri" panose="020F0502020204030204" pitchFamily="34" charset="0"/>
                <a:cs typeface="Arial" panose="020B0604020202020204" pitchFamily="34" charset="0"/>
              </a:rPr>
              <a:t>Dr.Amr</a:t>
            </a:r>
            <a:r>
              <a:rPr lang="en-US" sz="2500" b="1" dirty="0">
                <a:solidFill>
                  <a:schemeClr val="tx1"/>
                </a:solidFill>
                <a:effectLst/>
                <a:latin typeface="Montserrat" panose="00000500000000000000" pitchFamily="2" charset="0"/>
                <a:ea typeface="Calibri" panose="020F0502020204030204" pitchFamily="34" charset="0"/>
                <a:cs typeface="Arial" panose="020B0604020202020204" pitchFamily="34" charset="0"/>
              </a:rPr>
              <a:t> </a:t>
            </a:r>
            <a:r>
              <a:rPr lang="en-US" sz="2500" b="1" dirty="0" err="1">
                <a:solidFill>
                  <a:schemeClr val="tx1"/>
                </a:solidFill>
                <a:effectLst/>
                <a:latin typeface="Montserrat" panose="00000500000000000000" pitchFamily="2" charset="0"/>
                <a:ea typeface="Calibri" panose="020F0502020204030204" pitchFamily="34" charset="0"/>
                <a:cs typeface="Arial" panose="020B0604020202020204" pitchFamily="34" charset="0"/>
              </a:rPr>
              <a:t>Zamel</a:t>
            </a:r>
            <a:endParaRPr lang="en-US" sz="2500" b="1" dirty="0">
              <a:solidFill>
                <a:schemeClr val="tx1"/>
              </a:solidFill>
              <a:effectLst/>
              <a:latin typeface="Montserrat" panose="00000500000000000000" pitchFamily="2"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9F45D3F-4F36-16AE-0742-2B4397CCC0CA}"/>
              </a:ext>
            </a:extLst>
          </p:cNvPr>
          <p:cNvPicPr>
            <a:picLocks noChangeAspect="1"/>
          </p:cNvPicPr>
          <p:nvPr/>
        </p:nvPicPr>
        <p:blipFill>
          <a:blip r:embed="rId3"/>
          <a:stretch>
            <a:fillRect/>
          </a:stretch>
        </p:blipFill>
        <p:spPr>
          <a:xfrm rot="682821">
            <a:off x="398642" y="3082708"/>
            <a:ext cx="4134238" cy="1851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42" name="Google Shape;1542;p72"/>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Names</a:t>
            </a:r>
            <a:endParaRPr dirty="0"/>
          </a:p>
        </p:txBody>
      </p:sp>
      <p:graphicFrame>
        <p:nvGraphicFramePr>
          <p:cNvPr id="14" name="Table 13">
            <a:extLst>
              <a:ext uri="{FF2B5EF4-FFF2-40B4-BE49-F238E27FC236}">
                <a16:creationId xmlns:a16="http://schemas.microsoft.com/office/drawing/2014/main" id="{09A04C58-8EB3-010B-D2CF-7D0879C1E147}"/>
              </a:ext>
            </a:extLst>
          </p:cNvPr>
          <p:cNvGraphicFramePr>
            <a:graphicFrameLocks noGrp="1"/>
          </p:cNvGraphicFramePr>
          <p:nvPr>
            <p:extLst>
              <p:ext uri="{D42A27DB-BD31-4B8C-83A1-F6EECF244321}">
                <p14:modId xmlns:p14="http://schemas.microsoft.com/office/powerpoint/2010/main" val="3093409923"/>
              </p:ext>
            </p:extLst>
          </p:nvPr>
        </p:nvGraphicFramePr>
        <p:xfrm>
          <a:off x="1610995" y="1603375"/>
          <a:ext cx="5922010" cy="2549525"/>
        </p:xfrm>
        <a:graphic>
          <a:graphicData uri="http://schemas.openxmlformats.org/drawingml/2006/table">
            <a:tbl>
              <a:tblPr firstRow="1" firstCol="1" bandRow="1">
                <a:tableStyleId>{9D7B26C5-4107-4FEC-AEDC-1716B250A1EF}</a:tableStyleId>
              </a:tblPr>
              <a:tblGrid>
                <a:gridCol w="2961005">
                  <a:extLst>
                    <a:ext uri="{9D8B030D-6E8A-4147-A177-3AD203B41FA5}">
                      <a16:colId xmlns:a16="http://schemas.microsoft.com/office/drawing/2014/main" val="2404356116"/>
                    </a:ext>
                  </a:extLst>
                </a:gridCol>
                <a:gridCol w="2961005">
                  <a:extLst>
                    <a:ext uri="{9D8B030D-6E8A-4147-A177-3AD203B41FA5}">
                      <a16:colId xmlns:a16="http://schemas.microsoft.com/office/drawing/2014/main" val="1416591682"/>
                    </a:ext>
                  </a:extLst>
                </a:gridCol>
              </a:tblGrid>
              <a:tr h="533400">
                <a:tc>
                  <a:txBody>
                    <a:bodyPr/>
                    <a:lstStyle/>
                    <a:p>
                      <a:pPr marL="0" marR="0" algn="ctr">
                        <a:lnSpc>
                          <a:spcPct val="107000"/>
                        </a:lnSpc>
                        <a:spcBef>
                          <a:spcPts val="0"/>
                        </a:spcBef>
                        <a:spcAft>
                          <a:spcPts val="0"/>
                        </a:spcAft>
                      </a:pPr>
                      <a:r>
                        <a:rPr lang="en-US" sz="2400">
                          <a:solidFill>
                            <a:schemeClr val="tx1"/>
                          </a:solidFill>
                          <a:effectLst/>
                        </a:rPr>
                        <a:t>Name</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tx1"/>
                          </a:solidFill>
                          <a:effectLst/>
                        </a:rPr>
                        <a:t>ID</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969303"/>
                  </a:ext>
                </a:extLst>
              </a:tr>
              <a:tr h="403225">
                <a:tc>
                  <a:txBody>
                    <a:bodyPr/>
                    <a:lstStyle/>
                    <a:p>
                      <a:pPr marL="0" marR="0" algn="ctr">
                        <a:lnSpc>
                          <a:spcPct val="107000"/>
                        </a:lnSpc>
                        <a:spcBef>
                          <a:spcPts val="0"/>
                        </a:spcBef>
                        <a:spcAft>
                          <a:spcPts val="0"/>
                        </a:spcAft>
                      </a:pPr>
                      <a:r>
                        <a:rPr lang="en-US" sz="1800" dirty="0">
                          <a:solidFill>
                            <a:schemeClr val="tx1"/>
                          </a:solidFill>
                          <a:effectLst/>
                        </a:rPr>
                        <a:t>Mohamed Ali Sayed</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191900165</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4991229"/>
                  </a:ext>
                </a:extLst>
              </a:tr>
              <a:tr h="403225">
                <a:tc>
                  <a:txBody>
                    <a:bodyPr/>
                    <a:lstStyle/>
                    <a:p>
                      <a:pPr marL="0" marR="0" algn="ctr">
                        <a:lnSpc>
                          <a:spcPct val="107000"/>
                        </a:lnSpc>
                        <a:spcBef>
                          <a:spcPts val="0"/>
                        </a:spcBef>
                        <a:spcAft>
                          <a:spcPts val="0"/>
                        </a:spcAft>
                      </a:pPr>
                      <a:r>
                        <a:rPr lang="en-US" sz="1800">
                          <a:solidFill>
                            <a:schemeClr val="tx1"/>
                          </a:solidFill>
                          <a:effectLst/>
                        </a:rPr>
                        <a:t>Kirolos Osama Ayad</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191900016</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47837148"/>
                  </a:ext>
                </a:extLst>
              </a:tr>
              <a:tr h="403225">
                <a:tc>
                  <a:txBody>
                    <a:bodyPr/>
                    <a:lstStyle/>
                    <a:p>
                      <a:pPr marL="0" marR="0" algn="ctr">
                        <a:lnSpc>
                          <a:spcPct val="107000"/>
                        </a:lnSpc>
                        <a:spcBef>
                          <a:spcPts val="0"/>
                        </a:spcBef>
                        <a:spcAft>
                          <a:spcPts val="0"/>
                        </a:spcAft>
                      </a:pPr>
                      <a:r>
                        <a:rPr lang="en-US" sz="1800">
                          <a:solidFill>
                            <a:schemeClr val="tx1"/>
                          </a:solidFill>
                          <a:effectLst/>
                        </a:rPr>
                        <a:t>Islam Osama Elsayed</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191900044</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7194863"/>
                  </a:ext>
                </a:extLst>
              </a:tr>
              <a:tr h="403225">
                <a:tc>
                  <a:txBody>
                    <a:bodyPr/>
                    <a:lstStyle/>
                    <a:p>
                      <a:pPr marL="0" marR="0" algn="ctr">
                        <a:lnSpc>
                          <a:spcPct val="107000"/>
                        </a:lnSpc>
                        <a:spcBef>
                          <a:spcPts val="0"/>
                        </a:spcBef>
                        <a:spcAft>
                          <a:spcPts val="0"/>
                        </a:spcAft>
                      </a:pPr>
                      <a:r>
                        <a:rPr lang="en-US" sz="1800">
                          <a:solidFill>
                            <a:schemeClr val="tx1"/>
                          </a:solidFill>
                          <a:effectLst/>
                        </a:rPr>
                        <a:t>Abanoub Ibrahem thabet</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a:solidFill>
                            <a:schemeClr val="tx1"/>
                          </a:solidFill>
                          <a:effectLst/>
                        </a:rPr>
                        <a:t>191900276</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2511900"/>
                  </a:ext>
                </a:extLst>
              </a:tr>
              <a:tr h="403225">
                <a:tc>
                  <a:txBody>
                    <a:bodyPr/>
                    <a:lstStyle/>
                    <a:p>
                      <a:pPr marL="0" marR="0" algn="ctr">
                        <a:lnSpc>
                          <a:spcPct val="107000"/>
                        </a:lnSpc>
                        <a:spcBef>
                          <a:spcPts val="0"/>
                        </a:spcBef>
                        <a:spcAft>
                          <a:spcPts val="0"/>
                        </a:spcAft>
                      </a:pPr>
                      <a:r>
                        <a:rPr lang="en-US" sz="1800">
                          <a:solidFill>
                            <a:schemeClr val="tx1"/>
                          </a:solidFill>
                          <a:effectLst/>
                        </a:rPr>
                        <a:t>Alaa mostafa</a:t>
                      </a:r>
                      <a:endParaRPr lang="en-US" sz="1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dirty="0">
                          <a:solidFill>
                            <a:schemeClr val="tx1"/>
                          </a:solidFill>
                          <a:effectLst/>
                        </a:rPr>
                        <a:t>191900082</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76396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7"/>
          <p:cNvSpPr txBox="1">
            <a:spLocks noGrp="1"/>
          </p:cNvSpPr>
          <p:nvPr>
            <p:ph type="title"/>
          </p:nvPr>
        </p:nvSpPr>
        <p:spPr>
          <a:xfrm>
            <a:off x="713325" y="1958097"/>
            <a:ext cx="2200800" cy="785101"/>
          </a:xfrm>
          <a:prstGeom prst="rect">
            <a:avLst/>
          </a:prstGeom>
        </p:spPr>
        <p:txBody>
          <a:bodyPr spcFirstLastPara="1" wrap="square" lIns="91425" tIns="91425" rIns="91425" bIns="91425" anchor="ctr" anchorCtr="0">
            <a:noAutofit/>
          </a:bodyPr>
          <a:lstStyle/>
          <a:p>
            <a:r>
              <a:rPr lang="en-US" sz="1800" dirty="0">
                <a:solidFill>
                  <a:schemeClr val="tx1"/>
                </a:solidFill>
                <a:latin typeface="Montserrat" panose="00000500000000000000" pitchFamily="2" charset="0"/>
                <a:ea typeface="Times New Roman" panose="02020603050405020304" pitchFamily="18" charset="0"/>
                <a:cs typeface="Mongolian Baiti" panose="03000500000000000000" pitchFamily="66" charset="0"/>
              </a:rPr>
              <a:t>Description</a:t>
            </a:r>
            <a:r>
              <a:rPr lang="en-US" sz="1800" dirty="0">
                <a:solidFill>
                  <a:schemeClr val="tx1"/>
                </a:solidFill>
                <a:effectLst/>
                <a:latin typeface="Montserrat" panose="00000500000000000000" pitchFamily="2" charset="0"/>
                <a:ea typeface="Times New Roman" panose="02020603050405020304" pitchFamily="18" charset="0"/>
                <a:cs typeface="Mongolian Baiti" panose="03000500000000000000" pitchFamily="66" charset="0"/>
              </a:rPr>
              <a:t> of the project</a:t>
            </a:r>
            <a:br>
              <a:rPr lang="en-US" sz="1800" dirty="0">
                <a:solidFill>
                  <a:schemeClr val="tx1"/>
                </a:solidFill>
                <a:effectLst/>
                <a:latin typeface="Montserrat" panose="00000500000000000000" pitchFamily="2" charset="0"/>
                <a:ea typeface="Calibri" panose="020F0502020204030204" pitchFamily="34" charset="0"/>
                <a:cs typeface="Mongolian Baiti" panose="03000500000000000000" pitchFamily="66" charset="0"/>
              </a:rPr>
            </a:br>
            <a:endParaRPr dirty="0">
              <a:solidFill>
                <a:schemeClr val="tx1"/>
              </a:solidFill>
              <a:latin typeface="Montserrat" panose="00000500000000000000" pitchFamily="2" charset="0"/>
              <a:cs typeface="Mongolian Baiti" panose="03000500000000000000" pitchFamily="66" charset="0"/>
            </a:endParaRPr>
          </a:p>
        </p:txBody>
      </p:sp>
      <p:sp>
        <p:nvSpPr>
          <p:cNvPr id="917" name="Google Shape;917;p37"/>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19" name="Google Shape;919;p37"/>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tx1"/>
                </a:solidFill>
                <a:effectLst/>
                <a:latin typeface="Montserrat" panose="00000500000000000000" pitchFamily="2" charset="0"/>
                <a:ea typeface="Calibri" panose="020F0502020204030204" pitchFamily="34" charset="0"/>
              </a:rPr>
              <a:t>Components</a:t>
            </a:r>
            <a:endParaRPr dirty="0">
              <a:solidFill>
                <a:schemeClr val="tx1"/>
              </a:solidFill>
              <a:latin typeface="Montserrat" panose="00000500000000000000" pitchFamily="2" charset="0"/>
            </a:endParaRPr>
          </a:p>
        </p:txBody>
      </p:sp>
      <p:sp>
        <p:nvSpPr>
          <p:cNvPr id="920" name="Google Shape;920;p37"/>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22" name="Google Shape;922;p37"/>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923" name="Google Shape;923;p37"/>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Operations</a:t>
            </a:r>
            <a:endParaRPr dirty="0"/>
          </a:p>
        </p:txBody>
      </p:sp>
      <p:sp>
        <p:nvSpPr>
          <p:cNvPr id="924" name="Google Shape;924;p37"/>
          <p:cNvSpPr txBox="1">
            <a:spLocks noGrp="1"/>
          </p:cNvSpPr>
          <p:nvPr>
            <p:ph type="title" idx="8"/>
          </p:nvPr>
        </p:nvSpPr>
        <p:spPr>
          <a:xfrm>
            <a:off x="720000"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26" name="Google Shape;926;p37"/>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IDE’</a:t>
            </a:r>
            <a:endParaRPr dirty="0"/>
          </a:p>
        </p:txBody>
      </p:sp>
      <p:sp>
        <p:nvSpPr>
          <p:cNvPr id="927" name="Google Shape;927;p37"/>
          <p:cNvSpPr txBox="1">
            <a:spLocks noGrp="1"/>
          </p:cNvSpPr>
          <p:nvPr>
            <p:ph type="title" idx="14"/>
          </p:nvPr>
        </p:nvSpPr>
        <p:spPr>
          <a:xfrm>
            <a:off x="3884925"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7"/>
            <p:cNvGrpSpPr/>
            <p:nvPr/>
          </p:nvGrpSpPr>
          <p:grpSpPr>
            <a:xfrm>
              <a:off x="6826225" y="1108284"/>
              <a:ext cx="2549185" cy="396427"/>
              <a:chOff x="6826225" y="1090729"/>
              <a:chExt cx="2549185" cy="396427"/>
            </a:xfrm>
          </p:grpSpPr>
          <p:sp>
            <p:nvSpPr>
              <p:cNvPr id="955" name="Google Shape;955;p37"/>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60" name="Google Shape;960;p37"/>
          <p:cNvCxnSpPr>
            <a:stCxn id="917" idx="3"/>
            <a:endCxn id="920"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61" name="Google Shape;961;p37"/>
          <p:cNvCxnSpPr/>
          <p:nvPr/>
        </p:nvCxnSpPr>
        <p:spPr>
          <a:xfrm>
            <a:off x="1621725" y="3353475"/>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7"/>
          <p:cNvSpPr txBox="1">
            <a:spLocks noGrp="1"/>
          </p:cNvSpPr>
          <p:nvPr>
            <p:ph type="title"/>
          </p:nvPr>
        </p:nvSpPr>
        <p:spPr>
          <a:xfrm>
            <a:off x="713325" y="1958097"/>
            <a:ext cx="2200800" cy="1103053"/>
          </a:xfrm>
          <a:prstGeom prst="rect">
            <a:avLst/>
          </a:prstGeom>
        </p:spPr>
        <p:txBody>
          <a:bodyPr spcFirstLastPara="1" wrap="square" lIns="91425" tIns="91425" rIns="91425" bIns="91425" anchor="ctr" anchorCtr="0">
            <a:noAutofit/>
          </a:bodyPr>
          <a:lstStyle/>
          <a:p>
            <a:pPr marL="0" marR="0">
              <a:lnSpc>
                <a:spcPct val="107000"/>
              </a:lnSpc>
              <a:spcBef>
                <a:spcPts val="0"/>
              </a:spcBef>
              <a:spcAft>
                <a:spcPts val="800"/>
              </a:spcAft>
            </a:pPr>
            <a:r>
              <a:rPr lang="en-US" dirty="0">
                <a:solidFill>
                  <a:schemeClr val="tx1"/>
                </a:solidFill>
                <a:effectLst/>
                <a:latin typeface="Montserrat" panose="00000500000000000000" pitchFamily="2" charset="0"/>
                <a:ea typeface="Calibri" panose="020F0502020204030204" pitchFamily="34" charset="0"/>
                <a:cs typeface="Arial" panose="020B0604020202020204" pitchFamily="34" charset="0"/>
              </a:rPr>
              <a:t>Code requirements (Pseudo code)</a:t>
            </a:r>
          </a:p>
        </p:txBody>
      </p:sp>
      <p:sp>
        <p:nvSpPr>
          <p:cNvPr id="917" name="Google Shape;917;p37"/>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19" name="Google Shape;919;p37"/>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tx1"/>
                </a:solidFill>
                <a:effectLst/>
                <a:latin typeface="Montserrat" panose="00000500000000000000" pitchFamily="2" charset="0"/>
                <a:ea typeface="Calibri" panose="020F0502020204030204" pitchFamily="34" charset="0"/>
              </a:rPr>
              <a:t>What have been done</a:t>
            </a:r>
            <a:endParaRPr dirty="0">
              <a:solidFill>
                <a:schemeClr val="tx1"/>
              </a:solidFill>
              <a:latin typeface="Montserrat" panose="00000500000000000000" pitchFamily="2" charset="0"/>
            </a:endParaRPr>
          </a:p>
        </p:txBody>
      </p:sp>
      <p:sp>
        <p:nvSpPr>
          <p:cNvPr id="920" name="Google Shape;920;p37"/>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22" name="Google Shape;922;p37"/>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923" name="Google Shape;923;p37"/>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Simulation</a:t>
            </a:r>
            <a:endParaRPr dirty="0"/>
          </a:p>
        </p:txBody>
      </p:sp>
      <p:sp>
        <p:nvSpPr>
          <p:cNvPr id="924" name="Google Shape;924;p37"/>
          <p:cNvSpPr txBox="1">
            <a:spLocks noGrp="1"/>
          </p:cNvSpPr>
          <p:nvPr>
            <p:ph type="title" idx="8"/>
          </p:nvPr>
        </p:nvSpPr>
        <p:spPr>
          <a:xfrm>
            <a:off x="720000"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7"/>
            <p:cNvGrpSpPr/>
            <p:nvPr/>
          </p:nvGrpSpPr>
          <p:grpSpPr>
            <a:xfrm>
              <a:off x="6826225" y="1108284"/>
              <a:ext cx="2549185" cy="396427"/>
              <a:chOff x="6826225" y="1090729"/>
              <a:chExt cx="2549185" cy="396427"/>
            </a:xfrm>
          </p:grpSpPr>
          <p:sp>
            <p:nvSpPr>
              <p:cNvPr id="955" name="Google Shape;955;p37"/>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60" name="Google Shape;960;p37"/>
          <p:cNvCxnSpPr>
            <a:stCxn id="917" idx="3"/>
            <a:endCxn id="920"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61" name="Google Shape;961;p37"/>
          <p:cNvCxnSpPr/>
          <p:nvPr/>
        </p:nvCxnSpPr>
        <p:spPr>
          <a:xfrm>
            <a:off x="1621725" y="3353475"/>
            <a:ext cx="2256600" cy="0"/>
          </a:xfrm>
          <a:prstGeom prst="straightConnector1">
            <a:avLst/>
          </a:prstGeom>
          <a:noFill/>
          <a:ln w="28575" cap="flat" cmpd="sng">
            <a:solidFill>
              <a:schemeClr val="accent2"/>
            </a:solidFill>
            <a:prstDash val="solid"/>
            <a:round/>
            <a:headEnd type="oval" w="med" len="med"/>
            <a:tailEnd type="oval" w="med" len="med"/>
          </a:ln>
        </p:spPr>
      </p:cxnSp>
    </p:spTree>
    <p:extLst>
      <p:ext uri="{BB962C8B-B14F-4D97-AF65-F5344CB8AC3E}">
        <p14:creationId xmlns:p14="http://schemas.microsoft.com/office/powerpoint/2010/main" val="326814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4"/>
          <p:cNvSpPr txBox="1">
            <a:spLocks noGrp="1"/>
          </p:cNvSpPr>
          <p:nvPr>
            <p:ph type="title"/>
          </p:nvPr>
        </p:nvSpPr>
        <p:spPr>
          <a:xfrm>
            <a:off x="2450700" y="3072853"/>
            <a:ext cx="4242600" cy="15951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tx1"/>
                </a:solidFill>
                <a:latin typeface="Montserrat" panose="00000500000000000000" pitchFamily="2" charset="0"/>
                <a:ea typeface="Times New Roman" panose="02020603050405020304" pitchFamily="18" charset="0"/>
                <a:cs typeface="Mongolian Baiti" panose="03000500000000000000" pitchFamily="66" charset="0"/>
              </a:rPr>
              <a:t>Description</a:t>
            </a:r>
            <a:r>
              <a:rPr lang="en-US" sz="3600" dirty="0">
                <a:solidFill>
                  <a:schemeClr val="tx1"/>
                </a:solidFill>
                <a:effectLst/>
                <a:latin typeface="Montserrat" panose="00000500000000000000" pitchFamily="2" charset="0"/>
                <a:ea typeface="Times New Roman" panose="02020603050405020304" pitchFamily="18" charset="0"/>
                <a:cs typeface="Mongolian Baiti" panose="03000500000000000000" pitchFamily="66" charset="0"/>
              </a:rPr>
              <a:t> of the project</a:t>
            </a:r>
            <a:br>
              <a:rPr lang="en-US" sz="3600" dirty="0">
                <a:solidFill>
                  <a:schemeClr val="tx1"/>
                </a:solidFill>
                <a:effectLst/>
                <a:latin typeface="Montserrat" panose="00000500000000000000" pitchFamily="2" charset="0"/>
                <a:ea typeface="Calibri" panose="020F0502020204030204" pitchFamily="34" charset="0"/>
                <a:cs typeface="Mongolian Baiti" panose="03000500000000000000" pitchFamily="66" charset="0"/>
              </a:rPr>
            </a:br>
            <a:endParaRPr dirty="0"/>
          </a:p>
        </p:txBody>
      </p:sp>
      <p:sp>
        <p:nvSpPr>
          <p:cNvPr id="1040" name="Google Shape;1040;p44"/>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1042" name="Google Shape;1042;p44"/>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43" name="Google Shape;1043;p44"/>
          <p:cNvGrpSpPr/>
          <p:nvPr/>
        </p:nvGrpSpPr>
        <p:grpSpPr>
          <a:xfrm>
            <a:off x="3518490" y="1380273"/>
            <a:ext cx="289868" cy="852000"/>
            <a:chOff x="456616" y="2161476"/>
            <a:chExt cx="289868" cy="852000"/>
          </a:xfrm>
        </p:grpSpPr>
        <p:sp>
          <p:nvSpPr>
            <p:cNvPr id="1044" name="Google Shape;1044;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4"/>
          <p:cNvGrpSpPr/>
          <p:nvPr/>
        </p:nvGrpSpPr>
        <p:grpSpPr>
          <a:xfrm>
            <a:off x="5325572" y="1380273"/>
            <a:ext cx="289868" cy="852000"/>
            <a:chOff x="456616" y="2161476"/>
            <a:chExt cx="289868" cy="852000"/>
          </a:xfrm>
        </p:grpSpPr>
        <p:sp>
          <p:nvSpPr>
            <p:cNvPr id="1050"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44"/>
          <p:cNvGrpSpPr/>
          <p:nvPr/>
        </p:nvGrpSpPr>
        <p:grpSpPr>
          <a:xfrm rot="5400000">
            <a:off x="4427066" y="498842"/>
            <a:ext cx="289868" cy="852000"/>
            <a:chOff x="456616" y="2161476"/>
            <a:chExt cx="289868" cy="852000"/>
          </a:xfrm>
        </p:grpSpPr>
        <p:sp>
          <p:nvSpPr>
            <p:cNvPr id="1056" name="Google Shape;1056;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4"/>
          <p:cNvGrpSpPr/>
          <p:nvPr/>
        </p:nvGrpSpPr>
        <p:grpSpPr>
          <a:xfrm rot="5400000">
            <a:off x="4427066" y="2261724"/>
            <a:ext cx="289868" cy="852000"/>
            <a:chOff x="456616" y="2161476"/>
            <a:chExt cx="289868" cy="852000"/>
          </a:xfrm>
        </p:grpSpPr>
        <p:sp>
          <p:nvSpPr>
            <p:cNvPr id="1062" name="Google Shape;1062;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46"/>
          <p:cNvSpPr txBox="1">
            <a:spLocks noGrp="1"/>
          </p:cNvSpPr>
          <p:nvPr>
            <p:ph type="title"/>
          </p:nvPr>
        </p:nvSpPr>
        <p:spPr>
          <a:xfrm>
            <a:off x="706724" y="661817"/>
            <a:ext cx="7534904" cy="11849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MY LATEST EXPER</a:t>
            </a:r>
            <a:r>
              <a:rPr lang="en-US" sz="2800" dirty="0">
                <a:solidFill>
                  <a:schemeClr val="tx1"/>
                </a:solidFill>
                <a:latin typeface="Montserrat" panose="00000500000000000000" pitchFamily="2" charset="0"/>
                <a:ea typeface="Times New Roman" panose="02020603050405020304" pitchFamily="18" charset="0"/>
                <a:cs typeface="Mongolian Baiti" panose="03000500000000000000" pitchFamily="66" charset="0"/>
              </a:rPr>
              <a:t>Description</a:t>
            </a:r>
            <a:r>
              <a:rPr lang="en-US" sz="2800" dirty="0">
                <a:solidFill>
                  <a:schemeClr val="tx1"/>
                </a:solidFill>
                <a:effectLst/>
                <a:latin typeface="Montserrat" panose="00000500000000000000" pitchFamily="2" charset="0"/>
                <a:ea typeface="Times New Roman" panose="02020603050405020304" pitchFamily="18" charset="0"/>
                <a:cs typeface="Mongolian Baiti" panose="03000500000000000000" pitchFamily="66" charset="0"/>
              </a:rPr>
              <a:t> of the project</a:t>
            </a:r>
            <a:br>
              <a:rPr lang="en-US" sz="2800" dirty="0">
                <a:solidFill>
                  <a:schemeClr val="tx1"/>
                </a:solidFill>
                <a:effectLst/>
                <a:latin typeface="Montserrat" panose="00000500000000000000" pitchFamily="2" charset="0"/>
                <a:ea typeface="Calibri" panose="020F0502020204030204" pitchFamily="34" charset="0"/>
                <a:cs typeface="Mongolian Baiti" panose="03000500000000000000" pitchFamily="66" charset="0"/>
              </a:rPr>
            </a:br>
            <a:endParaRPr dirty="0"/>
          </a:p>
        </p:txBody>
      </p:sp>
      <p:sp>
        <p:nvSpPr>
          <p:cNvPr id="1078" name="Google Shape;1078;p46"/>
          <p:cNvSpPr txBox="1">
            <a:spLocks noGrp="1"/>
          </p:cNvSpPr>
          <p:nvPr>
            <p:ph type="body" idx="1"/>
          </p:nvPr>
        </p:nvSpPr>
        <p:spPr>
          <a:xfrm>
            <a:off x="713325" y="1842062"/>
            <a:ext cx="5104157" cy="2818428"/>
          </a:xfrm>
          <a:prstGeom prst="rect">
            <a:avLst/>
          </a:prstGeom>
        </p:spPr>
        <p:txBody>
          <a:bodyPr spcFirstLastPara="1" wrap="square" lIns="91425" tIns="91425" rIns="91425" bIns="91425" anchor="ctr" anchorCtr="0">
            <a:noAutofit/>
          </a:bodyPr>
          <a:lstStyle/>
          <a:p>
            <a:pPr marL="0" marR="0" indent="0">
              <a:lnSpc>
                <a:spcPct val="107000"/>
              </a:lnSpc>
              <a:spcBef>
                <a:spcPts val="0"/>
              </a:spcBef>
              <a:spcAft>
                <a:spcPts val="1125"/>
              </a:spcAft>
              <a:buNone/>
            </a:pPr>
            <a:r>
              <a:rPr lang="en-US" sz="1800" dirty="0">
                <a:solidFill>
                  <a:schemeClr val="tx1"/>
                </a:solidFill>
                <a:effectLst/>
                <a:latin typeface="Source Sans Pro" panose="020B0503030403020204" pitchFamily="34" charset="0"/>
                <a:ea typeface="Source Sans Pro" panose="020B0503030403020204" pitchFamily="34" charset="0"/>
                <a:cs typeface="Arial" panose="020B0604020202020204" pitchFamily="34" charset="0"/>
              </a:rPr>
              <a:t>A Temperature Controlled DC Fan is a system which automatically turns on a DC Fan when the ambient temperature increases above a certain limit.</a:t>
            </a:r>
          </a:p>
          <a:p>
            <a:pPr marL="0" marR="0" indent="0">
              <a:lnSpc>
                <a:spcPct val="107000"/>
              </a:lnSpc>
              <a:spcBef>
                <a:spcPts val="0"/>
              </a:spcBef>
              <a:spcAft>
                <a:spcPts val="1125"/>
              </a:spcAft>
              <a:buNone/>
            </a:pPr>
            <a:r>
              <a:rPr lang="en-US" sz="1800" dirty="0">
                <a:solidFill>
                  <a:schemeClr val="tx1"/>
                </a:solidFill>
                <a:effectLst/>
                <a:latin typeface="Source Sans Pro" panose="020B0503030403020204" pitchFamily="34" charset="0"/>
                <a:ea typeface="Source Sans Pro" panose="020B0503030403020204" pitchFamily="34" charset="0"/>
              </a:rPr>
              <a:t>Generally, electronic devices produce more heat. So this heat should be reduced in order to protect the device. There are many ways to reduce this heat. One way is to switch on the fan spontaneously.</a:t>
            </a:r>
            <a:endParaRPr lang="en-US" dirty="0">
              <a:solidFill>
                <a:schemeClr val="tx1"/>
              </a:solidFill>
              <a:latin typeface="Source Sans Pro" panose="020B0503030403020204" pitchFamily="34" charset="0"/>
              <a:ea typeface="Source Sans Pro" panose="020B0503030403020204" pitchFamily="34" charset="0"/>
            </a:endParaRPr>
          </a:p>
        </p:txBody>
      </p:sp>
      <p:grpSp>
        <p:nvGrpSpPr>
          <p:cNvPr id="1079" name="Google Shape;1079;p46"/>
          <p:cNvGrpSpPr/>
          <p:nvPr/>
        </p:nvGrpSpPr>
        <p:grpSpPr>
          <a:xfrm rot="-2700000">
            <a:off x="7115459" y="678089"/>
            <a:ext cx="1851812" cy="4777164"/>
            <a:chOff x="7613132" y="1646510"/>
            <a:chExt cx="1402258" cy="3617440"/>
          </a:xfrm>
        </p:grpSpPr>
        <p:grpSp>
          <p:nvGrpSpPr>
            <p:cNvPr id="1080" name="Google Shape;1080;p46"/>
            <p:cNvGrpSpPr/>
            <p:nvPr/>
          </p:nvGrpSpPr>
          <p:grpSpPr>
            <a:xfrm rot="5400000">
              <a:off x="6742621" y="2517021"/>
              <a:ext cx="3143280" cy="1402258"/>
              <a:chOff x="5761175" y="3597075"/>
              <a:chExt cx="2824913" cy="1260230"/>
            </a:xfrm>
          </p:grpSpPr>
          <p:sp>
            <p:nvSpPr>
              <p:cNvPr id="1081" name="Google Shape;1081;p46"/>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6"/>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2" name="Google Shape;1092;p46"/>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4"/>
          <p:cNvSpPr txBox="1">
            <a:spLocks noGrp="1"/>
          </p:cNvSpPr>
          <p:nvPr>
            <p:ph type="title"/>
          </p:nvPr>
        </p:nvSpPr>
        <p:spPr>
          <a:xfrm>
            <a:off x="2450700" y="3072853"/>
            <a:ext cx="4242600" cy="15951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tx1"/>
                </a:solidFill>
                <a:latin typeface="Montserrat" panose="00000500000000000000" pitchFamily="2" charset="0"/>
                <a:ea typeface="Times New Roman" panose="02020603050405020304" pitchFamily="18" charset="0"/>
                <a:cs typeface="Mongolian Baiti" panose="03000500000000000000" pitchFamily="66" charset="0"/>
              </a:rPr>
              <a:t>Components</a:t>
            </a:r>
            <a:endParaRPr dirty="0"/>
          </a:p>
        </p:txBody>
      </p:sp>
      <p:sp>
        <p:nvSpPr>
          <p:cNvPr id="1040" name="Google Shape;1040;p44"/>
          <p:cNvSpPr txBox="1">
            <a:spLocks noGrp="1"/>
          </p:cNvSpPr>
          <p:nvPr>
            <p:ph type="title" idx="2"/>
          </p:nvPr>
        </p:nvSpPr>
        <p:spPr>
          <a:xfrm>
            <a:off x="3900488" y="1227576"/>
            <a:ext cx="1252033"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1042" name="Google Shape;1042;p44"/>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43" name="Google Shape;1043;p44"/>
          <p:cNvGrpSpPr/>
          <p:nvPr/>
        </p:nvGrpSpPr>
        <p:grpSpPr>
          <a:xfrm>
            <a:off x="3518490" y="1380273"/>
            <a:ext cx="289868" cy="852000"/>
            <a:chOff x="456616" y="2161476"/>
            <a:chExt cx="289868" cy="852000"/>
          </a:xfrm>
        </p:grpSpPr>
        <p:sp>
          <p:nvSpPr>
            <p:cNvPr id="1044" name="Google Shape;1044;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4"/>
          <p:cNvGrpSpPr/>
          <p:nvPr/>
        </p:nvGrpSpPr>
        <p:grpSpPr>
          <a:xfrm>
            <a:off x="5325572" y="1380273"/>
            <a:ext cx="289868" cy="852000"/>
            <a:chOff x="456616" y="2161476"/>
            <a:chExt cx="289868" cy="852000"/>
          </a:xfrm>
        </p:grpSpPr>
        <p:sp>
          <p:nvSpPr>
            <p:cNvPr id="1050" name="Google Shape;1050;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44"/>
          <p:cNvGrpSpPr/>
          <p:nvPr/>
        </p:nvGrpSpPr>
        <p:grpSpPr>
          <a:xfrm rot="5400000">
            <a:off x="4427066" y="498842"/>
            <a:ext cx="289868" cy="852000"/>
            <a:chOff x="456616" y="2161476"/>
            <a:chExt cx="289868" cy="852000"/>
          </a:xfrm>
        </p:grpSpPr>
        <p:sp>
          <p:nvSpPr>
            <p:cNvPr id="1056" name="Google Shape;1056;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4"/>
          <p:cNvGrpSpPr/>
          <p:nvPr/>
        </p:nvGrpSpPr>
        <p:grpSpPr>
          <a:xfrm rot="5400000">
            <a:off x="4427066" y="2261724"/>
            <a:ext cx="289868" cy="852000"/>
            <a:chOff x="456616" y="2161476"/>
            <a:chExt cx="289868" cy="852000"/>
          </a:xfrm>
        </p:grpSpPr>
        <p:sp>
          <p:nvSpPr>
            <p:cNvPr id="1062" name="Google Shape;1062;p44"/>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310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48"/>
          <p:cNvSpPr/>
          <p:nvPr/>
        </p:nvSpPr>
        <p:spPr>
          <a:xfrm>
            <a:off x="5524453" y="1883725"/>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dk1"/>
                </a:solidFill>
                <a:latin typeface="Montserrat ExtraBold"/>
                <a:ea typeface="Montserrat ExtraBold"/>
                <a:cs typeface="Montserrat ExtraBold"/>
                <a:sym typeface="Montserrat ExtraBold"/>
              </a:rPr>
              <a:t>3</a:t>
            </a:r>
            <a:endParaRPr sz="1700" dirty="0">
              <a:solidFill>
                <a:schemeClr val="dk1"/>
              </a:solidFill>
              <a:latin typeface="Montserrat ExtraBold"/>
              <a:ea typeface="Montserrat ExtraBold"/>
              <a:cs typeface="Montserrat ExtraBold"/>
              <a:sym typeface="Montserrat ExtraBold"/>
            </a:endParaRPr>
          </a:p>
        </p:txBody>
      </p:sp>
      <p:sp>
        <p:nvSpPr>
          <p:cNvPr id="1104" name="Google Shape;1104;p48"/>
          <p:cNvSpPr/>
          <p:nvPr/>
        </p:nvSpPr>
        <p:spPr>
          <a:xfrm>
            <a:off x="2763147"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dk1"/>
                </a:solidFill>
                <a:latin typeface="Montserrat ExtraBold"/>
                <a:ea typeface="Montserrat ExtraBold"/>
                <a:cs typeface="Montserrat ExtraBold"/>
                <a:sym typeface="Montserrat ExtraBold"/>
              </a:rPr>
              <a:t>2</a:t>
            </a:r>
            <a:endParaRPr sz="1700" dirty="0">
              <a:solidFill>
                <a:schemeClr val="dk1"/>
              </a:solidFill>
              <a:latin typeface="Montserrat ExtraBold"/>
              <a:ea typeface="Montserrat ExtraBold"/>
              <a:cs typeface="Montserrat ExtraBold"/>
              <a:sym typeface="Montserrat ExtraBold"/>
            </a:endParaRPr>
          </a:p>
        </p:txBody>
      </p:sp>
      <p:grpSp>
        <p:nvGrpSpPr>
          <p:cNvPr id="1105" name="Google Shape;1105;p48"/>
          <p:cNvGrpSpPr/>
          <p:nvPr/>
        </p:nvGrpSpPr>
        <p:grpSpPr>
          <a:xfrm rot="900049" flipH="1">
            <a:off x="2629520" y="1838475"/>
            <a:ext cx="1669185" cy="1585716"/>
            <a:chOff x="2632375" y="3649275"/>
            <a:chExt cx="1063875" cy="1010675"/>
          </a:xfrm>
        </p:grpSpPr>
        <p:sp>
          <p:nvSpPr>
            <p:cNvPr id="1106" name="Google Shape;1106;p48"/>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8"/>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Components</a:t>
            </a:r>
            <a:endParaRPr dirty="0"/>
          </a:p>
        </p:txBody>
      </p:sp>
      <p:sp>
        <p:nvSpPr>
          <p:cNvPr id="1109" name="Google Shape;1109;p48"/>
          <p:cNvSpPr/>
          <p:nvPr/>
        </p:nvSpPr>
        <p:spPr>
          <a:xfrm>
            <a:off x="23278"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dk1"/>
                </a:solidFill>
                <a:latin typeface="Montserrat ExtraBold"/>
                <a:ea typeface="Montserrat ExtraBold"/>
                <a:cs typeface="Montserrat ExtraBold"/>
                <a:sym typeface="Montserrat ExtraBold"/>
              </a:rPr>
              <a:t>1</a:t>
            </a:r>
            <a:endParaRPr sz="1700" dirty="0">
              <a:solidFill>
                <a:schemeClr val="dk1"/>
              </a:solidFill>
              <a:latin typeface="Montserrat ExtraBold"/>
              <a:ea typeface="Montserrat ExtraBold"/>
              <a:cs typeface="Montserrat ExtraBold"/>
              <a:sym typeface="Montserrat ExtraBold"/>
            </a:endParaRPr>
          </a:p>
        </p:txBody>
      </p:sp>
      <p:grpSp>
        <p:nvGrpSpPr>
          <p:cNvPr id="1110" name="Google Shape;1110;p48"/>
          <p:cNvGrpSpPr/>
          <p:nvPr/>
        </p:nvGrpSpPr>
        <p:grpSpPr>
          <a:xfrm>
            <a:off x="1307022" y="2301727"/>
            <a:ext cx="1454012" cy="431350"/>
            <a:chOff x="5604500" y="1883813"/>
            <a:chExt cx="1491600" cy="431350"/>
          </a:xfrm>
        </p:grpSpPr>
        <p:cxnSp>
          <p:nvCxnSpPr>
            <p:cNvPr id="1111" name="Google Shape;1111;p48"/>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112" name="Google Shape;1112;p48"/>
            <p:cNvGrpSpPr/>
            <p:nvPr/>
          </p:nvGrpSpPr>
          <p:grpSpPr>
            <a:xfrm rot="2700000">
              <a:off x="6191966" y="1952596"/>
              <a:ext cx="316239" cy="293783"/>
              <a:chOff x="5761175" y="4621750"/>
              <a:chExt cx="253560" cy="235555"/>
            </a:xfrm>
          </p:grpSpPr>
          <p:sp>
            <p:nvSpPr>
              <p:cNvPr id="1113" name="Google Shape;1113;p48"/>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5" name="Google Shape;1115;p48"/>
          <p:cNvGrpSpPr/>
          <p:nvPr/>
        </p:nvGrpSpPr>
        <p:grpSpPr>
          <a:xfrm>
            <a:off x="4044678" y="2301713"/>
            <a:ext cx="1491600" cy="431350"/>
            <a:chOff x="5604500" y="1883813"/>
            <a:chExt cx="1491600" cy="431350"/>
          </a:xfrm>
        </p:grpSpPr>
        <p:cxnSp>
          <p:nvCxnSpPr>
            <p:cNvPr id="1116" name="Google Shape;1116;p48"/>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117" name="Google Shape;1117;p48"/>
            <p:cNvGrpSpPr/>
            <p:nvPr/>
          </p:nvGrpSpPr>
          <p:grpSpPr>
            <a:xfrm rot="2700000">
              <a:off x="6191966" y="1952596"/>
              <a:ext cx="316239" cy="293783"/>
              <a:chOff x="5761175" y="4621750"/>
              <a:chExt cx="253560" cy="235555"/>
            </a:xfrm>
          </p:grpSpPr>
          <p:sp>
            <p:nvSpPr>
              <p:cNvPr id="1118" name="Google Shape;1118;p48"/>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0" name="Google Shape;1120;p48"/>
          <p:cNvSpPr txBox="1">
            <a:spLocks noGrp="1"/>
          </p:cNvSpPr>
          <p:nvPr>
            <p:ph type="title" idx="4294967295"/>
          </p:nvPr>
        </p:nvSpPr>
        <p:spPr>
          <a:xfrm>
            <a:off x="-111452" y="3379025"/>
            <a:ext cx="20847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tx1"/>
                </a:solidFill>
                <a:effectLst/>
                <a:latin typeface="Montserrat" panose="00000500000000000000" pitchFamily="2" charset="0"/>
                <a:ea typeface="Calibri" panose="020F0502020204030204" pitchFamily="34" charset="0"/>
              </a:rPr>
              <a:t>Atmega16 Microcontroller</a:t>
            </a:r>
            <a:endParaRPr sz="2000" dirty="0">
              <a:solidFill>
                <a:schemeClr val="tx1"/>
              </a:solidFill>
              <a:latin typeface="Montserrat" panose="00000500000000000000" pitchFamily="2" charset="0"/>
            </a:endParaRPr>
          </a:p>
        </p:txBody>
      </p:sp>
      <p:sp>
        <p:nvSpPr>
          <p:cNvPr id="1122" name="Google Shape;1122;p48"/>
          <p:cNvSpPr txBox="1">
            <a:spLocks noGrp="1"/>
          </p:cNvSpPr>
          <p:nvPr>
            <p:ph type="title" idx="4294967295"/>
          </p:nvPr>
        </p:nvSpPr>
        <p:spPr>
          <a:xfrm>
            <a:off x="2379281" y="3379025"/>
            <a:ext cx="2084700" cy="8780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tx1"/>
                </a:solidFill>
                <a:effectLst/>
                <a:latin typeface="Montserrat" panose="00000500000000000000" pitchFamily="2" charset="0"/>
                <a:ea typeface="Calibri" panose="020F0502020204030204" pitchFamily="34" charset="0"/>
              </a:rPr>
              <a:t>LM35 Temperature Sensor</a:t>
            </a:r>
            <a:endParaRPr sz="2000" dirty="0">
              <a:solidFill>
                <a:schemeClr val="tx1"/>
              </a:solidFill>
              <a:latin typeface="Montserrat" panose="00000500000000000000" pitchFamily="2" charset="0"/>
            </a:endParaRPr>
          </a:p>
        </p:txBody>
      </p:sp>
      <p:sp>
        <p:nvSpPr>
          <p:cNvPr id="1124" name="Google Shape;1124;p48"/>
          <p:cNvSpPr txBox="1">
            <a:spLocks noGrp="1"/>
          </p:cNvSpPr>
          <p:nvPr>
            <p:ph type="title" idx="4294967295"/>
          </p:nvPr>
        </p:nvSpPr>
        <p:spPr>
          <a:xfrm>
            <a:off x="5135781" y="3379025"/>
            <a:ext cx="20847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tx1"/>
                </a:solidFill>
                <a:effectLst/>
                <a:latin typeface="Montserrat" panose="00000500000000000000" pitchFamily="2" charset="0"/>
                <a:ea typeface="Calibri" panose="020F0502020204030204" pitchFamily="34" charset="0"/>
              </a:rPr>
              <a:t>L293D Motor Driver</a:t>
            </a:r>
            <a:endParaRPr sz="2000" dirty="0">
              <a:solidFill>
                <a:schemeClr val="tx1"/>
              </a:solidFill>
              <a:latin typeface="Montserrat" panose="00000500000000000000" pitchFamily="2" charset="0"/>
            </a:endParaRPr>
          </a:p>
        </p:txBody>
      </p:sp>
      <p:grpSp>
        <p:nvGrpSpPr>
          <p:cNvPr id="1126" name="Google Shape;1126;p48"/>
          <p:cNvGrpSpPr/>
          <p:nvPr/>
        </p:nvGrpSpPr>
        <p:grpSpPr>
          <a:xfrm rot="-2700000" flipH="1">
            <a:off x="-76613" y="1686142"/>
            <a:ext cx="1669144" cy="1646473"/>
            <a:chOff x="2632375" y="3610525"/>
            <a:chExt cx="1063875" cy="1049425"/>
          </a:xfrm>
        </p:grpSpPr>
        <p:sp>
          <p:nvSpPr>
            <p:cNvPr id="1127" name="Google Shape;1127;p48"/>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8"/>
          <p:cNvGrpSpPr/>
          <p:nvPr/>
        </p:nvGrpSpPr>
        <p:grpSpPr>
          <a:xfrm rot="2700000">
            <a:off x="5217483" y="1694167"/>
            <a:ext cx="1669144" cy="1646473"/>
            <a:chOff x="2632375" y="3610525"/>
            <a:chExt cx="1063875" cy="1049425"/>
          </a:xfrm>
        </p:grpSpPr>
        <p:sp>
          <p:nvSpPr>
            <p:cNvPr id="1131" name="Google Shape;1131;p48"/>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4" name="Google Shape;1134;p48"/>
          <p:cNvCxnSpPr>
            <a:cxnSpLocks/>
          </p:cNvCxnSpPr>
          <p:nvPr/>
        </p:nvCxnSpPr>
        <p:spPr>
          <a:xfrm>
            <a:off x="6819928" y="2517400"/>
            <a:ext cx="797614" cy="0"/>
          </a:xfrm>
          <a:prstGeom prst="straightConnector1">
            <a:avLst/>
          </a:prstGeom>
          <a:noFill/>
          <a:ln w="19050" cap="flat" cmpd="sng">
            <a:solidFill>
              <a:schemeClr val="dk1"/>
            </a:solidFill>
            <a:prstDash val="solid"/>
            <a:round/>
            <a:headEnd type="none" w="med" len="med"/>
            <a:tailEnd type="none" w="med" len="med"/>
          </a:ln>
        </p:spPr>
      </p:cxnSp>
      <p:sp>
        <p:nvSpPr>
          <p:cNvPr id="3" name="Google Shape;1103;p48">
            <a:extLst>
              <a:ext uri="{FF2B5EF4-FFF2-40B4-BE49-F238E27FC236}">
                <a16:creationId xmlns:a16="http://schemas.microsoft.com/office/drawing/2014/main" id="{5AF6676D-56D7-DDFD-443B-97F3E17831E8}"/>
              </a:ext>
            </a:extLst>
          </p:cNvPr>
          <p:cNvSpPr/>
          <p:nvPr/>
        </p:nvSpPr>
        <p:spPr>
          <a:xfrm>
            <a:off x="7793250" y="1881264"/>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dk1"/>
                </a:solidFill>
                <a:latin typeface="Montserrat ExtraBold"/>
                <a:ea typeface="Montserrat ExtraBold"/>
                <a:cs typeface="Montserrat ExtraBold"/>
                <a:sym typeface="Montserrat ExtraBold"/>
              </a:rPr>
              <a:t>4</a:t>
            </a:r>
            <a:endParaRPr sz="1700" dirty="0">
              <a:solidFill>
                <a:schemeClr val="dk1"/>
              </a:solidFill>
              <a:latin typeface="Montserrat ExtraBold"/>
              <a:ea typeface="Montserrat ExtraBold"/>
              <a:cs typeface="Montserrat ExtraBold"/>
              <a:sym typeface="Montserrat ExtraBold"/>
            </a:endParaRPr>
          </a:p>
        </p:txBody>
      </p:sp>
      <p:sp>
        <p:nvSpPr>
          <p:cNvPr id="4" name="Google Shape;1124;p48">
            <a:extLst>
              <a:ext uri="{FF2B5EF4-FFF2-40B4-BE49-F238E27FC236}">
                <a16:creationId xmlns:a16="http://schemas.microsoft.com/office/drawing/2014/main" id="{8DCE2EE1-9D61-5FB0-5258-1618A92C8BD6}"/>
              </a:ext>
            </a:extLst>
          </p:cNvPr>
          <p:cNvSpPr txBox="1">
            <a:spLocks/>
          </p:cNvSpPr>
          <p:nvPr/>
        </p:nvSpPr>
        <p:spPr>
          <a:xfrm>
            <a:off x="7404578" y="3376564"/>
            <a:ext cx="208470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pPr algn="ctr"/>
            <a:r>
              <a:rPr lang="en-US" sz="1800" dirty="0">
                <a:solidFill>
                  <a:schemeClr val="tx1"/>
                </a:solidFill>
                <a:latin typeface="Montserrat" panose="00000500000000000000" pitchFamily="2" charset="0"/>
                <a:ea typeface="Calibri" panose="020F0502020204030204" pitchFamily="34" charset="0"/>
              </a:rPr>
              <a:t>DC Fan</a:t>
            </a:r>
            <a:endParaRPr lang="en-US" sz="2000" dirty="0">
              <a:solidFill>
                <a:schemeClr val="tx1"/>
              </a:solidFill>
              <a:latin typeface="Montserrat" panose="00000500000000000000" pitchFamily="2" charset="0"/>
            </a:endParaRPr>
          </a:p>
        </p:txBody>
      </p:sp>
      <p:grpSp>
        <p:nvGrpSpPr>
          <p:cNvPr id="5" name="Google Shape;1130;p48">
            <a:extLst>
              <a:ext uri="{FF2B5EF4-FFF2-40B4-BE49-F238E27FC236}">
                <a16:creationId xmlns:a16="http://schemas.microsoft.com/office/drawing/2014/main" id="{E1C748B4-2407-2A55-CE77-394A34B1FABF}"/>
              </a:ext>
            </a:extLst>
          </p:cNvPr>
          <p:cNvGrpSpPr/>
          <p:nvPr/>
        </p:nvGrpSpPr>
        <p:grpSpPr>
          <a:xfrm rot="2700000">
            <a:off x="7486280" y="1691706"/>
            <a:ext cx="1669144" cy="1646473"/>
            <a:chOff x="2632375" y="3610525"/>
            <a:chExt cx="1063875" cy="1049425"/>
          </a:xfrm>
        </p:grpSpPr>
        <p:sp>
          <p:nvSpPr>
            <p:cNvPr id="6" name="Google Shape;1131;p48">
              <a:extLst>
                <a:ext uri="{FF2B5EF4-FFF2-40B4-BE49-F238E27FC236}">
                  <a16:creationId xmlns:a16="http://schemas.microsoft.com/office/drawing/2014/main" id="{188DE27F-2B62-F6DE-DECE-9D9C2394F8F0}"/>
                </a:ext>
              </a:extLst>
            </p:cNvPr>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32;p48">
              <a:extLst>
                <a:ext uri="{FF2B5EF4-FFF2-40B4-BE49-F238E27FC236}">
                  <a16:creationId xmlns:a16="http://schemas.microsoft.com/office/drawing/2014/main" id="{CC6FD2F4-B66C-3EA4-A21F-BB433C843D72}"/>
                </a:ext>
              </a:extLst>
            </p:cNvPr>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33;p48">
              <a:extLst>
                <a:ext uri="{FF2B5EF4-FFF2-40B4-BE49-F238E27FC236}">
                  <a16:creationId xmlns:a16="http://schemas.microsoft.com/office/drawing/2014/main" id="{8013F646-B696-4C14-AE48-4ECFB949E5E8}"/>
                </a:ext>
              </a:extLst>
            </p:cNvPr>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5;p48">
            <a:extLst>
              <a:ext uri="{FF2B5EF4-FFF2-40B4-BE49-F238E27FC236}">
                <a16:creationId xmlns:a16="http://schemas.microsoft.com/office/drawing/2014/main" id="{9FE53FAE-D18C-7434-50F3-90E17AFB44AB}"/>
              </a:ext>
            </a:extLst>
          </p:cNvPr>
          <p:cNvGrpSpPr/>
          <p:nvPr/>
        </p:nvGrpSpPr>
        <p:grpSpPr>
          <a:xfrm>
            <a:off x="6456950" y="2298727"/>
            <a:ext cx="1491600" cy="431350"/>
            <a:chOff x="5604500" y="1883813"/>
            <a:chExt cx="1491600" cy="431350"/>
          </a:xfrm>
        </p:grpSpPr>
        <p:cxnSp>
          <p:nvCxnSpPr>
            <p:cNvPr id="10" name="Google Shape;1116;p48">
              <a:extLst>
                <a:ext uri="{FF2B5EF4-FFF2-40B4-BE49-F238E27FC236}">
                  <a16:creationId xmlns:a16="http://schemas.microsoft.com/office/drawing/2014/main" id="{F6A19BE6-F3E4-58D6-B3DE-B52FE88A6097}"/>
                </a:ext>
              </a:extLst>
            </p:cNvPr>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1" name="Google Shape;1117;p48">
              <a:extLst>
                <a:ext uri="{FF2B5EF4-FFF2-40B4-BE49-F238E27FC236}">
                  <a16:creationId xmlns:a16="http://schemas.microsoft.com/office/drawing/2014/main" id="{A5AB5C7F-C403-D57E-044E-6843F0616B17}"/>
                </a:ext>
              </a:extLst>
            </p:cNvPr>
            <p:cNvGrpSpPr/>
            <p:nvPr/>
          </p:nvGrpSpPr>
          <p:grpSpPr>
            <a:xfrm rot="2700000">
              <a:off x="6191966" y="1952596"/>
              <a:ext cx="316239" cy="293783"/>
              <a:chOff x="5761175" y="4621750"/>
              <a:chExt cx="253560" cy="235555"/>
            </a:xfrm>
          </p:grpSpPr>
          <p:sp>
            <p:nvSpPr>
              <p:cNvPr id="12" name="Google Shape;1118;p48">
                <a:extLst>
                  <a:ext uri="{FF2B5EF4-FFF2-40B4-BE49-F238E27FC236}">
                    <a16:creationId xmlns:a16="http://schemas.microsoft.com/office/drawing/2014/main" id="{C1C61904-47B6-88BD-6814-499686A8FEE6}"/>
                  </a:ext>
                </a:extLst>
              </p:cNvPr>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9;p48">
                <a:extLst>
                  <a:ext uri="{FF2B5EF4-FFF2-40B4-BE49-F238E27FC236}">
                    <a16:creationId xmlns:a16="http://schemas.microsoft.com/office/drawing/2014/main" id="{0641CF93-322A-0564-980C-E899DC712719}"/>
                  </a:ext>
                </a:extLst>
              </p:cNvPr>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50"/>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Operation</a:t>
            </a:r>
            <a:endParaRPr dirty="0"/>
          </a:p>
        </p:txBody>
      </p:sp>
      <p:grpSp>
        <p:nvGrpSpPr>
          <p:cNvPr id="1146" name="Google Shape;1146;p50"/>
          <p:cNvGrpSpPr/>
          <p:nvPr/>
        </p:nvGrpSpPr>
        <p:grpSpPr>
          <a:xfrm>
            <a:off x="2300427" y="112222"/>
            <a:ext cx="6969336" cy="4919052"/>
            <a:chOff x="2300427" y="112222"/>
            <a:chExt cx="6969336" cy="4919052"/>
          </a:xfrm>
        </p:grpSpPr>
        <p:grpSp>
          <p:nvGrpSpPr>
            <p:cNvPr id="1147" name="Google Shape;1147;p50"/>
            <p:cNvGrpSpPr/>
            <p:nvPr/>
          </p:nvGrpSpPr>
          <p:grpSpPr>
            <a:xfrm rot="-2700000" flipH="1">
              <a:off x="3277565" y="987828"/>
              <a:ext cx="3211454" cy="3167835"/>
              <a:chOff x="2632375" y="3610525"/>
              <a:chExt cx="1063875" cy="1049425"/>
            </a:xfrm>
          </p:grpSpPr>
          <p:sp>
            <p:nvSpPr>
              <p:cNvPr id="1148" name="Google Shape;1148;p5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50"/>
            <p:cNvGrpSpPr/>
            <p:nvPr/>
          </p:nvGrpSpPr>
          <p:grpSpPr>
            <a:xfrm rot="-2090361">
              <a:off x="2998105" y="798847"/>
              <a:ext cx="3516348" cy="3545802"/>
              <a:chOff x="6711775" y="1299325"/>
              <a:chExt cx="3277015" cy="3304464"/>
            </a:xfrm>
          </p:grpSpPr>
          <p:sp>
            <p:nvSpPr>
              <p:cNvPr id="1152" name="Google Shape;1152;p50"/>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50"/>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0"/>
          <p:cNvGrpSpPr/>
          <p:nvPr/>
        </p:nvGrpSpPr>
        <p:grpSpPr>
          <a:xfrm rot="10800000" flipH="1">
            <a:off x="7154325" y="3924763"/>
            <a:ext cx="474200" cy="1505350"/>
            <a:chOff x="3995775" y="-443725"/>
            <a:chExt cx="474200" cy="1505350"/>
          </a:xfrm>
        </p:grpSpPr>
        <p:sp>
          <p:nvSpPr>
            <p:cNvPr id="1166" name="Google Shape;1166;p5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362</Words>
  <Application>Microsoft Office PowerPoint</Application>
  <PresentationFormat>On-screen Show (16:9)</PresentationFormat>
  <Paragraphs>70</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Montserrat</vt:lpstr>
      <vt:lpstr>Calibri</vt:lpstr>
      <vt:lpstr>Times New Roman</vt:lpstr>
      <vt:lpstr>Wingdings</vt:lpstr>
      <vt:lpstr>Montserrat ExtraBold</vt:lpstr>
      <vt:lpstr>Lato</vt:lpstr>
      <vt:lpstr>Arial</vt:lpstr>
      <vt:lpstr>Symbol</vt:lpstr>
      <vt:lpstr>Source Sans Pro</vt:lpstr>
      <vt:lpstr>Electronic Circuit Style CV by Slidesgo</vt:lpstr>
      <vt:lpstr>Temperature Control DC Fan</vt:lpstr>
      <vt:lpstr>Names</vt:lpstr>
      <vt:lpstr>Description of the project </vt:lpstr>
      <vt:lpstr>Code requirements (Pseudo code)</vt:lpstr>
      <vt:lpstr>Description of the project </vt:lpstr>
      <vt:lpstr>MY LATEST EXPERDescription of the project </vt:lpstr>
      <vt:lpstr>Components</vt:lpstr>
      <vt:lpstr>Components</vt:lpstr>
      <vt:lpstr>Operation</vt:lpstr>
      <vt:lpstr>PowerPoint Presentation</vt:lpstr>
      <vt:lpstr>IDE’s</vt:lpstr>
      <vt:lpstr>Code requirements (Pseudo code)</vt:lpstr>
      <vt:lpstr>What have been done</vt:lpstr>
      <vt:lpstr>Simulation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Control DC Fan</dc:title>
  <cp:lastModifiedBy>Mohamed Ali</cp:lastModifiedBy>
  <cp:revision>5</cp:revision>
  <dcterms:modified xsi:type="dcterms:W3CDTF">2022-12-06T07:29:47Z</dcterms:modified>
</cp:coreProperties>
</file>