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drawings/drawing5.xml" ContentType="application/vnd.openxmlformats-officedocument.drawingml.chartshapes+xml"/>
  <Override PartName="/ppt/charts/chart8.xml" ContentType="application/vnd.openxmlformats-officedocument.drawingml.chart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drawings/drawing8.xml" ContentType="application/vnd.openxmlformats-officedocument.drawingml.chartshapes+xml"/>
  <Override PartName="/ppt/charts/chart11.xml" ContentType="application/vnd.openxmlformats-officedocument.drawingml.chart+xml"/>
  <Override PartName="/ppt/drawings/drawing9.xml" ContentType="application/vnd.openxmlformats-officedocument.drawingml.chartshapes+xml"/>
  <Override PartName="/ppt/charts/chart12.xml" ContentType="application/vnd.openxmlformats-officedocument.drawingml.chart+xml"/>
  <Override PartName="/ppt/drawings/drawing10.xml" ContentType="application/vnd.openxmlformats-officedocument.drawingml.chartshapes+xml"/>
  <Override PartName="/ppt/charts/chart13.xml" ContentType="application/vnd.openxmlformats-officedocument.drawingml.chart+xml"/>
  <Override PartName="/ppt/drawings/drawing1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14.xml" ContentType="application/vnd.openxmlformats-officedocument.drawingml.chart+xml"/>
  <Override PartName="/ppt/drawings/drawing12.xml" ContentType="application/vnd.openxmlformats-officedocument.drawingml.chartshapes+xml"/>
  <Override PartName="/ppt/charts/chart15.xml" ContentType="application/vnd.openxmlformats-officedocument.drawingml.chart+xml"/>
  <Override PartName="/ppt/drawings/drawing13.xml" ContentType="application/vnd.openxmlformats-officedocument.drawingml.chartshapes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drawings/drawing1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30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256" r:id="rId22"/>
    <p:sldId id="257" r:id="rId23"/>
    <p:sldId id="258" r:id="rId24"/>
    <p:sldId id="259" r:id="rId25"/>
    <p:sldId id="261" r:id="rId26"/>
    <p:sldId id="260" r:id="rId27"/>
    <p:sldId id="262" r:id="rId28"/>
    <p:sldId id="263" r:id="rId29"/>
    <p:sldId id="275" r:id="rId30"/>
    <p:sldId id="276" r:id="rId31"/>
    <p:sldId id="277" r:id="rId32"/>
    <p:sldId id="280" r:id="rId33"/>
    <p:sldId id="283" r:id="rId34"/>
    <p:sldId id="284" r:id="rId35"/>
    <p:sldId id="285" r:id="rId36"/>
    <p:sldId id="297" r:id="rId37"/>
    <p:sldId id="298" r:id="rId38"/>
    <p:sldId id="299" r:id="rId39"/>
    <p:sldId id="286" r:id="rId40"/>
    <p:sldId id="300" r:id="rId41"/>
    <p:sldId id="304" r:id="rId42"/>
    <p:sldId id="305" r:id="rId43"/>
    <p:sldId id="287" r:id="rId44"/>
    <p:sldId id="288" r:id="rId45"/>
    <p:sldId id="289" r:id="rId46"/>
    <p:sldId id="290" r:id="rId47"/>
    <p:sldId id="29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3.xml"/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4.xml"/><Relationship Id="rId1" Type="http://schemas.openxmlformats.org/officeDocument/2006/relationships/package" Target="../embeddings/Microsoft_Excel_Worksheet1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  <c:txPr>
        <a:bodyPr/>
        <a:lstStyle/>
        <a:p>
          <a:pPr>
            <a:defRPr lang="en-GB"/>
          </a:pPr>
          <a:endParaRPr lang="ar-EG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P(Service Time)</c:v>
                </c:pt>
              </c:strCache>
            </c:strRef>
          </c:tx>
          <c:spPr>
            <a:ln w="30000">
              <a:noFill/>
            </a:ln>
          </c:spP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0.25</c:v>
                </c:pt>
                <c:pt idx="4">
                  <c:v>0.1</c:v>
                </c:pt>
                <c:pt idx="5">
                  <c:v>5.0000000000000114E-2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290080"/>
        <c:axId val="219289296"/>
      </c:scatterChart>
      <c:valAx>
        <c:axId val="219290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19289296"/>
        <c:crosses val="autoZero"/>
        <c:crossBetween val="midCat"/>
      </c:valAx>
      <c:valAx>
        <c:axId val="219289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192900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8697208303569"/>
          <c:y val="0.1237187737319643"/>
          <c:w val="0.87618575518969577"/>
          <c:h val="0.755804988208961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571376"/>
        <c:axId val="221571768"/>
      </c:barChart>
      <c:catAx>
        <c:axId val="22157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1571768"/>
        <c:crosses val="autoZero"/>
        <c:auto val="1"/>
        <c:lblAlgn val="ctr"/>
        <c:lblOffset val="100"/>
        <c:noMultiLvlLbl val="0"/>
      </c:catAx>
      <c:valAx>
        <c:axId val="221571768"/>
        <c:scaling>
          <c:orientation val="minMax"/>
          <c:max val="3"/>
          <c:min val="0"/>
        </c:scaling>
        <c:delete val="0"/>
        <c:axPos val="l"/>
        <c:numFmt formatCode="#,##0;\-#,##0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1571376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8697208303566"/>
          <c:y val="0.12371877373196427"/>
          <c:w val="0.87618575518969555"/>
          <c:h val="0.755804988208961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0863704"/>
        <c:axId val="220860960"/>
      </c:barChart>
      <c:catAx>
        <c:axId val="22086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0860960"/>
        <c:crosses val="autoZero"/>
        <c:auto val="1"/>
        <c:lblAlgn val="ctr"/>
        <c:lblOffset val="100"/>
        <c:noMultiLvlLbl val="0"/>
      </c:catAx>
      <c:valAx>
        <c:axId val="220860960"/>
        <c:scaling>
          <c:orientation val="minMax"/>
          <c:max val="3"/>
          <c:min val="0"/>
        </c:scaling>
        <c:delete val="0"/>
        <c:axPos val="l"/>
        <c:numFmt formatCode="#,##0;\-#,##0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0863704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8697208303569"/>
          <c:y val="0.1237187737319643"/>
          <c:w val="0.87618575518969577"/>
          <c:h val="0.755804988208961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0859392"/>
        <c:axId val="220861352"/>
      </c:barChart>
      <c:catAx>
        <c:axId val="220859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0861352"/>
        <c:crosses val="autoZero"/>
        <c:auto val="1"/>
        <c:lblAlgn val="ctr"/>
        <c:lblOffset val="100"/>
        <c:noMultiLvlLbl val="0"/>
      </c:catAx>
      <c:valAx>
        <c:axId val="220861352"/>
        <c:scaling>
          <c:orientation val="minMax"/>
          <c:max val="3"/>
          <c:min val="0"/>
        </c:scaling>
        <c:delete val="0"/>
        <c:axPos val="l"/>
        <c:numFmt formatCode="#,##0;\-#,##0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0859392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8697208303571"/>
          <c:y val="0.12371877373196435"/>
          <c:w val="0.87618575518969599"/>
          <c:h val="0.755804988208961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0860568"/>
        <c:axId val="220859784"/>
      </c:barChart>
      <c:catAx>
        <c:axId val="220860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0859784"/>
        <c:crosses val="autoZero"/>
        <c:auto val="1"/>
        <c:lblAlgn val="ctr"/>
        <c:lblOffset val="100"/>
        <c:noMultiLvlLbl val="0"/>
      </c:catAx>
      <c:valAx>
        <c:axId val="220859784"/>
        <c:scaling>
          <c:orientation val="minMax"/>
          <c:max val="3"/>
          <c:min val="0"/>
        </c:scaling>
        <c:delete val="0"/>
        <c:axPos val="l"/>
        <c:numFmt formatCode="#,##0;\-#,##0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0860568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8697208303576"/>
          <c:y val="0.12371877373196444"/>
          <c:w val="0.87618575518969632"/>
          <c:h val="0.755804988208961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0857824"/>
        <c:axId val="220858608"/>
      </c:barChart>
      <c:catAx>
        <c:axId val="220857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0858608"/>
        <c:crosses val="autoZero"/>
        <c:auto val="1"/>
        <c:lblAlgn val="ctr"/>
        <c:lblOffset val="100"/>
        <c:noMultiLvlLbl val="0"/>
      </c:catAx>
      <c:valAx>
        <c:axId val="220858608"/>
        <c:scaling>
          <c:orientation val="minMax"/>
          <c:max val="3"/>
          <c:min val="0"/>
        </c:scaling>
        <c:delete val="0"/>
        <c:axPos val="l"/>
        <c:numFmt formatCode="#,##0;\-#,##0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0857824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8697208303578"/>
          <c:y val="0.12371877373196449"/>
          <c:w val="0.87618575518969655"/>
          <c:h val="0.755804988208961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5300320"/>
        <c:axId val="265298360"/>
      </c:barChart>
      <c:catAx>
        <c:axId val="265300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65298360"/>
        <c:crosses val="autoZero"/>
        <c:auto val="1"/>
        <c:lblAlgn val="ctr"/>
        <c:lblOffset val="100"/>
        <c:noMultiLvlLbl val="0"/>
      </c:catAx>
      <c:valAx>
        <c:axId val="265298360"/>
        <c:scaling>
          <c:orientation val="minMax"/>
          <c:max val="5"/>
          <c:min val="0"/>
        </c:scaling>
        <c:delete val="0"/>
        <c:axPos val="l"/>
        <c:numFmt formatCode="#,##0;\-#,##0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65300320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B(t)</a:t>
            </a:r>
            <a:endParaRPr lang="en-US" dirty="0"/>
          </a:p>
        </c:rich>
      </c:tx>
      <c:layout>
        <c:manualLayout>
          <c:xMode val="edge"/>
          <c:yMode val="edge"/>
          <c:x val="2.8208722741433021E-2"/>
          <c:y val="1.6949152542372881E-2"/>
        </c:manualLayout>
      </c:layout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5298752"/>
        <c:axId val="265302280"/>
      </c:barChart>
      <c:catAx>
        <c:axId val="265298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65302280"/>
        <c:crosses val="autoZero"/>
        <c:auto val="1"/>
        <c:lblAlgn val="ctr"/>
        <c:lblOffset val="100"/>
        <c:noMultiLvlLbl val="0"/>
      </c:catAx>
      <c:valAx>
        <c:axId val="265302280"/>
        <c:scaling>
          <c:orientation val="minMax"/>
          <c:max val="1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crossAx val="265298752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B(t)</a:t>
            </a:r>
            <a:endParaRPr lang="en-US" dirty="0"/>
          </a:p>
        </c:rich>
      </c:tx>
      <c:layout>
        <c:manualLayout>
          <c:xMode val="edge"/>
          <c:yMode val="edge"/>
          <c:x val="2.8208722741433021E-2"/>
          <c:y val="1.6949152542372881E-2"/>
        </c:manualLayout>
      </c:layout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5301888"/>
        <c:axId val="265299144"/>
      </c:barChart>
      <c:catAx>
        <c:axId val="265301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65299144"/>
        <c:crosses val="autoZero"/>
        <c:auto val="1"/>
        <c:lblAlgn val="ctr"/>
        <c:lblOffset val="100"/>
        <c:noMultiLvlLbl val="0"/>
      </c:catAx>
      <c:valAx>
        <c:axId val="265299144"/>
        <c:scaling>
          <c:orientation val="minMax"/>
          <c:max val="1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crossAx val="265301888"/>
        <c:crosses val="autoZero"/>
        <c:crossBetween val="midCat"/>
        <c:majorUnit val="1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F(x)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1.9900000000000053</c:v>
                </c:pt>
                <c:pt idx="2">
                  <c:v>2</c:v>
                </c:pt>
                <c:pt idx="3">
                  <c:v>2.9899999999999998</c:v>
                </c:pt>
                <c:pt idx="4">
                  <c:v>3</c:v>
                </c:pt>
                <c:pt idx="5">
                  <c:v>3.9899999999999998</c:v>
                </c:pt>
                <c:pt idx="6">
                  <c:v>4</c:v>
                </c:pt>
                <c:pt idx="7">
                  <c:v>4.99</c:v>
                </c:pt>
                <c:pt idx="8">
                  <c:v>5</c:v>
                </c:pt>
                <c:pt idx="9">
                  <c:v>5.99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0.1</c:v>
                </c:pt>
                <c:pt idx="1">
                  <c:v>0.1</c:v>
                </c:pt>
                <c:pt idx="2">
                  <c:v>0.30000000000000032</c:v>
                </c:pt>
                <c:pt idx="3">
                  <c:v>0.30000000000000032</c:v>
                </c:pt>
                <c:pt idx="4">
                  <c:v>0.60000000000000064</c:v>
                </c:pt>
                <c:pt idx="5">
                  <c:v>0.60000000000000064</c:v>
                </c:pt>
                <c:pt idx="6">
                  <c:v>0.85000000000000064</c:v>
                </c:pt>
                <c:pt idx="7">
                  <c:v>0.85000000000000064</c:v>
                </c:pt>
                <c:pt idx="8">
                  <c:v>0.95000000000000062</c:v>
                </c:pt>
                <c:pt idx="9">
                  <c:v>0.95000000000000062</c:v>
                </c:pt>
                <c:pt idx="10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290864"/>
        <c:axId val="219286552"/>
      </c:scatterChart>
      <c:valAx>
        <c:axId val="21929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19286552"/>
        <c:crosses val="autoZero"/>
        <c:crossBetween val="midCat"/>
      </c:valAx>
      <c:valAx>
        <c:axId val="219286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19290864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lang="en-GB"/>
          </a:pPr>
          <a:endParaRPr lang="ar-EG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8697208303546"/>
          <c:y val="0.12371877373196412"/>
          <c:w val="0.87618575518969444"/>
          <c:h val="0.755804988208961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285768"/>
        <c:axId val="219286160"/>
      </c:barChart>
      <c:catAx>
        <c:axId val="219285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19286160"/>
        <c:crosses val="autoZero"/>
        <c:auto val="1"/>
        <c:lblAlgn val="ctr"/>
        <c:lblOffset val="100"/>
        <c:noMultiLvlLbl val="0"/>
      </c:catAx>
      <c:valAx>
        <c:axId val="219286160"/>
        <c:scaling>
          <c:orientation val="minMax"/>
          <c:max val="3"/>
          <c:min val="0"/>
        </c:scaling>
        <c:delete val="0"/>
        <c:axPos val="l"/>
        <c:numFmt formatCode="#,##0;\-#,##0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19285768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8697208303555"/>
          <c:y val="0.12371877373196419"/>
          <c:w val="0.87618575518969488"/>
          <c:h val="0.755804988208961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7131264"/>
        <c:axId val="187131656"/>
      </c:barChart>
      <c:catAx>
        <c:axId val="187131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187131656"/>
        <c:crosses val="autoZero"/>
        <c:auto val="1"/>
        <c:lblAlgn val="ctr"/>
        <c:lblOffset val="100"/>
        <c:noMultiLvlLbl val="0"/>
      </c:catAx>
      <c:valAx>
        <c:axId val="187131656"/>
        <c:scaling>
          <c:orientation val="minMax"/>
          <c:max val="3"/>
          <c:min val="0"/>
        </c:scaling>
        <c:delete val="0"/>
        <c:axPos val="l"/>
        <c:numFmt formatCode="#,##0;\-#,##0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187131264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8697208303551"/>
          <c:y val="0.12371877373196415"/>
          <c:w val="0.87618575518969466"/>
          <c:h val="0.755804988208961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7133224"/>
        <c:axId val="221568632"/>
      </c:barChart>
      <c:catAx>
        <c:axId val="187133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1568632"/>
        <c:crosses val="autoZero"/>
        <c:auto val="1"/>
        <c:lblAlgn val="ctr"/>
        <c:lblOffset val="100"/>
        <c:noMultiLvlLbl val="0"/>
      </c:catAx>
      <c:valAx>
        <c:axId val="221568632"/>
        <c:scaling>
          <c:orientation val="minMax"/>
          <c:max val="3"/>
          <c:min val="0"/>
        </c:scaling>
        <c:delete val="0"/>
        <c:axPos val="l"/>
        <c:numFmt formatCode="#,##0;\-#,##0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187133224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8697208303555"/>
          <c:y val="0.12371877373196419"/>
          <c:w val="0.87618575518969488"/>
          <c:h val="0.755804988208961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565888"/>
        <c:axId val="221569024"/>
      </c:barChart>
      <c:catAx>
        <c:axId val="221565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1569024"/>
        <c:crosses val="autoZero"/>
        <c:auto val="1"/>
        <c:lblAlgn val="ctr"/>
        <c:lblOffset val="100"/>
        <c:noMultiLvlLbl val="0"/>
      </c:catAx>
      <c:valAx>
        <c:axId val="221569024"/>
        <c:scaling>
          <c:orientation val="minMax"/>
          <c:max val="3"/>
          <c:min val="0"/>
        </c:scaling>
        <c:delete val="0"/>
        <c:axPos val="l"/>
        <c:numFmt formatCode="#,##0;\-#,##0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1565888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869720830356"/>
          <c:y val="0.12371877373196422"/>
          <c:w val="0.8761857551896951"/>
          <c:h val="0.755804988208961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Sheet1!$B$3:$B$23</c:f>
              <c:numCache>
                <c:formatCode>General</c:formatCode>
                <c:ptCount val="21"/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Sheet1!$C$3:$C$23</c:f>
              <c:numCache>
                <c:formatCode>General</c:formatCode>
                <c:ptCount val="21"/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Sheet1!$D$3:$D$23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567456"/>
        <c:axId val="221569416"/>
      </c:barChart>
      <c:catAx>
        <c:axId val="221567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1569416"/>
        <c:crosses val="autoZero"/>
        <c:auto val="1"/>
        <c:lblAlgn val="ctr"/>
        <c:lblOffset val="100"/>
        <c:tickLblSkip val="1"/>
        <c:noMultiLvlLbl val="0"/>
      </c:catAx>
      <c:valAx>
        <c:axId val="221569416"/>
        <c:scaling>
          <c:orientation val="minMax"/>
          <c:max val="3"/>
          <c:min val="0"/>
        </c:scaling>
        <c:delete val="0"/>
        <c:axPos val="l"/>
        <c:numFmt formatCode="#,##0;\-#,##0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1567456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8697208303563"/>
          <c:y val="0.12371877373196424"/>
          <c:w val="0.87618575518969533"/>
          <c:h val="0.755804988208961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566672"/>
        <c:axId val="221567064"/>
      </c:barChart>
      <c:catAx>
        <c:axId val="221566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1567064"/>
        <c:crosses val="autoZero"/>
        <c:auto val="1"/>
        <c:lblAlgn val="ctr"/>
        <c:lblOffset val="100"/>
        <c:noMultiLvlLbl val="0"/>
      </c:catAx>
      <c:valAx>
        <c:axId val="221567064"/>
        <c:scaling>
          <c:orientation val="minMax"/>
          <c:max val="3"/>
          <c:min val="0"/>
        </c:scaling>
        <c:delete val="0"/>
        <c:axPos val="l"/>
        <c:numFmt formatCode="#,##0;\-#,##0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1566672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08697208303563"/>
          <c:y val="0.12371877373196424"/>
          <c:w val="0.87618575518969533"/>
          <c:h val="0.7558049882089611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567848"/>
        <c:axId val="221570200"/>
      </c:barChart>
      <c:catAx>
        <c:axId val="221567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1570200"/>
        <c:crosses val="autoZero"/>
        <c:auto val="1"/>
        <c:lblAlgn val="ctr"/>
        <c:lblOffset val="100"/>
        <c:noMultiLvlLbl val="0"/>
      </c:catAx>
      <c:valAx>
        <c:axId val="221570200"/>
        <c:scaling>
          <c:orientation val="minMax"/>
          <c:max val="3"/>
          <c:min val="0"/>
        </c:scaling>
        <c:delete val="0"/>
        <c:axPos val="l"/>
        <c:numFmt formatCode="#,##0;\-#,##0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ar-EG"/>
          </a:p>
        </c:txPr>
        <c:crossAx val="221567848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0.05455</cdr:x>
      <cdr:y>0.03046</cdr:y>
    </cdr:from>
    <cdr:to>
      <cdr:x>0.16364</cdr:x>
      <cdr:y>0.1066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152400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0.07273</cdr:x>
      <cdr:y>0.03046</cdr:y>
    </cdr:from>
    <cdr:to>
      <cdr:x>0.19091</cdr:x>
      <cdr:y>0.09137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" y="152400"/>
          <a:ext cx="990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Q(t)</a:t>
          </a:r>
          <a:endParaRPr lang="en-US" sz="1100" dirty="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0.05455</cdr:x>
      <cdr:y>0.03046</cdr:y>
    </cdr:from>
    <cdr:to>
      <cdr:x>0.16364</cdr:x>
      <cdr:y>0.1066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152400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0.07273</cdr:x>
      <cdr:y>0.03046</cdr:y>
    </cdr:from>
    <cdr:to>
      <cdr:x>0.19091</cdr:x>
      <cdr:y>0.09137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" y="152400"/>
          <a:ext cx="990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Q(t)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0.40909</cdr:x>
      <cdr:y>0.64912</cdr:y>
    </cdr:from>
    <cdr:to>
      <cdr:x>0.49091</cdr:x>
      <cdr:y>0.82456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429000" y="2819400"/>
          <a:ext cx="685800" cy="76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0.05455</cdr:x>
      <cdr:y>0.03046</cdr:y>
    </cdr:from>
    <cdr:to>
      <cdr:x>0.16364</cdr:x>
      <cdr:y>0.1066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152400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0.07273</cdr:x>
      <cdr:y>0.03046</cdr:y>
    </cdr:from>
    <cdr:to>
      <cdr:x>0.19091</cdr:x>
      <cdr:y>0.09137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" y="152400"/>
          <a:ext cx="990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Q(t)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0.40909</cdr:x>
      <cdr:y>0.64912</cdr:y>
    </cdr:from>
    <cdr:to>
      <cdr:x>0.49091</cdr:x>
      <cdr:y>0.82456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429000" y="2819400"/>
          <a:ext cx="685800" cy="76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0.05455</cdr:x>
      <cdr:y>0.03046</cdr:y>
    </cdr:from>
    <cdr:to>
      <cdr:x>0.16364</cdr:x>
      <cdr:y>0.1066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152400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0.07273</cdr:x>
      <cdr:y>0.03046</cdr:y>
    </cdr:from>
    <cdr:to>
      <cdr:x>0.19091</cdr:x>
      <cdr:y>0.09137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" y="152400"/>
          <a:ext cx="990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Q(t)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0.67273</cdr:x>
      <cdr:y>0.64912</cdr:y>
    </cdr:from>
    <cdr:to>
      <cdr:x>0.71138</cdr:x>
      <cdr:y>0.8772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5638800" y="2819400"/>
          <a:ext cx="324000" cy="990612"/>
        </a:xfrm>
        <a:prstGeom xmlns:a="http://schemas.openxmlformats.org/drawingml/2006/main" prst="rect">
          <a:avLst/>
        </a:prstGeom>
        <a:solidFill xmlns:a="http://schemas.openxmlformats.org/drawingml/2006/main">
          <a:srgbClr val="94B6D2"/>
        </a:solidFill>
        <a:ln xmlns:a="http://schemas.openxmlformats.org/drawingml/2006/main" w="19050" cap="flat" cmpd="sng" algn="ctr">
          <a:solidFill>
            <a:srgbClr val="94B6D2">
              <a:shade val="50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pPr marL="0" indent="0"/>
          <a:endParaRPr lang="en-US" sz="110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0.76106</cdr:x>
      <cdr:y>0.64912</cdr:y>
    </cdr:from>
    <cdr:to>
      <cdr:x>0.89381</cdr:x>
      <cdr:y>0.8772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6553200" y="2819400"/>
          <a:ext cx="1143000" cy="990612"/>
        </a:xfrm>
        <a:prstGeom xmlns:a="http://schemas.openxmlformats.org/drawingml/2006/main" prst="rect">
          <a:avLst/>
        </a:prstGeom>
        <a:solidFill xmlns:a="http://schemas.openxmlformats.org/drawingml/2006/main">
          <a:srgbClr val="94B6D2"/>
        </a:solidFill>
        <a:ln xmlns:a="http://schemas.openxmlformats.org/drawingml/2006/main" w="19050" cap="flat" cmpd="sng" algn="ctr">
          <a:solidFill>
            <a:srgbClr val="94B6D2">
              <a:shade val="50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Tw Cen MT"/>
            </a:defRPr>
          </a:lvl1pPr>
          <a:lvl2pPr marL="457200" indent="0">
            <a:defRPr sz="1100">
              <a:solidFill>
                <a:sysClr val="window" lastClr="FFFFFF"/>
              </a:solidFill>
              <a:latin typeface="Tw Cen MT"/>
            </a:defRPr>
          </a:lvl2pPr>
          <a:lvl3pPr marL="914400" indent="0">
            <a:defRPr sz="1100">
              <a:solidFill>
                <a:sysClr val="window" lastClr="FFFFFF"/>
              </a:solidFill>
              <a:latin typeface="Tw Cen MT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Tw Cen MT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Tw Cen MT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Tw Cen MT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Tw Cen MT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Tw Cen MT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Tw Cen MT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0.27064</cdr:x>
      <cdr:y>0.11864</cdr:y>
    </cdr:from>
    <cdr:to>
      <cdr:x>0.37344</cdr:x>
      <cdr:y>0.88136</cdr:y>
    </cdr:to>
    <cdr:sp macro="" textlink="">
      <cdr:nvSpPr>
        <cdr:cNvPr id="6" name="Rectangle 5"/>
        <cdr:cNvSpPr/>
      </cdr:nvSpPr>
      <cdr:spPr>
        <a:xfrm xmlns:a="http://schemas.openxmlformats.org/drawingml/2006/main">
          <a:off x="2206625" y="533400"/>
          <a:ext cx="838200" cy="3429012"/>
        </a:xfrm>
        <a:prstGeom xmlns:a="http://schemas.openxmlformats.org/drawingml/2006/main" prst="rect">
          <a:avLst/>
        </a:prstGeom>
        <a:solidFill xmlns:a="http://schemas.openxmlformats.org/drawingml/2006/main">
          <a:srgbClr val="94B6D2"/>
        </a:solidFill>
        <a:ln xmlns:a="http://schemas.openxmlformats.org/drawingml/2006/main" w="19050" cap="flat" cmpd="sng" algn="ctr">
          <a:solidFill>
            <a:srgbClr val="94B6D2">
              <a:shade val="50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0.48559</cdr:x>
      <cdr:y>0.74313</cdr:y>
    </cdr:from>
    <cdr:to>
      <cdr:x>0.5884</cdr:x>
      <cdr:y>0.88136</cdr:y>
    </cdr:to>
    <cdr:sp macro="" textlink="">
      <cdr:nvSpPr>
        <cdr:cNvPr id="7" name="Rectangle 6"/>
        <cdr:cNvSpPr/>
      </cdr:nvSpPr>
      <cdr:spPr>
        <a:xfrm xmlns:a="http://schemas.openxmlformats.org/drawingml/2006/main">
          <a:off x="3959210" y="3340968"/>
          <a:ext cx="838251" cy="621450"/>
        </a:xfrm>
        <a:prstGeom xmlns:a="http://schemas.openxmlformats.org/drawingml/2006/main" prst="rect">
          <a:avLst/>
        </a:prstGeom>
        <a:solidFill xmlns:a="http://schemas.openxmlformats.org/drawingml/2006/main">
          <a:srgbClr val="94B6D2"/>
        </a:solidFill>
        <a:ln xmlns:a="http://schemas.openxmlformats.org/drawingml/2006/main" w="19050" cap="flat" cmpd="sng" algn="ctr">
          <a:solidFill>
            <a:srgbClr val="94B6D2">
              <a:shade val="50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Tw Cen MT"/>
            </a:defRPr>
          </a:lvl1pPr>
          <a:lvl2pPr marL="457200" indent="0">
            <a:defRPr sz="1100">
              <a:solidFill>
                <a:sysClr val="window" lastClr="FFFFFF"/>
              </a:solidFill>
              <a:latin typeface="Tw Cen MT"/>
            </a:defRPr>
          </a:lvl2pPr>
          <a:lvl3pPr marL="914400" indent="0">
            <a:defRPr sz="1100">
              <a:solidFill>
                <a:sysClr val="window" lastClr="FFFFFF"/>
              </a:solidFill>
              <a:latin typeface="Tw Cen MT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Tw Cen MT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Tw Cen MT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Tw Cen MT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Tw Cen MT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Tw Cen MT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Tw Cen MT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0.70989</cdr:x>
      <cdr:y>0.72881</cdr:y>
    </cdr:from>
    <cdr:to>
      <cdr:x>0.81269</cdr:x>
      <cdr:y>0.88136</cdr:y>
    </cdr:to>
    <cdr:sp macro="" textlink="">
      <cdr:nvSpPr>
        <cdr:cNvPr id="8" name="Rectangle 7"/>
        <cdr:cNvSpPr/>
      </cdr:nvSpPr>
      <cdr:spPr>
        <a:xfrm xmlns:a="http://schemas.openxmlformats.org/drawingml/2006/main">
          <a:off x="5788025" y="3276600"/>
          <a:ext cx="838200" cy="685812"/>
        </a:xfrm>
        <a:prstGeom xmlns:a="http://schemas.openxmlformats.org/drawingml/2006/main" prst="rect">
          <a:avLst/>
        </a:prstGeom>
        <a:solidFill xmlns:a="http://schemas.openxmlformats.org/drawingml/2006/main">
          <a:srgbClr val="94B6D2"/>
        </a:solidFill>
        <a:ln xmlns:a="http://schemas.openxmlformats.org/drawingml/2006/main" w="19050" cap="flat" cmpd="sng" algn="ctr">
          <a:solidFill>
            <a:srgbClr val="94B6D2">
              <a:shade val="50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Tw Cen MT"/>
            </a:defRPr>
          </a:lvl1pPr>
          <a:lvl2pPr marL="457200" indent="0">
            <a:defRPr sz="1100">
              <a:solidFill>
                <a:sysClr val="window" lastClr="FFFFFF"/>
              </a:solidFill>
              <a:latin typeface="Tw Cen MT"/>
            </a:defRPr>
          </a:lvl2pPr>
          <a:lvl3pPr marL="914400" indent="0">
            <a:defRPr sz="1100">
              <a:solidFill>
                <a:sysClr val="window" lastClr="FFFFFF"/>
              </a:solidFill>
              <a:latin typeface="Tw Cen MT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Tw Cen MT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Tw Cen MT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Tw Cen MT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Tw Cen MT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Tw Cen MT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Tw Cen MT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0.04634</cdr:x>
      <cdr:y>0.0339</cdr:y>
    </cdr:from>
    <cdr:to>
      <cdr:x>0.27064</cdr:x>
      <cdr:y>0.10169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77825" y="152400"/>
          <a:ext cx="1828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400" dirty="0" smtClean="0"/>
            <a:t>Number of Customers</a:t>
          </a:r>
          <a:endParaRPr lang="en-GB" sz="1400" dirty="0"/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0.27917</cdr:x>
      <cdr:y>0.13559</cdr:y>
    </cdr:from>
    <cdr:to>
      <cdr:x>0.41426</cdr:x>
      <cdr:y>0.89831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2362200" y="609600"/>
          <a:ext cx="1143000" cy="3429012"/>
        </a:xfrm>
        <a:prstGeom xmlns:a="http://schemas.openxmlformats.org/drawingml/2006/main" prst="rect">
          <a:avLst/>
        </a:prstGeom>
        <a:solidFill xmlns:a="http://schemas.openxmlformats.org/drawingml/2006/main">
          <a:srgbClr val="94B6D2"/>
        </a:solidFill>
        <a:ln xmlns:a="http://schemas.openxmlformats.org/drawingml/2006/main" w="19050" cap="flat" cmpd="sng" algn="ctr">
          <a:solidFill>
            <a:srgbClr val="94B6D2">
              <a:shade val="50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Tw Cen MT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0.60338</cdr:x>
      <cdr:y>0.13559</cdr:y>
    </cdr:from>
    <cdr:to>
      <cdr:x>0.91857</cdr:x>
      <cdr:y>0.89831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5105400" y="609600"/>
          <a:ext cx="2667000" cy="3429012"/>
        </a:xfrm>
        <a:prstGeom xmlns:a="http://schemas.openxmlformats.org/drawingml/2006/main" prst="rect">
          <a:avLst/>
        </a:prstGeom>
        <a:solidFill xmlns:a="http://schemas.openxmlformats.org/drawingml/2006/main">
          <a:srgbClr val="94B6D2"/>
        </a:solidFill>
        <a:ln xmlns:a="http://schemas.openxmlformats.org/drawingml/2006/main" w="19050" cap="flat" cmpd="sng" algn="ctr">
          <a:solidFill>
            <a:srgbClr val="94B6D2">
              <a:shade val="50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Tw Cen MT"/>
            </a:defRPr>
          </a:lvl1pPr>
          <a:lvl2pPr marL="457200" indent="0">
            <a:defRPr sz="1100">
              <a:solidFill>
                <a:sysClr val="window" lastClr="FFFFFF"/>
              </a:solidFill>
              <a:latin typeface="Tw Cen MT"/>
            </a:defRPr>
          </a:lvl2pPr>
          <a:lvl3pPr marL="914400" indent="0">
            <a:defRPr sz="1100">
              <a:solidFill>
                <a:sysClr val="window" lastClr="FFFFFF"/>
              </a:solidFill>
              <a:latin typeface="Tw Cen MT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Tw Cen MT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Tw Cen MT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Tw Cen MT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Tw Cen MT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Tw Cen MT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Tw Cen MT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0.05455</cdr:x>
      <cdr:y>0.03046</cdr:y>
    </cdr:from>
    <cdr:to>
      <cdr:x>0.16364</cdr:x>
      <cdr:y>0.1066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152400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0.07273</cdr:x>
      <cdr:y>0.03046</cdr:y>
    </cdr:from>
    <cdr:to>
      <cdr:x>0.19091</cdr:x>
      <cdr:y>0.09137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" y="152400"/>
          <a:ext cx="990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Q(t)</a:t>
          </a:r>
          <a:endParaRPr lang="en-US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0.05455</cdr:x>
      <cdr:y>0.03046</cdr:y>
    </cdr:from>
    <cdr:to>
      <cdr:x>0.16364</cdr:x>
      <cdr:y>0.1066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152400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0.07273</cdr:x>
      <cdr:y>0.03046</cdr:y>
    </cdr:from>
    <cdr:to>
      <cdr:x>0.19091</cdr:x>
      <cdr:y>0.09137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" y="152400"/>
          <a:ext cx="990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Q(t)</a:t>
          </a:r>
          <a:endParaRPr lang="en-US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0.05455</cdr:x>
      <cdr:y>0.03046</cdr:y>
    </cdr:from>
    <cdr:to>
      <cdr:x>0.16364</cdr:x>
      <cdr:y>0.1066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152400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0.07273</cdr:x>
      <cdr:y>0.03046</cdr:y>
    </cdr:from>
    <cdr:to>
      <cdr:x>0.19091</cdr:x>
      <cdr:y>0.09137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" y="152400"/>
          <a:ext cx="990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Q(t)</a:t>
          </a:r>
          <a:endParaRPr lang="en-US" sz="11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0.05455</cdr:x>
      <cdr:y>0.03046</cdr:y>
    </cdr:from>
    <cdr:to>
      <cdr:x>0.16364</cdr:x>
      <cdr:y>0.1066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152400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0.07273</cdr:x>
      <cdr:y>0.03046</cdr:y>
    </cdr:from>
    <cdr:to>
      <cdr:x>0.19091</cdr:x>
      <cdr:y>0.09137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" y="152400"/>
          <a:ext cx="990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Q(t)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0.40909</cdr:x>
      <cdr:y>0.64912</cdr:y>
    </cdr:from>
    <cdr:to>
      <cdr:x>0.49091</cdr:x>
      <cdr:y>0.82456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429000" y="2819400"/>
          <a:ext cx="685800" cy="76200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0.05455</cdr:x>
      <cdr:y>0.03046</cdr:y>
    </cdr:from>
    <cdr:to>
      <cdr:x>0.16364</cdr:x>
      <cdr:y>0.1066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152400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0.07273</cdr:x>
      <cdr:y>0.03046</cdr:y>
    </cdr:from>
    <cdr:to>
      <cdr:x>0.19091</cdr:x>
      <cdr:y>0.09137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" y="152400"/>
          <a:ext cx="990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Q(t)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0.40909</cdr:x>
      <cdr:y>0.64912</cdr:y>
    </cdr:from>
    <cdr:to>
      <cdr:x>0.49091</cdr:x>
      <cdr:y>0.82456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429000" y="2819400"/>
          <a:ext cx="685800" cy="76200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0.05455</cdr:x>
      <cdr:y>0.03046</cdr:y>
    </cdr:from>
    <cdr:to>
      <cdr:x>0.16364</cdr:x>
      <cdr:y>0.1066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152400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0.07273</cdr:x>
      <cdr:y>0.03046</cdr:y>
    </cdr:from>
    <cdr:to>
      <cdr:x>0.19091</cdr:x>
      <cdr:y>0.09137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" y="152400"/>
          <a:ext cx="990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Q(t)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0.40909</cdr:x>
      <cdr:y>0.64912</cdr:y>
    </cdr:from>
    <cdr:to>
      <cdr:x>0.49091</cdr:x>
      <cdr:y>0.82456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429000" y="2819400"/>
          <a:ext cx="685800" cy="76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0.05455</cdr:x>
      <cdr:y>0.03046</cdr:y>
    </cdr:from>
    <cdr:to>
      <cdr:x>0.16364</cdr:x>
      <cdr:y>0.1066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152400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0.07273</cdr:x>
      <cdr:y>0.03046</cdr:y>
    </cdr:from>
    <cdr:to>
      <cdr:x>0.19091</cdr:x>
      <cdr:y>0.09137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" y="152400"/>
          <a:ext cx="990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Q(t)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0.40909</cdr:x>
      <cdr:y>0.64912</cdr:y>
    </cdr:from>
    <cdr:to>
      <cdr:x>0.49091</cdr:x>
      <cdr:y>0.82456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429000" y="2819400"/>
          <a:ext cx="685800" cy="76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0.05455</cdr:x>
      <cdr:y>0.03046</cdr:y>
    </cdr:from>
    <cdr:to>
      <cdr:x>0.16364</cdr:x>
      <cdr:y>0.1066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152400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0.07273</cdr:x>
      <cdr:y>0.03046</cdr:y>
    </cdr:from>
    <cdr:to>
      <cdr:x>0.19091</cdr:x>
      <cdr:y>0.09137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" y="152400"/>
          <a:ext cx="990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Q(t)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0.40909</cdr:x>
      <cdr:y>0.64912</cdr:y>
    </cdr:from>
    <cdr:to>
      <cdr:x>0.49091</cdr:x>
      <cdr:y>0.82456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429000" y="2819400"/>
          <a:ext cx="685800" cy="76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242D0-076E-4895-A272-10D22E81F485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CC187-3899-4E9D-98A9-98AE053BB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1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17CE2-78D1-431B-B939-737D873923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3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1200" dirty="0" smtClean="0"/>
              <a:t>In simulation, events usually occur at random times, the randomness imitating uncertainty in real life.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200" dirty="0" smtClean="0"/>
              <a:t>Random numbers are distributed uniformly and independently on the interval (0, 1). </a:t>
            </a:r>
          </a:p>
          <a:p>
            <a:pPr eaLnBrk="1" hangingPunct="1">
              <a:lnSpc>
                <a:spcPct val="90000"/>
              </a:lnSpc>
            </a:pPr>
            <a:endParaRPr lang="en-US" altLang="ko-KR" sz="1200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In probability theory and statistics, the cumulative distribution function (CDF), or just distribution function, describes the probability that a real-valued random variable X with a given probability distribution will be found at a value less than or equal to x.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17CE2-78D1-431B-B939-737D873923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0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Total number of customers : number of customers that have entered the server</a:t>
            </a:r>
          </a:p>
          <a:p>
            <a:endParaRPr lang="en-US" dirty="0" smtClean="0"/>
          </a:p>
          <a:p>
            <a:r>
              <a:rPr lang="en-US" dirty="0" smtClean="0"/>
              <a:t>Total time customers</a:t>
            </a:r>
            <a:r>
              <a:rPr lang="en-US" baseline="0" dirty="0" smtClean="0"/>
              <a:t> waited in queue : the sum of delay time of the customers that entered the server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 of customers who waited: number of customers that have entered the server and having delay time &gt;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17CE2-78D1-431B-B939-737D873923E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F52-EA55-4A9B-B6A0-0A530AB40FA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1F2C-BB7F-4DB6-B339-22B74AC17A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F52-EA55-4A9B-B6A0-0A530AB40FA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1F2C-BB7F-4DB6-B339-22B74AC17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F52-EA55-4A9B-B6A0-0A530AB40FA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1F2C-BB7F-4DB6-B339-22B74AC17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F52-EA55-4A9B-B6A0-0A530AB40FA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1F2C-BB7F-4DB6-B339-22B74AC17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F52-EA55-4A9B-B6A0-0A530AB40FA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1F2C-BB7F-4DB6-B339-22B74AC17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F52-EA55-4A9B-B6A0-0A530AB40FA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1F2C-BB7F-4DB6-B339-22B74AC17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F52-EA55-4A9B-B6A0-0A530AB40FA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1F2C-BB7F-4DB6-B339-22B74AC17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F52-EA55-4A9B-B6A0-0A530AB40FA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1F2C-BB7F-4DB6-B339-22B74AC17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F52-EA55-4A9B-B6A0-0A530AB40FA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1F2C-BB7F-4DB6-B339-22B74AC17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F52-EA55-4A9B-B6A0-0A530AB40FA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1F2C-BB7F-4DB6-B339-22B74AC17A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F090F52-EA55-4A9B-B6A0-0A530AB40FA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2801F2C-BB7F-4DB6-B339-22B74AC17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F090F52-EA55-4A9B-B6A0-0A530AB40FA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2801F2C-BB7F-4DB6-B339-22B74AC17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0" y="16002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05800" y="556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5181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646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1370806" y="6095206"/>
            <a:ext cx="4572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200" y="2057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Arrival of customer 1</a:t>
            </a:r>
            <a:br>
              <a:rPr lang="en-US" dirty="0" smtClean="0"/>
            </a:br>
            <a:r>
              <a:rPr lang="en-US" dirty="0" smtClean="0"/>
              <a:t>Being served</a:t>
            </a:r>
            <a:br>
              <a:rPr lang="en-US" dirty="0" smtClean="0"/>
            </a:br>
            <a:r>
              <a:rPr lang="en-US" dirty="0" smtClean="0"/>
              <a:t>Departure of customer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0" y="16002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05800" y="556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5181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646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5181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408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1677195" y="6095206"/>
            <a:ext cx="4572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1200" y="2057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Arrival of customer 2</a:t>
            </a:r>
            <a:br>
              <a:rPr lang="en-US" dirty="0" smtClean="0"/>
            </a:br>
            <a:r>
              <a:rPr lang="en-US" dirty="0" smtClean="0"/>
              <a:t>Being served</a:t>
            </a:r>
            <a:br>
              <a:rPr lang="en-US" dirty="0" smtClean="0"/>
            </a:br>
            <a:r>
              <a:rPr lang="en-US" dirty="0" smtClean="0"/>
              <a:t>Departure of customer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0" y="16002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05800" y="556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5181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646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5181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408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9" name="Arc 18"/>
          <p:cNvSpPr/>
          <p:nvPr/>
        </p:nvSpPr>
        <p:spPr>
          <a:xfrm rot="19149615">
            <a:off x="1477572" y="5225676"/>
            <a:ext cx="1693057" cy="1187456"/>
          </a:xfrm>
          <a:prstGeom prst="arc">
            <a:avLst>
              <a:gd name="adj1" fmla="val 16200000"/>
              <a:gd name="adj2" fmla="val 74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4419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Idle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0" y="16002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05800" y="556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5181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646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5181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408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9" name="Arc 18"/>
          <p:cNvSpPr/>
          <p:nvPr/>
        </p:nvSpPr>
        <p:spPr>
          <a:xfrm rot="19149615">
            <a:off x="1477572" y="5225676"/>
            <a:ext cx="1693057" cy="1187456"/>
          </a:xfrm>
          <a:prstGeom prst="arc">
            <a:avLst>
              <a:gd name="adj1" fmla="val 16200000"/>
              <a:gd name="adj2" fmla="val 74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48000" y="5181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856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3886994" y="6171406"/>
            <a:ext cx="4572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2057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Arrival of customer 3</a:t>
            </a:r>
            <a:br>
              <a:rPr lang="en-US" dirty="0" smtClean="0"/>
            </a:br>
            <a:r>
              <a:rPr lang="en-US" dirty="0" smtClean="0"/>
              <a:t>Being 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0" y="16002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05800" y="556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5181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646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5181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408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9" name="Arc 18"/>
          <p:cNvSpPr/>
          <p:nvPr/>
        </p:nvSpPr>
        <p:spPr>
          <a:xfrm rot="19149615">
            <a:off x="1477572" y="5225676"/>
            <a:ext cx="1693057" cy="1187456"/>
          </a:xfrm>
          <a:prstGeom prst="arc">
            <a:avLst>
              <a:gd name="adj1" fmla="val 16200000"/>
              <a:gd name="adj2" fmla="val 74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48000" y="5181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856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3237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00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2057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Arrival of customer 4</a:t>
            </a:r>
            <a:br>
              <a:rPr lang="en-US" dirty="0" smtClean="0"/>
            </a:br>
            <a:r>
              <a:rPr lang="en-US" dirty="0" smtClean="0"/>
              <a:t>Wait in the queue</a:t>
            </a:r>
            <a:br>
              <a:rPr lang="en-US" dirty="0" smtClean="0"/>
            </a:br>
            <a:r>
              <a:rPr lang="en-US" dirty="0" smtClean="0"/>
              <a:t>Departure of customer 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3886994" y="6171406"/>
            <a:ext cx="4572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0" y="16002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05800" y="556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5181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646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5181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408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9" name="Arc 18"/>
          <p:cNvSpPr/>
          <p:nvPr/>
        </p:nvSpPr>
        <p:spPr>
          <a:xfrm rot="19149615">
            <a:off x="1477572" y="5225676"/>
            <a:ext cx="1693057" cy="1187456"/>
          </a:xfrm>
          <a:prstGeom prst="arc">
            <a:avLst>
              <a:gd name="adj1" fmla="val 16200000"/>
              <a:gd name="adj2" fmla="val 74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48000" y="5181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856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4647406" y="6171406"/>
            <a:ext cx="4572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237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00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5181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81200" y="2057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Serving customer 4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0" y="16002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05800" y="556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5181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646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5181600"/>
            <a:ext cx="3048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408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9" name="Arc 18"/>
          <p:cNvSpPr/>
          <p:nvPr/>
        </p:nvSpPr>
        <p:spPr>
          <a:xfrm rot="19149615">
            <a:off x="1477572" y="5225676"/>
            <a:ext cx="1693057" cy="1187456"/>
          </a:xfrm>
          <a:prstGeom prst="arc">
            <a:avLst>
              <a:gd name="adj1" fmla="val 16200000"/>
              <a:gd name="adj2" fmla="val 74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48000" y="5181600"/>
            <a:ext cx="10668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856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3237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00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5181600"/>
            <a:ext cx="761982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39235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862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14800" y="4419594"/>
            <a:ext cx="762000" cy="7620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81200" y="2057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Arrival of customer 5</a:t>
            </a:r>
            <a:br>
              <a:rPr lang="en-US" dirty="0" smtClean="0"/>
            </a:br>
            <a:r>
              <a:rPr lang="en-US" dirty="0" smtClean="0"/>
              <a:t>Wait in the queue</a:t>
            </a:r>
            <a:br>
              <a:rPr lang="en-US" dirty="0" smtClean="0"/>
            </a:br>
            <a:r>
              <a:rPr lang="en-US" dirty="0" smtClean="0"/>
              <a:t>Departure of customer 4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4647406" y="6171406"/>
            <a:ext cx="4572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0" y="16002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05800" y="556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5181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646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5181600"/>
            <a:ext cx="3048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408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4953794" y="6095206"/>
            <a:ext cx="4572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19149615">
            <a:off x="1477572" y="5225676"/>
            <a:ext cx="1693057" cy="1187456"/>
          </a:xfrm>
          <a:prstGeom prst="arc">
            <a:avLst>
              <a:gd name="adj1" fmla="val 16200000"/>
              <a:gd name="adj2" fmla="val 74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48000" y="5181600"/>
            <a:ext cx="10668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856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3237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00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5181600"/>
            <a:ext cx="761982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39235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862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14800" y="4419594"/>
            <a:ext cx="762000" cy="7620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6800" y="5181600"/>
            <a:ext cx="381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81200" y="2057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serving customer 5</a:t>
            </a:r>
            <a:br>
              <a:rPr lang="en-US" dirty="0" smtClean="0"/>
            </a:br>
            <a:r>
              <a:rPr lang="en-US" dirty="0" smtClean="0"/>
              <a:t>Departure of customer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0" y="16002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05800" y="556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5181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646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5181600"/>
            <a:ext cx="3048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408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9" name="Arc 18"/>
          <p:cNvSpPr/>
          <p:nvPr/>
        </p:nvSpPr>
        <p:spPr>
          <a:xfrm rot="19149615">
            <a:off x="1477572" y="5225676"/>
            <a:ext cx="1693057" cy="1187456"/>
          </a:xfrm>
          <a:prstGeom prst="arc">
            <a:avLst>
              <a:gd name="adj1" fmla="val 16200000"/>
              <a:gd name="adj2" fmla="val 74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48000" y="5181600"/>
            <a:ext cx="10668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856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3237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00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5181600"/>
            <a:ext cx="761982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39235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862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14800" y="4419594"/>
            <a:ext cx="762000" cy="7620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6800" y="5181600"/>
            <a:ext cx="381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19149615">
            <a:off x="4776648" y="5241507"/>
            <a:ext cx="1724306" cy="1267826"/>
          </a:xfrm>
          <a:prstGeom prst="arc">
            <a:avLst>
              <a:gd name="adj1" fmla="val 16200000"/>
              <a:gd name="adj2" fmla="val 74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57800" y="4343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Idle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0" y="16002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05800" y="556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5181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646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5181600"/>
            <a:ext cx="3048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408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9" name="Arc 18"/>
          <p:cNvSpPr/>
          <p:nvPr/>
        </p:nvSpPr>
        <p:spPr>
          <a:xfrm rot="19149615">
            <a:off x="1477572" y="5225676"/>
            <a:ext cx="1693057" cy="1187456"/>
          </a:xfrm>
          <a:prstGeom prst="arc">
            <a:avLst>
              <a:gd name="adj1" fmla="val 16200000"/>
              <a:gd name="adj2" fmla="val 74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48000" y="5181600"/>
            <a:ext cx="10668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856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3237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00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5181600"/>
            <a:ext cx="761982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39235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862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14800" y="4419594"/>
            <a:ext cx="762000" cy="7620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6800" y="5181600"/>
            <a:ext cx="381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19149615">
            <a:off x="4776648" y="5241507"/>
            <a:ext cx="1724306" cy="1267826"/>
          </a:xfrm>
          <a:prstGeom prst="arc">
            <a:avLst>
              <a:gd name="adj1" fmla="val 16200000"/>
              <a:gd name="adj2" fmla="val 74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24600" y="5181600"/>
            <a:ext cx="152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61333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960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81200" y="2057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Arrival of customer 6</a:t>
            </a:r>
            <a:br>
              <a:rPr lang="en-US" dirty="0" smtClean="0"/>
            </a:br>
            <a:r>
              <a:rPr lang="en-US" dirty="0" smtClean="0"/>
              <a:t>Being 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Stochastic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Let’s assume customer’s service time follow discrete distribution: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5029200" y="2362200"/>
          <a:ext cx="41148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2819400"/>
            <a:ext cx="4191000" cy="3810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don’t exactly know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 time of the next customer,  but we can predict.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/>
              <a:t>We predict according</a:t>
            </a:r>
            <a:r>
              <a:rPr lang="en-US" sz="2400" dirty="0" smtClean="0"/>
              <a:t> to the distribution,  it is either 1,2,3,4,5,6 </a:t>
            </a:r>
            <a:r>
              <a:rPr lang="en-US" sz="2400" dirty="0" err="1" smtClean="0"/>
              <a:t>mins</a:t>
            </a:r>
            <a:r>
              <a:rPr lang="en-US" sz="2400" dirty="0" smtClean="0"/>
              <a:t>.</a:t>
            </a:r>
            <a:endParaRPr lang="ar-EG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11875" t="65000" r="41250" b="21000"/>
          <a:stretch>
            <a:fillRect/>
          </a:stretch>
        </p:blipFill>
        <p:spPr bwMode="auto">
          <a:xfrm>
            <a:off x="2514600" y="57912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0" y="16002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05800" y="556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5181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646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5181600"/>
            <a:ext cx="3048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4089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9" name="Arc 18"/>
          <p:cNvSpPr/>
          <p:nvPr/>
        </p:nvSpPr>
        <p:spPr>
          <a:xfrm rot="19149615">
            <a:off x="1477572" y="5225676"/>
            <a:ext cx="1693057" cy="1187456"/>
          </a:xfrm>
          <a:prstGeom prst="arc">
            <a:avLst>
              <a:gd name="adj1" fmla="val 16200000"/>
              <a:gd name="adj2" fmla="val 74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48000" y="5181600"/>
            <a:ext cx="10668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856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32377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004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5181600"/>
            <a:ext cx="761982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39235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862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14800" y="4419594"/>
            <a:ext cx="762000" cy="7620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6800" y="5181600"/>
            <a:ext cx="381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19149615">
            <a:off x="4776648" y="5241507"/>
            <a:ext cx="1724306" cy="1267826"/>
          </a:xfrm>
          <a:prstGeom prst="arc">
            <a:avLst>
              <a:gd name="adj1" fmla="val 16200000"/>
              <a:gd name="adj2" fmla="val 74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24600" y="5181600"/>
            <a:ext cx="1524000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6133306" y="6057106"/>
            <a:ext cx="3810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96000" y="633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e6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7619205" y="6095207"/>
            <a:ext cx="457200" cy="1588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1200" y="205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Departure of customer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Multi-channel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Project 1 - The Call center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4797152"/>
            <a:ext cx="2232248" cy="1027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/>
              <a:t>Baker </a:t>
            </a:r>
            <a:endParaRPr lang="en-US" sz="5400" b="1" dirty="0"/>
          </a:p>
        </p:txBody>
      </p:sp>
      <p:pic>
        <p:nvPicPr>
          <p:cNvPr id="1026" name="Picture 2" descr="C:\Users\EmanFateen\Desktop\Call-Center-Comic-66-thumb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183468">
            <a:off x="505088" y="2609812"/>
            <a:ext cx="3248025" cy="2009775"/>
          </a:xfrm>
          <a:prstGeom prst="rect">
            <a:avLst/>
          </a:prstGeom>
          <a:noFill/>
        </p:spPr>
      </p:pic>
      <p:pic>
        <p:nvPicPr>
          <p:cNvPr id="1027" name="Picture 3" descr="C:\Users\EmanFateen\Desktop\Call-Center-Top-Performer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59663">
            <a:off x="5396174" y="1939221"/>
            <a:ext cx="2609850" cy="28575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652120" y="4797152"/>
            <a:ext cx="2232248" cy="10275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Able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EmanFateen\Desktop\1195445181899094722molumen_phone_icon.svg.me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132856"/>
            <a:ext cx="3760465" cy="3760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4797152"/>
            <a:ext cx="2232248" cy="1027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/>
              <a:t>Baker </a:t>
            </a:r>
            <a:endParaRPr lang="en-US" sz="5400" b="1" dirty="0"/>
          </a:p>
        </p:txBody>
      </p:sp>
      <p:pic>
        <p:nvPicPr>
          <p:cNvPr id="1026" name="Picture 2" descr="C:\Users\EmanFateen\Desktop\Call-Center-Comic-66-thumb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183468">
            <a:off x="505088" y="2609812"/>
            <a:ext cx="3248025" cy="2009775"/>
          </a:xfrm>
          <a:prstGeom prst="rect">
            <a:avLst/>
          </a:prstGeom>
          <a:noFill/>
        </p:spPr>
      </p:pic>
      <p:pic>
        <p:nvPicPr>
          <p:cNvPr id="1027" name="Picture 3" descr="C:\Users\EmanFateen\Desktop\Call-Center-Top-Performer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59663">
            <a:off x="5396174" y="1939221"/>
            <a:ext cx="2609850" cy="28575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652120" y="4797152"/>
            <a:ext cx="2232248" cy="10275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Able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EmanFateen\Desktop\1195445181899094722molumen_phone_icon.svg.me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132856"/>
            <a:ext cx="3760465" cy="3760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4797152"/>
            <a:ext cx="2232248" cy="1027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/>
              <a:t>Baker </a:t>
            </a:r>
            <a:endParaRPr lang="en-US" sz="5400" b="1" dirty="0"/>
          </a:p>
        </p:txBody>
      </p:sp>
      <p:pic>
        <p:nvPicPr>
          <p:cNvPr id="1026" name="Picture 2" descr="C:\Users\EmanFateen\Desktop\Call-Center-Comic-66-thumb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183468">
            <a:off x="505088" y="2609812"/>
            <a:ext cx="3248025" cy="2009775"/>
          </a:xfrm>
          <a:prstGeom prst="rect">
            <a:avLst/>
          </a:prstGeom>
          <a:noFill/>
        </p:spPr>
      </p:pic>
      <p:pic>
        <p:nvPicPr>
          <p:cNvPr id="1027" name="Picture 3" descr="C:\Users\EmanFateen\Desktop\Call-Center-Top-Performer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59663">
            <a:off x="5396174" y="1939221"/>
            <a:ext cx="2609850" cy="28575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652120" y="4797152"/>
            <a:ext cx="2232248" cy="10275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Able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EmanFateen\Desktop\do-not-symbol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2408918"/>
            <a:ext cx="3150350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EmanFateen\Desktop\1195445181899094722molumen_phone_icon.svg.me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132856"/>
            <a:ext cx="3760465" cy="3760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4797152"/>
            <a:ext cx="2232248" cy="1027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/>
              <a:t>Baker </a:t>
            </a:r>
            <a:endParaRPr lang="en-US" sz="5400" b="1" dirty="0"/>
          </a:p>
        </p:txBody>
      </p:sp>
      <p:pic>
        <p:nvPicPr>
          <p:cNvPr id="1026" name="Picture 2" descr="C:\Users\EmanFateen\Desktop\Call-Center-Comic-66-thumb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183468">
            <a:off x="505088" y="2609812"/>
            <a:ext cx="3248025" cy="2009775"/>
          </a:xfrm>
          <a:prstGeom prst="rect">
            <a:avLst/>
          </a:prstGeom>
          <a:noFill/>
        </p:spPr>
      </p:pic>
      <p:pic>
        <p:nvPicPr>
          <p:cNvPr id="1027" name="Picture 3" descr="C:\Users\EmanFateen\Desktop\Call-Center-Top-Performer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59663">
            <a:off x="5396174" y="1939221"/>
            <a:ext cx="2609850" cy="28575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652120" y="4797152"/>
            <a:ext cx="2232248" cy="10275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Able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EmanFateen\Desktop\do-not-symbol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2276872"/>
            <a:ext cx="3150350" cy="2520280"/>
          </a:xfrm>
          <a:prstGeom prst="rect">
            <a:avLst/>
          </a:prstGeom>
          <a:noFill/>
        </p:spPr>
      </p:pic>
      <p:pic>
        <p:nvPicPr>
          <p:cNvPr id="8" name="Picture 2" descr="C:\Users\EmanFateen\Desktop\do-not-symbol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2276872"/>
            <a:ext cx="3150350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Multi-channel Queue - Arrival of a Customer</a:t>
            </a:r>
            <a:endParaRPr lang="en-US" dirty="0"/>
          </a:p>
        </p:txBody>
      </p:sp>
      <p:grpSp>
        <p:nvGrpSpPr>
          <p:cNvPr id="7" name="Group 27"/>
          <p:cNvGrpSpPr/>
          <p:nvPr/>
        </p:nvGrpSpPr>
        <p:grpSpPr>
          <a:xfrm>
            <a:off x="152400" y="1600200"/>
            <a:ext cx="8342416" cy="5093732"/>
            <a:chOff x="152400" y="1600200"/>
            <a:chExt cx="8342416" cy="5093732"/>
          </a:xfrm>
        </p:grpSpPr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905000" y="6324600"/>
              <a:ext cx="49163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dirty="0" smtClean="0"/>
                <a:t>Unit-entering-system </a:t>
              </a:r>
              <a:r>
                <a:rPr lang="en-US" altLang="ko-KR" sz="1800" dirty="0"/>
                <a:t>flow diagram</a:t>
              </a:r>
            </a:p>
          </p:txBody>
        </p:sp>
        <p:grpSp>
          <p:nvGrpSpPr>
            <p:cNvPr id="14" name="Group 26"/>
            <p:cNvGrpSpPr/>
            <p:nvPr/>
          </p:nvGrpSpPr>
          <p:grpSpPr>
            <a:xfrm>
              <a:off x="152400" y="1600200"/>
              <a:ext cx="8342416" cy="4423456"/>
              <a:chOff x="152400" y="1600200"/>
              <a:chExt cx="8342416" cy="4423456"/>
            </a:xfrm>
          </p:grpSpPr>
          <p:sp>
            <p:nvSpPr>
              <p:cNvPr id="3" name="Text Box 4"/>
              <p:cNvSpPr txBox="1">
                <a:spLocks noChangeArrowheads="1"/>
              </p:cNvSpPr>
              <p:nvPr/>
            </p:nvSpPr>
            <p:spPr bwMode="auto">
              <a:xfrm>
                <a:off x="3465871" y="1600200"/>
                <a:ext cx="1710047" cy="4603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 dirty="0"/>
                  <a:t>Arrival Event</a:t>
                </a:r>
              </a:p>
            </p:txBody>
          </p:sp>
          <p:sp>
            <p:nvSpPr>
              <p:cNvPr id="5" name="Line 7"/>
              <p:cNvSpPr>
                <a:spLocks noChangeShapeType="1"/>
              </p:cNvSpPr>
              <p:nvPr/>
            </p:nvSpPr>
            <p:spPr bwMode="auto">
              <a:xfrm>
                <a:off x="4304805" y="2053544"/>
                <a:ext cx="0" cy="589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5791200" y="31666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 dirty="0" smtClean="0"/>
                  <a:t>Customer enters service</a:t>
                </a:r>
                <a:endParaRPr lang="en-US" altLang="ko-KR" sz="1600" dirty="0"/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 flipH="1">
                <a:off x="2819400" y="5334000"/>
                <a:ext cx="6412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5149932" y="3354634"/>
                <a:ext cx="6412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0" name="Text Box 12"/>
              <p:cNvSpPr txBox="1">
                <a:spLocks noChangeArrowheads="1"/>
              </p:cNvSpPr>
              <p:nvPr/>
            </p:nvSpPr>
            <p:spPr bwMode="auto">
              <a:xfrm>
                <a:off x="5181600" y="3045023"/>
                <a:ext cx="52449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400" dirty="0"/>
                  <a:t>Yes</a:t>
                </a:r>
              </a:p>
            </p:txBody>
          </p:sp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4419600" y="4191000"/>
                <a:ext cx="52944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400" dirty="0"/>
                  <a:t>No</a:t>
                </a:r>
              </a:p>
            </p:txBody>
          </p:sp>
          <p:grpSp>
            <p:nvGrpSpPr>
              <p:cNvPr id="15" name="Group 16"/>
              <p:cNvGrpSpPr/>
              <p:nvPr/>
            </p:nvGrpSpPr>
            <p:grpSpPr>
              <a:xfrm>
                <a:off x="3448800" y="2642869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4" name="AutoShape 5"/>
                <p:cNvSpPr>
                  <a:spLocks noChangeArrowheads="1"/>
                </p:cNvSpPr>
                <p:nvPr/>
              </p:nvSpPr>
              <p:spPr bwMode="auto"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ko-KR" sz="1600" dirty="0" smtClean="0"/>
                    <a:t>Is Able Idle?</a:t>
                  </a:r>
                  <a:endParaRPr lang="en-US" altLang="ko-KR" sz="1600" dirty="0"/>
                </a:p>
              </p:txBody>
            </p:sp>
          </p:grp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4321621" y="4038600"/>
                <a:ext cx="0" cy="589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GB"/>
              </a:p>
            </p:txBody>
          </p:sp>
          <p:grpSp>
            <p:nvGrpSpPr>
              <p:cNvPr id="16" name="Group 18"/>
              <p:cNvGrpSpPr/>
              <p:nvPr/>
            </p:nvGrpSpPr>
            <p:grpSpPr>
              <a:xfrm>
                <a:off x="3465616" y="4627925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20" name="AutoShape 5"/>
                <p:cNvSpPr>
                  <a:spLocks noChangeArrowheads="1"/>
                </p:cNvSpPr>
                <p:nvPr/>
              </p:nvSpPr>
              <p:spPr bwMode="auto"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ko-KR" sz="1600" dirty="0" smtClean="0"/>
                    <a:t>Is Baker Idle?</a:t>
                  </a:r>
                  <a:endParaRPr lang="en-US" altLang="ko-KR" sz="1600" dirty="0"/>
                </a:p>
              </p:txBody>
            </p:sp>
          </p:grpSp>
          <p:sp>
            <p:nvSpPr>
              <p:cNvPr id="22" name="Text Box 8"/>
              <p:cNvSpPr txBox="1">
                <a:spLocks noChangeArrowheads="1"/>
              </p:cNvSpPr>
              <p:nvPr/>
            </p:nvSpPr>
            <p:spPr bwMode="auto">
              <a:xfrm>
                <a:off x="152400" y="5058490"/>
                <a:ext cx="2671948" cy="5847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 dirty="0" smtClean="0"/>
                  <a:t>Customer </a:t>
                </a:r>
                <a:r>
                  <a:rPr lang="en-US" altLang="ko-KR" sz="1600" dirty="0"/>
                  <a:t>enters queue for service</a:t>
                </a: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895600" y="5026223"/>
                <a:ext cx="52944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400" dirty="0"/>
                  <a:t>No</a:t>
                </a:r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5822868" y="51478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 dirty="0" smtClean="0"/>
                  <a:t>Customer enters service</a:t>
                </a:r>
                <a:endParaRPr lang="en-US" altLang="ko-KR" sz="1600" dirty="0"/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5181600" y="5335834"/>
                <a:ext cx="6412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5213268" y="5026223"/>
                <a:ext cx="52449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400" dirty="0"/>
                  <a:t>Yes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Stochastic Variables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4572000"/>
            <a:ext cx="8229600" cy="2209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/>
              <a:t>We have to get cumulative distribution  function to represent the probabilities distribution.</a:t>
            </a:r>
          </a:p>
          <a:p>
            <a:pPr marL="320040" marR="0" lvl="0" indent="-320040" algn="l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/>
              <a:t>and then generate a random number in range [0-1[  =&gt;x</a:t>
            </a:r>
          </a:p>
          <a:p>
            <a:pPr marL="320040" marR="0" lvl="0" indent="-320040" algn="l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/>
              <a:t>Find the service time (X) that has cumulative probability greater than or equal to x (this is why x has to belong to [0-1[ 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304800" y="1524000"/>
          <a:ext cx="84582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Multi-channel Queue - </a:t>
            </a:r>
            <a:r>
              <a:rPr lang="en-GB" dirty="0" smtClean="0"/>
              <a:t>Departure of a Customer</a:t>
            </a:r>
            <a:endParaRPr lang="en-GB" dirty="0"/>
          </a:p>
        </p:txBody>
      </p:sp>
      <p:grpSp>
        <p:nvGrpSpPr>
          <p:cNvPr id="3" name="Group 17"/>
          <p:cNvGrpSpPr/>
          <p:nvPr/>
        </p:nvGrpSpPr>
        <p:grpSpPr>
          <a:xfrm>
            <a:off x="153047" y="2133600"/>
            <a:ext cx="8914753" cy="3046671"/>
            <a:chOff x="1295400" y="3533391"/>
            <a:chExt cx="7010400" cy="2395848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3505200" y="4038600"/>
              <a:ext cx="1676400" cy="12192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0"/>
            <a:lstStyle/>
            <a:p>
              <a:pPr algn="ctr"/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505200" y="3533391"/>
              <a:ext cx="1600200" cy="266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600" dirty="0"/>
                <a:t>Departure Event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867400" y="4408747"/>
              <a:ext cx="2438400" cy="4598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600" dirty="0"/>
                <a:t>Remove the waiting </a:t>
              </a:r>
              <a:r>
                <a:rPr lang="en-US" altLang="ko-KR" sz="1600" dirty="0" smtClean="0"/>
                <a:t>customer from </a:t>
              </a:r>
              <a:r>
                <a:rPr lang="en-US" altLang="ko-KR" sz="1600" dirty="0"/>
                <a:t>the queue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867400" y="5117916"/>
              <a:ext cx="2362200" cy="266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600" dirty="0"/>
                <a:t>Begin servicing the </a:t>
              </a:r>
              <a:r>
                <a:rPr lang="en-US" altLang="ko-KR" sz="1600" dirty="0" smtClean="0"/>
                <a:t>customer</a:t>
              </a:r>
              <a:endParaRPr lang="en-US" altLang="ko-KR" sz="1600" dirty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95400" y="4408747"/>
              <a:ext cx="1447800" cy="4598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600"/>
                <a:t>Begin server idle time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43400" y="3810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en-GB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2743200" y="46482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en-GB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181600" y="4648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en-GB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086600" y="487822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en-GB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181600" y="4343402"/>
              <a:ext cx="533400" cy="242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400"/>
                <a:t>Yes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895600" y="4343402"/>
              <a:ext cx="533400" cy="242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400"/>
                <a:t>No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3733800" y="4403985"/>
              <a:ext cx="1295400" cy="459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600" dirty="0"/>
                <a:t>Another </a:t>
              </a:r>
              <a:r>
                <a:rPr lang="en-US" altLang="ko-KR" sz="1600" dirty="0" smtClean="0"/>
                <a:t>customer waiting</a:t>
              </a:r>
              <a:r>
                <a:rPr lang="en-US" altLang="ko-KR" sz="1600" dirty="0"/>
                <a:t>?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133600" y="5638803"/>
              <a:ext cx="4800600" cy="290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 dirty="0" smtClean="0"/>
                <a:t>Service-just-completed </a:t>
              </a:r>
              <a:r>
                <a:rPr lang="en-US" altLang="ko-KR" sz="1800" dirty="0"/>
                <a:t>flow diagram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estimate the system measures of performance in terms of: </a:t>
            </a:r>
          </a:p>
          <a:p>
            <a:pPr>
              <a:buNone/>
            </a:pPr>
            <a:r>
              <a:rPr lang="en-US" sz="2800" dirty="0" smtClean="0"/>
              <a:t>                      The efficiency of Able. </a:t>
            </a:r>
          </a:p>
          <a:p>
            <a:pPr>
              <a:buNone/>
            </a:pPr>
            <a:r>
              <a:rPr lang="en-US" sz="2800" dirty="0" smtClean="0"/>
              <a:t>                      The efficiency of Baker </a:t>
            </a:r>
          </a:p>
          <a:p>
            <a:pPr>
              <a:buNone/>
            </a:pPr>
            <a:r>
              <a:rPr lang="en-US" sz="2800" dirty="0" smtClean="0"/>
              <a:t>                      The average caller delay.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Multi-channel Queue -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Server Selection:</a:t>
            </a:r>
          </a:p>
          <a:p>
            <a:pPr lvl="1"/>
            <a:r>
              <a:rPr lang="en-US" dirty="0" smtClean="0"/>
              <a:t>Highest Priority</a:t>
            </a:r>
          </a:p>
          <a:p>
            <a:pPr lvl="2"/>
            <a:r>
              <a:rPr lang="en-US" dirty="0" smtClean="0"/>
              <a:t>Each server should be assigned a priority</a:t>
            </a:r>
          </a:p>
          <a:p>
            <a:pPr lvl="2"/>
            <a:r>
              <a:rPr lang="en-US" dirty="0" smtClean="0"/>
              <a:t>When a customer arrives, it enters the available server having the highest priority</a:t>
            </a:r>
          </a:p>
          <a:p>
            <a:pPr lvl="1"/>
            <a:r>
              <a:rPr lang="en-US" dirty="0" smtClean="0"/>
              <a:t>Random</a:t>
            </a:r>
          </a:p>
          <a:p>
            <a:pPr lvl="2"/>
            <a:r>
              <a:rPr lang="en-US" dirty="0" smtClean="0"/>
              <a:t>Choose any server of the available servers</a:t>
            </a:r>
          </a:p>
          <a:p>
            <a:pPr lvl="1"/>
            <a:r>
              <a:rPr lang="en-US" dirty="0" smtClean="0"/>
              <a:t>Lowest utilization</a:t>
            </a:r>
          </a:p>
          <a:p>
            <a:pPr lvl="2"/>
            <a:r>
              <a:rPr lang="en-US" dirty="0" smtClean="0"/>
              <a:t>When a customer arrives, calculate the utilization of the available servers (idle)</a:t>
            </a:r>
          </a:p>
          <a:p>
            <a:pPr lvl="2"/>
            <a:r>
              <a:rPr lang="en-US" dirty="0" smtClean="0"/>
              <a:t>The customer enters the server having the lowest utilization, i.e. the server that worked the least amount of time since the system has started running.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Multi-channel Queue -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System Variables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= arrival time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it-IT" dirty="0" smtClean="0"/>
              <a:t>A</a:t>
            </a:r>
            <a:r>
              <a:rPr lang="it-IT" baseline="-25000" dirty="0" smtClean="0"/>
              <a:t>i</a:t>
            </a:r>
            <a:r>
              <a:rPr lang="it-IT" dirty="0" smtClean="0"/>
              <a:t> = t</a:t>
            </a:r>
            <a:r>
              <a:rPr lang="it-IT" baseline="-25000" dirty="0" smtClean="0"/>
              <a:t>i</a:t>
            </a:r>
            <a:r>
              <a:rPr lang="it-IT" dirty="0" smtClean="0"/>
              <a:t> – t</a:t>
            </a:r>
            <a:r>
              <a:rPr lang="it-IT" baseline="-25000" dirty="0" smtClean="0"/>
              <a:t>i-1</a:t>
            </a:r>
            <a:r>
              <a:rPr lang="it-IT" dirty="0" smtClean="0"/>
              <a:t> inter-arrival time</a:t>
            </a:r>
          </a:p>
          <a:p>
            <a:pPr lvl="1"/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= service time i</a:t>
            </a:r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en-US" dirty="0" smtClean="0"/>
              <a:t>= waiting time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it-IT" dirty="0" smtClean="0"/>
              <a:t>C</a:t>
            </a:r>
            <a:r>
              <a:rPr lang="it-IT" baseline="-25000" dirty="0" smtClean="0"/>
              <a:t>i</a:t>
            </a:r>
            <a:r>
              <a:rPr lang="it-IT" dirty="0" smtClean="0"/>
              <a:t> = t</a:t>
            </a:r>
            <a:r>
              <a:rPr lang="it-IT" baseline="-25000" dirty="0" smtClean="0"/>
              <a:t>i</a:t>
            </a:r>
            <a:r>
              <a:rPr lang="it-IT" dirty="0" smtClean="0"/>
              <a:t> + D</a:t>
            </a:r>
            <a:r>
              <a:rPr lang="it-IT" baseline="-25000" dirty="0" smtClean="0"/>
              <a:t>i</a:t>
            </a:r>
            <a:r>
              <a:rPr lang="it-IT" dirty="0" smtClean="0"/>
              <a:t> + s</a:t>
            </a:r>
            <a:r>
              <a:rPr lang="it-IT" baseline="-25000" dirty="0" smtClean="0"/>
              <a:t>i</a:t>
            </a:r>
            <a:r>
              <a:rPr lang="it-IT" dirty="0" smtClean="0"/>
              <a:t> = departure time i</a:t>
            </a:r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 = time event j</a:t>
            </a:r>
          </a:p>
          <a:p>
            <a:pPr lvl="1"/>
            <a:r>
              <a:rPr lang="en-US" dirty="0" smtClean="0"/>
              <a:t>s and A are stochastic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Multi-channel Queue - System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Inter-arrival time distribution (user enters distribution type and parameters)</a:t>
            </a:r>
          </a:p>
          <a:p>
            <a:r>
              <a:rPr lang="en-US" dirty="0" smtClean="0"/>
              <a:t>Number of servers</a:t>
            </a:r>
          </a:p>
          <a:p>
            <a:r>
              <a:rPr lang="en-US" dirty="0" smtClean="0"/>
              <a:t>Service time distribution for each server</a:t>
            </a:r>
          </a:p>
          <a:p>
            <a:r>
              <a:rPr lang="en-US" dirty="0" smtClean="0"/>
              <a:t>Server Selection method (highest priority, lowest utilization, random)</a:t>
            </a:r>
          </a:p>
          <a:p>
            <a:r>
              <a:rPr lang="en-US" dirty="0" smtClean="0"/>
              <a:t>Stopping Condition (Number of customers at which to stop the simulation,  Simulation end time)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Multi-channel Queue - System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Results table</a:t>
            </a:r>
          </a:p>
          <a:p>
            <a:pPr lvl="1"/>
            <a:r>
              <a:rPr lang="en-US" sz="2400" dirty="0" smtClean="0"/>
              <a:t>Having these columns: Customer No., Inter-arrival time, Arrival time, Server Index, Time Service Begins , Service duration, Time Service Ends (Departure), total delay time for this customer</a:t>
            </a:r>
          </a:p>
          <a:p>
            <a:pPr lvl="1"/>
            <a:r>
              <a:rPr lang="en-US" sz="2400" dirty="0" smtClean="0"/>
              <a:t>Assume Server 1 has higher priority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Multi-channel Queue - System Output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1916832"/>
          <a:ext cx="8352928" cy="410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59182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Interarrival</a:t>
                      </a:r>
                      <a:r>
                        <a:rPr lang="en-US" sz="2400" baseline="0" dirty="0" smtClean="0"/>
                        <a:t> Distribution of calls 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453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Interarrival</a:t>
                      </a:r>
                      <a:r>
                        <a:rPr lang="en-US" sz="2400" baseline="0" dirty="0" smtClean="0"/>
                        <a:t> 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Probability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Cumulative probability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Rang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5918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0-25</a:t>
                      </a:r>
                      <a:endParaRPr lang="en-US" sz="2400" dirty="0"/>
                    </a:p>
                  </a:txBody>
                  <a:tcPr/>
                </a:tc>
              </a:tr>
              <a:tr h="5918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5918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918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Multi-channel Queue - System Output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1916832"/>
          <a:ext cx="8352928" cy="410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59182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Able’s</a:t>
                      </a:r>
                      <a:r>
                        <a:rPr lang="en-US" sz="2400" dirty="0" smtClean="0"/>
                        <a:t> Service Time </a:t>
                      </a:r>
                      <a:r>
                        <a:rPr lang="en-US" sz="2400" baseline="0" dirty="0" smtClean="0"/>
                        <a:t> distribution 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453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Service </a:t>
                      </a:r>
                      <a:r>
                        <a:rPr lang="en-US" sz="2400" baseline="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Probability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Cumulative probability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Rang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5918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5918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5918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918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Multi-channel Queue - System Output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1916832"/>
          <a:ext cx="8352928" cy="410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59182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Baker’s Service Time </a:t>
                      </a:r>
                      <a:r>
                        <a:rPr lang="en-US" sz="2400" baseline="0" dirty="0" smtClean="0"/>
                        <a:t> distribution 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453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Service </a:t>
                      </a:r>
                      <a:r>
                        <a:rPr lang="en-US" sz="2400" baseline="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Probability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Cumulative probability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Rang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5918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5918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5918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918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Multi-channel Queue - System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Results Table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209800"/>
          <a:ext cx="87630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5"/>
                <a:gridCol w="1095375"/>
                <a:gridCol w="1095375"/>
                <a:gridCol w="1095375"/>
                <a:gridCol w="1095375"/>
                <a:gridCol w="1095375"/>
                <a:gridCol w="1095375"/>
                <a:gridCol w="1095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Cust</a:t>
                      </a:r>
                      <a:r>
                        <a:rPr lang="en-GB" dirty="0" smtClean="0"/>
                        <a:t>. No.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Inter-arrival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Arrival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Server Index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Time Service Begins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Service 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Time Service Ends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Total Delay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Multi-channel Queue - System Output</a:t>
            </a:r>
            <a:endParaRPr lang="en-US" dirty="0"/>
          </a:p>
        </p:txBody>
      </p:sp>
      <p:pic>
        <p:nvPicPr>
          <p:cNvPr id="4" name="Picture 2" descr="table2-14"/>
          <p:cNvPicPr>
            <a:picLocks noChangeAspect="1" noChangeArrowheads="1"/>
          </p:cNvPicPr>
          <p:nvPr/>
        </p:nvPicPr>
        <p:blipFill>
          <a:blip r:embed="rId2" cstate="print"/>
          <a:srcRect t="3797"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0AD00"/>
              </a:buClr>
            </a:pPr>
            <a:r>
              <a:rPr lang="en-US" b="1" dirty="0" smtClean="0">
                <a:solidFill>
                  <a:prstClr val="black"/>
                </a:solidFill>
              </a:rPr>
              <a:t>Calculate the Measures of Performance: </a:t>
            </a:r>
          </a:p>
          <a:p>
            <a:pPr lvl="1">
              <a:buClr>
                <a:srgbClr val="F0AD00"/>
              </a:buClr>
            </a:pPr>
            <a:r>
              <a:rPr lang="en-GB" dirty="0" smtClean="0"/>
              <a:t>Average service time per server. </a:t>
            </a:r>
          </a:p>
          <a:p>
            <a:pPr lvl="1">
              <a:buClr>
                <a:srgbClr val="F0AD00"/>
              </a:buClr>
            </a:pPr>
            <a:r>
              <a:rPr lang="en-GB" dirty="0" smtClean="0"/>
              <a:t>Average waiting time (in the queue). </a:t>
            </a:r>
          </a:p>
          <a:p>
            <a:pPr lvl="1">
              <a:buClr>
                <a:srgbClr val="F0AD00"/>
              </a:buClr>
            </a:pPr>
            <a:r>
              <a:rPr lang="en-GB" dirty="0" smtClean="0"/>
              <a:t>Maximum queue length. </a:t>
            </a:r>
          </a:p>
          <a:p>
            <a:pPr lvl="1">
              <a:buClr>
                <a:srgbClr val="F0AD00"/>
              </a:buClr>
            </a:pPr>
            <a:r>
              <a:rPr lang="en-GB" dirty="0" smtClean="0"/>
              <a:t>Probability that a customer wait in the queue. </a:t>
            </a:r>
          </a:p>
          <a:p>
            <a:pPr lvl="1">
              <a:buClr>
                <a:srgbClr val="F0AD00"/>
              </a:buClr>
            </a:pPr>
            <a:r>
              <a:rPr lang="en-GB" dirty="0" smtClean="0"/>
              <a:t>Utilization of each server or The portion of idle time of the server.</a:t>
            </a:r>
          </a:p>
          <a:p>
            <a:pPr>
              <a:buNone/>
            </a:pPr>
            <a:r>
              <a:rPr lang="en-US" sz="2800" b="1" dirty="0" smtClean="0"/>
              <a:t>Do we need extra server? Why?!!</a:t>
            </a:r>
          </a:p>
          <a:p>
            <a:pPr>
              <a:buNone/>
            </a:pP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625609"/>
          </a:xfrm>
        </p:spPr>
        <p:txBody>
          <a:bodyPr/>
          <a:lstStyle/>
          <a:p>
            <a:r>
              <a:rPr lang="en-US" dirty="0" smtClean="0"/>
              <a:t>Measure system performance by calculating the following variables:</a:t>
            </a:r>
          </a:p>
          <a:p>
            <a:pPr lvl="1"/>
            <a:endParaRPr lang="en-US" dirty="0"/>
          </a:p>
        </p:txBody>
      </p:sp>
      <p:graphicFrame>
        <p:nvGraphicFramePr>
          <p:cNvPr id="72707" name="Object 9"/>
          <p:cNvGraphicFramePr>
            <a:graphicFrameLocks noChangeAspect="1"/>
          </p:cNvGraphicFramePr>
          <p:nvPr/>
        </p:nvGraphicFramePr>
        <p:xfrm>
          <a:off x="493713" y="2514600"/>
          <a:ext cx="807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3759120" imgH="431640" progId="Equation.3">
                  <p:embed/>
                </p:oleObj>
              </mc:Choice>
              <mc:Fallback>
                <p:oleObj name="Equation" r:id="rId4" imgW="37591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2514600"/>
                        <a:ext cx="8077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544513" y="3581400"/>
          <a:ext cx="782505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3403440" imgH="431640" progId="Equation.3">
                  <p:embed/>
                </p:oleObj>
              </mc:Choice>
              <mc:Fallback>
                <p:oleObj name="Equation" r:id="rId6" imgW="34034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581400"/>
                        <a:ext cx="782505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6"/>
          <p:cNvGraphicFramePr>
            <a:graphicFrameLocks noChangeAspect="1"/>
          </p:cNvGraphicFramePr>
          <p:nvPr/>
        </p:nvGraphicFramePr>
        <p:xfrm>
          <a:off x="533401" y="4800600"/>
          <a:ext cx="822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8" imgW="3682800" imgH="431640" progId="Equation.3">
                  <p:embed/>
                </p:oleObj>
              </mc:Choice>
              <mc:Fallback>
                <p:oleObj name="Equation" r:id="rId8" imgW="36828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4800600"/>
                        <a:ext cx="8229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33400" y="5921375"/>
          <a:ext cx="7696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0" imgW="3479760" imgH="431640" progId="Equation.3">
                  <p:embed/>
                </p:oleObj>
              </mc:Choice>
              <mc:Fallback>
                <p:oleObj name="Equation" r:id="rId10" imgW="34797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921375"/>
                        <a:ext cx="76962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 Queue – 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Required Charts</a:t>
            </a:r>
          </a:p>
          <a:p>
            <a:pPr lvl="1"/>
            <a:r>
              <a:rPr lang="en-US" dirty="0" smtClean="0"/>
              <a:t>Customers Queue Graph</a:t>
            </a:r>
          </a:p>
          <a:p>
            <a:pPr lvl="2"/>
            <a:r>
              <a:rPr lang="en-US" dirty="0" smtClean="0"/>
              <a:t>X-axis : time</a:t>
            </a:r>
          </a:p>
          <a:p>
            <a:pPr lvl="2"/>
            <a:r>
              <a:rPr lang="en-US" dirty="0" smtClean="0"/>
              <a:t>Y-axis : Q(t), number of customer in queue</a:t>
            </a:r>
          </a:p>
          <a:p>
            <a:pPr lvl="1"/>
            <a:r>
              <a:rPr lang="en-US" dirty="0" smtClean="0"/>
              <a:t>Queue Size Histogram</a:t>
            </a:r>
          </a:p>
          <a:p>
            <a:pPr lvl="2"/>
            <a:r>
              <a:rPr lang="en-US" dirty="0" smtClean="0"/>
              <a:t>X-axis : delay time duration (0 </a:t>
            </a:r>
            <a:r>
              <a:rPr lang="en-US" dirty="0" err="1" smtClean="0"/>
              <a:t>mins</a:t>
            </a:r>
            <a:r>
              <a:rPr lang="en-US" dirty="0" smtClean="0"/>
              <a:t>, 1 min, 2 </a:t>
            </a:r>
            <a:r>
              <a:rPr lang="en-US" dirty="0" err="1" smtClean="0"/>
              <a:t>mins</a:t>
            </a:r>
            <a:r>
              <a:rPr lang="en-US" dirty="0" smtClean="0"/>
              <a:t>, …)</a:t>
            </a:r>
          </a:p>
          <a:p>
            <a:pPr lvl="2"/>
            <a:r>
              <a:rPr lang="en-US" dirty="0" smtClean="0"/>
              <a:t>Y-axis : number of customers that has total delay = delay time</a:t>
            </a:r>
          </a:p>
          <a:p>
            <a:pPr lvl="2"/>
            <a:r>
              <a:rPr lang="en-US" dirty="0" smtClean="0"/>
              <a:t>Ex. X = 2 </a:t>
            </a:r>
            <a:r>
              <a:rPr lang="en-US" dirty="0" err="1" smtClean="0"/>
              <a:t>mins</a:t>
            </a:r>
            <a:r>
              <a:rPr lang="en-US" dirty="0" smtClean="0"/>
              <a:t>, Y = number of customers that stayed in the queue for 2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r>
              <a:rPr lang="en-US" dirty="0" smtClean="0"/>
              <a:t>Server Busy Time (Bonus)</a:t>
            </a:r>
          </a:p>
          <a:p>
            <a:pPr lvl="2"/>
            <a:r>
              <a:rPr lang="en-US" dirty="0" smtClean="0"/>
              <a:t>X-axis : time</a:t>
            </a:r>
          </a:p>
          <a:p>
            <a:pPr lvl="2"/>
            <a:r>
              <a:rPr lang="en-US" dirty="0" smtClean="0"/>
              <a:t>Y- axis : it has a value of 1 if the server is busy or zero if the server is idle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Queue Graph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0" y="1600200"/>
          <a:ext cx="8610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Queue Size 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Server Busy Time – Server 1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304800" y="1600200"/>
          <a:ext cx="846137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1447800" y="2209800"/>
            <a:ext cx="1600200" cy="3429012"/>
          </a:xfrm>
          <a:prstGeom prst="rect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209800"/>
            <a:ext cx="3886200" cy="3429012"/>
          </a:xfrm>
          <a:prstGeom prst="rect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Server Busy Time – Server 2</a:t>
            </a:r>
            <a:endParaRPr lang="en-GB" dirty="0"/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304800" y="1600200"/>
          <a:ext cx="846137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following sequence of uniform random generated numbers, generate service time for 6 customers. 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81212"/>
              </p:ext>
            </p:extLst>
          </p:nvPr>
        </p:nvGraphicFramePr>
        <p:xfrm>
          <a:off x="5940152" y="3356992"/>
          <a:ext cx="2133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Random </a:t>
                      </a:r>
                    </a:p>
                    <a:p>
                      <a:pPr algn="ctr"/>
                      <a:r>
                        <a:rPr lang="en-GB" dirty="0" smtClean="0"/>
                        <a:t>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Service</a:t>
                      </a:r>
                      <a:r>
                        <a:rPr lang="en-GB" baseline="0" dirty="0" smtClean="0"/>
                        <a:t> </a:t>
                      </a:r>
                    </a:p>
                    <a:p>
                      <a:pPr algn="ctr"/>
                      <a:r>
                        <a:rPr lang="en-GB" baseline="0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471106"/>
              </p:ext>
            </p:extLst>
          </p:nvPr>
        </p:nvGraphicFramePr>
        <p:xfrm>
          <a:off x="971600" y="3261360"/>
          <a:ext cx="424847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/>
                <a:gridCol w="1416157"/>
                <a:gridCol w="1416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Service</a:t>
                      </a:r>
                    </a:p>
                    <a:p>
                      <a:pPr algn="ctr"/>
                      <a:r>
                        <a:rPr lang="en-GB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Probability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Cumulative</a:t>
                      </a:r>
                    </a:p>
                    <a:p>
                      <a:pPr algn="ctr"/>
                      <a:r>
                        <a:rPr lang="en-GB" dirty="0" smtClean="0"/>
                        <a:t>Probability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47664" y="6400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Service-Time Distribution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following sequence of uniform random generated numbers, generate service time for 6 customers. 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19800" y="3048000"/>
          <a:ext cx="2133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Random </a:t>
                      </a:r>
                    </a:p>
                    <a:p>
                      <a:pPr algn="ctr"/>
                      <a:r>
                        <a:rPr lang="en-GB" dirty="0" smtClean="0"/>
                        <a:t>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Service</a:t>
                      </a:r>
                      <a:r>
                        <a:rPr lang="en-GB" baseline="0" dirty="0" smtClean="0"/>
                        <a:t> </a:t>
                      </a:r>
                    </a:p>
                    <a:p>
                      <a:pPr algn="ctr"/>
                      <a:r>
                        <a:rPr lang="en-GB" baseline="0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31533"/>
              </p:ext>
            </p:extLst>
          </p:nvPr>
        </p:nvGraphicFramePr>
        <p:xfrm>
          <a:off x="971600" y="3286869"/>
          <a:ext cx="417646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5856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Service</a:t>
                      </a:r>
                    </a:p>
                    <a:p>
                      <a:pPr algn="ctr"/>
                      <a:r>
                        <a:rPr lang="en-GB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Probability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Cumulative</a:t>
                      </a:r>
                    </a:p>
                    <a:p>
                      <a:pPr algn="ctr"/>
                      <a:r>
                        <a:rPr lang="en-GB" dirty="0" smtClean="0"/>
                        <a:t>Probability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47664" y="6400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Service-Time Distribution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following sequence of uniform random generated numbers, generate inter-arrival times for 6 customers.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19800" y="2971800"/>
          <a:ext cx="2590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Random </a:t>
                      </a:r>
                    </a:p>
                    <a:p>
                      <a:pPr algn="ctr"/>
                      <a:r>
                        <a:rPr lang="en-GB" dirty="0" smtClean="0"/>
                        <a:t>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Inter-arrival</a:t>
                      </a:r>
                    </a:p>
                    <a:p>
                      <a:pPr algn="ctr"/>
                      <a:r>
                        <a:rPr lang="en-GB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07958"/>
              </p:ext>
            </p:extLst>
          </p:nvPr>
        </p:nvGraphicFramePr>
        <p:xfrm>
          <a:off x="971600" y="3280172"/>
          <a:ext cx="4191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62655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Inter-arrival</a:t>
                      </a:r>
                    </a:p>
                    <a:p>
                      <a:pPr algn="ctr"/>
                      <a:r>
                        <a:rPr lang="en-GB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Probability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Cumulative</a:t>
                      </a:r>
                    </a:p>
                    <a:p>
                      <a:pPr algn="ctr"/>
                      <a:r>
                        <a:rPr lang="en-GB" dirty="0" smtClean="0"/>
                        <a:t>Probability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0.250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0.375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0.500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0.625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0.750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0.875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27984" y="6398483"/>
            <a:ext cx="416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Distribution of Time Between Arrivals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following sequence of uniform random generated numbers, generate inter-arrival times for 6 customers.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19800" y="2971800"/>
          <a:ext cx="2590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Random </a:t>
                      </a:r>
                    </a:p>
                    <a:p>
                      <a:pPr algn="ctr"/>
                      <a:r>
                        <a:rPr lang="en-GB" dirty="0" smtClean="0"/>
                        <a:t>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Inter-arrival</a:t>
                      </a:r>
                    </a:p>
                    <a:p>
                      <a:pPr algn="ctr"/>
                      <a:r>
                        <a:rPr lang="en-GB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81364"/>
              </p:ext>
            </p:extLst>
          </p:nvPr>
        </p:nvGraphicFramePr>
        <p:xfrm>
          <a:off x="957064" y="3257200"/>
          <a:ext cx="4191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62655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Inter-arrival</a:t>
                      </a:r>
                    </a:p>
                    <a:p>
                      <a:pPr algn="ctr"/>
                      <a:r>
                        <a:rPr lang="en-GB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Probability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Cumulative</a:t>
                      </a:r>
                    </a:p>
                    <a:p>
                      <a:pPr algn="ctr"/>
                      <a:r>
                        <a:rPr lang="en-GB" dirty="0" smtClean="0"/>
                        <a:t>Probability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0.250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0.375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0.500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0.625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0.750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0.875</a:t>
                      </a:r>
                      <a:endParaRPr lang="en-GB" dirty="0"/>
                    </a:p>
                  </a:txBody>
                  <a:tcPr/>
                </a:tc>
              </a:tr>
              <a:tr h="363005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55976" y="6488668"/>
            <a:ext cx="40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Distribution of Time Between Arrivals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44048"/>
              </p:ext>
            </p:extLst>
          </p:nvPr>
        </p:nvGraphicFramePr>
        <p:xfrm>
          <a:off x="1115616" y="2492896"/>
          <a:ext cx="70104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Customer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Inter-Arrival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Arrival Time</a:t>
                      </a:r>
                    </a:p>
                    <a:p>
                      <a:pPr algn="ctr"/>
                      <a:r>
                        <a:rPr lang="en-GB" dirty="0" smtClean="0"/>
                        <a:t>(Clock)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Time Service Begins</a:t>
                      </a:r>
                    </a:p>
                    <a:p>
                      <a:pPr algn="ctr"/>
                      <a:r>
                        <a:rPr lang="en-GB" dirty="0" smtClean="0"/>
                        <a:t>(Clock)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Service Time</a:t>
                      </a:r>
                    </a:p>
                    <a:p>
                      <a:pPr algn="ctr"/>
                      <a:r>
                        <a:rPr lang="en-GB" dirty="0" smtClean="0"/>
                        <a:t>(Duration)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Time Service Ends</a:t>
                      </a:r>
                    </a:p>
                    <a:p>
                      <a:pPr algn="ctr"/>
                      <a:r>
                        <a:rPr lang="en-GB" dirty="0" smtClean="0"/>
                        <a:t>(Clock)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_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7000" y="1828800"/>
            <a:ext cx="396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Simulation Table Emphasizing Clock Times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926</TotalTime>
  <Words>1361</Words>
  <Application>Microsoft Office PowerPoint</Application>
  <PresentationFormat>On-screen Show (4:3)</PresentationFormat>
  <Paragraphs>549</Paragraphs>
  <Slides>47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맑은 고딕</vt:lpstr>
      <vt:lpstr>Arial</vt:lpstr>
      <vt:lpstr>Calibri</vt:lpstr>
      <vt:lpstr>Corbel</vt:lpstr>
      <vt:lpstr>HY엽서L</vt:lpstr>
      <vt:lpstr>Tahoma</vt:lpstr>
      <vt:lpstr>Tw Cen MT</vt:lpstr>
      <vt:lpstr>Wingdings</vt:lpstr>
      <vt:lpstr>Wingdings 2</vt:lpstr>
      <vt:lpstr>Wingdings 3</vt:lpstr>
      <vt:lpstr>Module</vt:lpstr>
      <vt:lpstr>Equation</vt:lpstr>
      <vt:lpstr>Introduction</vt:lpstr>
      <vt:lpstr>Generating Stochastic Variables</vt:lpstr>
      <vt:lpstr>Generating Stochastic Variables</vt:lpstr>
      <vt:lpstr>Example</vt:lpstr>
      <vt:lpstr>Generation</vt:lpstr>
      <vt:lpstr>Generation</vt:lpstr>
      <vt:lpstr>Generation</vt:lpstr>
      <vt:lpstr>Generation</vt:lpstr>
      <vt:lpstr>Example</vt:lpstr>
      <vt:lpstr>Graph</vt:lpstr>
      <vt:lpstr>Graph</vt:lpstr>
      <vt:lpstr>Graph</vt:lpstr>
      <vt:lpstr>Graph</vt:lpstr>
      <vt:lpstr>Graph</vt:lpstr>
      <vt:lpstr>Graph</vt:lpstr>
      <vt:lpstr>Graph</vt:lpstr>
      <vt:lpstr>Graph</vt:lpstr>
      <vt:lpstr>Graph</vt:lpstr>
      <vt:lpstr>Graph</vt:lpstr>
      <vt:lpstr>Graph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 - Arrival of a Customer</vt:lpstr>
      <vt:lpstr>Multi-channel Queue - Departure of a Customer</vt:lpstr>
      <vt:lpstr>Multi-channel Queue</vt:lpstr>
      <vt:lpstr>Multi-channel Queue - System Design</vt:lpstr>
      <vt:lpstr>Multi-channel Queue - System Design</vt:lpstr>
      <vt:lpstr>Multi-channel Queue - System Input</vt:lpstr>
      <vt:lpstr>Multi-channel Queue - System Output</vt:lpstr>
      <vt:lpstr>Multi-channel Queue - System Output</vt:lpstr>
      <vt:lpstr>Multi-channel Queue - System Output</vt:lpstr>
      <vt:lpstr>Multi-channel Queue - System Output</vt:lpstr>
      <vt:lpstr>Multi-channel Queue - System Output</vt:lpstr>
      <vt:lpstr>Multi-channel Queue - System Output</vt:lpstr>
      <vt:lpstr>System Output</vt:lpstr>
      <vt:lpstr>System Output</vt:lpstr>
      <vt:lpstr>Multi-channel Queue – Graph </vt:lpstr>
      <vt:lpstr>Customers Queue Graph</vt:lpstr>
      <vt:lpstr>Queue Size Histogram</vt:lpstr>
      <vt:lpstr>Server Busy Time – Server 1</vt:lpstr>
      <vt:lpstr>Server Busy Time – Server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Queue</dc:title>
  <dc:creator>EmanFateen</dc:creator>
  <cp:lastModifiedBy>Mohamed Ali</cp:lastModifiedBy>
  <cp:revision>24</cp:revision>
  <dcterms:created xsi:type="dcterms:W3CDTF">2012-10-06T22:30:41Z</dcterms:created>
  <dcterms:modified xsi:type="dcterms:W3CDTF">2015-03-01T18:27:01Z</dcterms:modified>
</cp:coreProperties>
</file>