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puter_science\data_science\my_projects\chinook-db\files_of_project\count_of_album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puter_science\data_science\my_projects\chinook-db\q2\top_genr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puter_science\data_science\my_projects\chinook-db\q4\employe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F:\computer_science\data_science\my_projects\chinook-db\q3\genres_in_spai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ten artists in number of albums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count_of_albums!$B$1</c:f>
              <c:strCache>
                <c:ptCount val="1"/>
                <c:pt idx="0">
                  <c:v>Count_Of_Albums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count_of_albums!$A$2:$A$11</c:f>
              <c:strCache>
                <c:ptCount val="10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  <c:pt idx="3">
                  <c:v>U2</c:v>
                </c:pt>
                <c:pt idx="4">
                  <c:v>Metallica</c:v>
                </c:pt>
                <c:pt idx="5">
                  <c:v>Ozzy Osbourne</c:v>
                </c:pt>
                <c:pt idx="6">
                  <c:v>Pearl Jam</c:v>
                </c:pt>
                <c:pt idx="7">
                  <c:v>Various Artists</c:v>
                </c:pt>
                <c:pt idx="8">
                  <c:v>Van Halen</c:v>
                </c:pt>
                <c:pt idx="9">
                  <c:v>Lost</c:v>
                </c:pt>
              </c:strCache>
            </c:strRef>
          </c:cat>
          <c:val>
            <c:numRef>
              <c:f>count_of_albums!$B$2:$B$11</c:f>
              <c:numCache>
                <c:formatCode>General</c:formatCode>
                <c:ptCount val="10"/>
                <c:pt idx="0">
                  <c:v>21</c:v>
                </c:pt>
                <c:pt idx="1">
                  <c:v>14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C-4558-BCAE-A8FDB5F43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226047"/>
        <c:axId val="1529223551"/>
      </c:barChart>
      <c:catAx>
        <c:axId val="1529226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i="1">
                    <a:solidFill>
                      <a:srgbClr val="00B0F0"/>
                    </a:solidFill>
                  </a:rPr>
                  <a:t>Artist_name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223551"/>
        <c:crosses val="autoZero"/>
        <c:auto val="1"/>
        <c:lblAlgn val="ctr"/>
        <c:lblOffset val="100"/>
        <c:noMultiLvlLbl val="0"/>
      </c:catAx>
      <c:valAx>
        <c:axId val="152922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i="1">
                    <a:solidFill>
                      <a:srgbClr val="00B0F0"/>
                    </a:solidFill>
                  </a:rPr>
                  <a:t>Number</a:t>
                </a:r>
                <a:r>
                  <a:rPr lang="en-US" b="0" i="1" baseline="0">
                    <a:solidFill>
                      <a:srgbClr val="00B0F0"/>
                    </a:solidFill>
                  </a:rPr>
                  <a:t> of albums</a:t>
                </a:r>
                <a:endParaRPr lang="en-US" b="0" i="1">
                  <a:solidFill>
                    <a:srgbClr val="00B0F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22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</a:t>
            </a:r>
            <a:r>
              <a:rPr lang="en-US" baseline="0"/>
              <a:t> common genre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top_genre_exel!$B$1</c:f>
              <c:strCache>
                <c:ptCount val="1"/>
                <c:pt idx="0">
                  <c:v>count(Track.GenreId)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top_genre_exel!$A$2:$A$11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</c:strCache>
            </c:strRef>
          </c:cat>
          <c:val>
            <c:numRef>
              <c:f>top_genre_exel!$B$2:$B$11</c:f>
              <c:numCache>
                <c:formatCode>General</c:formatCode>
                <c:ptCount val="10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8-4FAB-8DF6-D64AEFBE4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8522511"/>
        <c:axId val="218523759"/>
      </c:barChart>
      <c:catAx>
        <c:axId val="2185225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genres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523759"/>
        <c:crosses val="autoZero"/>
        <c:auto val="1"/>
        <c:lblAlgn val="ctr"/>
        <c:lblOffset val="100"/>
        <c:noMultiLvlLbl val="0"/>
      </c:catAx>
      <c:valAx>
        <c:axId val="218523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</a:t>
                </a:r>
                <a:r>
                  <a:rPr lang="en-US" baseline="0" dirty="0" smtClean="0"/>
                  <a:t> of tracks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522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invoice for each employee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employees!$C$1</c:f>
              <c:strCache>
                <c:ptCount val="1"/>
                <c:pt idx="0">
                  <c:v>sum(Invoice.Total)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49-47BA-967F-19BFCCB239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49-47BA-967F-19BFCCB239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249-47BA-967F-19BFCCB239E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employees!$A$2:$A$4</c:f>
              <c:strCache>
                <c:ptCount val="3"/>
                <c:pt idx="0">
                  <c:v>Steve</c:v>
                </c:pt>
                <c:pt idx="1">
                  <c:v>Margaret</c:v>
                </c:pt>
                <c:pt idx="2">
                  <c:v>Jane</c:v>
                </c:pt>
              </c:strCache>
            </c:strRef>
          </c:cat>
          <c:val>
            <c:numRef>
              <c:f>employees!$C$2:$C$4</c:f>
              <c:numCache>
                <c:formatCode>General</c:formatCode>
                <c:ptCount val="3"/>
                <c:pt idx="0">
                  <c:v>720.16000000000099</c:v>
                </c:pt>
                <c:pt idx="1">
                  <c:v>775.400000000001</c:v>
                </c:pt>
                <c:pt idx="2">
                  <c:v>833.04000000000201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49-47BA-967F-19BFCCB239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genres_in_spain!$B$2:$B$8</cx:f>
        <cx:lvl ptCount="7">
          <cx:pt idx="0">Hip Hop/Rap</cx:pt>
          <cx:pt idx="1">Jazz</cx:pt>
          <cx:pt idx="2">Reggae</cx:pt>
          <cx:pt idx="3">Metal</cx:pt>
          <cx:pt idx="4">Alternative &amp; Punk</cx:pt>
          <cx:pt idx="5">Latin</cx:pt>
          <cx:pt idx="6">Rock</cx:pt>
        </cx:lvl>
      </cx:strDim>
      <cx:numDim type="val">
        <cx:f>genres_in_spain!$C$2:$C$8</cx:f>
        <cx:lvl ptCount="7" formatCode="General">
          <cx:pt idx="0">1</cx:pt>
          <cx:pt idx="1">2</cx:pt>
          <cx:pt idx="2">2</cx:pt>
          <cx:pt idx="3">3</cx:pt>
          <cx:pt idx="4">4</cx:pt>
          <cx:pt idx="5">4</cx:pt>
          <cx:pt idx="6">22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/>
              <a:t>Genres arrangement in spain</a:t>
            </a:r>
          </a:p>
        </cx:rich>
      </cx:tx>
    </cx:title>
    <cx:plotArea>
      <cx:plotAreaRegion>
        <cx:series layoutId="clusteredColumn" uniqueId="{701CA023-0CA1-4B1C-90AF-CFF5458EDD08}">
          <cx:tx>
            <cx:txData>
              <cx:f>genres_in_spain!$C$1</cx:f>
              <cx:v>count(Genre.GenreId)</cx:v>
            </cx:txData>
          </cx:tx>
          <cx:dataId val="0"/>
          <cx:layoutPr>
            <cx:aggregation/>
          </cx:layoutPr>
          <cx:axisId val="1"/>
        </cx:series>
        <cx:series layoutId="paretoLine" ownerIdx="0" uniqueId="{E11F883C-1312-4435-8984-1098D0FB08D7}">
          <cx:spPr>
            <a:ln>
              <a:noFill/>
            </a:ln>
          </cx:spPr>
          <cx:axisId val="2"/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dirty="0" smtClean="0"/>
                  <a:t>Genre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 dirty="0" smtClean="0"/>
                  <a:t>Count of genre</a:t>
                </a:r>
                <a:endParaRPr lang="en-US" dirty="0"/>
              </a:p>
            </cx:rich>
          </cx:tx>
        </cx:title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9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380E-FEDC-421B-9BCF-DF9B2A73CD7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3CF0-42A5-453A-8D0B-0D761A110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i="1" dirty="0" smtClean="0"/>
              <a:t>Top ten artists in number of albums </a:t>
            </a:r>
            <a:endParaRPr lang="en-US" sz="4000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239000" y="1422400"/>
            <a:ext cx="4114800" cy="4754563"/>
          </a:xfrm>
        </p:spPr>
        <p:txBody>
          <a:bodyPr/>
          <a:lstStyle/>
          <a:p>
            <a:r>
              <a:rPr lang="en-US" sz="2400" i="1" dirty="0" smtClean="0"/>
              <a:t>From this query we find that “Iron Maiden” who is the artist have most number of albums where that equal 21 albums.</a:t>
            </a:r>
          </a:p>
          <a:p>
            <a:r>
              <a:rPr lang="en-US" sz="2400" i="1" dirty="0" smtClean="0"/>
              <a:t>In top ten artist in number of albums we can note that “U2” and “Metallica” have equal number of albums.</a:t>
            </a:r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1398770"/>
              </p:ext>
            </p:extLst>
          </p:nvPr>
        </p:nvGraphicFramePr>
        <p:xfrm>
          <a:off x="838200" y="1422400"/>
          <a:ext cx="62611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04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365125"/>
            <a:ext cx="10998200" cy="955675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i="1" dirty="0"/>
              <a:t>Top ten music genre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1400" y="1825625"/>
            <a:ext cx="2692400" cy="4351338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This query show us that “Rock” genre is the  most common music genre in based on our database</a:t>
            </a:r>
            <a:endParaRPr lang="en-US" sz="2400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5314913"/>
              </p:ext>
            </p:extLst>
          </p:nvPr>
        </p:nvGraphicFramePr>
        <p:xfrm>
          <a:off x="355600" y="1825625"/>
          <a:ext cx="80264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0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0327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i="1" dirty="0" smtClean="0"/>
              <a:t>Genre arrangement in Spain</a:t>
            </a:r>
            <a:endParaRPr lang="en-US" sz="4000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88300" y="1460500"/>
            <a:ext cx="3367088" cy="4729163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In </a:t>
            </a:r>
            <a:r>
              <a:rPr lang="en-US" sz="2400" i="1" dirty="0"/>
              <a:t>S</a:t>
            </a:r>
            <a:r>
              <a:rPr lang="en-US" sz="2400" i="1" dirty="0" smtClean="0"/>
              <a:t>pain the most popular genre is Rock followed by Alternative &amp; Punk and Latin genre.</a:t>
            </a:r>
            <a:endParaRPr lang="en-US" sz="2400" i="1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667732674"/>
                  </p:ext>
                </p:extLst>
              </p:nvPr>
            </p:nvGraphicFramePr>
            <p:xfrm>
              <a:off x="839788" y="1460500"/>
              <a:ext cx="6729412" cy="47291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788" y="1460500"/>
                <a:ext cx="6729412" cy="47291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20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7467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Percentage of sales per employee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93000" y="1447800"/>
            <a:ext cx="3862388" cy="4741863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All invoices in our database was done by three employees.</a:t>
            </a:r>
          </a:p>
          <a:p>
            <a:r>
              <a:rPr lang="en-US" sz="2400" i="1" dirty="0" smtClean="0"/>
              <a:t>“jane peacock” is the best employee where he make total invoices with value 833.04 .</a:t>
            </a:r>
            <a:endParaRPr lang="en-US" sz="2400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8010438"/>
              </p:ext>
            </p:extLst>
          </p:nvPr>
        </p:nvGraphicFramePr>
        <p:xfrm>
          <a:off x="839788" y="1447800"/>
          <a:ext cx="6373812" cy="474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732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Top ten artists in number of albums </vt:lpstr>
      <vt:lpstr>Top ten music genre</vt:lpstr>
      <vt:lpstr>Genre arrangement in Spain</vt:lpstr>
      <vt:lpstr>Percentage of sales per employee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ten artists have in number of albums</dc:title>
  <dc:creator>mohamed saber</dc:creator>
  <cp:lastModifiedBy>mohamed saber</cp:lastModifiedBy>
  <cp:revision>13</cp:revision>
  <dcterms:created xsi:type="dcterms:W3CDTF">2022-01-09T00:28:51Z</dcterms:created>
  <dcterms:modified xsi:type="dcterms:W3CDTF">2022-01-11T00:07:23Z</dcterms:modified>
</cp:coreProperties>
</file>