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7"/>
  </p:notesMasterIdLst>
  <p:sldIdLst>
    <p:sldId id="256" r:id="rId2"/>
    <p:sldId id="261" r:id="rId3"/>
    <p:sldId id="269" r:id="rId4"/>
    <p:sldId id="270" r:id="rId5"/>
    <p:sldId id="26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7836A-0C5C-4F75-9623-F37DF19A920B}" v="6" dt="2025-09-30T15:21:58.911"/>
    <p1510:client id="{33A6CB2A-D725-01DE-55AA-76214B007C30}" v="1364" dt="2025-09-29T12:18:09.0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Style léger 2 - Accentuation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94771"/>
  </p:normalViewPr>
  <p:slideViewPr>
    <p:cSldViewPr snapToGrid="0">
      <p:cViewPr varScale="1">
        <p:scale>
          <a:sx n="105" d="100"/>
          <a:sy n="105" d="100"/>
        </p:scale>
        <p:origin x="12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DDAD Mohamed-amine" userId="S::mohamed-amine.haddad@etu.univ-amu.fr::46d45067-629c-459c-a46f-c6979ec0316b" providerId="AD" clId="Web-{0967836A-0C5C-4F75-9623-F37DF19A920B}"/>
    <pc:docChg chg="modSld">
      <pc:chgData name="HADDAD Mohamed-amine" userId="S::mohamed-amine.haddad@etu.univ-amu.fr::46d45067-629c-459c-a46f-c6979ec0316b" providerId="AD" clId="Web-{0967836A-0C5C-4F75-9623-F37DF19A920B}" dt="2025-09-30T15:21:58.911" v="2" actId="20577"/>
      <pc:docMkLst>
        <pc:docMk/>
      </pc:docMkLst>
      <pc:sldChg chg="modSp">
        <pc:chgData name="HADDAD Mohamed-amine" userId="S::mohamed-amine.haddad@etu.univ-amu.fr::46d45067-629c-459c-a46f-c6979ec0316b" providerId="AD" clId="Web-{0967836A-0C5C-4F75-9623-F37DF19A920B}" dt="2025-09-30T15:21:58.911" v="2" actId="20577"/>
        <pc:sldMkLst>
          <pc:docMk/>
          <pc:sldMk cId="1008032513" sldId="267"/>
        </pc:sldMkLst>
        <pc:spChg chg="mod">
          <ac:chgData name="HADDAD Mohamed-amine" userId="S::mohamed-amine.haddad@etu.univ-amu.fr::46d45067-629c-459c-a46f-c6979ec0316b" providerId="AD" clId="Web-{0967836A-0C5C-4F75-9623-F37DF19A920B}" dt="2025-09-30T15:21:58.911" v="2" actId="20577"/>
          <ac:spMkLst>
            <pc:docMk/>
            <pc:sldMk cId="1008032513" sldId="267"/>
            <ac:spMk id="2" creationId="{E6CA6B2F-D4EA-3154-FB4A-08ED42D331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1CAB0-12B0-3C4B-BD88-152589B5F046}" type="datetimeFigureOut">
              <a:rPr lang="fr-FR" smtClean="0"/>
              <a:t>02/10/2025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211B2-5D3E-6746-B750-8CF746681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83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2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48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61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46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3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4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9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BD26CF2-06C1-44E0-3DCF-A26638D315A1}"/>
              </a:ext>
            </a:extLst>
          </p:cNvPr>
          <p:cNvCxnSpPr/>
          <p:nvPr userDrawn="1"/>
        </p:nvCxnSpPr>
        <p:spPr>
          <a:xfrm>
            <a:off x="3864769" y="1521619"/>
            <a:ext cx="0" cy="36790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7BDB291-0392-D298-8AB6-08CC20500F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73964" y="1657350"/>
            <a:ext cx="3036887" cy="3543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39D2E8CF-513E-054F-1BED-0716044C54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864" y="1566069"/>
            <a:ext cx="3036887" cy="3543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6284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4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5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523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arbres-nature-paysage-%C3%A9t%C3%A9-grass-1187277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plein air, paysage, ciel, plante&#10;&#10;Le contenu généré par l’IA peut être incorrect.">
            <a:extLst>
              <a:ext uri="{FF2B5EF4-FFF2-40B4-BE49-F238E27FC236}">
                <a16:creationId xmlns:a16="http://schemas.microsoft.com/office/drawing/2014/main" id="{92C4AC89-E9DD-AFF8-BDE6-1931247858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246" b="13485"/>
          <a:stretch>
            <a:fillRect/>
          </a:stretch>
        </p:blipFill>
        <p:spPr>
          <a:xfrm>
            <a:off x="-5335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986F88-1433-4AF7-AF71-41A89DC93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816707-C592-9728-F8D2-3EED5CD32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247" y="758952"/>
            <a:ext cx="11942059" cy="3566160"/>
          </a:xfrm>
        </p:spPr>
        <p:txBody>
          <a:bodyPr>
            <a:normAutofit/>
          </a:bodyPr>
          <a:lstStyle/>
          <a:p>
            <a:pPr algn="ctr"/>
            <a:r>
              <a:rPr lang="fr-FR" sz="7200" b="1" dirty="0">
                <a:solidFill>
                  <a:srgbClr val="FFFFFF"/>
                </a:solidFill>
              </a:rPr>
              <a:t>CONCEVOIR UN SITE WEB ECO-RESPONSABLE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348137-9DC6-E32F-4B81-D01C3DD4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FFFFFF"/>
                </a:solidFill>
              </a:rPr>
              <a:t>26 SEPTEMBRE 2025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44FFD5D-B985-4624-BBCD-50AD2E168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texte, Police, logo, capture d’écran&#10;&#10;Description générée automatiquement">
            <a:extLst>
              <a:ext uri="{FF2B5EF4-FFF2-40B4-BE49-F238E27FC236}">
                <a16:creationId xmlns:a16="http://schemas.microsoft.com/office/drawing/2014/main" id="{4C3E7D49-F488-DA8B-5191-9BC5D6D39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07" y="0"/>
            <a:ext cx="2146442" cy="86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22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A98BB3-5F4E-655E-10C7-FEDFA6A2E5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864" y="1566069"/>
            <a:ext cx="3362892" cy="3543300"/>
          </a:xfrm>
        </p:spPr>
        <p:txBody>
          <a:bodyPr anchor="ctr">
            <a:normAutofit/>
          </a:bodyPr>
          <a:lstStyle/>
          <a:p>
            <a:pPr algn="ctr"/>
            <a:r>
              <a:rPr lang="fr-FR" sz="3600" b="1" dirty="0"/>
              <a:t>1. Étude de</a:t>
            </a:r>
          </a:p>
          <a:p>
            <a:pPr algn="ctr"/>
            <a:r>
              <a:rPr lang="fr-FR" sz="3600" b="1" dirty="0"/>
              <a:t>l’Infrastructure</a:t>
            </a:r>
          </a:p>
          <a:p>
            <a:pPr algn="ctr"/>
            <a:r>
              <a:rPr lang="fr-FR" sz="3600" b="1" dirty="0"/>
              <a:t>d’Hébergement</a:t>
            </a:r>
            <a:endParaRPr lang="fr-FR" sz="3600"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1B5E0F5D-CAB5-4A2C-7D23-D146D73E51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677627"/>
              </p:ext>
            </p:extLst>
          </p:nvPr>
        </p:nvGraphicFramePr>
        <p:xfrm>
          <a:off x="3979889" y="911859"/>
          <a:ext cx="8071948" cy="51206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17987">
                  <a:extLst>
                    <a:ext uri="{9D8B030D-6E8A-4147-A177-3AD203B41FA5}">
                      <a16:colId xmlns:a16="http://schemas.microsoft.com/office/drawing/2014/main" val="3767508511"/>
                    </a:ext>
                  </a:extLst>
                </a:gridCol>
                <a:gridCol w="2017987">
                  <a:extLst>
                    <a:ext uri="{9D8B030D-6E8A-4147-A177-3AD203B41FA5}">
                      <a16:colId xmlns:a16="http://schemas.microsoft.com/office/drawing/2014/main" val="3973211232"/>
                    </a:ext>
                  </a:extLst>
                </a:gridCol>
                <a:gridCol w="2017987">
                  <a:extLst>
                    <a:ext uri="{9D8B030D-6E8A-4147-A177-3AD203B41FA5}">
                      <a16:colId xmlns:a16="http://schemas.microsoft.com/office/drawing/2014/main" val="3613955483"/>
                    </a:ext>
                  </a:extLst>
                </a:gridCol>
                <a:gridCol w="2017987">
                  <a:extLst>
                    <a:ext uri="{9D8B030D-6E8A-4147-A177-3AD203B41FA5}">
                      <a16:colId xmlns:a16="http://schemas.microsoft.com/office/drawing/2014/main" val="190993798"/>
                    </a:ext>
                  </a:extLst>
                </a:gridCol>
              </a:tblGrid>
              <a:tr h="207115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ANALYSE COMPARATIVE INFRASTUCRURE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746228"/>
                  </a:ext>
                </a:extLst>
              </a:tr>
              <a:tr h="20711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Github</a:t>
                      </a:r>
                      <a:r>
                        <a:rPr lang="fr-FR" dirty="0"/>
                        <a:t> Pages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Netlifly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AlwaysData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307493"/>
                  </a:ext>
                </a:extLst>
              </a:tr>
              <a:tr h="673124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r>
                        <a:rPr lang="fr-FR" dirty="0"/>
                        <a:t>Critères de performance</a:t>
                      </a: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i="0" u="none" strike="noStrike" noProof="0" dirty="0">
                          <a:latin typeface="Garamond"/>
                        </a:rPr>
                        <a:t>Très bon pour un site statique en HTML / CSS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sz="1800" b="0" i="0" u="none" strike="noStrike" noProof="0" dirty="0">
                        <a:latin typeface="Garamond"/>
                      </a:endParaRPr>
                    </a:p>
                    <a:p>
                      <a:pPr lvl="0">
                        <a:buNone/>
                      </a:pPr>
                      <a:r>
                        <a:rPr lang="fr-FR" sz="1800" b="0" i="0" u="none" strike="noStrike" noProof="0" dirty="0">
                          <a:latin typeface="Garamond"/>
                        </a:rPr>
                        <a:t>Excellent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Bon pour les projets modestes</a:t>
                      </a:r>
                    </a:p>
                    <a:p>
                      <a:pPr lvl="0">
                        <a:buNone/>
                      </a:pP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501197"/>
                  </a:ext>
                </a:extLst>
              </a:tr>
              <a:tr h="673124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r>
                        <a:rPr lang="fr-FR" dirty="0"/>
                        <a:t>Localisation des serveurs</a:t>
                      </a: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sz="1800" b="0" i="0" u="none" strike="noStrike" noProof="0" dirty="0">
                        <a:solidFill>
                          <a:srgbClr val="000000"/>
                        </a:solidFill>
                        <a:latin typeface="Garamond"/>
                      </a:endParaRPr>
                    </a:p>
                    <a:p>
                      <a:pPr lvl="0">
                        <a:buNone/>
                      </a:pPr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latin typeface="Garamond"/>
                        </a:rPr>
                        <a:t>États-Unis mais </a:t>
                      </a:r>
                      <a:r>
                        <a:rPr lang="fr-FR" sz="1800" b="0" i="0" u="none" strike="noStrike" noProof="0" dirty="0" err="1">
                          <a:solidFill>
                            <a:srgbClr val="000000"/>
                          </a:solidFill>
                          <a:latin typeface="Garamond"/>
                        </a:rPr>
                        <a:t>optimis</a:t>
                      </a:r>
                      <a:endParaRPr lang="fr-FR" dirty="0" err="1"/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lvl="0">
                        <a:buNone/>
                      </a:pPr>
                      <a:r>
                        <a:rPr lang="fr-FR" dirty="0"/>
                        <a:t>États-Unis, Europe, Asie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lvl="0">
                        <a:buNone/>
                      </a:pPr>
                      <a:r>
                        <a:rPr lang="fr-FR" dirty="0"/>
                        <a:t>France (Paris)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076724"/>
                  </a:ext>
                </a:extLst>
              </a:tr>
              <a:tr h="1294469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r>
                        <a:rPr lang="fr-FR" dirty="0"/>
                        <a:t>Impact environnemental </a:t>
                      </a: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lvl="0">
                        <a:buNone/>
                      </a:pPr>
                      <a:r>
                        <a:rPr lang="fr-FR" sz="1800" b="0" i="0" u="none" strike="noStrike" noProof="0" dirty="0">
                          <a:latin typeface="Garamond"/>
                        </a:rPr>
                        <a:t>Peu d’infos publiques, mais la consommation est optimisée</a:t>
                      </a:r>
                    </a:p>
                    <a:p>
                      <a:pPr lvl="0">
                        <a:buNone/>
                      </a:pPr>
                      <a:endParaRPr lang="fr-FR" sz="1800" b="0" i="0" u="none" strike="noStrike" noProof="0" dirty="0">
                        <a:latin typeface="Garamond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lvl="0">
                        <a:buNone/>
                      </a:pPr>
                      <a:r>
                        <a:rPr lang="fr-FR" dirty="0"/>
                        <a:t>Impact optimisé, engagé dans l'écologie avec une certification ISO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Les serveurs sont alimentés en énergie verte et les datacenters sont français avec un refroidissement optimisé.</a:t>
                      </a:r>
                      <a:endParaRPr lang="fr-FR" dirty="0" err="1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94872509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20FDEE10-B502-1401-1F2A-6A531CF4ED57}"/>
              </a:ext>
            </a:extLst>
          </p:cNvPr>
          <p:cNvSpPr txBox="1"/>
          <p:nvPr/>
        </p:nvSpPr>
        <p:spPr>
          <a:xfrm>
            <a:off x="4067504" y="304800"/>
            <a:ext cx="7945820" cy="369332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Remplissez sur le tableau</a:t>
            </a:r>
          </a:p>
        </p:txBody>
      </p:sp>
    </p:spTree>
    <p:extLst>
      <p:ext uri="{BB962C8B-B14F-4D97-AF65-F5344CB8AC3E}">
        <p14:creationId xmlns:p14="http://schemas.microsoft.com/office/powerpoint/2010/main" val="3053258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1D799-C9A3-D6D3-DB9B-1862B8DD6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96BCCE-D31E-664A-C1C8-A5DB434F82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864" y="1566069"/>
            <a:ext cx="3362892" cy="3543300"/>
          </a:xfrm>
        </p:spPr>
        <p:txBody>
          <a:bodyPr anchor="ctr">
            <a:normAutofit/>
          </a:bodyPr>
          <a:lstStyle/>
          <a:p>
            <a:pPr algn="ctr"/>
            <a:r>
              <a:rPr lang="fr-FR" sz="3600" b="1" dirty="0"/>
              <a:t>2. Outil de Gestion de Contenu</a:t>
            </a:r>
            <a:endParaRPr lang="fr-FR" sz="3600"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2B7A233B-7A3A-72B4-892A-DD11845463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4013271"/>
              </p:ext>
            </p:extLst>
          </p:nvPr>
        </p:nvGraphicFramePr>
        <p:xfrm>
          <a:off x="3941376" y="775981"/>
          <a:ext cx="8071948" cy="545004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17987">
                  <a:extLst>
                    <a:ext uri="{9D8B030D-6E8A-4147-A177-3AD203B41FA5}">
                      <a16:colId xmlns:a16="http://schemas.microsoft.com/office/drawing/2014/main" val="3767508511"/>
                    </a:ext>
                  </a:extLst>
                </a:gridCol>
                <a:gridCol w="2017987">
                  <a:extLst>
                    <a:ext uri="{9D8B030D-6E8A-4147-A177-3AD203B41FA5}">
                      <a16:colId xmlns:a16="http://schemas.microsoft.com/office/drawing/2014/main" val="3973211232"/>
                    </a:ext>
                  </a:extLst>
                </a:gridCol>
                <a:gridCol w="2017987">
                  <a:extLst>
                    <a:ext uri="{9D8B030D-6E8A-4147-A177-3AD203B41FA5}">
                      <a16:colId xmlns:a16="http://schemas.microsoft.com/office/drawing/2014/main" val="3613955483"/>
                    </a:ext>
                  </a:extLst>
                </a:gridCol>
                <a:gridCol w="2017987">
                  <a:extLst>
                    <a:ext uri="{9D8B030D-6E8A-4147-A177-3AD203B41FA5}">
                      <a16:colId xmlns:a16="http://schemas.microsoft.com/office/drawing/2014/main" val="190993798"/>
                    </a:ext>
                  </a:extLst>
                </a:gridCol>
              </a:tblGrid>
              <a:tr h="480755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ANALYSE COMPARATIVE INFRASTUCRURE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746228"/>
                  </a:ext>
                </a:extLst>
              </a:tr>
              <a:tr h="48075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Outil Maison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WordPress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Hugo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307493"/>
                  </a:ext>
                </a:extLst>
              </a:tr>
              <a:tr h="1562453">
                <a:tc>
                  <a:txBody>
                    <a:bodyPr/>
                    <a:lstStyle/>
                    <a:p>
                      <a:r>
                        <a:rPr lang="fr-FR" dirty="0"/>
                        <a:t>Maintenabilité</a:t>
                      </a: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lvl="0">
                        <a:buNone/>
                      </a:pPr>
                      <a:r>
                        <a:rPr lang="fr-FR" dirty="0"/>
                        <a:t>Plutôt faible car à chaque mise à jour il faut modifier le code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lvl="0">
                        <a:buNone/>
                      </a:pPr>
                      <a:r>
                        <a:rPr lang="fr-FR" dirty="0"/>
                        <a:t>Moyenne car il nécessite plusieurs plugins différents (</a:t>
                      </a:r>
                      <a:r>
                        <a:rPr lang="fr-FR" dirty="0" err="1"/>
                        <a:t>Elementor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Hostinger</a:t>
                      </a:r>
                      <a:r>
                        <a:rPr lang="fr-FR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lvl="0">
                        <a:buNone/>
                      </a:pPr>
                      <a:r>
                        <a:rPr lang="fr-FR" dirty="0"/>
                        <a:t>Bonne car il y'a une séparation du contenu et des </a:t>
                      </a:r>
                      <a:r>
                        <a:rPr lang="fr-FR" dirty="0" err="1"/>
                        <a:t>templates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501197"/>
                  </a:ext>
                </a:extLst>
              </a:tr>
              <a:tr h="1562453">
                <a:tc>
                  <a:txBody>
                    <a:bodyPr/>
                    <a:lstStyle/>
                    <a:p>
                      <a:r>
                        <a:rPr lang="fr-FR" dirty="0"/>
                        <a:t>Simplicité admin</a:t>
                      </a: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lvl="0">
                        <a:buNone/>
                      </a:pPr>
                      <a:r>
                        <a:rPr lang="fr-FR" dirty="0"/>
                        <a:t>Quasiment nulle car réservée à ceux qui savent coder</a:t>
                      </a:r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lvl="0">
                        <a:buNone/>
                      </a:pPr>
                      <a:r>
                        <a:rPr lang="fr-FR" dirty="0"/>
                        <a:t>Très forte car l'interface web est facile à utiliser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lvl="0">
                        <a:buNone/>
                      </a:pPr>
                      <a:r>
                        <a:rPr lang="fr-FR" dirty="0"/>
                        <a:t>Moyenne car elle nécessite la connaissance et maîtrise de Git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076724"/>
                  </a:ext>
                </a:extLst>
              </a:tr>
              <a:tr h="1102400">
                <a:tc>
                  <a:txBody>
                    <a:bodyPr/>
                    <a:lstStyle/>
                    <a:p>
                      <a:r>
                        <a:rPr lang="fr-FR" dirty="0"/>
                        <a:t>Autonomie équipe éditoriale</a:t>
                      </a: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Très faible car on a toujours besoin d'un développeur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Forte car un éditeur visuel est disponible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Moyenne car le </a:t>
                      </a:r>
                      <a:r>
                        <a:rPr lang="fr-FR" dirty="0" err="1"/>
                        <a:t>markdown</a:t>
                      </a:r>
                      <a:r>
                        <a:rPr lang="fr-FR" dirty="0"/>
                        <a:t> est technique pour des non-développeurs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927757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60D1CCF5-0D73-E056-2A44-B102F97C4B8F}"/>
              </a:ext>
            </a:extLst>
          </p:cNvPr>
          <p:cNvSpPr txBox="1"/>
          <p:nvPr/>
        </p:nvSpPr>
        <p:spPr>
          <a:xfrm>
            <a:off x="4067504" y="304800"/>
            <a:ext cx="7945820" cy="369332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Remplissez sur le tableau</a:t>
            </a:r>
          </a:p>
        </p:txBody>
      </p:sp>
    </p:spTree>
    <p:extLst>
      <p:ext uri="{BB962C8B-B14F-4D97-AF65-F5344CB8AC3E}">
        <p14:creationId xmlns:p14="http://schemas.microsoft.com/office/powerpoint/2010/main" val="250004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9F443-F4D5-3014-3C3B-4E0E4773C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DAB6D6-2ABF-8AD6-8FFF-CE38B07C67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9864" y="1566069"/>
            <a:ext cx="3362892" cy="3543300"/>
          </a:xfrm>
        </p:spPr>
        <p:txBody>
          <a:bodyPr anchor="ctr">
            <a:normAutofit/>
          </a:bodyPr>
          <a:lstStyle/>
          <a:p>
            <a:pPr algn="ctr"/>
            <a:r>
              <a:rPr lang="fr-FR" sz="3600" b="1" dirty="0"/>
              <a:t>2. Outil de Gestion de Contenu</a:t>
            </a:r>
            <a:endParaRPr lang="fr-FR" sz="3600"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4CDA062A-F93E-3584-1576-58733025C6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680534"/>
              </p:ext>
            </p:extLst>
          </p:nvPr>
        </p:nvGraphicFramePr>
        <p:xfrm>
          <a:off x="3941376" y="775981"/>
          <a:ext cx="8071948" cy="549183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17987">
                  <a:extLst>
                    <a:ext uri="{9D8B030D-6E8A-4147-A177-3AD203B41FA5}">
                      <a16:colId xmlns:a16="http://schemas.microsoft.com/office/drawing/2014/main" val="3767508511"/>
                    </a:ext>
                  </a:extLst>
                </a:gridCol>
                <a:gridCol w="2017987">
                  <a:extLst>
                    <a:ext uri="{9D8B030D-6E8A-4147-A177-3AD203B41FA5}">
                      <a16:colId xmlns:a16="http://schemas.microsoft.com/office/drawing/2014/main" val="3973211232"/>
                    </a:ext>
                  </a:extLst>
                </a:gridCol>
                <a:gridCol w="2017987">
                  <a:extLst>
                    <a:ext uri="{9D8B030D-6E8A-4147-A177-3AD203B41FA5}">
                      <a16:colId xmlns:a16="http://schemas.microsoft.com/office/drawing/2014/main" val="3613955483"/>
                    </a:ext>
                  </a:extLst>
                </a:gridCol>
                <a:gridCol w="2017987">
                  <a:extLst>
                    <a:ext uri="{9D8B030D-6E8A-4147-A177-3AD203B41FA5}">
                      <a16:colId xmlns:a16="http://schemas.microsoft.com/office/drawing/2014/main" val="190993798"/>
                    </a:ext>
                  </a:extLst>
                </a:gridCol>
              </a:tblGrid>
              <a:tr h="346963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ANALYSE COMPARATIVE INFRASTUCRURE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746228"/>
                  </a:ext>
                </a:extLst>
              </a:tr>
              <a:tr h="34696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Outil Maison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dirty="0"/>
                        <a:t>WordPress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dirty="0"/>
                        <a:t>Hugo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307493"/>
                  </a:ext>
                </a:extLst>
              </a:tr>
              <a:tr h="2119287">
                <a:tc>
                  <a:txBody>
                    <a:bodyPr/>
                    <a:lstStyle/>
                    <a:p>
                      <a:r>
                        <a:rPr lang="fr-FR" dirty="0"/>
                        <a:t>Sécurité</a:t>
                      </a: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r>
                        <a:rPr lang="fr-FR" dirty="0"/>
                        <a:t>Forte car il n'y a pas de serveur dynamique donc peu de failles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lvl="0">
                        <a:buNone/>
                      </a:pPr>
                      <a:endParaRPr lang="fr-FR" dirty="0"/>
                    </a:p>
                    <a:p>
                      <a:pPr lvl="0">
                        <a:buNone/>
                      </a:pPr>
                      <a:r>
                        <a:rPr lang="fr-FR" dirty="0"/>
                        <a:t>Moyenne car fréquemment cible d'attaques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lvl="0">
                        <a:buNone/>
                      </a:pPr>
                      <a:endParaRPr lang="fr-FR" dirty="0"/>
                    </a:p>
                    <a:p>
                      <a:pPr lvl="0">
                        <a:buNone/>
                      </a:pPr>
                      <a:r>
                        <a:rPr lang="fr-FR" dirty="0"/>
                        <a:t>Très forte car site statique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501197"/>
                  </a:ext>
                </a:extLst>
              </a:tr>
              <a:tr h="2641027">
                <a:tc>
                  <a:txBody>
                    <a:bodyPr/>
                    <a:lstStyle/>
                    <a:p>
                      <a:r>
                        <a:rPr lang="fr-FR" dirty="0"/>
                        <a:t>Responsive Design</a:t>
                      </a:r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r>
                        <a:rPr lang="fr-FR" dirty="0"/>
                        <a:t>Il dépend du développeur et de ses compétences, car c'est lui qui code directement le site</a:t>
                      </a:r>
                    </a:p>
                    <a:p>
                      <a:endParaRPr lang="fr-FR" dirty="0"/>
                    </a:p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lvl="0">
                        <a:buNone/>
                      </a:pPr>
                      <a:endParaRPr lang="fr-FR" dirty="0"/>
                    </a:p>
                    <a:p>
                      <a:pPr lvl="0">
                        <a:buNone/>
                      </a:pPr>
                      <a:r>
                        <a:rPr lang="fr-FR" dirty="0"/>
                        <a:t>Le responsive est déjà inclus dans la majorité des thèmes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lvl="0">
                        <a:buNone/>
                      </a:pPr>
                      <a:endParaRPr lang="fr-FR" dirty="0"/>
                    </a:p>
                    <a:p>
                      <a:pPr lvl="0">
                        <a:buNone/>
                      </a:pPr>
                      <a:r>
                        <a:rPr lang="fr-FR" dirty="0"/>
                        <a:t>Il existe des </a:t>
                      </a:r>
                      <a:r>
                        <a:rPr lang="fr-FR" dirty="0" err="1"/>
                        <a:t>templates</a:t>
                      </a:r>
                      <a:r>
                        <a:rPr lang="fr-FR" dirty="0"/>
                        <a:t> pour le responsive mais il faut les configurer soi-même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9076724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76D7F82C-B1B8-0F3D-C607-5DB54B7356C3}"/>
              </a:ext>
            </a:extLst>
          </p:cNvPr>
          <p:cNvSpPr txBox="1"/>
          <p:nvPr/>
        </p:nvSpPr>
        <p:spPr>
          <a:xfrm>
            <a:off x="4067504" y="304800"/>
            <a:ext cx="7945820" cy="369332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Remplissez sur le tableau</a:t>
            </a:r>
          </a:p>
        </p:txBody>
      </p:sp>
    </p:spTree>
    <p:extLst>
      <p:ext uri="{BB962C8B-B14F-4D97-AF65-F5344CB8AC3E}">
        <p14:creationId xmlns:p14="http://schemas.microsoft.com/office/powerpoint/2010/main" val="397813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220FC-AF17-A841-4E18-92A0B4853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6E00B0-3602-8DD9-5825-1F03A0BB33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495" y="1566069"/>
            <a:ext cx="3659925" cy="3543300"/>
          </a:xfrm>
        </p:spPr>
        <p:txBody>
          <a:bodyPr anchor="ctr">
            <a:normAutofit/>
          </a:bodyPr>
          <a:lstStyle/>
          <a:p>
            <a:pPr algn="ctr"/>
            <a:r>
              <a:rPr lang="fr-FR" sz="3600" b="1" dirty="0"/>
              <a:t>3. Liens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6CA6B2F-D4EA-3154-FB4A-08ED42D33162}"/>
              </a:ext>
            </a:extLst>
          </p:cNvPr>
          <p:cNvSpPr txBox="1"/>
          <p:nvPr/>
        </p:nvSpPr>
        <p:spPr>
          <a:xfrm>
            <a:off x="4128598" y="110395"/>
            <a:ext cx="7880592" cy="12557284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ln w="28575">
            <a:solidFill>
              <a:srgbClr val="00B05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fr-FR" b="1" dirty="0"/>
              <a:t>Lien du site : </a:t>
            </a:r>
            <a:r>
              <a:rPr lang="fr-FR" dirty="0">
                <a:ea typeface="+mn-lt"/>
                <a:cs typeface="+mn-lt"/>
              </a:rPr>
              <a:t>https://veralia.alwaysdata.net/</a:t>
            </a:r>
            <a:endParaRPr lang="fr-FR" b="1" dirty="0"/>
          </a:p>
          <a:p>
            <a:pPr marL="342900" indent="-342900">
              <a:buFont typeface="+mj-lt"/>
              <a:buAutoNum type="arabicPeriod"/>
            </a:pPr>
            <a:r>
              <a:rPr lang="fr-FR" b="1" dirty="0"/>
              <a:t>Lien du back office du site : </a:t>
            </a:r>
            <a:r>
              <a:rPr lang="fr-FR" dirty="0"/>
              <a:t>https://github.com/Mohamed-AmineHaddad/Ressourcerie/tree/main</a:t>
            </a:r>
          </a:p>
          <a:p>
            <a:pPr marL="342900" indent="-342900">
              <a:buFont typeface="+mj-lt"/>
              <a:buAutoNum type="arabicPeriod"/>
            </a:pPr>
            <a:r>
              <a:rPr lang="fr-FR" b="1" dirty="0"/>
              <a:t>Compte admin du site : 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b="1" dirty="0"/>
              <a:t>Login : 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b="1" dirty="0"/>
              <a:t>Mot de passe : </a:t>
            </a:r>
          </a:p>
          <a:p>
            <a:pPr marL="342900" indent="-342900">
              <a:buFont typeface="+mj-lt"/>
              <a:buAutoNum type="arabicPeriod"/>
            </a:pPr>
            <a:r>
              <a:rPr lang="fr-FR" b="1" dirty="0"/>
              <a:t>Lien ftp du site (*) : 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b="1" dirty="0"/>
              <a:t>Login : 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b="1" dirty="0"/>
              <a:t>Mot de passe : </a:t>
            </a:r>
          </a:p>
          <a:p>
            <a:pPr marL="342900" indent="-342900">
              <a:buFont typeface="+mj-lt"/>
              <a:buAutoNum type="arabicPeriod"/>
            </a:pPr>
            <a:r>
              <a:rPr lang="fr-FR" b="1" dirty="0"/>
              <a:t>Lien phpMyAdmin du site (*) : 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b="1" dirty="0"/>
              <a:t>Login : 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b="1" dirty="0"/>
              <a:t>Mot de passe : </a:t>
            </a:r>
          </a:p>
          <a:p>
            <a:pPr marL="342900" indent="-342900">
              <a:buFont typeface="+mj-lt"/>
              <a:buAutoNum type="arabicPeriod"/>
            </a:pPr>
            <a:r>
              <a:rPr lang="fr-FR" b="1" dirty="0"/>
              <a:t>Autres informations diverses : </a:t>
            </a:r>
          </a:p>
          <a:p>
            <a:pPr marL="342900" indent="-342900">
              <a:buFont typeface="+mj-lt"/>
              <a:buAutoNum type="arabicPeriod"/>
            </a:pPr>
            <a:endParaRPr lang="fr-FR" b="1" dirty="0"/>
          </a:p>
          <a:p>
            <a:pPr marL="342900" indent="-342900">
              <a:buFont typeface="+mj-lt"/>
              <a:buAutoNum type="arabicPeriod"/>
            </a:pPr>
            <a:endParaRPr lang="fr-FR" b="1" dirty="0"/>
          </a:p>
          <a:p>
            <a:pPr marL="342900" indent="-342900">
              <a:buFont typeface="+mj-lt"/>
              <a:buAutoNum type="arabicPeriod"/>
            </a:pPr>
            <a:endParaRPr lang="fr-FR" b="1" dirty="0"/>
          </a:p>
          <a:p>
            <a:pPr marL="342900" indent="-342900">
              <a:buFont typeface="+mj-lt"/>
              <a:buAutoNum type="arabicPeriod"/>
            </a:pPr>
            <a:endParaRPr lang="fr-FR" b="1" dirty="0"/>
          </a:p>
          <a:p>
            <a:pPr marL="342900" indent="-342900">
              <a:buFont typeface="+mj-lt"/>
              <a:buAutoNum type="arabicPeriod"/>
            </a:pPr>
            <a:endParaRPr lang="fr-FR" b="1" dirty="0"/>
          </a:p>
          <a:p>
            <a:pPr marL="342900" indent="-342900">
              <a:buFont typeface="+mj-lt"/>
              <a:buAutoNum type="arabicPeriod"/>
            </a:pPr>
            <a:endParaRPr lang="fr-FR" b="1" dirty="0"/>
          </a:p>
          <a:p>
            <a:pPr marL="342900" indent="-342900">
              <a:buFont typeface="+mj-lt"/>
              <a:buAutoNum type="arabicPeriod"/>
            </a:pPr>
            <a:endParaRPr lang="fr-FR" b="1" dirty="0"/>
          </a:p>
          <a:p>
            <a:pPr marL="342900" indent="-342900">
              <a:buFont typeface="+mj-lt"/>
              <a:buAutoNum type="arabicPeriod"/>
            </a:pPr>
            <a:endParaRPr lang="fr-FR" b="1" dirty="0"/>
          </a:p>
          <a:p>
            <a:pPr marL="342900" indent="-342900">
              <a:buFont typeface="+mj-lt"/>
              <a:buAutoNum type="arabicPeriod"/>
            </a:pPr>
            <a:endParaRPr lang="fr-FR" b="1" dirty="0"/>
          </a:p>
          <a:p>
            <a:r>
              <a:rPr lang="fr-FR" dirty="0"/>
              <a:t>(*) à compléter si besoin</a:t>
            </a:r>
          </a:p>
          <a:p>
            <a:pPr marL="342900" indent="-342900">
              <a:buFont typeface="+mj-lt"/>
              <a:buAutoNum type="arabicPeriod"/>
            </a:pPr>
            <a:endParaRPr lang="fr-FR" b="1" dirty="0"/>
          </a:p>
          <a:p>
            <a:endParaRPr lang="fr-FR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080325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Personnalisé 1">
      <a:dk1>
        <a:srgbClr val="000000"/>
      </a:dk1>
      <a:lt1>
        <a:srgbClr val="FFFFFF"/>
      </a:lt1>
      <a:dk2>
        <a:srgbClr val="191B0E"/>
      </a:dk2>
      <a:lt2>
        <a:srgbClr val="F7BDBF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373</Words>
  <Application>Microsoft Office PowerPoint</Application>
  <PresentationFormat>Grand écran</PresentationFormat>
  <Paragraphs>123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Calibri</vt:lpstr>
      <vt:lpstr>Garamond</vt:lpstr>
      <vt:lpstr>RetrospectVTI</vt:lpstr>
      <vt:lpstr>CONCEVOIR UN SITE WEB ECO-RESPONSABLE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PALMERO Sandra</dc:creator>
  <cp:lastModifiedBy>François Dargentolle</cp:lastModifiedBy>
  <cp:revision>161</cp:revision>
  <dcterms:created xsi:type="dcterms:W3CDTF">2025-07-17T12:46:39Z</dcterms:created>
  <dcterms:modified xsi:type="dcterms:W3CDTF">2025-10-02T14:00:14Z</dcterms:modified>
</cp:coreProperties>
</file>