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410" r:id="rId5"/>
    <p:sldId id="383" r:id="rId6"/>
    <p:sldId id="408" r:id="rId7"/>
    <p:sldId id="411" r:id="rId8"/>
    <p:sldId id="406" r:id="rId9"/>
    <p:sldId id="412" r:id="rId10"/>
    <p:sldId id="413" r:id="rId11"/>
    <p:sldId id="414" r:id="rId12"/>
    <p:sldId id="415" r:id="rId13"/>
    <p:sldId id="416" r:id="rId14"/>
    <p:sldId id="417" r:id="rId15"/>
    <p:sldId id="418" r:id="rId16"/>
    <p:sldId id="419" r:id="rId17"/>
    <p:sldId id="3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89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89" d="100"/>
          <a:sy n="89" d="100"/>
        </p:scale>
        <p:origin x="46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3DEC70-58B1-48BE-88EF-1A24AE3EE0AA}" type="doc">
      <dgm:prSet loTypeId="urn:microsoft.com/office/officeart/2005/8/layout/vProcess5" loCatId="process" qsTypeId="urn:microsoft.com/office/officeart/2005/8/quickstyle/simple2" qsCatId="simple" csTypeId="urn:microsoft.com/office/officeart/2005/8/colors/accent3_2" csCatId="accent3"/>
      <dgm:spPr/>
      <dgm:t>
        <a:bodyPr/>
        <a:lstStyle/>
        <a:p>
          <a:endParaRPr lang="en-US"/>
        </a:p>
      </dgm:t>
    </dgm:pt>
    <dgm:pt modelId="{683F85CA-12B4-4F80-8579-A2E93BB597A7}">
      <dgm:prSet/>
      <dgm:spPr/>
      <dgm:t>
        <a:bodyPr/>
        <a:lstStyle/>
        <a:p>
          <a:r>
            <a:rPr lang="en-US"/>
            <a:t>The dataset is a collection of Amazon Fine Food reviews, containing diverse customer opinions and offering insights into consumer preferences and satisfaction, making it ideal for sentiment analysis. </a:t>
          </a:r>
        </a:p>
      </dgm:t>
    </dgm:pt>
    <dgm:pt modelId="{7510AF41-C8C2-4D66-A552-6D59E1BEC1A3}" type="parTrans" cxnId="{54336A10-C1D3-4731-BAE2-33242D9C0A15}">
      <dgm:prSet/>
      <dgm:spPr/>
      <dgm:t>
        <a:bodyPr/>
        <a:lstStyle/>
        <a:p>
          <a:endParaRPr lang="en-US"/>
        </a:p>
      </dgm:t>
    </dgm:pt>
    <dgm:pt modelId="{F03755E1-FCA5-4A09-B02B-F292C1CCF6EB}" type="sibTrans" cxnId="{54336A10-C1D3-4731-BAE2-33242D9C0A15}">
      <dgm:prSet/>
      <dgm:spPr/>
      <dgm:t>
        <a:bodyPr/>
        <a:lstStyle/>
        <a:p>
          <a:endParaRPr lang="en-US"/>
        </a:p>
      </dgm:t>
    </dgm:pt>
    <dgm:pt modelId="{D12A3CF2-FACF-4FE9-86D5-D8ADEDF6B3B2}">
      <dgm:prSet/>
      <dgm:spPr/>
      <dgm:t>
        <a:bodyPr/>
        <a:lstStyle/>
        <a:p>
          <a:r>
            <a:rPr lang="en-US"/>
            <a:t>It consists of the text attribute, which is the actual text of the food review, and the score, a rating from 1 to 5 indicating the level of satisfaction with the product.</a:t>
          </a:r>
        </a:p>
      </dgm:t>
    </dgm:pt>
    <dgm:pt modelId="{3791C124-5C05-4711-B199-1A662A87CAEE}" type="parTrans" cxnId="{BF7BEA05-AEA2-4D97-96B6-1506A7478840}">
      <dgm:prSet/>
      <dgm:spPr/>
      <dgm:t>
        <a:bodyPr/>
        <a:lstStyle/>
        <a:p>
          <a:endParaRPr lang="en-US"/>
        </a:p>
      </dgm:t>
    </dgm:pt>
    <dgm:pt modelId="{9DFA0781-E477-4B44-AEC7-59EEB412E9BF}" type="sibTrans" cxnId="{BF7BEA05-AEA2-4D97-96B6-1506A7478840}">
      <dgm:prSet/>
      <dgm:spPr/>
      <dgm:t>
        <a:bodyPr/>
        <a:lstStyle/>
        <a:p>
          <a:endParaRPr lang="en-US"/>
        </a:p>
      </dgm:t>
    </dgm:pt>
    <dgm:pt modelId="{91D0DD88-CA67-453F-B563-9060590A9A31}" type="pres">
      <dgm:prSet presAssocID="{523DEC70-58B1-48BE-88EF-1A24AE3EE0AA}" presName="outerComposite" presStyleCnt="0">
        <dgm:presLayoutVars>
          <dgm:chMax val="5"/>
          <dgm:dir/>
          <dgm:resizeHandles val="exact"/>
        </dgm:presLayoutVars>
      </dgm:prSet>
      <dgm:spPr/>
    </dgm:pt>
    <dgm:pt modelId="{2F2F919E-0B37-48AF-8AEF-05CE5D225D41}" type="pres">
      <dgm:prSet presAssocID="{523DEC70-58B1-48BE-88EF-1A24AE3EE0AA}" presName="dummyMaxCanvas" presStyleCnt="0">
        <dgm:presLayoutVars/>
      </dgm:prSet>
      <dgm:spPr/>
    </dgm:pt>
    <dgm:pt modelId="{E028EC0A-A03A-45FE-A56D-A71E71289B61}" type="pres">
      <dgm:prSet presAssocID="{523DEC70-58B1-48BE-88EF-1A24AE3EE0AA}" presName="TwoNodes_1" presStyleLbl="node1" presStyleIdx="0" presStyleCnt="2">
        <dgm:presLayoutVars>
          <dgm:bulletEnabled val="1"/>
        </dgm:presLayoutVars>
      </dgm:prSet>
      <dgm:spPr/>
    </dgm:pt>
    <dgm:pt modelId="{29460D02-41FC-4643-AC20-BD55933EA234}" type="pres">
      <dgm:prSet presAssocID="{523DEC70-58B1-48BE-88EF-1A24AE3EE0AA}" presName="TwoNodes_2" presStyleLbl="node1" presStyleIdx="1" presStyleCnt="2">
        <dgm:presLayoutVars>
          <dgm:bulletEnabled val="1"/>
        </dgm:presLayoutVars>
      </dgm:prSet>
      <dgm:spPr/>
    </dgm:pt>
    <dgm:pt modelId="{B80123FA-B00D-49E5-B4F6-1381F977B5AB}" type="pres">
      <dgm:prSet presAssocID="{523DEC70-58B1-48BE-88EF-1A24AE3EE0AA}" presName="TwoConn_1-2" presStyleLbl="fgAccFollowNode1" presStyleIdx="0" presStyleCnt="1">
        <dgm:presLayoutVars>
          <dgm:bulletEnabled val="1"/>
        </dgm:presLayoutVars>
      </dgm:prSet>
      <dgm:spPr/>
    </dgm:pt>
    <dgm:pt modelId="{8022E840-7F8B-405B-81EF-AD9F5CFC5CB4}" type="pres">
      <dgm:prSet presAssocID="{523DEC70-58B1-48BE-88EF-1A24AE3EE0AA}" presName="TwoNodes_1_text" presStyleLbl="node1" presStyleIdx="1" presStyleCnt="2">
        <dgm:presLayoutVars>
          <dgm:bulletEnabled val="1"/>
        </dgm:presLayoutVars>
      </dgm:prSet>
      <dgm:spPr/>
    </dgm:pt>
    <dgm:pt modelId="{98721122-D3FB-49AF-BCA9-60F59656547F}" type="pres">
      <dgm:prSet presAssocID="{523DEC70-58B1-48BE-88EF-1A24AE3EE0AA}" presName="TwoNodes_2_text" presStyleLbl="node1" presStyleIdx="1" presStyleCnt="2">
        <dgm:presLayoutVars>
          <dgm:bulletEnabled val="1"/>
        </dgm:presLayoutVars>
      </dgm:prSet>
      <dgm:spPr/>
    </dgm:pt>
  </dgm:ptLst>
  <dgm:cxnLst>
    <dgm:cxn modelId="{BF7BEA05-AEA2-4D97-96B6-1506A7478840}" srcId="{523DEC70-58B1-48BE-88EF-1A24AE3EE0AA}" destId="{D12A3CF2-FACF-4FE9-86D5-D8ADEDF6B3B2}" srcOrd="1" destOrd="0" parTransId="{3791C124-5C05-4711-B199-1A662A87CAEE}" sibTransId="{9DFA0781-E477-4B44-AEC7-59EEB412E9BF}"/>
    <dgm:cxn modelId="{54336A10-C1D3-4731-BAE2-33242D9C0A15}" srcId="{523DEC70-58B1-48BE-88EF-1A24AE3EE0AA}" destId="{683F85CA-12B4-4F80-8579-A2E93BB597A7}" srcOrd="0" destOrd="0" parTransId="{7510AF41-C8C2-4D66-A552-6D59E1BEC1A3}" sibTransId="{F03755E1-FCA5-4A09-B02B-F292C1CCF6EB}"/>
    <dgm:cxn modelId="{590ED032-72BA-4B42-8E7D-6DD3EC50CCCF}" type="presOf" srcId="{683F85CA-12B4-4F80-8579-A2E93BB597A7}" destId="{E028EC0A-A03A-45FE-A56D-A71E71289B61}" srcOrd="0" destOrd="0" presId="urn:microsoft.com/office/officeart/2005/8/layout/vProcess5"/>
    <dgm:cxn modelId="{F3F45D60-74EE-4FB7-BC0E-54C0241058A5}" type="presOf" srcId="{D12A3CF2-FACF-4FE9-86D5-D8ADEDF6B3B2}" destId="{98721122-D3FB-49AF-BCA9-60F59656547F}" srcOrd="1" destOrd="0" presId="urn:microsoft.com/office/officeart/2005/8/layout/vProcess5"/>
    <dgm:cxn modelId="{7C617A6A-0DFD-4FA4-8FB0-6AB6AEF9C296}" type="presOf" srcId="{D12A3CF2-FACF-4FE9-86D5-D8ADEDF6B3B2}" destId="{29460D02-41FC-4643-AC20-BD55933EA234}" srcOrd="0" destOrd="0" presId="urn:microsoft.com/office/officeart/2005/8/layout/vProcess5"/>
    <dgm:cxn modelId="{08A297C1-D2CA-4BDA-915E-50E2B01EEDBD}" type="presOf" srcId="{523DEC70-58B1-48BE-88EF-1A24AE3EE0AA}" destId="{91D0DD88-CA67-453F-B563-9060590A9A31}" srcOrd="0" destOrd="0" presId="urn:microsoft.com/office/officeart/2005/8/layout/vProcess5"/>
    <dgm:cxn modelId="{C03B73E5-ED01-4A46-A449-8D5E8EC86956}" type="presOf" srcId="{F03755E1-FCA5-4A09-B02B-F292C1CCF6EB}" destId="{B80123FA-B00D-49E5-B4F6-1381F977B5AB}" srcOrd="0" destOrd="0" presId="urn:microsoft.com/office/officeart/2005/8/layout/vProcess5"/>
    <dgm:cxn modelId="{B8A45BE8-9884-4182-BAD9-7DCBD8B41342}" type="presOf" srcId="{683F85CA-12B4-4F80-8579-A2E93BB597A7}" destId="{8022E840-7F8B-405B-81EF-AD9F5CFC5CB4}" srcOrd="1" destOrd="0" presId="urn:microsoft.com/office/officeart/2005/8/layout/vProcess5"/>
    <dgm:cxn modelId="{E49E443E-8B3C-4C80-B177-A93CE0ADEE3B}" type="presParOf" srcId="{91D0DD88-CA67-453F-B563-9060590A9A31}" destId="{2F2F919E-0B37-48AF-8AEF-05CE5D225D41}" srcOrd="0" destOrd="0" presId="urn:microsoft.com/office/officeart/2005/8/layout/vProcess5"/>
    <dgm:cxn modelId="{DA7BA7ED-1D20-49D4-8786-AA210BDAFE95}" type="presParOf" srcId="{91D0DD88-CA67-453F-B563-9060590A9A31}" destId="{E028EC0A-A03A-45FE-A56D-A71E71289B61}" srcOrd="1" destOrd="0" presId="urn:microsoft.com/office/officeart/2005/8/layout/vProcess5"/>
    <dgm:cxn modelId="{B4E9D7B0-7DDA-4B33-A32F-6830A7E6C00B}" type="presParOf" srcId="{91D0DD88-CA67-453F-B563-9060590A9A31}" destId="{29460D02-41FC-4643-AC20-BD55933EA234}" srcOrd="2" destOrd="0" presId="urn:microsoft.com/office/officeart/2005/8/layout/vProcess5"/>
    <dgm:cxn modelId="{2E4A2F16-D955-4ED9-82CD-488E671308DD}" type="presParOf" srcId="{91D0DD88-CA67-453F-B563-9060590A9A31}" destId="{B80123FA-B00D-49E5-B4F6-1381F977B5AB}" srcOrd="3" destOrd="0" presId="urn:microsoft.com/office/officeart/2005/8/layout/vProcess5"/>
    <dgm:cxn modelId="{433D0AF9-E66A-4FEC-BC64-9BCC6F3AE57A}" type="presParOf" srcId="{91D0DD88-CA67-453F-B563-9060590A9A31}" destId="{8022E840-7F8B-405B-81EF-AD9F5CFC5CB4}" srcOrd="4" destOrd="0" presId="urn:microsoft.com/office/officeart/2005/8/layout/vProcess5"/>
    <dgm:cxn modelId="{27DA1D2A-798D-41BD-AD65-B4A823B5BC60}" type="presParOf" srcId="{91D0DD88-CA67-453F-B563-9060590A9A31}" destId="{98721122-D3FB-49AF-BCA9-60F59656547F}"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F553B0-DA5B-4B52-A763-AB7EB11E742A}" type="doc">
      <dgm:prSet loTypeId="urn:microsoft.com/office/officeart/2005/8/layout/vList5" loCatId="list" qsTypeId="urn:microsoft.com/office/officeart/2005/8/quickstyle/simple2" qsCatId="simple" csTypeId="urn:microsoft.com/office/officeart/2005/8/colors/accent1_2" csCatId="accent1"/>
      <dgm:spPr/>
      <dgm:t>
        <a:bodyPr/>
        <a:lstStyle/>
        <a:p>
          <a:endParaRPr lang="en-US"/>
        </a:p>
      </dgm:t>
    </dgm:pt>
    <dgm:pt modelId="{0C14BAAE-2924-42FE-80EA-A08AD1B9315C}">
      <dgm:prSet/>
      <dgm:spPr/>
      <dgm:t>
        <a:bodyPr/>
        <a:lstStyle/>
        <a:p>
          <a:r>
            <a:rPr lang="en-US" b="1"/>
            <a:t>P</a:t>
          </a:r>
          <a:r>
            <a:rPr lang="en-US" b="1" i="0" baseline="0"/>
            <a:t>re-processing steps:</a:t>
          </a:r>
          <a:endParaRPr lang="en-US"/>
        </a:p>
      </dgm:t>
    </dgm:pt>
    <dgm:pt modelId="{E0E7D482-43F3-4EF4-B79D-E342C14D0FB9}" type="parTrans" cxnId="{0D22F2FE-F8B1-4FB9-B3B4-9844B8835756}">
      <dgm:prSet/>
      <dgm:spPr/>
      <dgm:t>
        <a:bodyPr/>
        <a:lstStyle/>
        <a:p>
          <a:endParaRPr lang="en-US"/>
        </a:p>
      </dgm:t>
    </dgm:pt>
    <dgm:pt modelId="{FFAFD9B7-1291-48D0-9C5B-E5C70FDBD4B3}" type="sibTrans" cxnId="{0D22F2FE-F8B1-4FB9-B3B4-9844B8835756}">
      <dgm:prSet/>
      <dgm:spPr/>
      <dgm:t>
        <a:bodyPr/>
        <a:lstStyle/>
        <a:p>
          <a:endParaRPr lang="en-US"/>
        </a:p>
      </dgm:t>
    </dgm:pt>
    <dgm:pt modelId="{2A440EAA-CF21-4182-8B04-9CEB31F171E2}">
      <dgm:prSet/>
      <dgm:spPr/>
      <dgm:t>
        <a:bodyPr/>
        <a:lstStyle/>
        <a:p>
          <a:r>
            <a:rPr lang="en-US" b="1"/>
            <a:t>Lowercasing</a:t>
          </a:r>
          <a:endParaRPr lang="en-US"/>
        </a:p>
      </dgm:t>
    </dgm:pt>
    <dgm:pt modelId="{F854E059-125A-40D6-8E88-75780C8B75AA}" type="parTrans" cxnId="{0132E196-AA85-4B12-B2CB-B6242CAC3ED7}">
      <dgm:prSet/>
      <dgm:spPr/>
      <dgm:t>
        <a:bodyPr/>
        <a:lstStyle/>
        <a:p>
          <a:endParaRPr lang="en-US"/>
        </a:p>
      </dgm:t>
    </dgm:pt>
    <dgm:pt modelId="{075608D7-0EEC-460A-AC92-55B4B4A0237D}" type="sibTrans" cxnId="{0132E196-AA85-4B12-B2CB-B6242CAC3ED7}">
      <dgm:prSet/>
      <dgm:spPr/>
      <dgm:t>
        <a:bodyPr/>
        <a:lstStyle/>
        <a:p>
          <a:endParaRPr lang="en-US"/>
        </a:p>
      </dgm:t>
    </dgm:pt>
    <dgm:pt modelId="{B0A00B98-C6C6-4D4C-9E1A-587E9C9EC098}">
      <dgm:prSet/>
      <dgm:spPr/>
      <dgm:t>
        <a:bodyPr/>
        <a:lstStyle/>
        <a:p>
          <a:r>
            <a:rPr lang="en-US" b="1" i="0" baseline="0"/>
            <a:t>Tokenization</a:t>
          </a:r>
          <a:endParaRPr lang="en-US"/>
        </a:p>
      </dgm:t>
    </dgm:pt>
    <dgm:pt modelId="{933AE62D-D29C-4DC7-926E-B6EAB159E018}" type="parTrans" cxnId="{52DBBF5D-2A0E-4F48-9765-D552F2A3FDE8}">
      <dgm:prSet/>
      <dgm:spPr/>
      <dgm:t>
        <a:bodyPr/>
        <a:lstStyle/>
        <a:p>
          <a:endParaRPr lang="en-US"/>
        </a:p>
      </dgm:t>
    </dgm:pt>
    <dgm:pt modelId="{855C1FA8-9034-4805-AB6E-D669FA36BDA3}" type="sibTrans" cxnId="{52DBBF5D-2A0E-4F48-9765-D552F2A3FDE8}">
      <dgm:prSet/>
      <dgm:spPr/>
      <dgm:t>
        <a:bodyPr/>
        <a:lstStyle/>
        <a:p>
          <a:endParaRPr lang="en-US"/>
        </a:p>
      </dgm:t>
    </dgm:pt>
    <dgm:pt modelId="{13A4914F-7766-45EB-AA79-5ED4204881E3}">
      <dgm:prSet/>
      <dgm:spPr/>
      <dgm:t>
        <a:bodyPr/>
        <a:lstStyle/>
        <a:p>
          <a:r>
            <a:rPr lang="en-US" b="1"/>
            <a:t>Removing Stop words</a:t>
          </a:r>
          <a:endParaRPr lang="en-US"/>
        </a:p>
      </dgm:t>
    </dgm:pt>
    <dgm:pt modelId="{6E0FADCE-D7C4-489D-AE42-BC44BFB26ADC}" type="parTrans" cxnId="{2A3BE677-CCA9-4FA9-9DA0-2C9A66094E25}">
      <dgm:prSet/>
      <dgm:spPr/>
      <dgm:t>
        <a:bodyPr/>
        <a:lstStyle/>
        <a:p>
          <a:endParaRPr lang="en-US"/>
        </a:p>
      </dgm:t>
    </dgm:pt>
    <dgm:pt modelId="{B48829E4-1859-4E4F-B4C3-99DE5288BF2C}" type="sibTrans" cxnId="{2A3BE677-CCA9-4FA9-9DA0-2C9A66094E25}">
      <dgm:prSet/>
      <dgm:spPr/>
      <dgm:t>
        <a:bodyPr/>
        <a:lstStyle/>
        <a:p>
          <a:endParaRPr lang="en-US"/>
        </a:p>
      </dgm:t>
    </dgm:pt>
    <dgm:pt modelId="{783D2BC7-D785-49E9-9F8B-0DD5473D2B85}">
      <dgm:prSet/>
      <dgm:spPr/>
      <dgm:t>
        <a:bodyPr/>
        <a:lstStyle/>
        <a:p>
          <a:r>
            <a:rPr lang="en-US" b="1" i="0" baseline="0"/>
            <a:t>Lemmatization</a:t>
          </a:r>
          <a:endParaRPr lang="en-US"/>
        </a:p>
      </dgm:t>
    </dgm:pt>
    <dgm:pt modelId="{C16A93AA-1894-4B9E-9365-9240D7BBE2D8}" type="parTrans" cxnId="{5ABA7F2F-B08C-404B-95F1-211060473BF1}">
      <dgm:prSet/>
      <dgm:spPr/>
      <dgm:t>
        <a:bodyPr/>
        <a:lstStyle/>
        <a:p>
          <a:endParaRPr lang="en-US"/>
        </a:p>
      </dgm:t>
    </dgm:pt>
    <dgm:pt modelId="{C0677E09-8D1C-4B87-AFB0-CC16DE95C1ED}" type="sibTrans" cxnId="{5ABA7F2F-B08C-404B-95F1-211060473BF1}">
      <dgm:prSet/>
      <dgm:spPr/>
      <dgm:t>
        <a:bodyPr/>
        <a:lstStyle/>
        <a:p>
          <a:endParaRPr lang="en-US"/>
        </a:p>
      </dgm:t>
    </dgm:pt>
    <dgm:pt modelId="{0C930B36-33C0-4E62-B4D0-6B33DA63B54B}">
      <dgm:prSet/>
      <dgm:spPr/>
      <dgm:t>
        <a:bodyPr/>
        <a:lstStyle/>
        <a:p>
          <a:r>
            <a:rPr lang="en-US" b="1" dirty="0"/>
            <a:t>Class balancing via </a:t>
          </a:r>
          <a:r>
            <a:rPr lang="en-US" b="1" dirty="0" err="1"/>
            <a:t>downsampling</a:t>
          </a:r>
          <a:endParaRPr lang="en-US" dirty="0"/>
        </a:p>
      </dgm:t>
    </dgm:pt>
    <dgm:pt modelId="{D64906F1-0030-402E-BCD7-59B90335FA8F}" type="parTrans" cxnId="{2CC400AB-D166-493A-A993-02046B1EF2A7}">
      <dgm:prSet/>
      <dgm:spPr/>
      <dgm:t>
        <a:bodyPr/>
        <a:lstStyle/>
        <a:p>
          <a:endParaRPr lang="en-US"/>
        </a:p>
      </dgm:t>
    </dgm:pt>
    <dgm:pt modelId="{AEB90042-B2A4-4F5D-B9B7-73F4E1C4BD4B}" type="sibTrans" cxnId="{2CC400AB-D166-493A-A993-02046B1EF2A7}">
      <dgm:prSet/>
      <dgm:spPr/>
      <dgm:t>
        <a:bodyPr/>
        <a:lstStyle/>
        <a:p>
          <a:endParaRPr lang="en-US"/>
        </a:p>
      </dgm:t>
    </dgm:pt>
    <dgm:pt modelId="{566E7F47-5D61-40FF-814B-DFB7306A3D6F}" type="pres">
      <dgm:prSet presAssocID="{01F553B0-DA5B-4B52-A763-AB7EB11E742A}" presName="Name0" presStyleCnt="0">
        <dgm:presLayoutVars>
          <dgm:dir/>
          <dgm:animLvl val="lvl"/>
          <dgm:resizeHandles val="exact"/>
        </dgm:presLayoutVars>
      </dgm:prSet>
      <dgm:spPr/>
    </dgm:pt>
    <dgm:pt modelId="{094F95AF-696F-49E6-BFCE-D0BD82E193CF}" type="pres">
      <dgm:prSet presAssocID="{0C14BAAE-2924-42FE-80EA-A08AD1B9315C}" presName="linNode" presStyleCnt="0"/>
      <dgm:spPr/>
    </dgm:pt>
    <dgm:pt modelId="{E6FF927F-2914-40CC-9421-211622F3C873}" type="pres">
      <dgm:prSet presAssocID="{0C14BAAE-2924-42FE-80EA-A08AD1B9315C}" presName="parentText" presStyleLbl="node1" presStyleIdx="0" presStyleCnt="1">
        <dgm:presLayoutVars>
          <dgm:chMax val="1"/>
          <dgm:bulletEnabled val="1"/>
        </dgm:presLayoutVars>
      </dgm:prSet>
      <dgm:spPr/>
    </dgm:pt>
    <dgm:pt modelId="{85F6A08A-7886-472D-B333-2CDF9768FD27}" type="pres">
      <dgm:prSet presAssocID="{0C14BAAE-2924-42FE-80EA-A08AD1B9315C}" presName="descendantText" presStyleLbl="alignAccFollowNode1" presStyleIdx="0" presStyleCnt="1">
        <dgm:presLayoutVars>
          <dgm:bulletEnabled val="1"/>
        </dgm:presLayoutVars>
      </dgm:prSet>
      <dgm:spPr/>
    </dgm:pt>
  </dgm:ptLst>
  <dgm:cxnLst>
    <dgm:cxn modelId="{EC28742E-7D7E-4709-9B52-9837E97522B0}" type="presOf" srcId="{783D2BC7-D785-49E9-9F8B-0DD5473D2B85}" destId="{85F6A08A-7886-472D-B333-2CDF9768FD27}" srcOrd="0" destOrd="3" presId="urn:microsoft.com/office/officeart/2005/8/layout/vList5"/>
    <dgm:cxn modelId="{5ABA7F2F-B08C-404B-95F1-211060473BF1}" srcId="{0C14BAAE-2924-42FE-80EA-A08AD1B9315C}" destId="{783D2BC7-D785-49E9-9F8B-0DD5473D2B85}" srcOrd="3" destOrd="0" parTransId="{C16A93AA-1894-4B9E-9365-9240D7BBE2D8}" sibTransId="{C0677E09-8D1C-4B87-AFB0-CC16DE95C1ED}"/>
    <dgm:cxn modelId="{F898B730-DEA2-474E-9934-BE0573665877}" type="presOf" srcId="{0C14BAAE-2924-42FE-80EA-A08AD1B9315C}" destId="{E6FF927F-2914-40CC-9421-211622F3C873}" srcOrd="0" destOrd="0" presId="urn:microsoft.com/office/officeart/2005/8/layout/vList5"/>
    <dgm:cxn modelId="{7918CA32-07AD-4112-B1DF-E8354422CB94}" type="presOf" srcId="{0C930B36-33C0-4E62-B4D0-6B33DA63B54B}" destId="{85F6A08A-7886-472D-B333-2CDF9768FD27}" srcOrd="0" destOrd="4" presId="urn:microsoft.com/office/officeart/2005/8/layout/vList5"/>
    <dgm:cxn modelId="{52DBBF5D-2A0E-4F48-9765-D552F2A3FDE8}" srcId="{0C14BAAE-2924-42FE-80EA-A08AD1B9315C}" destId="{B0A00B98-C6C6-4D4C-9E1A-587E9C9EC098}" srcOrd="1" destOrd="0" parTransId="{933AE62D-D29C-4DC7-926E-B6EAB159E018}" sibTransId="{855C1FA8-9034-4805-AB6E-D669FA36BDA3}"/>
    <dgm:cxn modelId="{E193C04E-75B4-4134-B26C-0459E841183B}" type="presOf" srcId="{13A4914F-7766-45EB-AA79-5ED4204881E3}" destId="{85F6A08A-7886-472D-B333-2CDF9768FD27}" srcOrd="0" destOrd="2" presId="urn:microsoft.com/office/officeart/2005/8/layout/vList5"/>
    <dgm:cxn modelId="{2A3BE677-CCA9-4FA9-9DA0-2C9A66094E25}" srcId="{0C14BAAE-2924-42FE-80EA-A08AD1B9315C}" destId="{13A4914F-7766-45EB-AA79-5ED4204881E3}" srcOrd="2" destOrd="0" parTransId="{6E0FADCE-D7C4-489D-AE42-BC44BFB26ADC}" sibTransId="{B48829E4-1859-4E4F-B4C3-99DE5288BF2C}"/>
    <dgm:cxn modelId="{0132E196-AA85-4B12-B2CB-B6242CAC3ED7}" srcId="{0C14BAAE-2924-42FE-80EA-A08AD1B9315C}" destId="{2A440EAA-CF21-4182-8B04-9CEB31F171E2}" srcOrd="0" destOrd="0" parTransId="{F854E059-125A-40D6-8E88-75780C8B75AA}" sibTransId="{075608D7-0EEC-460A-AC92-55B4B4A0237D}"/>
    <dgm:cxn modelId="{2CC400AB-D166-493A-A993-02046B1EF2A7}" srcId="{0C14BAAE-2924-42FE-80EA-A08AD1B9315C}" destId="{0C930B36-33C0-4E62-B4D0-6B33DA63B54B}" srcOrd="4" destOrd="0" parTransId="{D64906F1-0030-402E-BCD7-59B90335FA8F}" sibTransId="{AEB90042-B2A4-4F5D-B9B7-73F4E1C4BD4B}"/>
    <dgm:cxn modelId="{5D9DAAB3-F720-4D2F-93E8-E136BA182587}" type="presOf" srcId="{2A440EAA-CF21-4182-8B04-9CEB31F171E2}" destId="{85F6A08A-7886-472D-B333-2CDF9768FD27}" srcOrd="0" destOrd="0" presId="urn:microsoft.com/office/officeart/2005/8/layout/vList5"/>
    <dgm:cxn modelId="{DFC58CD1-DED6-49EE-827C-F9E357473258}" type="presOf" srcId="{B0A00B98-C6C6-4D4C-9E1A-587E9C9EC098}" destId="{85F6A08A-7886-472D-B333-2CDF9768FD27}" srcOrd="0" destOrd="1" presId="urn:microsoft.com/office/officeart/2005/8/layout/vList5"/>
    <dgm:cxn modelId="{FE94B7D9-6FDC-4B50-858F-459B5215A414}" type="presOf" srcId="{01F553B0-DA5B-4B52-A763-AB7EB11E742A}" destId="{566E7F47-5D61-40FF-814B-DFB7306A3D6F}" srcOrd="0" destOrd="0" presId="urn:microsoft.com/office/officeart/2005/8/layout/vList5"/>
    <dgm:cxn modelId="{0D22F2FE-F8B1-4FB9-B3B4-9844B8835756}" srcId="{01F553B0-DA5B-4B52-A763-AB7EB11E742A}" destId="{0C14BAAE-2924-42FE-80EA-A08AD1B9315C}" srcOrd="0" destOrd="0" parTransId="{E0E7D482-43F3-4EF4-B79D-E342C14D0FB9}" sibTransId="{FFAFD9B7-1291-48D0-9C5B-E5C70FDBD4B3}"/>
    <dgm:cxn modelId="{54F4DBB7-1C59-4E3C-882D-BEB3611F2857}" type="presParOf" srcId="{566E7F47-5D61-40FF-814B-DFB7306A3D6F}" destId="{094F95AF-696F-49E6-BFCE-D0BD82E193CF}" srcOrd="0" destOrd="0" presId="urn:microsoft.com/office/officeart/2005/8/layout/vList5"/>
    <dgm:cxn modelId="{412212A5-AA31-4E02-95E8-1BB3647B9E79}" type="presParOf" srcId="{094F95AF-696F-49E6-BFCE-D0BD82E193CF}" destId="{E6FF927F-2914-40CC-9421-211622F3C873}" srcOrd="0" destOrd="0" presId="urn:microsoft.com/office/officeart/2005/8/layout/vList5"/>
    <dgm:cxn modelId="{BC3E4CAF-33C2-47C2-A1DC-312932B6F199}" type="presParOf" srcId="{094F95AF-696F-49E6-BFCE-D0BD82E193CF}" destId="{85F6A08A-7886-472D-B333-2CDF9768FD2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3E2A94-6553-4029-93FD-7A58600D30BC}" type="doc">
      <dgm:prSet loTypeId="urn:microsoft.com/office/officeart/2005/8/layout/vProcess5" loCatId="process" qsTypeId="urn:microsoft.com/office/officeart/2005/8/quickstyle/simple2" qsCatId="simple" csTypeId="urn:microsoft.com/office/officeart/2005/8/colors/accent1_2" csCatId="accent1"/>
      <dgm:spPr/>
      <dgm:t>
        <a:bodyPr/>
        <a:lstStyle/>
        <a:p>
          <a:endParaRPr lang="en-US"/>
        </a:p>
      </dgm:t>
    </dgm:pt>
    <dgm:pt modelId="{D879E2B4-2D76-41C7-8249-0873E75EC2EC}">
      <dgm:prSet/>
      <dgm:spPr/>
      <dgm:t>
        <a:bodyPr/>
        <a:lstStyle/>
        <a:p>
          <a:r>
            <a:rPr lang="en-US" b="0" i="0" baseline="0"/>
            <a:t>CNN-LSTM model demonstrated strong performance in sentiment analysis </a:t>
          </a:r>
          <a:endParaRPr lang="en-US"/>
        </a:p>
      </dgm:t>
    </dgm:pt>
    <dgm:pt modelId="{E4C415DC-B6CA-4FEE-AB9A-89101B7B864D}" type="parTrans" cxnId="{51C48E52-FDE1-436B-A6F2-4BD2FDDC94E2}">
      <dgm:prSet/>
      <dgm:spPr/>
      <dgm:t>
        <a:bodyPr/>
        <a:lstStyle/>
        <a:p>
          <a:endParaRPr lang="en-US"/>
        </a:p>
      </dgm:t>
    </dgm:pt>
    <dgm:pt modelId="{071A0BDD-9368-4CCF-A0BC-1C1E8C9A24E9}" type="sibTrans" cxnId="{51C48E52-FDE1-436B-A6F2-4BD2FDDC94E2}">
      <dgm:prSet/>
      <dgm:spPr/>
      <dgm:t>
        <a:bodyPr/>
        <a:lstStyle/>
        <a:p>
          <a:endParaRPr lang="en-US"/>
        </a:p>
      </dgm:t>
    </dgm:pt>
    <dgm:pt modelId="{2145749A-FA53-4828-8C02-4BFD2D87F1DB}">
      <dgm:prSet/>
      <dgm:spPr/>
      <dgm:t>
        <a:bodyPr/>
        <a:lstStyle/>
        <a:p>
          <a:r>
            <a:rPr lang="en-US" b="1" i="0"/>
            <a:t>Possible improvements:</a:t>
          </a:r>
          <a:endParaRPr lang="en-US"/>
        </a:p>
      </dgm:t>
    </dgm:pt>
    <dgm:pt modelId="{9F784283-CB26-4CFF-B3A4-B1800BB21222}" type="parTrans" cxnId="{FF3EF431-1EB2-49E4-A5FE-B5F450A22B4F}">
      <dgm:prSet/>
      <dgm:spPr/>
      <dgm:t>
        <a:bodyPr/>
        <a:lstStyle/>
        <a:p>
          <a:endParaRPr lang="en-US"/>
        </a:p>
      </dgm:t>
    </dgm:pt>
    <dgm:pt modelId="{C7EBEE1D-BB4E-44B1-848B-7BC967D1BD83}" type="sibTrans" cxnId="{FF3EF431-1EB2-49E4-A5FE-B5F450A22B4F}">
      <dgm:prSet/>
      <dgm:spPr/>
      <dgm:t>
        <a:bodyPr/>
        <a:lstStyle/>
        <a:p>
          <a:endParaRPr lang="en-US"/>
        </a:p>
      </dgm:t>
    </dgm:pt>
    <dgm:pt modelId="{2B520147-F76A-4B37-9F7F-3571C3C7BA80}">
      <dgm:prSet/>
      <dgm:spPr/>
      <dgm:t>
        <a:bodyPr/>
        <a:lstStyle/>
        <a:p>
          <a:r>
            <a:rPr lang="en-US" b="0" i="0"/>
            <a:t>Experiment with transformers and attention-based models</a:t>
          </a:r>
          <a:endParaRPr lang="en-US"/>
        </a:p>
      </dgm:t>
    </dgm:pt>
    <dgm:pt modelId="{9248C019-D691-42D5-B889-5BB28A3F5AAE}" type="parTrans" cxnId="{8B770A44-1F43-4B37-A083-8BFD8D9150D6}">
      <dgm:prSet/>
      <dgm:spPr/>
      <dgm:t>
        <a:bodyPr/>
        <a:lstStyle/>
        <a:p>
          <a:endParaRPr lang="en-US"/>
        </a:p>
      </dgm:t>
    </dgm:pt>
    <dgm:pt modelId="{8BA203DB-4E65-4558-9DBD-6A0A118E9BA5}" type="sibTrans" cxnId="{8B770A44-1F43-4B37-A083-8BFD8D9150D6}">
      <dgm:prSet/>
      <dgm:spPr/>
      <dgm:t>
        <a:bodyPr/>
        <a:lstStyle/>
        <a:p>
          <a:endParaRPr lang="en-US"/>
        </a:p>
      </dgm:t>
    </dgm:pt>
    <dgm:pt modelId="{B6F20C6A-B04B-4365-8E81-4D0D7D73432E}">
      <dgm:prSet/>
      <dgm:spPr/>
      <dgm:t>
        <a:bodyPr/>
        <a:lstStyle/>
        <a:p>
          <a:r>
            <a:rPr lang="en-US" b="0" i="0"/>
            <a:t>Incorporate additional features like review length and product metadata</a:t>
          </a:r>
          <a:endParaRPr lang="en-US"/>
        </a:p>
      </dgm:t>
    </dgm:pt>
    <dgm:pt modelId="{051B7E18-4072-4DE3-AF53-DE331B64BBA1}" type="parTrans" cxnId="{78BF4E06-D8B2-4D28-A1B5-74D918E7A6C3}">
      <dgm:prSet/>
      <dgm:spPr/>
      <dgm:t>
        <a:bodyPr/>
        <a:lstStyle/>
        <a:p>
          <a:endParaRPr lang="en-US"/>
        </a:p>
      </dgm:t>
    </dgm:pt>
    <dgm:pt modelId="{ED71A4E6-8ED0-4228-9537-DBF6EDFD3DE0}" type="sibTrans" cxnId="{78BF4E06-D8B2-4D28-A1B5-74D918E7A6C3}">
      <dgm:prSet/>
      <dgm:spPr/>
      <dgm:t>
        <a:bodyPr/>
        <a:lstStyle/>
        <a:p>
          <a:endParaRPr lang="en-US"/>
        </a:p>
      </dgm:t>
    </dgm:pt>
    <dgm:pt modelId="{76BE3BCF-3836-4090-82EE-A0BF4A70B2B8}" type="pres">
      <dgm:prSet presAssocID="{A73E2A94-6553-4029-93FD-7A58600D30BC}" presName="outerComposite" presStyleCnt="0">
        <dgm:presLayoutVars>
          <dgm:chMax val="5"/>
          <dgm:dir/>
          <dgm:resizeHandles val="exact"/>
        </dgm:presLayoutVars>
      </dgm:prSet>
      <dgm:spPr/>
    </dgm:pt>
    <dgm:pt modelId="{F5D4F750-F7DB-45F5-B7FF-66DBD25CBAB7}" type="pres">
      <dgm:prSet presAssocID="{A73E2A94-6553-4029-93FD-7A58600D30BC}" presName="dummyMaxCanvas" presStyleCnt="0">
        <dgm:presLayoutVars/>
      </dgm:prSet>
      <dgm:spPr/>
    </dgm:pt>
    <dgm:pt modelId="{2CC1D383-1ED0-4199-AC99-E9844B7754CD}" type="pres">
      <dgm:prSet presAssocID="{A73E2A94-6553-4029-93FD-7A58600D30BC}" presName="TwoNodes_1" presStyleLbl="node1" presStyleIdx="0" presStyleCnt="2">
        <dgm:presLayoutVars>
          <dgm:bulletEnabled val="1"/>
        </dgm:presLayoutVars>
      </dgm:prSet>
      <dgm:spPr/>
    </dgm:pt>
    <dgm:pt modelId="{D6B8D6C5-4220-421A-A71A-43AC7FC687BE}" type="pres">
      <dgm:prSet presAssocID="{A73E2A94-6553-4029-93FD-7A58600D30BC}" presName="TwoNodes_2" presStyleLbl="node1" presStyleIdx="1" presStyleCnt="2">
        <dgm:presLayoutVars>
          <dgm:bulletEnabled val="1"/>
        </dgm:presLayoutVars>
      </dgm:prSet>
      <dgm:spPr/>
    </dgm:pt>
    <dgm:pt modelId="{EB30D7BD-47D6-46C5-A8BA-6DD0333C3CF7}" type="pres">
      <dgm:prSet presAssocID="{A73E2A94-6553-4029-93FD-7A58600D30BC}" presName="TwoConn_1-2" presStyleLbl="fgAccFollowNode1" presStyleIdx="0" presStyleCnt="1">
        <dgm:presLayoutVars>
          <dgm:bulletEnabled val="1"/>
        </dgm:presLayoutVars>
      </dgm:prSet>
      <dgm:spPr/>
    </dgm:pt>
    <dgm:pt modelId="{B88F1064-974D-4EC3-82C4-93737375C765}" type="pres">
      <dgm:prSet presAssocID="{A73E2A94-6553-4029-93FD-7A58600D30BC}" presName="TwoNodes_1_text" presStyleLbl="node1" presStyleIdx="1" presStyleCnt="2">
        <dgm:presLayoutVars>
          <dgm:bulletEnabled val="1"/>
        </dgm:presLayoutVars>
      </dgm:prSet>
      <dgm:spPr/>
    </dgm:pt>
    <dgm:pt modelId="{F06026E7-9F2D-4AB9-B1A8-9B36604BBDD9}" type="pres">
      <dgm:prSet presAssocID="{A73E2A94-6553-4029-93FD-7A58600D30BC}" presName="TwoNodes_2_text" presStyleLbl="node1" presStyleIdx="1" presStyleCnt="2">
        <dgm:presLayoutVars>
          <dgm:bulletEnabled val="1"/>
        </dgm:presLayoutVars>
      </dgm:prSet>
      <dgm:spPr/>
    </dgm:pt>
  </dgm:ptLst>
  <dgm:cxnLst>
    <dgm:cxn modelId="{78BF4E06-D8B2-4D28-A1B5-74D918E7A6C3}" srcId="{2145749A-FA53-4828-8C02-4BFD2D87F1DB}" destId="{B6F20C6A-B04B-4365-8E81-4D0D7D73432E}" srcOrd="1" destOrd="0" parTransId="{051B7E18-4072-4DE3-AF53-DE331B64BBA1}" sibTransId="{ED71A4E6-8ED0-4228-9537-DBF6EDFD3DE0}"/>
    <dgm:cxn modelId="{FF3EF431-1EB2-49E4-A5FE-B5F450A22B4F}" srcId="{A73E2A94-6553-4029-93FD-7A58600D30BC}" destId="{2145749A-FA53-4828-8C02-4BFD2D87F1DB}" srcOrd="1" destOrd="0" parTransId="{9F784283-CB26-4CFF-B3A4-B1800BB21222}" sibTransId="{C7EBEE1D-BB4E-44B1-848B-7BC967D1BD83}"/>
    <dgm:cxn modelId="{F034B336-F5D7-4592-8A94-FC1788925DE9}" type="presOf" srcId="{2145749A-FA53-4828-8C02-4BFD2D87F1DB}" destId="{D6B8D6C5-4220-421A-A71A-43AC7FC687BE}" srcOrd="0" destOrd="0" presId="urn:microsoft.com/office/officeart/2005/8/layout/vProcess5"/>
    <dgm:cxn modelId="{8B770A44-1F43-4B37-A083-8BFD8D9150D6}" srcId="{2145749A-FA53-4828-8C02-4BFD2D87F1DB}" destId="{2B520147-F76A-4B37-9F7F-3571C3C7BA80}" srcOrd="0" destOrd="0" parTransId="{9248C019-D691-42D5-B889-5BB28A3F5AAE}" sibTransId="{8BA203DB-4E65-4558-9DBD-6A0A118E9BA5}"/>
    <dgm:cxn modelId="{B07B2D50-284C-4CB8-92AA-F8E990BA6956}" type="presOf" srcId="{2B520147-F76A-4B37-9F7F-3571C3C7BA80}" destId="{F06026E7-9F2D-4AB9-B1A8-9B36604BBDD9}" srcOrd="1" destOrd="1" presId="urn:microsoft.com/office/officeart/2005/8/layout/vProcess5"/>
    <dgm:cxn modelId="{51C48E52-FDE1-436B-A6F2-4BD2FDDC94E2}" srcId="{A73E2A94-6553-4029-93FD-7A58600D30BC}" destId="{D879E2B4-2D76-41C7-8249-0873E75EC2EC}" srcOrd="0" destOrd="0" parTransId="{E4C415DC-B6CA-4FEE-AB9A-89101B7B864D}" sibTransId="{071A0BDD-9368-4CCF-A0BC-1C1E8C9A24E9}"/>
    <dgm:cxn modelId="{78EA0E88-F7E0-4E30-93E8-154DB4203558}" type="presOf" srcId="{2145749A-FA53-4828-8C02-4BFD2D87F1DB}" destId="{F06026E7-9F2D-4AB9-B1A8-9B36604BBDD9}" srcOrd="1" destOrd="0" presId="urn:microsoft.com/office/officeart/2005/8/layout/vProcess5"/>
    <dgm:cxn modelId="{3AD579AA-4DEB-42D7-9629-0DD79F3394CD}" type="presOf" srcId="{B6F20C6A-B04B-4365-8E81-4D0D7D73432E}" destId="{D6B8D6C5-4220-421A-A71A-43AC7FC687BE}" srcOrd="0" destOrd="2" presId="urn:microsoft.com/office/officeart/2005/8/layout/vProcess5"/>
    <dgm:cxn modelId="{D6C136B3-A4D3-4FB8-8C28-86973483BC06}" type="presOf" srcId="{A73E2A94-6553-4029-93FD-7A58600D30BC}" destId="{76BE3BCF-3836-4090-82EE-A0BF4A70B2B8}" srcOrd="0" destOrd="0" presId="urn:microsoft.com/office/officeart/2005/8/layout/vProcess5"/>
    <dgm:cxn modelId="{442030B6-DBCB-4400-BBC3-8E357496E916}" type="presOf" srcId="{2B520147-F76A-4B37-9F7F-3571C3C7BA80}" destId="{D6B8D6C5-4220-421A-A71A-43AC7FC687BE}" srcOrd="0" destOrd="1" presId="urn:microsoft.com/office/officeart/2005/8/layout/vProcess5"/>
    <dgm:cxn modelId="{BECF90D6-C28E-4468-8F5E-395F136DF4F5}" type="presOf" srcId="{B6F20C6A-B04B-4365-8E81-4D0D7D73432E}" destId="{F06026E7-9F2D-4AB9-B1A8-9B36604BBDD9}" srcOrd="1" destOrd="2" presId="urn:microsoft.com/office/officeart/2005/8/layout/vProcess5"/>
    <dgm:cxn modelId="{35E4E2DD-70F6-47EC-8F85-781253D38871}" type="presOf" srcId="{D879E2B4-2D76-41C7-8249-0873E75EC2EC}" destId="{B88F1064-974D-4EC3-82C4-93737375C765}" srcOrd="1" destOrd="0" presId="urn:microsoft.com/office/officeart/2005/8/layout/vProcess5"/>
    <dgm:cxn modelId="{9BC67DF0-69D1-469B-890F-032B37777153}" type="presOf" srcId="{D879E2B4-2D76-41C7-8249-0873E75EC2EC}" destId="{2CC1D383-1ED0-4199-AC99-E9844B7754CD}" srcOrd="0" destOrd="0" presId="urn:microsoft.com/office/officeart/2005/8/layout/vProcess5"/>
    <dgm:cxn modelId="{E908B2FE-FDD6-45A8-9D85-C9AB6E9F8F88}" type="presOf" srcId="{071A0BDD-9368-4CCF-A0BC-1C1E8C9A24E9}" destId="{EB30D7BD-47D6-46C5-A8BA-6DD0333C3CF7}" srcOrd="0" destOrd="0" presId="urn:microsoft.com/office/officeart/2005/8/layout/vProcess5"/>
    <dgm:cxn modelId="{5FD0A01B-2BAA-43F8-8FDE-7B8719A0164F}" type="presParOf" srcId="{76BE3BCF-3836-4090-82EE-A0BF4A70B2B8}" destId="{F5D4F750-F7DB-45F5-B7FF-66DBD25CBAB7}" srcOrd="0" destOrd="0" presId="urn:microsoft.com/office/officeart/2005/8/layout/vProcess5"/>
    <dgm:cxn modelId="{A512FD88-1276-4C97-8344-9827BC187A54}" type="presParOf" srcId="{76BE3BCF-3836-4090-82EE-A0BF4A70B2B8}" destId="{2CC1D383-1ED0-4199-AC99-E9844B7754CD}" srcOrd="1" destOrd="0" presId="urn:microsoft.com/office/officeart/2005/8/layout/vProcess5"/>
    <dgm:cxn modelId="{525F822B-355F-434B-BA01-666AC138F3DB}" type="presParOf" srcId="{76BE3BCF-3836-4090-82EE-A0BF4A70B2B8}" destId="{D6B8D6C5-4220-421A-A71A-43AC7FC687BE}" srcOrd="2" destOrd="0" presId="urn:microsoft.com/office/officeart/2005/8/layout/vProcess5"/>
    <dgm:cxn modelId="{4AC3E477-D7AF-4907-86F0-D0A9648590D2}" type="presParOf" srcId="{76BE3BCF-3836-4090-82EE-A0BF4A70B2B8}" destId="{EB30D7BD-47D6-46C5-A8BA-6DD0333C3CF7}" srcOrd="3" destOrd="0" presId="urn:microsoft.com/office/officeart/2005/8/layout/vProcess5"/>
    <dgm:cxn modelId="{013645C4-FFA3-47BC-8377-9DA0D89390CE}" type="presParOf" srcId="{76BE3BCF-3836-4090-82EE-A0BF4A70B2B8}" destId="{B88F1064-974D-4EC3-82C4-93737375C765}" srcOrd="4" destOrd="0" presId="urn:microsoft.com/office/officeart/2005/8/layout/vProcess5"/>
    <dgm:cxn modelId="{3F4E1E6B-6FC3-4294-A023-2D35D6049937}" type="presParOf" srcId="{76BE3BCF-3836-4090-82EE-A0BF4A70B2B8}" destId="{F06026E7-9F2D-4AB9-B1A8-9B36604BBDD9}"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8EC0A-A03A-45FE-A56D-A71E71289B61}">
      <dsp:nvSpPr>
        <dsp:cNvPr id="0" name=""/>
        <dsp:cNvSpPr/>
      </dsp:nvSpPr>
      <dsp:spPr>
        <a:xfrm>
          <a:off x="0" y="0"/>
          <a:ext cx="6638925" cy="166469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dataset is a collection of Amazon Fine Food reviews, containing diverse customer opinions and offering insights into consumer preferences and satisfaction, making it ideal for sentiment analysis. </a:t>
          </a:r>
        </a:p>
      </dsp:txBody>
      <dsp:txXfrm>
        <a:off x="48757" y="48757"/>
        <a:ext cx="4918330" cy="1567183"/>
      </dsp:txXfrm>
    </dsp:sp>
    <dsp:sp modelId="{29460D02-41FC-4643-AC20-BD55933EA234}">
      <dsp:nvSpPr>
        <dsp:cNvPr id="0" name=""/>
        <dsp:cNvSpPr/>
      </dsp:nvSpPr>
      <dsp:spPr>
        <a:xfrm>
          <a:off x="1171574" y="2034630"/>
          <a:ext cx="6638925" cy="166469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It consists of the text attribute, which is the actual text of the food review, and the score, a rating from 1 to 5 indicating the level of satisfaction with the product.</a:t>
          </a:r>
        </a:p>
      </dsp:txBody>
      <dsp:txXfrm>
        <a:off x="1220331" y="2083387"/>
        <a:ext cx="4287782" cy="1567183"/>
      </dsp:txXfrm>
    </dsp:sp>
    <dsp:sp modelId="{B80123FA-B00D-49E5-B4F6-1381F977B5AB}">
      <dsp:nvSpPr>
        <dsp:cNvPr id="0" name=""/>
        <dsp:cNvSpPr/>
      </dsp:nvSpPr>
      <dsp:spPr>
        <a:xfrm>
          <a:off x="5556871" y="1308637"/>
          <a:ext cx="1082053" cy="1082053"/>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800333" y="1308637"/>
        <a:ext cx="595129" cy="814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6A08A-7886-472D-B333-2CDF9768FD27}">
      <dsp:nvSpPr>
        <dsp:cNvPr id="0" name=""/>
        <dsp:cNvSpPr/>
      </dsp:nvSpPr>
      <dsp:spPr>
        <a:xfrm rot="5400000">
          <a:off x="6006808" y="-1692926"/>
          <a:ext cx="2909392" cy="702259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285750" lvl="1" indent="-285750" algn="l" defTabSz="1466850">
            <a:lnSpc>
              <a:spcPct val="90000"/>
            </a:lnSpc>
            <a:spcBef>
              <a:spcPct val="0"/>
            </a:spcBef>
            <a:spcAft>
              <a:spcPct val="15000"/>
            </a:spcAft>
            <a:buChar char="•"/>
          </a:pPr>
          <a:r>
            <a:rPr lang="en-US" sz="3300" b="1" kern="1200"/>
            <a:t>Lowercasing</a:t>
          </a:r>
          <a:endParaRPr lang="en-US" sz="3300" kern="1200"/>
        </a:p>
        <a:p>
          <a:pPr marL="285750" lvl="1" indent="-285750" algn="l" defTabSz="1466850">
            <a:lnSpc>
              <a:spcPct val="90000"/>
            </a:lnSpc>
            <a:spcBef>
              <a:spcPct val="0"/>
            </a:spcBef>
            <a:spcAft>
              <a:spcPct val="15000"/>
            </a:spcAft>
            <a:buChar char="•"/>
          </a:pPr>
          <a:r>
            <a:rPr lang="en-US" sz="3300" b="1" i="0" kern="1200" baseline="0"/>
            <a:t>Tokenization</a:t>
          </a:r>
          <a:endParaRPr lang="en-US" sz="3300" kern="1200"/>
        </a:p>
        <a:p>
          <a:pPr marL="285750" lvl="1" indent="-285750" algn="l" defTabSz="1466850">
            <a:lnSpc>
              <a:spcPct val="90000"/>
            </a:lnSpc>
            <a:spcBef>
              <a:spcPct val="0"/>
            </a:spcBef>
            <a:spcAft>
              <a:spcPct val="15000"/>
            </a:spcAft>
            <a:buChar char="•"/>
          </a:pPr>
          <a:r>
            <a:rPr lang="en-US" sz="3300" b="1" kern="1200"/>
            <a:t>Removing Stop words</a:t>
          </a:r>
          <a:endParaRPr lang="en-US" sz="3300" kern="1200"/>
        </a:p>
        <a:p>
          <a:pPr marL="285750" lvl="1" indent="-285750" algn="l" defTabSz="1466850">
            <a:lnSpc>
              <a:spcPct val="90000"/>
            </a:lnSpc>
            <a:spcBef>
              <a:spcPct val="0"/>
            </a:spcBef>
            <a:spcAft>
              <a:spcPct val="15000"/>
            </a:spcAft>
            <a:buChar char="•"/>
          </a:pPr>
          <a:r>
            <a:rPr lang="en-US" sz="3300" b="1" i="0" kern="1200" baseline="0"/>
            <a:t>Lemmatization</a:t>
          </a:r>
          <a:endParaRPr lang="en-US" sz="3300" kern="1200"/>
        </a:p>
        <a:p>
          <a:pPr marL="285750" lvl="1" indent="-285750" algn="l" defTabSz="1466850">
            <a:lnSpc>
              <a:spcPct val="90000"/>
            </a:lnSpc>
            <a:spcBef>
              <a:spcPct val="0"/>
            </a:spcBef>
            <a:spcAft>
              <a:spcPct val="15000"/>
            </a:spcAft>
            <a:buChar char="•"/>
          </a:pPr>
          <a:r>
            <a:rPr lang="en-US" sz="3300" b="1" kern="1200" dirty="0"/>
            <a:t>Class balancing via </a:t>
          </a:r>
          <a:r>
            <a:rPr lang="en-US" sz="3300" b="1" kern="1200" dirty="0" err="1"/>
            <a:t>downsampling</a:t>
          </a:r>
          <a:endParaRPr lang="en-US" sz="3300" kern="1200" dirty="0"/>
        </a:p>
      </dsp:txBody>
      <dsp:txXfrm rot="-5400000">
        <a:off x="3950209" y="505698"/>
        <a:ext cx="6880567" cy="2625342"/>
      </dsp:txXfrm>
    </dsp:sp>
    <dsp:sp modelId="{E6FF927F-2914-40CC-9421-211622F3C873}">
      <dsp:nvSpPr>
        <dsp:cNvPr id="0" name=""/>
        <dsp:cNvSpPr/>
      </dsp:nvSpPr>
      <dsp:spPr>
        <a:xfrm>
          <a:off x="0" y="0"/>
          <a:ext cx="3950208" cy="36367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550" tIns="104775" rIns="209550" bIns="104775" numCol="1" spcCol="1270" anchor="ctr" anchorCtr="0">
          <a:noAutofit/>
        </a:bodyPr>
        <a:lstStyle/>
        <a:p>
          <a:pPr marL="0" lvl="0" indent="0" algn="ctr" defTabSz="2444750">
            <a:lnSpc>
              <a:spcPct val="90000"/>
            </a:lnSpc>
            <a:spcBef>
              <a:spcPct val="0"/>
            </a:spcBef>
            <a:spcAft>
              <a:spcPct val="35000"/>
            </a:spcAft>
            <a:buNone/>
          </a:pPr>
          <a:r>
            <a:rPr lang="en-US" sz="5500" b="1" kern="1200"/>
            <a:t>P</a:t>
          </a:r>
          <a:r>
            <a:rPr lang="en-US" sz="5500" b="1" i="0" kern="1200" baseline="0"/>
            <a:t>re-processing steps:</a:t>
          </a:r>
          <a:endParaRPr lang="en-US" sz="5500" kern="1200"/>
        </a:p>
      </dsp:txBody>
      <dsp:txXfrm>
        <a:off x="177531" y="177531"/>
        <a:ext cx="3595146" cy="32816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1D383-1ED0-4199-AC99-E9844B7754CD}">
      <dsp:nvSpPr>
        <dsp:cNvPr id="0" name=""/>
        <dsp:cNvSpPr/>
      </dsp:nvSpPr>
      <dsp:spPr>
        <a:xfrm>
          <a:off x="0" y="0"/>
          <a:ext cx="9326880" cy="1636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baseline="0"/>
            <a:t>CNN-LSTM model demonstrated strong performance in sentiment analysis </a:t>
          </a:r>
          <a:endParaRPr lang="en-US" sz="2400" kern="1200"/>
        </a:p>
      </dsp:txBody>
      <dsp:txXfrm>
        <a:off x="47932" y="47932"/>
        <a:ext cx="7635396" cy="1540669"/>
      </dsp:txXfrm>
    </dsp:sp>
    <dsp:sp modelId="{D6B8D6C5-4220-421A-A71A-43AC7FC687BE}">
      <dsp:nvSpPr>
        <dsp:cNvPr id="0" name=""/>
        <dsp:cNvSpPr/>
      </dsp:nvSpPr>
      <dsp:spPr>
        <a:xfrm>
          <a:off x="1645919" y="2000207"/>
          <a:ext cx="9326880" cy="1636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a:t>Possible improvements:</a:t>
          </a:r>
          <a:endParaRPr lang="en-US" sz="2400" kern="1200"/>
        </a:p>
        <a:p>
          <a:pPr marL="171450" lvl="1" indent="-171450" algn="l" defTabSz="844550">
            <a:lnSpc>
              <a:spcPct val="90000"/>
            </a:lnSpc>
            <a:spcBef>
              <a:spcPct val="0"/>
            </a:spcBef>
            <a:spcAft>
              <a:spcPct val="15000"/>
            </a:spcAft>
            <a:buChar char="•"/>
          </a:pPr>
          <a:r>
            <a:rPr lang="en-US" sz="1900" b="0" i="0" kern="1200"/>
            <a:t>Experiment with transformers and attention-based models</a:t>
          </a:r>
          <a:endParaRPr lang="en-US" sz="1900" kern="1200"/>
        </a:p>
        <a:p>
          <a:pPr marL="171450" lvl="1" indent="-171450" algn="l" defTabSz="844550">
            <a:lnSpc>
              <a:spcPct val="90000"/>
            </a:lnSpc>
            <a:spcBef>
              <a:spcPct val="0"/>
            </a:spcBef>
            <a:spcAft>
              <a:spcPct val="15000"/>
            </a:spcAft>
            <a:buChar char="•"/>
          </a:pPr>
          <a:r>
            <a:rPr lang="en-US" sz="1900" b="0" i="0" kern="1200"/>
            <a:t>Incorporate additional features like review length and product metadata</a:t>
          </a:r>
          <a:endParaRPr lang="en-US" sz="1900" kern="1200"/>
        </a:p>
      </dsp:txBody>
      <dsp:txXfrm>
        <a:off x="1693851" y="2048139"/>
        <a:ext cx="6521349" cy="1540669"/>
      </dsp:txXfrm>
    </dsp:sp>
    <dsp:sp modelId="{EB30D7BD-47D6-46C5-A8BA-6DD0333C3CF7}">
      <dsp:nvSpPr>
        <dsp:cNvPr id="0" name=""/>
        <dsp:cNvSpPr/>
      </dsp:nvSpPr>
      <dsp:spPr>
        <a:xfrm>
          <a:off x="8263133" y="1286496"/>
          <a:ext cx="1063746" cy="106374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502476" y="1286496"/>
        <a:ext cx="585060" cy="80046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10/19/2024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EF647-63D6-6CBE-F9E6-7A607EBF24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80583B-6885-D3A1-4B86-6012BC9824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AB5025-86E5-87DB-DA6A-3C48011E37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61032D-0B63-5A8D-4966-62C017A0318D}"/>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3017860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5ABAB-CF74-36D9-9725-22793621A9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19F644-6737-61E9-F9B2-EC70BA4E75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7B3AF8-D329-182E-1B11-F74FE2DFE7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89219A-8C40-1897-B743-CA33976271A3}"/>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3616098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315A8-9412-5C17-343C-230B69D2BA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74E141-5FF2-4294-3DDE-4E3B871B6D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4D63BA-56F3-4C4D-DE4E-4B83958CDF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669326-64C3-B479-738D-E66EF0A58D7A}"/>
              </a:ext>
            </a:extLst>
          </p:cNvPr>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3502758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9BB78-F491-56D7-78C4-554688265E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8DCC8D-0883-CE4C-82A1-97E6EA70CF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DCEDA2-CD9E-183D-B9A4-9EBAB7C9F34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4B433A-9483-DDCC-6642-F29DF565EFED}"/>
              </a:ext>
            </a:extLst>
          </p:cNvPr>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095639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C5E3F-2C28-3550-365E-AAE6BC63C4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D96B49-BD5B-C81F-A5E8-4E7F1F2E17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89373B-74CD-D37A-4CB4-316A3B9BCE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A10C49-EB87-EF97-EB95-D468CAB05045}"/>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179343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50C21-BBA2-3074-AD58-D25EDA06F2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51407F-993E-01B3-A123-B9275816FC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9A9C99-0DF7-F3EE-1BBA-56C0AB600C6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7B000D-CFAF-5A2A-D1E5-5096EA5F1D11}"/>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810633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B25B5-ECB7-72EE-6E8D-F7DBBBCDB3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E9A406-3916-72DB-CDA7-622733F452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119DB8-C9EE-3D04-83FB-D60C2100EF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E0BBBC-7DAF-1A97-7D91-FC48C15A6C33}"/>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339204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7DA25-80E1-0C90-6C95-91D47ABDCA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E74C42-431C-C32B-68C1-B1DFC945A0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54C67-5F11-402A-D489-1013FF18F9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86A8EF-BC86-1787-8FFA-87FBB3BAE3DC}"/>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187703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E7733-64F7-818F-B9BA-FEFC57D4BC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62298B-3458-C35C-8244-B25935E0C1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E48335-C565-91EA-84A9-A87845745D7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885DA5-C3C1-948E-C23F-F2B1CE500625}"/>
              </a:ext>
            </a:extLst>
          </p:cNvPr>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63427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288656" y="575381"/>
            <a:ext cx="7315200" cy="3291840"/>
          </a:xfrm>
        </p:spPr>
        <p:txBody>
          <a:bodyPr/>
          <a:lstStyle/>
          <a:p>
            <a:r>
              <a:rPr lang="en-US" sz="4800" dirty="0"/>
              <a:t>Food Reviews </a:t>
            </a:r>
            <a:br>
              <a:rPr lang="en-US" sz="4800" dirty="0"/>
            </a:br>
            <a:r>
              <a:rPr lang="en-US" sz="4800" dirty="0"/>
              <a:t>Sentiment Analysis</a:t>
            </a:r>
          </a:p>
        </p:txBody>
      </p:sp>
    </p:spTree>
    <p:extLst>
      <p:ext uri="{BB962C8B-B14F-4D97-AF65-F5344CB8AC3E}">
        <p14:creationId xmlns:p14="http://schemas.microsoft.com/office/powerpoint/2010/main" val="339030422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1E7EE-37CE-B52C-119F-B3A137649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1F9919-03CD-1AA8-D7F7-B25622F5D114}"/>
              </a:ext>
            </a:extLst>
          </p:cNvPr>
          <p:cNvSpPr>
            <a:spLocks noGrp="1"/>
          </p:cNvSpPr>
          <p:nvPr>
            <p:ph type="title"/>
          </p:nvPr>
        </p:nvSpPr>
        <p:spPr>
          <a:xfrm>
            <a:off x="594360" y="198408"/>
            <a:ext cx="10972800" cy="1574317"/>
          </a:xfrm>
        </p:spPr>
        <p:txBody>
          <a:bodyPr anchor="b">
            <a:normAutofit/>
          </a:bodyPr>
          <a:lstStyle/>
          <a:p>
            <a:r>
              <a:rPr lang="en-US" dirty="0"/>
              <a:t>Model Performance</a:t>
            </a:r>
          </a:p>
        </p:txBody>
      </p:sp>
      <p:sp>
        <p:nvSpPr>
          <p:cNvPr id="3" name="Content Placeholder 2">
            <a:extLst>
              <a:ext uri="{FF2B5EF4-FFF2-40B4-BE49-F238E27FC236}">
                <a16:creationId xmlns:a16="http://schemas.microsoft.com/office/drawing/2014/main" id="{C9DF7B1F-AC33-1C3A-9BBB-3460A18911F3}"/>
              </a:ext>
            </a:extLst>
          </p:cNvPr>
          <p:cNvSpPr>
            <a:spLocks noGrp="1"/>
          </p:cNvSpPr>
          <p:nvPr>
            <p:ph sz="quarter" idx="14"/>
          </p:nvPr>
        </p:nvSpPr>
        <p:spPr>
          <a:xfrm>
            <a:off x="594360" y="2474221"/>
            <a:ext cx="5501640" cy="441507"/>
          </a:xfrm>
        </p:spPr>
        <p:txBody>
          <a:bodyPr>
            <a:noAutofit/>
          </a:bodyPr>
          <a:lstStyle/>
          <a:p>
            <a:pPr marL="0" indent="0">
              <a:buNone/>
            </a:pPr>
            <a:r>
              <a:rPr lang="en-US" sz="2400" b="0" i="0" u="none" strike="noStrike" baseline="0" dirty="0"/>
              <a:t>Test accuracy: 84%±2</a:t>
            </a:r>
          </a:p>
          <a:p>
            <a:pPr marL="0" indent="0" algn="l">
              <a:buNone/>
            </a:pPr>
            <a:endParaRPr lang="en-US" sz="2400" b="0" i="0" u="none" strike="noStrike" baseline="0" dirty="0"/>
          </a:p>
        </p:txBody>
      </p:sp>
      <p:pic>
        <p:nvPicPr>
          <p:cNvPr id="6" name="Picture 5">
            <a:extLst>
              <a:ext uri="{FF2B5EF4-FFF2-40B4-BE49-F238E27FC236}">
                <a16:creationId xmlns:a16="http://schemas.microsoft.com/office/drawing/2014/main" id="{473EB03C-F825-E586-A124-D010769E806A}"/>
              </a:ext>
            </a:extLst>
          </p:cNvPr>
          <p:cNvPicPr>
            <a:picLocks noChangeAspect="1"/>
          </p:cNvPicPr>
          <p:nvPr/>
        </p:nvPicPr>
        <p:blipFill>
          <a:blip r:embed="rId3"/>
          <a:stretch>
            <a:fillRect/>
          </a:stretch>
        </p:blipFill>
        <p:spPr>
          <a:xfrm>
            <a:off x="356546" y="3429000"/>
            <a:ext cx="6264159" cy="1927933"/>
          </a:xfrm>
          <a:prstGeom prst="rect">
            <a:avLst/>
          </a:prstGeom>
        </p:spPr>
      </p:pic>
      <p:pic>
        <p:nvPicPr>
          <p:cNvPr id="9" name="Picture 8">
            <a:extLst>
              <a:ext uri="{FF2B5EF4-FFF2-40B4-BE49-F238E27FC236}">
                <a16:creationId xmlns:a16="http://schemas.microsoft.com/office/drawing/2014/main" id="{FE38B85C-9030-E1B2-26DC-CB96CCA257C1}"/>
              </a:ext>
            </a:extLst>
          </p:cNvPr>
          <p:cNvPicPr>
            <a:picLocks noChangeAspect="1"/>
          </p:cNvPicPr>
          <p:nvPr/>
        </p:nvPicPr>
        <p:blipFill>
          <a:blip r:embed="rId4"/>
          <a:stretch>
            <a:fillRect/>
          </a:stretch>
        </p:blipFill>
        <p:spPr>
          <a:xfrm>
            <a:off x="5985972" y="3280058"/>
            <a:ext cx="5944432" cy="3379534"/>
          </a:xfrm>
          <a:prstGeom prst="rect">
            <a:avLst/>
          </a:prstGeom>
        </p:spPr>
      </p:pic>
    </p:spTree>
    <p:extLst>
      <p:ext uri="{BB962C8B-B14F-4D97-AF65-F5344CB8AC3E}">
        <p14:creationId xmlns:p14="http://schemas.microsoft.com/office/powerpoint/2010/main" val="124899034"/>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045F4-BE78-0F8E-32DF-372B5EFC01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82B4A9-44BB-55F1-2B32-FB22568C8370}"/>
              </a:ext>
            </a:extLst>
          </p:cNvPr>
          <p:cNvSpPr>
            <a:spLocks noGrp="1"/>
          </p:cNvSpPr>
          <p:nvPr>
            <p:ph type="title"/>
          </p:nvPr>
        </p:nvSpPr>
        <p:spPr>
          <a:xfrm>
            <a:off x="575310" y="278129"/>
            <a:ext cx="5063490" cy="2354026"/>
          </a:xfrm>
        </p:spPr>
        <p:txBody>
          <a:bodyPr anchor="b">
            <a:normAutofit/>
          </a:bodyPr>
          <a:lstStyle/>
          <a:p>
            <a:r>
              <a:rPr lang="en-US" dirty="0"/>
              <a:t>Model Performance</a:t>
            </a:r>
          </a:p>
        </p:txBody>
      </p:sp>
      <p:sp>
        <p:nvSpPr>
          <p:cNvPr id="3" name="Content Placeholder 2">
            <a:extLst>
              <a:ext uri="{FF2B5EF4-FFF2-40B4-BE49-F238E27FC236}">
                <a16:creationId xmlns:a16="http://schemas.microsoft.com/office/drawing/2014/main" id="{A0CC85DD-A12B-AAAB-A3F1-DF4671C28FD0}"/>
              </a:ext>
            </a:extLst>
          </p:cNvPr>
          <p:cNvSpPr>
            <a:spLocks noGrp="1"/>
          </p:cNvSpPr>
          <p:nvPr>
            <p:ph sz="quarter" idx="16"/>
          </p:nvPr>
        </p:nvSpPr>
        <p:spPr>
          <a:xfrm>
            <a:off x="594360" y="3279579"/>
            <a:ext cx="5215890" cy="873321"/>
          </a:xfrm>
        </p:spPr>
        <p:txBody>
          <a:bodyPr>
            <a:normAutofit/>
          </a:bodyPr>
          <a:lstStyle/>
          <a:p>
            <a:pPr marL="0" indent="0">
              <a:buNone/>
            </a:pPr>
            <a:r>
              <a:rPr lang="en-US" sz="3200" b="1" i="0" u="none" strike="noStrike" baseline="0" dirty="0"/>
              <a:t>Confusion Matrix</a:t>
            </a:r>
          </a:p>
          <a:p>
            <a:pPr marL="0" indent="0">
              <a:buNone/>
            </a:pPr>
            <a:endParaRPr lang="en-US" sz="3200" b="1" i="0" u="none" strike="noStrike" baseline="0" dirty="0"/>
          </a:p>
        </p:txBody>
      </p:sp>
      <p:pic>
        <p:nvPicPr>
          <p:cNvPr id="5" name="Picture 4">
            <a:extLst>
              <a:ext uri="{FF2B5EF4-FFF2-40B4-BE49-F238E27FC236}">
                <a16:creationId xmlns:a16="http://schemas.microsoft.com/office/drawing/2014/main" id="{7DF205E4-69D7-34FE-DD3A-189A05B74EB8}"/>
              </a:ext>
            </a:extLst>
          </p:cNvPr>
          <p:cNvPicPr>
            <a:picLocks noChangeAspect="1"/>
          </p:cNvPicPr>
          <p:nvPr/>
        </p:nvPicPr>
        <p:blipFill>
          <a:blip r:embed="rId3"/>
          <a:stretch>
            <a:fillRect/>
          </a:stretch>
        </p:blipFill>
        <p:spPr>
          <a:xfrm>
            <a:off x="6096000" y="844050"/>
            <a:ext cx="6118225" cy="5169899"/>
          </a:xfrm>
          <a:prstGeom prst="rect">
            <a:avLst/>
          </a:prstGeom>
          <a:noFill/>
        </p:spPr>
      </p:pic>
    </p:spTree>
    <p:extLst>
      <p:ext uri="{BB962C8B-B14F-4D97-AF65-F5344CB8AC3E}">
        <p14:creationId xmlns:p14="http://schemas.microsoft.com/office/powerpoint/2010/main" val="3515469730"/>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990A1-60B1-023F-F0AD-0A6FBBC568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A8126-C7E3-2A26-A241-9891A97B3367}"/>
              </a:ext>
            </a:extLst>
          </p:cNvPr>
          <p:cNvSpPr>
            <a:spLocks noGrp="1"/>
          </p:cNvSpPr>
          <p:nvPr>
            <p:ph type="title"/>
          </p:nvPr>
        </p:nvSpPr>
        <p:spPr>
          <a:xfrm>
            <a:off x="575310" y="278129"/>
            <a:ext cx="5044440" cy="2354026"/>
          </a:xfrm>
        </p:spPr>
        <p:txBody>
          <a:bodyPr anchor="b">
            <a:normAutofit/>
          </a:bodyPr>
          <a:lstStyle/>
          <a:p>
            <a:r>
              <a:rPr lang="en-US" dirty="0"/>
              <a:t>Model Performance</a:t>
            </a:r>
          </a:p>
        </p:txBody>
      </p:sp>
      <p:sp>
        <p:nvSpPr>
          <p:cNvPr id="3" name="Content Placeholder 2">
            <a:extLst>
              <a:ext uri="{FF2B5EF4-FFF2-40B4-BE49-F238E27FC236}">
                <a16:creationId xmlns:a16="http://schemas.microsoft.com/office/drawing/2014/main" id="{D752FBA9-DCCF-5507-51BA-BFC84D89F724}"/>
              </a:ext>
            </a:extLst>
          </p:cNvPr>
          <p:cNvSpPr>
            <a:spLocks noGrp="1"/>
          </p:cNvSpPr>
          <p:nvPr>
            <p:ph sz="quarter" idx="16"/>
          </p:nvPr>
        </p:nvSpPr>
        <p:spPr>
          <a:xfrm>
            <a:off x="594360" y="3279579"/>
            <a:ext cx="5044440" cy="2994415"/>
          </a:xfrm>
        </p:spPr>
        <p:txBody>
          <a:bodyPr>
            <a:normAutofit/>
          </a:bodyPr>
          <a:lstStyle/>
          <a:p>
            <a:pPr marL="0" indent="0">
              <a:buNone/>
            </a:pPr>
            <a:r>
              <a:rPr lang="en-US" b="1" i="0" u="none" strike="noStrike" baseline="0"/>
              <a:t>Precision-Recall Curve</a:t>
            </a:r>
          </a:p>
          <a:p>
            <a:pPr marL="0" indent="0">
              <a:buNone/>
            </a:pPr>
            <a:endParaRPr lang="en-US" b="1" i="0" u="none" strike="noStrike" baseline="0"/>
          </a:p>
        </p:txBody>
      </p:sp>
      <p:pic>
        <p:nvPicPr>
          <p:cNvPr id="6" name="Picture 5">
            <a:extLst>
              <a:ext uri="{FF2B5EF4-FFF2-40B4-BE49-F238E27FC236}">
                <a16:creationId xmlns:a16="http://schemas.microsoft.com/office/drawing/2014/main" id="{AF2FFAD8-A9A1-C768-157A-63E4167E5115}"/>
              </a:ext>
            </a:extLst>
          </p:cNvPr>
          <p:cNvPicPr>
            <a:picLocks noChangeAspect="1"/>
          </p:cNvPicPr>
          <p:nvPr/>
        </p:nvPicPr>
        <p:blipFill>
          <a:blip r:embed="rId3"/>
          <a:stretch>
            <a:fillRect/>
          </a:stretch>
        </p:blipFill>
        <p:spPr>
          <a:xfrm>
            <a:off x="5629275" y="1065836"/>
            <a:ext cx="6584950" cy="5125414"/>
          </a:xfrm>
          <a:prstGeom prst="rect">
            <a:avLst/>
          </a:prstGeom>
          <a:noFill/>
        </p:spPr>
      </p:pic>
    </p:spTree>
    <p:extLst>
      <p:ext uri="{BB962C8B-B14F-4D97-AF65-F5344CB8AC3E}">
        <p14:creationId xmlns:p14="http://schemas.microsoft.com/office/powerpoint/2010/main" val="1666619954"/>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D9707-41B2-4AEA-3C5A-E9F20826C5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D82822-50E8-464B-65EC-A56BBEC481C4}"/>
              </a:ext>
            </a:extLst>
          </p:cNvPr>
          <p:cNvSpPr>
            <a:spLocks noGrp="1"/>
          </p:cNvSpPr>
          <p:nvPr>
            <p:ph type="title"/>
          </p:nvPr>
        </p:nvSpPr>
        <p:spPr>
          <a:xfrm>
            <a:off x="594360" y="202400"/>
            <a:ext cx="10972800" cy="1570325"/>
          </a:xfrm>
        </p:spPr>
        <p:txBody>
          <a:bodyPr anchor="b">
            <a:normAutofit/>
          </a:bodyPr>
          <a:lstStyle/>
          <a:p>
            <a:r>
              <a:rPr lang="en-US" dirty="0"/>
              <a:t>Conclusion and Future Work</a:t>
            </a:r>
          </a:p>
        </p:txBody>
      </p:sp>
      <p:graphicFrame>
        <p:nvGraphicFramePr>
          <p:cNvPr id="5" name="Content Placeholder 2">
            <a:extLst>
              <a:ext uri="{FF2B5EF4-FFF2-40B4-BE49-F238E27FC236}">
                <a16:creationId xmlns:a16="http://schemas.microsoft.com/office/drawing/2014/main" id="{62495246-2CAA-8E8F-F2E5-7BBFDA888CE8}"/>
              </a:ext>
            </a:extLst>
          </p:cNvPr>
          <p:cNvGraphicFramePr>
            <a:graphicFrameLocks noGrp="1"/>
          </p:cNvGraphicFramePr>
          <p:nvPr>
            <p:ph type="tbl" sz="quarter" idx="10"/>
            <p:extLst>
              <p:ext uri="{D42A27DB-BD31-4B8C-83A1-F6EECF244321}">
                <p14:modId xmlns:p14="http://schemas.microsoft.com/office/powerpoint/2010/main" val="2955956496"/>
              </p:ext>
            </p:extLst>
          </p:nvPr>
        </p:nvGraphicFramePr>
        <p:xfrm>
          <a:off x="594360" y="2628629"/>
          <a:ext cx="10972800" cy="3636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908894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Team Members</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Ahmed Awad</a:t>
            </a:r>
          </a:p>
          <a:p>
            <a:r>
              <a:rPr lang="en-US" dirty="0"/>
              <a:t>Fares Mohamed</a:t>
            </a:r>
          </a:p>
          <a:p>
            <a:r>
              <a:rPr lang="en-US" dirty="0"/>
              <a:t>Mohamed Aref</a:t>
            </a:r>
          </a:p>
          <a:p>
            <a:r>
              <a:rPr lang="en-US" dirty="0" err="1"/>
              <a:t>Nuha</a:t>
            </a:r>
            <a:r>
              <a:rPr lang="en-US" dirty="0"/>
              <a:t> </a:t>
            </a:r>
            <a:r>
              <a:rPr lang="en-US" dirty="0" err="1"/>
              <a:t>Jadu</a:t>
            </a:r>
            <a:endParaRPr lang="en-US" dirty="0"/>
          </a:p>
          <a:p>
            <a:r>
              <a:rPr lang="en-US" dirty="0"/>
              <a:t>Ahmed Raafat</a:t>
            </a:r>
          </a:p>
        </p:txBody>
      </p:sp>
    </p:spTree>
    <p:extLst>
      <p:ext uri="{BB962C8B-B14F-4D97-AF65-F5344CB8AC3E}">
        <p14:creationId xmlns:p14="http://schemas.microsoft.com/office/powerpoint/2010/main" val="3346685798"/>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198408"/>
            <a:ext cx="10972800" cy="1574317"/>
          </a:xfrm>
        </p:spPr>
        <p:txBody>
          <a:bodyPr anchor="b">
            <a:normAutofit/>
          </a:bodyPr>
          <a:lstStyle/>
          <a:p>
            <a:r>
              <a:rPr lang="en-US"/>
              <a:t>Introduction to Sentiment Analysis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3"/>
          </p:nvPr>
        </p:nvSpPr>
        <p:spPr>
          <a:xfrm>
            <a:off x="595523" y="2676525"/>
            <a:ext cx="5746750" cy="3597470"/>
          </a:xfrm>
        </p:spPr>
        <p:txBody>
          <a:bodyPr>
            <a:normAutofit/>
          </a:bodyPr>
          <a:lstStyle/>
          <a:p>
            <a:r>
              <a:rPr lang="en-US" b="1" i="0" u="none" strike="noStrike" baseline="0"/>
              <a:t>Sentiment analysis:</a:t>
            </a:r>
            <a:r>
              <a:rPr lang="en-US" b="0" i="0" u="none" strike="noStrike" baseline="0"/>
              <a:t> A subfield of natural language processing (NLP) focused on interpreting and categorizing emotions within textual data.</a:t>
            </a:r>
          </a:p>
          <a:p>
            <a:r>
              <a:rPr lang="en-US" b="0" i="0" u="none" strike="noStrike" baseline="0"/>
              <a:t>Widely used in applications like customer feedback analysis, social media monitoring, and product reviews.</a:t>
            </a:r>
          </a:p>
          <a:p>
            <a:endParaRPr lang="en-US"/>
          </a:p>
          <a:p>
            <a:endParaRPr lang="en-US"/>
          </a:p>
        </p:txBody>
      </p:sp>
      <p:pic>
        <p:nvPicPr>
          <p:cNvPr id="8" name="Picture 7" descr="A diagram of positive and negative&#10;&#10;Description automatically generated">
            <a:extLst>
              <a:ext uri="{FF2B5EF4-FFF2-40B4-BE49-F238E27FC236}">
                <a16:creationId xmlns:a16="http://schemas.microsoft.com/office/drawing/2014/main" id="{775678D8-1A92-77C5-6C0A-D7651C46B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250" y="2470115"/>
            <a:ext cx="4661535" cy="4055534"/>
          </a:xfrm>
          <a:prstGeom prst="rect">
            <a:avLst/>
          </a:prstGeom>
          <a:noFill/>
        </p:spPr>
      </p:pic>
    </p:spTree>
    <p:extLst>
      <p:ext uri="{BB962C8B-B14F-4D97-AF65-F5344CB8AC3E}">
        <p14:creationId xmlns:p14="http://schemas.microsoft.com/office/powerpoint/2010/main" val="888484295"/>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42AA6-1B49-DE59-F0AA-358B08A382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56B228-A912-E3D5-E3CD-5F484122F487}"/>
              </a:ext>
            </a:extLst>
          </p:cNvPr>
          <p:cNvSpPr>
            <a:spLocks noGrp="1"/>
          </p:cNvSpPr>
          <p:nvPr>
            <p:ph type="title"/>
          </p:nvPr>
        </p:nvSpPr>
        <p:spPr>
          <a:xfrm>
            <a:off x="594360" y="278129"/>
            <a:ext cx="9778365" cy="1494596"/>
          </a:xfrm>
        </p:spPr>
        <p:txBody>
          <a:bodyPr anchor="b">
            <a:normAutofit/>
          </a:bodyPr>
          <a:lstStyle/>
          <a:p>
            <a:r>
              <a:rPr lang="en-US" dirty="0"/>
              <a:t>Importance of Sentiment Analysis</a:t>
            </a:r>
          </a:p>
        </p:txBody>
      </p:sp>
      <p:pic>
        <p:nvPicPr>
          <p:cNvPr id="5" name="Content Placeholder 4" descr="Back with solid fill">
            <a:extLst>
              <a:ext uri="{FF2B5EF4-FFF2-40B4-BE49-F238E27FC236}">
                <a16:creationId xmlns:a16="http://schemas.microsoft.com/office/drawing/2014/main" id="{3FB46BBC-2C1D-C27B-4DC7-27B8E19F473C}"/>
              </a:ext>
            </a:extLst>
          </p:cNvPr>
          <p:cNvPicPr>
            <a:picLocks noGrp="1" noChangeAspect="1"/>
          </p:cNvPicPr>
          <p:nvPr>
            <p:ph sz="quarter" idx="15"/>
          </p:nvPr>
        </p:nvPicPr>
        <p:blipFill>
          <a:blip r:embed="rId3">
            <a:extLst>
              <a:ext uri="{96DAC541-7B7A-43D3-8B79-37D633B846F1}">
                <asvg:svgBlip xmlns:asvg="http://schemas.microsoft.com/office/drawing/2016/SVG/main" r:embed="rId4"/>
              </a:ext>
            </a:extLst>
          </a:blip>
          <a:stretch>
            <a:fillRect/>
          </a:stretch>
        </p:blipFill>
        <p:spPr>
          <a:xfrm>
            <a:off x="594361" y="2545255"/>
            <a:ext cx="637110" cy="664219"/>
          </a:xfrm>
        </p:spPr>
      </p:pic>
      <p:sp>
        <p:nvSpPr>
          <p:cNvPr id="10" name="Content Placeholder 3">
            <a:extLst>
              <a:ext uri="{FF2B5EF4-FFF2-40B4-BE49-F238E27FC236}">
                <a16:creationId xmlns:a16="http://schemas.microsoft.com/office/drawing/2014/main" id="{A280FF59-9F42-9EBD-06F3-D52B199CBC69}"/>
              </a:ext>
            </a:extLst>
          </p:cNvPr>
          <p:cNvSpPr>
            <a:spLocks noGrp="1"/>
          </p:cNvSpPr>
          <p:nvPr>
            <p:ph sz="quarter" idx="16"/>
          </p:nvPr>
        </p:nvSpPr>
        <p:spPr>
          <a:xfrm>
            <a:off x="1367048" y="2683201"/>
            <a:ext cx="7086839" cy="894811"/>
          </a:xfrm>
        </p:spPr>
        <p:txBody>
          <a:bodyPr>
            <a:normAutofit/>
          </a:bodyPr>
          <a:lstStyle/>
          <a:p>
            <a:r>
              <a:rPr lang="en-US" b="1" dirty="0"/>
              <a:t>Customer Insights</a:t>
            </a:r>
            <a:r>
              <a:rPr lang="en-US" dirty="0"/>
              <a:t>: Helps businesses understand customer preferences and satisfaction by analyzing the emotions behind reviews.</a:t>
            </a:r>
          </a:p>
        </p:txBody>
      </p:sp>
      <p:pic>
        <p:nvPicPr>
          <p:cNvPr id="6" name="Content Placeholder 4" descr="Back with solid fill">
            <a:extLst>
              <a:ext uri="{FF2B5EF4-FFF2-40B4-BE49-F238E27FC236}">
                <a16:creationId xmlns:a16="http://schemas.microsoft.com/office/drawing/2014/main" id="{F8E33BB7-6B8C-2833-4003-B1FD5145B4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4360" y="3726149"/>
            <a:ext cx="664219" cy="664219"/>
          </a:xfrm>
          <a:prstGeom prst="rect">
            <a:avLst/>
          </a:prstGeom>
        </p:spPr>
      </p:pic>
      <p:sp>
        <p:nvSpPr>
          <p:cNvPr id="7" name="Content Placeholder 3">
            <a:extLst>
              <a:ext uri="{FF2B5EF4-FFF2-40B4-BE49-F238E27FC236}">
                <a16:creationId xmlns:a16="http://schemas.microsoft.com/office/drawing/2014/main" id="{184C8958-4761-149C-7C55-500FB239B115}"/>
              </a:ext>
            </a:extLst>
          </p:cNvPr>
          <p:cNvSpPr txBox="1">
            <a:spLocks/>
          </p:cNvSpPr>
          <p:nvPr/>
        </p:nvSpPr>
        <p:spPr>
          <a:xfrm>
            <a:off x="1367048" y="3864095"/>
            <a:ext cx="7086839" cy="894811"/>
          </a:xfrm>
          <a:prstGeom prst="rect">
            <a:avLst/>
          </a:prstGeom>
        </p:spPr>
        <p:txBody>
          <a:bodyPr vert="horz" lIns="0" tIns="45720" rIns="0" bIns="0" rtlCol="0">
            <a:norm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5486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Product Improvement</a:t>
            </a:r>
            <a:r>
              <a:rPr lang="en-US" dirty="0"/>
              <a:t>: Identifies common issues or praise points in reviews, enabling targeted product enhancements.</a:t>
            </a:r>
          </a:p>
        </p:txBody>
      </p:sp>
      <p:pic>
        <p:nvPicPr>
          <p:cNvPr id="12" name="Content Placeholder 4" descr="Back with solid fill">
            <a:extLst>
              <a:ext uri="{FF2B5EF4-FFF2-40B4-BE49-F238E27FC236}">
                <a16:creationId xmlns:a16="http://schemas.microsoft.com/office/drawing/2014/main" id="{39E9B9DE-C3F9-4A77-2F99-302FEFCCD2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4360" y="5144258"/>
            <a:ext cx="664219" cy="664219"/>
          </a:xfrm>
          <a:prstGeom prst="rect">
            <a:avLst/>
          </a:prstGeom>
        </p:spPr>
      </p:pic>
      <p:sp>
        <p:nvSpPr>
          <p:cNvPr id="13" name="Content Placeholder 3">
            <a:extLst>
              <a:ext uri="{FF2B5EF4-FFF2-40B4-BE49-F238E27FC236}">
                <a16:creationId xmlns:a16="http://schemas.microsoft.com/office/drawing/2014/main" id="{972F48D0-2294-2B79-D927-02EC2A26E489}"/>
              </a:ext>
            </a:extLst>
          </p:cNvPr>
          <p:cNvSpPr txBox="1">
            <a:spLocks/>
          </p:cNvSpPr>
          <p:nvPr/>
        </p:nvSpPr>
        <p:spPr>
          <a:xfrm>
            <a:off x="1367048" y="5282204"/>
            <a:ext cx="7086839" cy="894811"/>
          </a:xfrm>
          <a:prstGeom prst="rect">
            <a:avLst/>
          </a:prstGeom>
        </p:spPr>
        <p:txBody>
          <a:bodyPr vert="horz" lIns="0" tIns="45720" rIns="0" bIns="0" rtlCol="0">
            <a:norm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5486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Reputation Management</a:t>
            </a:r>
            <a:r>
              <a:rPr lang="en-US" dirty="0"/>
              <a:t>: Allows companies to respond quickly to negative feedback, improving customer relations and brand image.</a:t>
            </a:r>
          </a:p>
        </p:txBody>
      </p:sp>
    </p:spTree>
    <p:extLst>
      <p:ext uri="{BB962C8B-B14F-4D97-AF65-F5344CB8AC3E}">
        <p14:creationId xmlns:p14="http://schemas.microsoft.com/office/powerpoint/2010/main" val="1936622104"/>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94360" y="102875"/>
            <a:ext cx="10873740" cy="1680205"/>
          </a:xfrm>
        </p:spPr>
        <p:txBody>
          <a:bodyPr anchor="b">
            <a:normAutofit/>
          </a:bodyPr>
          <a:lstStyle/>
          <a:p>
            <a:r>
              <a:rPr lang="en-US"/>
              <a:t>Dataset: Amazon fine food reviews</a:t>
            </a:r>
          </a:p>
        </p:txBody>
      </p:sp>
      <p:graphicFrame>
        <p:nvGraphicFramePr>
          <p:cNvPr id="12" name="Content Placeholder 2">
            <a:extLst>
              <a:ext uri="{FF2B5EF4-FFF2-40B4-BE49-F238E27FC236}">
                <a16:creationId xmlns:a16="http://schemas.microsoft.com/office/drawing/2014/main" id="{B6FF25CB-48A2-343B-FF0F-66E35B8C6CFF}"/>
              </a:ext>
            </a:extLst>
          </p:cNvPr>
          <p:cNvGraphicFramePr>
            <a:graphicFrameLocks noGrp="1"/>
          </p:cNvGraphicFramePr>
          <p:nvPr>
            <p:ph sz="quarter" idx="13"/>
            <p:extLst>
              <p:ext uri="{D42A27DB-BD31-4B8C-83A1-F6EECF244321}">
                <p14:modId xmlns:p14="http://schemas.microsoft.com/office/powerpoint/2010/main" val="375920470"/>
              </p:ext>
            </p:extLst>
          </p:nvPr>
        </p:nvGraphicFramePr>
        <p:xfrm>
          <a:off x="3657600" y="2282008"/>
          <a:ext cx="7810500" cy="3699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36450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41ADB-7920-8037-AD49-41806EEA75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4CE6ED-83CA-3ED3-7FB4-B3A964F77890}"/>
              </a:ext>
            </a:extLst>
          </p:cNvPr>
          <p:cNvSpPr>
            <a:spLocks noGrp="1"/>
          </p:cNvSpPr>
          <p:nvPr>
            <p:ph type="title"/>
          </p:nvPr>
        </p:nvSpPr>
        <p:spPr>
          <a:xfrm>
            <a:off x="594360" y="202400"/>
            <a:ext cx="10972800" cy="1570325"/>
          </a:xfrm>
        </p:spPr>
        <p:txBody>
          <a:bodyPr anchor="b">
            <a:normAutofit/>
          </a:bodyPr>
          <a:lstStyle/>
          <a:p>
            <a:r>
              <a:rPr lang="en-US" dirty="0"/>
              <a:t>Data Pre-Processing</a:t>
            </a:r>
          </a:p>
        </p:txBody>
      </p:sp>
      <p:graphicFrame>
        <p:nvGraphicFramePr>
          <p:cNvPr id="5" name="Content Placeholder 2">
            <a:extLst>
              <a:ext uri="{FF2B5EF4-FFF2-40B4-BE49-F238E27FC236}">
                <a16:creationId xmlns:a16="http://schemas.microsoft.com/office/drawing/2014/main" id="{E50C18D1-1104-0FF3-75C2-16B83D93B4EC}"/>
              </a:ext>
            </a:extLst>
          </p:cNvPr>
          <p:cNvGraphicFramePr>
            <a:graphicFrameLocks noGrp="1"/>
          </p:cNvGraphicFramePr>
          <p:nvPr>
            <p:ph type="tbl" sz="quarter" idx="10"/>
            <p:extLst>
              <p:ext uri="{D42A27DB-BD31-4B8C-83A1-F6EECF244321}">
                <p14:modId xmlns:p14="http://schemas.microsoft.com/office/powerpoint/2010/main" val="443830703"/>
              </p:ext>
            </p:extLst>
          </p:nvPr>
        </p:nvGraphicFramePr>
        <p:xfrm>
          <a:off x="594360" y="2628629"/>
          <a:ext cx="10972800" cy="3636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624214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CB03D-9C7A-4FB8-56F2-0DD63DF77D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A8E997-5AC1-3FEE-98FC-513F15421F83}"/>
              </a:ext>
            </a:extLst>
          </p:cNvPr>
          <p:cNvSpPr>
            <a:spLocks noGrp="1"/>
          </p:cNvSpPr>
          <p:nvPr>
            <p:ph type="title"/>
          </p:nvPr>
        </p:nvSpPr>
        <p:spPr>
          <a:xfrm>
            <a:off x="594360" y="198408"/>
            <a:ext cx="10972800" cy="1574317"/>
          </a:xfrm>
        </p:spPr>
        <p:txBody>
          <a:bodyPr anchor="b">
            <a:normAutofit/>
          </a:bodyPr>
          <a:lstStyle/>
          <a:p>
            <a:r>
              <a:rPr lang="en-US" dirty="0"/>
              <a:t>Handling Imbalanced Data</a:t>
            </a:r>
          </a:p>
        </p:txBody>
      </p:sp>
      <p:pic>
        <p:nvPicPr>
          <p:cNvPr id="5" name="Picture 4">
            <a:extLst>
              <a:ext uri="{FF2B5EF4-FFF2-40B4-BE49-F238E27FC236}">
                <a16:creationId xmlns:a16="http://schemas.microsoft.com/office/drawing/2014/main" id="{E2FC2B64-574A-2500-A882-2B909548AFB8}"/>
              </a:ext>
            </a:extLst>
          </p:cNvPr>
          <p:cNvPicPr>
            <a:picLocks noChangeAspect="1"/>
          </p:cNvPicPr>
          <p:nvPr/>
        </p:nvPicPr>
        <p:blipFill>
          <a:blip r:embed="rId3"/>
          <a:stretch>
            <a:fillRect/>
          </a:stretch>
        </p:blipFill>
        <p:spPr>
          <a:xfrm>
            <a:off x="776498" y="2456427"/>
            <a:ext cx="6843502" cy="4037666"/>
          </a:xfrm>
          <a:prstGeom prst="rect">
            <a:avLst/>
          </a:prstGeom>
          <a:noFill/>
        </p:spPr>
      </p:pic>
      <p:sp>
        <p:nvSpPr>
          <p:cNvPr id="3" name="Content Placeholder 2">
            <a:extLst>
              <a:ext uri="{FF2B5EF4-FFF2-40B4-BE49-F238E27FC236}">
                <a16:creationId xmlns:a16="http://schemas.microsoft.com/office/drawing/2014/main" id="{24629BCF-508C-70F5-CBCB-7BABA2BD968B}"/>
              </a:ext>
            </a:extLst>
          </p:cNvPr>
          <p:cNvSpPr>
            <a:spLocks noGrp="1"/>
          </p:cNvSpPr>
          <p:nvPr>
            <p:ph sz="quarter" idx="14"/>
          </p:nvPr>
        </p:nvSpPr>
        <p:spPr>
          <a:xfrm>
            <a:off x="7048500" y="2676525"/>
            <a:ext cx="4781550" cy="3597470"/>
          </a:xfrm>
        </p:spPr>
        <p:txBody>
          <a:bodyPr>
            <a:normAutofit/>
          </a:bodyPr>
          <a:lstStyle/>
          <a:p>
            <a:r>
              <a:rPr lang="en-US" i="0" u="none" strike="noStrike" baseline="0" dirty="0">
                <a:solidFill>
                  <a:srgbClr val="668947"/>
                </a:solidFill>
              </a:rPr>
              <a:t>Class imbalance is a common problem in sentiment analysis, particularly with review dataset</a:t>
            </a:r>
          </a:p>
          <a:p>
            <a:r>
              <a:rPr lang="en-US" b="1" dirty="0">
                <a:solidFill>
                  <a:srgbClr val="668947"/>
                </a:solidFill>
              </a:rPr>
              <a:t> Technique used: </a:t>
            </a:r>
            <a:r>
              <a:rPr lang="en-US" dirty="0" err="1">
                <a:solidFill>
                  <a:srgbClr val="668947"/>
                </a:solidFill>
              </a:rPr>
              <a:t>downsampling</a:t>
            </a:r>
            <a:r>
              <a:rPr lang="en-US" dirty="0">
                <a:solidFill>
                  <a:srgbClr val="668947"/>
                </a:solidFill>
              </a:rPr>
              <a:t> the positive class</a:t>
            </a:r>
          </a:p>
        </p:txBody>
      </p:sp>
    </p:spTree>
    <p:extLst>
      <p:ext uri="{BB962C8B-B14F-4D97-AF65-F5344CB8AC3E}">
        <p14:creationId xmlns:p14="http://schemas.microsoft.com/office/powerpoint/2010/main" val="380337260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4EDEE-8CF8-C8FF-D381-CB27BC95CF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6074A0-4DA0-3912-8A79-530D3A6EB38B}"/>
              </a:ext>
            </a:extLst>
          </p:cNvPr>
          <p:cNvSpPr>
            <a:spLocks noGrp="1"/>
          </p:cNvSpPr>
          <p:nvPr>
            <p:ph type="ctrTitle"/>
          </p:nvPr>
        </p:nvSpPr>
        <p:spPr>
          <a:xfrm>
            <a:off x="594359" y="411479"/>
            <a:ext cx="8216265" cy="3291840"/>
          </a:xfrm>
        </p:spPr>
        <p:txBody>
          <a:bodyPr anchor="b">
            <a:normAutofit/>
          </a:bodyPr>
          <a:lstStyle/>
          <a:p>
            <a:r>
              <a:rPr lang="en-US" dirty="0"/>
              <a:t>Mapping Sentiment Scores</a:t>
            </a:r>
          </a:p>
        </p:txBody>
      </p:sp>
      <p:sp>
        <p:nvSpPr>
          <p:cNvPr id="3" name="Content Placeholder 2">
            <a:extLst>
              <a:ext uri="{FF2B5EF4-FFF2-40B4-BE49-F238E27FC236}">
                <a16:creationId xmlns:a16="http://schemas.microsoft.com/office/drawing/2014/main" id="{99D462E0-401F-7149-C6B2-12EECB51F6AA}"/>
              </a:ext>
            </a:extLst>
          </p:cNvPr>
          <p:cNvSpPr>
            <a:spLocks noGrp="1"/>
          </p:cNvSpPr>
          <p:nvPr>
            <p:ph type="body" sz="quarter" idx="11"/>
          </p:nvPr>
        </p:nvSpPr>
        <p:spPr>
          <a:xfrm>
            <a:off x="594359" y="4549552"/>
            <a:ext cx="9378315" cy="1645920"/>
          </a:xfrm>
        </p:spPr>
        <p:txBody>
          <a:bodyPr>
            <a:normAutofit/>
          </a:bodyPr>
          <a:lstStyle/>
          <a:p>
            <a:r>
              <a:rPr lang="en-US" sz="2000" b="1" dirty="0"/>
              <a:t> </a:t>
            </a:r>
            <a:r>
              <a:rPr lang="en-US" sz="2000" dirty="0"/>
              <a:t>In this project, the review scores (1 to 5) are converted into three sentiment categories: </a:t>
            </a:r>
            <a:r>
              <a:rPr lang="en-US" sz="2000" b="0" dirty="0"/>
              <a:t>1-2 as negative, 3 as neutral, and 4-5 as positive. This simplification helps streamline the sentiment analysis, making it easier to categorize reviews and analyze trends, as well as improving model performance by focusing on broader sentiment patterns rather than specific numerical ratings.</a:t>
            </a:r>
          </a:p>
        </p:txBody>
      </p:sp>
    </p:spTree>
    <p:extLst>
      <p:ext uri="{BB962C8B-B14F-4D97-AF65-F5344CB8AC3E}">
        <p14:creationId xmlns:p14="http://schemas.microsoft.com/office/powerpoint/2010/main" val="345478028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C3E02-3AB6-9CEA-271D-68B89F8127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57D5BE-870D-C103-D37E-10F69A62680E}"/>
              </a:ext>
            </a:extLst>
          </p:cNvPr>
          <p:cNvSpPr>
            <a:spLocks noGrp="1"/>
          </p:cNvSpPr>
          <p:nvPr>
            <p:ph type="title"/>
          </p:nvPr>
        </p:nvSpPr>
        <p:spPr>
          <a:xfrm>
            <a:off x="594360" y="198408"/>
            <a:ext cx="10972800" cy="1574317"/>
          </a:xfrm>
        </p:spPr>
        <p:txBody>
          <a:bodyPr anchor="b">
            <a:normAutofit/>
          </a:bodyPr>
          <a:lstStyle/>
          <a:p>
            <a:r>
              <a:rPr lang="en-US"/>
              <a:t>CNN-LSTM Model Architecture for Sentiment Classification</a:t>
            </a:r>
          </a:p>
        </p:txBody>
      </p:sp>
      <p:pic>
        <p:nvPicPr>
          <p:cNvPr id="10" name="Picture 9">
            <a:extLst>
              <a:ext uri="{FF2B5EF4-FFF2-40B4-BE49-F238E27FC236}">
                <a16:creationId xmlns:a16="http://schemas.microsoft.com/office/drawing/2014/main" id="{6DADBA32-AF38-7485-E789-B70D655517F3}"/>
              </a:ext>
            </a:extLst>
          </p:cNvPr>
          <p:cNvPicPr>
            <a:picLocks noChangeAspect="1"/>
          </p:cNvPicPr>
          <p:nvPr/>
        </p:nvPicPr>
        <p:blipFill>
          <a:blip r:embed="rId3"/>
          <a:stretch>
            <a:fillRect/>
          </a:stretch>
        </p:blipFill>
        <p:spPr>
          <a:xfrm>
            <a:off x="595522" y="2350395"/>
            <a:ext cx="7019453" cy="3597469"/>
          </a:xfrm>
          <a:prstGeom prst="rect">
            <a:avLst/>
          </a:prstGeom>
          <a:noFill/>
        </p:spPr>
      </p:pic>
      <p:sp>
        <p:nvSpPr>
          <p:cNvPr id="3" name="Content Placeholder 2">
            <a:extLst>
              <a:ext uri="{FF2B5EF4-FFF2-40B4-BE49-F238E27FC236}">
                <a16:creationId xmlns:a16="http://schemas.microsoft.com/office/drawing/2014/main" id="{B6956F99-F501-1310-8391-9F3CD070E586}"/>
              </a:ext>
            </a:extLst>
          </p:cNvPr>
          <p:cNvSpPr>
            <a:spLocks noGrp="1"/>
          </p:cNvSpPr>
          <p:nvPr>
            <p:ph sz="quarter" idx="14"/>
          </p:nvPr>
        </p:nvSpPr>
        <p:spPr>
          <a:xfrm>
            <a:off x="7877175" y="2359921"/>
            <a:ext cx="3947160" cy="3597470"/>
          </a:xfrm>
        </p:spPr>
        <p:txBody>
          <a:bodyPr>
            <a:normAutofit/>
          </a:bodyPr>
          <a:lstStyle/>
          <a:p>
            <a:pPr marL="342900" indent="-342900">
              <a:buFont typeface="Arial" panose="020B0604020202020204" pitchFamily="34" charset="0"/>
              <a:buChar char="•"/>
            </a:pPr>
            <a:r>
              <a:rPr lang="en-US"/>
              <a:t>Embedding layer</a:t>
            </a:r>
          </a:p>
          <a:p>
            <a:pPr marL="342900" indent="-342900">
              <a:buFont typeface="Arial" panose="020B0604020202020204" pitchFamily="34" charset="0"/>
              <a:buChar char="•"/>
            </a:pPr>
            <a:r>
              <a:rPr lang="en-US"/>
              <a:t>Convolutional layer (CONV1D)</a:t>
            </a:r>
          </a:p>
          <a:p>
            <a:pPr marL="342900" indent="-342900">
              <a:buFont typeface="Arial" panose="020B0604020202020204" pitchFamily="34" charset="0"/>
              <a:buChar char="•"/>
            </a:pPr>
            <a:r>
              <a:rPr lang="en-US"/>
              <a:t>Maxpooling layer</a:t>
            </a:r>
          </a:p>
          <a:p>
            <a:pPr marL="342900" indent="-342900">
              <a:buFont typeface="Arial" panose="020B0604020202020204" pitchFamily="34" charset="0"/>
              <a:buChar char="•"/>
            </a:pPr>
            <a:r>
              <a:rPr lang="en-US"/>
              <a:t>LSTM layer</a:t>
            </a:r>
          </a:p>
          <a:p>
            <a:pPr marL="342900" indent="-342900">
              <a:buFont typeface="Arial" panose="020B0604020202020204" pitchFamily="34" charset="0"/>
              <a:buChar char="•"/>
            </a:pPr>
            <a:r>
              <a:rPr lang="en-US"/>
              <a:t>Dense layer</a:t>
            </a:r>
          </a:p>
          <a:p>
            <a:pPr marL="342900" indent="-342900">
              <a:buFont typeface="Arial" panose="020B0604020202020204" pitchFamily="34" charset="0"/>
              <a:buChar char="•"/>
            </a:pPr>
            <a:r>
              <a:rPr lang="en-US"/>
              <a:t>Softmax activation function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421986350"/>
      </p:ext>
    </p:extLst>
  </p:cSld>
  <p:clrMapOvr>
    <a:masterClrMapping/>
  </p:clrMapOvr>
  <p:transition spd="slow">
    <p:fade/>
  </p:transition>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{E666BB05-47C7-4853-8DB8-81F159049D52}tf78853419_win32</Template>
  <TotalTime>72</TotalTime>
  <Words>386</Words>
  <Application>Microsoft Office PowerPoint</Application>
  <PresentationFormat>Widescreen</PresentationFormat>
  <Paragraphs>62</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Franklin Gothic Book</vt:lpstr>
      <vt:lpstr>Franklin Gothic Demi</vt:lpstr>
      <vt:lpstr>Custom</vt:lpstr>
      <vt:lpstr>Food Reviews  Sentiment Analysis</vt:lpstr>
      <vt:lpstr>Team Members</vt:lpstr>
      <vt:lpstr>Introduction to Sentiment Analysis</vt:lpstr>
      <vt:lpstr>Importance of Sentiment Analysis</vt:lpstr>
      <vt:lpstr>Dataset: Amazon fine food reviews</vt:lpstr>
      <vt:lpstr>Data Pre-Processing</vt:lpstr>
      <vt:lpstr>Handling Imbalanced Data</vt:lpstr>
      <vt:lpstr>Mapping Sentiment Scores</vt:lpstr>
      <vt:lpstr>CNN-LSTM Model Architecture for Sentiment Classification</vt:lpstr>
      <vt:lpstr>Model Performance</vt:lpstr>
      <vt:lpstr>Model Performance</vt:lpstr>
      <vt:lpstr>Model Performance</vt:lpstr>
      <vt:lpstr>Conclusion and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احمد عوض سيد حسن</dc:creator>
  <cp:lastModifiedBy>احمد عوض سيد حسن</cp:lastModifiedBy>
  <cp:revision>1</cp:revision>
  <dcterms:created xsi:type="dcterms:W3CDTF">2024-10-19T06:17:12Z</dcterms:created>
  <dcterms:modified xsi:type="dcterms:W3CDTF">2024-10-19T07:29:43Z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