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8" d="100"/>
          <a:sy n="11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460288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78446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77016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42880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60097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55428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39272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35482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53436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80164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79643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29992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24328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105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647539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6252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36580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876452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856949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5"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82282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75968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2460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96978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66298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65183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16670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9664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5336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24917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U.Mohamed Asarudheen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12206814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(BANK MANAGEMENT)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AM JAIN COLLEGE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2149276"/>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矩形"/>
          <p:cNvSpPr>
            <a:spLocks/>
          </p:cNvSpPr>
          <p:nvPr/>
        </p:nvSpPr>
        <p:spPr>
          <a:xfrm rot="0">
            <a:off x="838200" y="1271855"/>
            <a:ext cx="7162799"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5778134"/>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5. </a:t>
            </a:r>
            <a:r>
              <a:rPr lang="en-US" altLang="zh-CN" sz="1800" b="1" i="0" u="sng" strike="noStrike" kern="0" cap="none" spc="0" baseline="0">
                <a:latin typeface="Calibri" pitchFamily="0" charset="0"/>
                <a:ea typeface="宋体" pitchFamily="0" charset="0"/>
                <a:cs typeface="Lucida Sans"/>
              </a:rPr>
              <a:t>Work Hours Calculation Hours Worked</a:t>
            </a:r>
            <a:r>
              <a:rPr lang="en-US" altLang="zh-CN" sz="1800" b="0" i="0" u="none" strike="noStrike" kern="0" cap="none" spc="0" baseline="0">
                <a:latin typeface="Calibri"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6. </a:t>
            </a:r>
            <a:r>
              <a:rPr lang="en-US" altLang="zh-CN" sz="1800" b="1" i="0" u="sng" strike="noStrike" kern="0" cap="none" spc="0" baseline="0">
                <a:latin typeface="Calibri" pitchFamily="0" charset="0"/>
                <a:ea typeface="宋体" pitchFamily="0" charset="0"/>
                <a:cs typeface="Lucida Sans"/>
              </a:rPr>
              <a:t>Anomaly Detection Late Arrivals and Early Departures</a:t>
            </a:r>
            <a:r>
              <a:rPr lang="en-US" altLang="zh-CN" sz="1800" b="0" i="0" u="none" strike="noStrike" kern="0" cap="none" spc="0" baseline="0">
                <a:latin typeface="Calibri"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7. </a:t>
            </a:r>
            <a:r>
              <a:rPr lang="en-US" altLang="zh-CN" sz="1800" b="1" i="0" u="sng" strike="noStrike" kern="0" cap="none" spc="0" baseline="0">
                <a:latin typeface="Calibri" pitchFamily="0" charset="0"/>
                <a:ea typeface="宋体" pitchFamily="0" charset="0"/>
                <a:cs typeface="Lucida Sans"/>
              </a:rPr>
              <a:t>Forecasting Future Attendance Trends</a:t>
            </a:r>
            <a:r>
              <a:rPr lang="en-US" altLang="zh-CN" sz="1800" b="0" i="0" u="none" strike="noStrike" kern="0" cap="none" spc="0" baseline="0">
                <a:latin typeface="Calibri" pitchFamily="0" charset="0"/>
                <a:ea typeface="宋体" pitchFamily="0" charset="0"/>
                <a:cs typeface="Lucida Sans"/>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8. </a:t>
            </a:r>
            <a:r>
              <a:rPr lang="en-US" altLang="zh-CN" sz="1800" b="1" i="0" u="sng" strike="noStrike" kern="0" cap="none" spc="0" baseline="0">
                <a:latin typeface="Calibri" pitchFamily="0" charset="0"/>
                <a:ea typeface="宋体" pitchFamily="0" charset="0"/>
                <a:cs typeface="Lucida Sans"/>
              </a:rPr>
              <a:t>Scenario Analysis What-If Scenarios</a:t>
            </a:r>
            <a:r>
              <a:rPr lang="en-US" altLang="zh-CN" sz="1800" b="0" i="0" u="none" strike="noStrike" kern="0" cap="none" spc="0" baseline="0">
                <a:latin typeface="Calibri" pitchFamily="0" charset="0"/>
                <a:ea typeface="宋体" pitchFamily="0" charset="0"/>
                <a:cs typeface="Lucida Sans"/>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Excel Functions: “DATA TABLE”,” GOAL SEEK”</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a:rPr>
              <a:t>Example Implementation </a:t>
            </a:r>
            <a:r>
              <a:rPr lang="en-US" altLang="zh-CN" sz="1800" b="0" i="0" u="none" strike="noStrike" kern="0" cap="none" spc="0" baseline="0">
                <a:latin typeface="Calibri" pitchFamily="0" charset="0"/>
                <a:ea typeface="宋体" pitchFamily="0" charset="0"/>
                <a:cs typeface="Lucida Sans"/>
              </a:rPr>
              <a:t>: </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Create a Data Table</a:t>
            </a:r>
            <a:r>
              <a:rPr lang="en-US" altLang="zh-CN" sz="1800" b="0" i="0" u="none" strike="noStrike" kern="0" cap="none" spc="0" baseline="0">
                <a:latin typeface="Calibri" pitchFamily="0" charset="0"/>
                <a:ea typeface="宋体" pitchFamily="0" charset="0"/>
                <a:cs typeface="Lucida Sans"/>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Use Pivot Tables</a:t>
            </a:r>
            <a:r>
              <a:rPr lang="en-US" altLang="zh-CN" sz="1800" b="0" i="0" u="none" strike="noStrike" kern="0" cap="none" spc="0" baseline="0">
                <a:latin typeface="Calibri" pitchFamily="0" charset="0"/>
                <a:ea typeface="宋体" pitchFamily="0" charset="0"/>
                <a:cs typeface="Lucida Sans"/>
              </a:rPr>
              <a:t>: Summarize attendance by employee or department.</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Visualize Data</a:t>
            </a:r>
            <a:r>
              <a:rPr lang="en-US" altLang="zh-CN" sz="1800" b="0" i="0" u="none" strike="noStrike" kern="0" cap="none" spc="0" baseline="0">
                <a:latin typeface="Calibri" pitchFamily="0" charset="0"/>
                <a:ea typeface="宋体" pitchFamily="0" charset="0"/>
                <a:cs typeface="Lucida Sans"/>
              </a:rPr>
              <a:t>: Create charts to visualize trends and patterns.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Apply Formulas</a:t>
            </a:r>
            <a:r>
              <a:rPr lang="en-US" altLang="zh-CN" sz="1800" b="0" i="0" u="none" strike="noStrike" kern="0" cap="none" spc="0" baseline="0">
                <a:latin typeface="Calibri" pitchFamily="0" charset="0"/>
                <a:ea typeface="宋体" pitchFamily="0" charset="0"/>
                <a:cs typeface="Lucida Sans"/>
              </a:rPr>
              <a:t>: Calculate hours worked, absenteeism rates, and any anomalies.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Analyze and Interpret</a:t>
            </a:r>
            <a:r>
              <a:rPr lang="en-US" altLang="zh-CN" sz="1800" b="0" i="0" u="none" strike="noStrike" kern="0" cap="none" spc="0" baseline="0">
                <a:latin typeface="Calibri" pitchFamily="0" charset="0"/>
                <a:ea typeface="宋体" pitchFamily="0" charset="0"/>
                <a:cs typeface="Lucida Sans"/>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119501355"/>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对象"/>
          <p:cNvGraphicFramePr>
            <a:graphicFrameLocks/>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241936843"/>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5332" y="1447800"/>
            <a:ext cx="8007668" cy="39300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7358560"/>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2058061"/>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58557239"/>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98495"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8251000"/>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3982041"/>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143000" y="2078772"/>
            <a:ext cx="69342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6351051"/>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2597169"/>
            <a:ext cx="6096000" cy="40824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1590792"/>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838200" y="1295399"/>
            <a:ext cx="7620000" cy="49968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1008634"/>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1573729"/>
            <a:ext cx="8820150" cy="452056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2949696"/>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2024-10-24T01:24:13Z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