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jpeg" ContentType="image/jpe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ar-SA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6/18/16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63D41F8-8452-4BE9-895F-3501C2EC38E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algn="r">
              <a:buSzPct val="45000"/>
              <a:buFont typeface="StarSymbol"/>
              <a:buChar char=""/>
            </a:pPr>
            <a:r>
              <a:rPr lang="ar-SA" sz="2800">
                <a:latin typeface="Calibri"/>
              </a:rPr>
              <a:t>Click to edit the outline text format</a:t>
            </a:r>
            <a:endParaRPr/>
          </a:p>
          <a:p>
            <a:pPr lvl="1" algn="r">
              <a:buSzPct val="75000"/>
              <a:buFont typeface="StarSymbol"/>
              <a:buChar char=""/>
            </a:pPr>
            <a:r>
              <a:rPr lang="ar-SA" sz="2000">
                <a:latin typeface="Calibri"/>
              </a:rPr>
              <a:t>Second Outline Level</a:t>
            </a:r>
            <a:endParaRPr/>
          </a:p>
          <a:p>
            <a:pPr lvl="2" algn="r">
              <a:buSzPct val="45000"/>
              <a:buFont typeface="StarSymbol"/>
              <a:buChar char=""/>
            </a:pPr>
            <a:r>
              <a:rPr lang="ar-SA">
                <a:latin typeface="Calibri"/>
              </a:rPr>
              <a:t>Third Outline Level</a:t>
            </a:r>
            <a:endParaRPr/>
          </a:p>
          <a:p>
            <a:pPr lvl="3" algn="r">
              <a:buSzPct val="75000"/>
              <a:buFont typeface="StarSymbol"/>
              <a:buChar char=""/>
            </a:pPr>
            <a:r>
              <a:rPr lang="ar-SA">
                <a:latin typeface="Calibri"/>
              </a:rPr>
              <a:t>Fourth Outline Level</a:t>
            </a:r>
            <a:endParaRPr/>
          </a:p>
          <a:p>
            <a:pPr lvl="4" algn="r">
              <a:buSzPct val="45000"/>
              <a:buFont typeface="StarSymbol"/>
              <a:buChar char=""/>
            </a:pPr>
            <a:r>
              <a:rPr lang="ar-SA" sz="2000">
                <a:latin typeface="Calibri"/>
              </a:rPr>
              <a:t>Fifth Outline Level</a:t>
            </a:r>
            <a:endParaRPr/>
          </a:p>
          <a:p>
            <a:pPr lvl="5" algn="r">
              <a:buSzPct val="45000"/>
              <a:buFont typeface="StarSymbol"/>
              <a:buChar char=""/>
            </a:pPr>
            <a:r>
              <a:rPr lang="ar-SA" sz="2000">
                <a:latin typeface="Calibri"/>
              </a:rPr>
              <a:t>Sixth Outline Level</a:t>
            </a:r>
            <a:endParaRPr/>
          </a:p>
          <a:p>
            <a:pPr lvl="6" algn="r">
              <a:buSzPct val="45000"/>
              <a:buFont typeface="StarSymbol"/>
              <a:buChar char=""/>
            </a:pPr>
            <a:r>
              <a:rPr lang="ar-SA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ar-SA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ar-SA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ar-SA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ar-SA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ar-SA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ar-SA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ar-SA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ar-SA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ar-SA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ar-SA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ar-SA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6/18/16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BA8BBEB-404F-472C-8E67-5A4D75D49F6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94160" y="442980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ar-SA" sz="6000">
                <a:solidFill>
                  <a:srgbClr val="000000"/>
                </a:solidFill>
                <a:latin typeface="Calibri Light"/>
              </a:rPr>
              <a:t>     </a:t>
            </a:r>
            <a:r>
              <a:rPr b="1" lang="ar-SA" sz="6000">
                <a:solidFill>
                  <a:srgbClr val="cc3399"/>
                </a:solidFill>
                <a:latin typeface="AR DARLING"/>
              </a:rPr>
              <a:t>Hr module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0" y="6325560"/>
            <a:ext cx="9143640" cy="1655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2f2f2"/>
                </a:solidFill>
                <a:latin typeface="AR ESSENCE"/>
              </a:rPr>
              <a:t>Supervisor : Mr. Abdulrahman Hamdy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ar-SA" sz="4400">
                <a:solidFill>
                  <a:srgbClr val="ff0066"/>
                </a:solidFill>
                <a:latin typeface="AR DARLING"/>
              </a:rPr>
              <a:t>Features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Calculate salary according to Egyptian working law by deviding the salary to base and variable and subtract all taxes from it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Giving the employee 21 days as payed holidays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Any unpaid holidays will subtract from the salary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 </a:t>
            </a:r>
            <a:r>
              <a:rPr lang="ar-SA" sz="2800">
                <a:solidFill>
                  <a:srgbClr val="0070c0"/>
                </a:solidFill>
                <a:latin typeface="AR DARLING"/>
              </a:rPr>
              <a:t>make sign in and sign out at specified time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Any late will subtract from the salary according to Egyptian working law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Any overtime will add to the salary according to Egyptian working law.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Adding employee experiences and any licenses he had token 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ar-SA" sz="4400">
                <a:solidFill>
                  <a:srgbClr val="ff0066"/>
                </a:solidFill>
                <a:latin typeface="AR DARLING"/>
              </a:rPr>
              <a:t>Features cont.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Calibri"/>
              </a:rPr>
              <a:t>Hankteb klam keter hena la taklako .. :D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0"/>
            <a:ext cx="10515240" cy="3025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ar-SA" sz="9600">
                <a:solidFill>
                  <a:srgbClr val="ff0066"/>
                </a:solidFill>
                <a:latin typeface="AR DARLING"/>
              </a:rPr>
              <a:t>Live Demo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838080" y="102780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ar-SA" sz="2800">
                <a:solidFill>
                  <a:srgbClr val="000000"/>
                </a:solidFill>
                <a:latin typeface="Calibri"/>
              </a:rPr>
              <a:t>     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ar-SA" sz="4400">
                <a:solidFill>
                  <a:srgbClr val="000000"/>
                </a:solidFill>
                <a:latin typeface="Calibri Light"/>
              </a:rPr>
              <a:t>         </a:t>
            </a:r>
            <a:endParaRPr/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5800" y="164880"/>
            <a:ext cx="11245680" cy="3321000"/>
          </a:xfrm>
          <a:prstGeom prst="rect">
            <a:avLst/>
          </a:prstGeom>
          <a:ln>
            <a:noFill/>
          </a:ln>
        </p:spPr>
      </p:pic>
      <p:sp>
        <p:nvSpPr>
          <p:cNvPr id="82" name="TextShape 2"/>
          <p:cNvSpPr txBox="1"/>
          <p:nvPr/>
        </p:nvSpPr>
        <p:spPr>
          <a:xfrm>
            <a:off x="802080" y="3764520"/>
            <a:ext cx="10515240" cy="2412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ar-SA" sz="2800">
                <a:solidFill>
                  <a:srgbClr val="000000"/>
                </a:solidFill>
                <a:latin typeface="Calibri"/>
              </a:rPr>
              <a:t> هنا هنحط صورتنا مجمعة وشوية اسهم لما اجيلكم :</a:t>
            </a:r>
            <a:r>
              <a:rPr lang="ar-SA" sz="2800">
                <a:solidFill>
                  <a:srgbClr val="000000"/>
                </a:solidFill>
                <a:latin typeface="Calibri"/>
              </a:rPr>
              <a:t>D</a:t>
            </a:r>
            <a:endParaRPr/>
          </a:p>
          <a:p>
            <a:pPr>
              <a:lnSpc>
                <a:spcPct val="100000"/>
              </a:lnSpc>
            </a:pPr>
            <a:r>
              <a:rPr lang="ar-SA" sz="2800">
                <a:solidFill>
                  <a:srgbClr val="000000"/>
                </a:solidFill>
                <a:latin typeface="Calibri"/>
              </a:rPr>
              <a:t>ملاحظة لو لقيت الخط عادي و الفورمات بايظ دا بسبب الاوبونتو عشان انا عاملة ال</a:t>
            </a:r>
            <a:r>
              <a:rPr lang="ar-SA" sz="2800">
                <a:solidFill>
                  <a:srgbClr val="000000"/>
                </a:solidFill>
                <a:latin typeface="Calibri"/>
              </a:rPr>
              <a:t>presentation</a:t>
            </a:r>
            <a:r>
              <a:rPr lang="ar-SA" sz="2800">
                <a:solidFill>
                  <a:srgbClr val="000000"/>
                </a:solidFill>
                <a:latin typeface="Calibri"/>
              </a:rPr>
              <a:t> على ويندوز </a:t>
            </a:r>
            <a:endParaRPr/>
          </a:p>
          <a:p>
            <a:pPr>
              <a:lnSpc>
                <a:spcPct val="100000"/>
              </a:lnSpc>
            </a:pPr>
            <a:r>
              <a:rPr lang="ar-SA" sz="2800">
                <a:solidFill>
                  <a:srgbClr val="000000"/>
                </a:solidFill>
                <a:latin typeface="Calibri"/>
              </a:rPr>
              <a:t>احنا هنعرض على ويندوز </a:t>
            </a:r>
            <a:r>
              <a:rPr lang="ar-SA" sz="2800">
                <a:solidFill>
                  <a:srgbClr val="000000"/>
                </a:solidFill>
                <a:latin typeface="Calibri"/>
              </a:rPr>
              <a:t>so</a:t>
            </a:r>
            <a:r>
              <a:rPr lang="ar-SA" sz="2800">
                <a:solidFill>
                  <a:srgbClr val="000000"/>
                </a:solidFill>
                <a:latin typeface="Calibri"/>
              </a:rPr>
              <a:t> لو اي حد هيعدل على حاجة يعدلها من على الويندوز :</a:t>
            </a:r>
            <a:r>
              <a:rPr lang="ar-SA" sz="2800">
                <a:solidFill>
                  <a:srgbClr val="000000"/>
                </a:solidFill>
                <a:latin typeface="Calibri"/>
              </a:rPr>
              <a:t>D</a:t>
            </a:r>
            <a:r>
              <a:rPr lang="ar-SA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ar-SA" sz="4400">
                <a:solidFill>
                  <a:srgbClr val="ff0066"/>
                </a:solidFill>
                <a:latin typeface="AR DARLING"/>
              </a:rPr>
              <a:t>AGENDA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Vision .</a:t>
            </a:r>
            <a:endParaRPr/>
          </a:p>
          <a:p>
            <a:pPr>
              <a:lnSpc>
                <a:spcPct val="100000"/>
              </a:lnSpc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Why Open Source ?</a:t>
            </a:r>
            <a:endParaRPr/>
          </a:p>
          <a:p>
            <a:pPr>
              <a:lnSpc>
                <a:spcPct val="100000"/>
              </a:lnSpc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Why Odoo ?</a:t>
            </a:r>
            <a:endParaRPr/>
          </a:p>
          <a:p>
            <a:pPr>
              <a:lnSpc>
                <a:spcPct val="100000"/>
              </a:lnSpc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Technologies .</a:t>
            </a:r>
            <a:endParaRPr/>
          </a:p>
          <a:p>
            <a:pPr>
              <a:lnSpc>
                <a:spcPct val="100000"/>
              </a:lnSpc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HR Process .</a:t>
            </a:r>
            <a:endParaRPr/>
          </a:p>
          <a:p>
            <a:pPr>
              <a:lnSpc>
                <a:spcPct val="100000"/>
              </a:lnSpc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HR Module .</a:t>
            </a:r>
            <a:endParaRPr/>
          </a:p>
          <a:p>
            <a:pPr>
              <a:lnSpc>
                <a:spcPct val="100000"/>
              </a:lnSpc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Features .</a:t>
            </a:r>
            <a:endParaRPr/>
          </a:p>
          <a:p>
            <a:pPr>
              <a:lnSpc>
                <a:spcPct val="100000"/>
              </a:lnSpc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Live Demo.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ar-SA" sz="4400">
                <a:solidFill>
                  <a:srgbClr val="ff0066"/>
                </a:solidFill>
                <a:latin typeface="AR DARLING"/>
              </a:rPr>
              <a:t>Vision 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935640" y="184500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The main project goal is to make complete  hr system using automated ERP in Egypt to dispense the whole paper process along with its complications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Make an effective utilization of human resources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3000" y="3814200"/>
            <a:ext cx="982440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ar-SA" sz="4400">
                <a:solidFill>
                  <a:srgbClr val="0070c0"/>
                </a:solidFill>
                <a:latin typeface="AR DARLING"/>
              </a:rPr>
              <a:t>
</a:t>
            </a:r>
            <a:r>
              <a:rPr lang="ar-SA" sz="4900">
                <a:solidFill>
                  <a:srgbClr val="ff0066"/>
                </a:solidFill>
                <a:latin typeface="AR DARLING"/>
              </a:rPr>
              <a:t>Why Open Source ?</a:t>
            </a:r>
            <a:r>
              <a:rPr lang="ar-SA" sz="4400">
                <a:solidFill>
                  <a:srgbClr val="0070c0"/>
                </a:solidFill>
                <a:latin typeface="AR DARLING"/>
              </a:rPr>
              <a:t>
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2733480" y="3511800"/>
            <a:ext cx="9345600" cy="3345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More  secure and stable than proprietary software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Open source keeps costs down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Open source improves quality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Open source delivers business agility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Open source gives us more flexibility when we release updates more frequently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68040" y="1170360"/>
            <a:ext cx="726624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ar-SA" sz="4400">
                <a:solidFill>
                  <a:srgbClr val="000000"/>
                </a:solidFill>
                <a:latin typeface="Calibri Light"/>
              </a:rPr>
              <a:t>    </a:t>
            </a:r>
            <a:r>
              <a:rPr lang="ar-SA" sz="4400">
                <a:solidFill>
                  <a:srgbClr val="000000"/>
                </a:solidFill>
                <a:latin typeface="Calibri Light"/>
              </a:rPr>
              <a:t>
</a:t>
            </a:r>
            <a:r>
              <a:rPr lang="ar-SA" sz="4900">
                <a:solidFill>
                  <a:srgbClr val="ff0066"/>
                </a:solidFill>
                <a:latin typeface="AR DARLING"/>
              </a:rPr>
              <a:t>Why Odoo ?</a:t>
            </a:r>
            <a:r>
              <a:rPr lang="ar-SA" sz="4400">
                <a:solidFill>
                  <a:srgbClr val="0070c0"/>
                </a:solidFill>
                <a:latin typeface="AR DARLING"/>
              </a:rPr>
              <a:t>
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For its integration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For its functionalities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For its modularity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For it’s flexibility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It is friendly, clear, intuitive and easy to use.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Provides multi-languages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Full suit for business apps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It is Open source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ar-SA" sz="4400">
                <a:solidFill>
                  <a:srgbClr val="ff0066"/>
                </a:solidFill>
                <a:latin typeface="AR DARLING"/>
              </a:rPr>
              <a:t>Technologies</a:t>
            </a:r>
            <a:endParaRPr/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9720" y="2040840"/>
            <a:ext cx="4561560" cy="1456920"/>
          </a:xfrm>
          <a:prstGeom prst="rect">
            <a:avLst/>
          </a:prstGeom>
          <a:ln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31640" y="2283120"/>
            <a:ext cx="4844160" cy="1451880"/>
          </a:xfrm>
          <a:prstGeom prst="rect">
            <a:avLst/>
          </a:prstGeom>
          <a:ln>
            <a:noFill/>
          </a:ln>
        </p:spPr>
      </p:pic>
      <p:pic>
        <p:nvPicPr>
          <p:cNvPr id="96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60960" y="4385520"/>
            <a:ext cx="4133880" cy="1752120"/>
          </a:xfrm>
          <a:prstGeom prst="rect">
            <a:avLst/>
          </a:prstGeom>
          <a:ln>
            <a:noFill/>
          </a:ln>
        </p:spPr>
      </p:pic>
      <p:pic>
        <p:nvPicPr>
          <p:cNvPr id="97" name="Picture 1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34400" y="4042800"/>
            <a:ext cx="243792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ar-SA" sz="4400">
                <a:solidFill>
                  <a:srgbClr val="ff0066"/>
                </a:solidFill>
                <a:latin typeface="AR DARLING"/>
              </a:rPr>
              <a:t>Hr process</a:t>
            </a:r>
            <a:endParaRPr/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8800" y="1690560"/>
            <a:ext cx="9591120" cy="464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ar-SA" sz="4400">
                <a:solidFill>
                  <a:srgbClr val="ff0066"/>
                </a:solidFill>
                <a:latin typeface="AR DARLING"/>
              </a:rPr>
              <a:t>HR Module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Payroll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Attendance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Employee directory 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Leaves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Timesheets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Contract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ar-SA" sz="2800">
                <a:solidFill>
                  <a:srgbClr val="0070c0"/>
                </a:solidFill>
                <a:latin typeface="AR DARLING"/>
              </a:rPr>
              <a:t>Expenses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