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80" r:id="rId14"/>
    <p:sldId id="283" r:id="rId15"/>
    <p:sldId id="282" r:id="rId16"/>
    <p:sldId id="281" r:id="rId17"/>
    <p:sldId id="269"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9" autoAdjust="0"/>
    <p:restoredTop sz="93578" autoAdjust="0"/>
  </p:normalViewPr>
  <p:slideViewPr>
    <p:cSldViewPr snapToGrid="0">
      <p:cViewPr varScale="1">
        <p:scale>
          <a:sx n="51" d="100"/>
          <a:sy n="51" d="100"/>
        </p:scale>
        <p:origin x="67" y="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509F5-279B-4247-B8E7-2FD57EBF3867}"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08440-C5E8-4F30-8F12-F552D54A1BA7}" type="slidenum">
              <a:rPr lang="en-US" smtClean="0"/>
              <a:t>‹#›</a:t>
            </a:fld>
            <a:endParaRPr lang="en-US"/>
          </a:p>
        </p:txBody>
      </p:sp>
    </p:spTree>
    <p:extLst>
      <p:ext uri="{BB962C8B-B14F-4D97-AF65-F5344CB8AC3E}">
        <p14:creationId xmlns:p14="http://schemas.microsoft.com/office/powerpoint/2010/main" val="2449080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B08440-C5E8-4F30-8F12-F552D54A1BA7}" type="slidenum">
              <a:rPr lang="en-US" smtClean="0"/>
              <a:t>8</a:t>
            </a:fld>
            <a:endParaRPr lang="en-US"/>
          </a:p>
        </p:txBody>
      </p:sp>
    </p:spTree>
    <p:extLst>
      <p:ext uri="{BB962C8B-B14F-4D97-AF65-F5344CB8AC3E}">
        <p14:creationId xmlns:p14="http://schemas.microsoft.com/office/powerpoint/2010/main" val="369709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B08440-C5E8-4F30-8F12-F552D54A1BA7}" type="slidenum">
              <a:rPr lang="en-US" smtClean="0"/>
              <a:t>15</a:t>
            </a:fld>
            <a:endParaRPr lang="en-US"/>
          </a:p>
        </p:txBody>
      </p:sp>
    </p:spTree>
    <p:extLst>
      <p:ext uri="{BB962C8B-B14F-4D97-AF65-F5344CB8AC3E}">
        <p14:creationId xmlns:p14="http://schemas.microsoft.com/office/powerpoint/2010/main" val="193948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50F8-D0AC-4EE5-120A-E1CBB7C5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030D3-CCAF-99A2-AAE4-86B159F09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447E94-9512-0A18-483F-DE0C5E903928}"/>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4429D2FD-7D1A-7830-489F-128A87E0A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9C0FC-69B7-94B0-8455-9F947EA9CE44}"/>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691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9F55-D1B9-9742-9E4A-E4B00452A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BDCA25-905E-B54C-BB46-DE497B0E6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12B1A-CF8D-3081-21E3-18A0A6E391F5}"/>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E94F4E71-C009-A57C-F4EF-43D159A15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23F89-CB3E-CE5C-37D1-7B67E9E4E376}"/>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9225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75C88-703B-4EED-49F9-96B0557AC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865F8-1C69-9106-CFE1-EC0337617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65510-8434-BFD2-CC22-C570881472EC}"/>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1E2FEB36-104B-37F9-5DB1-CA55B1800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B1DE2-B8CB-ED7C-6423-43D0AB3D5989}"/>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860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FE77-D649-6C2C-F3C9-65AD4B41A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EEE9B-4D7B-52E7-273C-905BFD3EC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6D01-0F96-968E-A0A5-8C3D739D6217}"/>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6E9044E9-539F-9669-832D-5F30949EC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F2B00-2151-6F49-520E-A256EFD9CA1C}"/>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3981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3CF7-79E3-7152-4F3C-9D97387F0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FBF4BD-48DD-93A5-5EC3-20270B413F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1E032-5D62-860D-E5B1-32042A7FD5B1}"/>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D5A31B22-0D88-72A3-E405-4A6B3AA55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C47B0-AF5B-A1C7-E966-0BD7C13327B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61215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0770-A500-0DFF-AA66-D6AE095E0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396A-8F3F-7EF3-57E8-A0A7E068F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3622B5-6924-D04D-008C-3832AA19E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61A07-397D-24BE-12F8-57038179D080}"/>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6" name="Footer Placeholder 5">
            <a:extLst>
              <a:ext uri="{FF2B5EF4-FFF2-40B4-BE49-F238E27FC236}">
                <a16:creationId xmlns:a16="http://schemas.microsoft.com/office/drawing/2014/main" id="{E6D71F72-672A-9A2B-2DD8-991A6A9B4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BB208-F972-CC18-EE6B-849F7687CD7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09204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88A5-67CF-98B4-1E02-D87649E43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452FC-7870-BC32-75F5-8567150BB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3E02D-9330-83AE-1691-84C55FFB4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94CA80-6AF9-F104-8E8A-569B0BE31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77625-499E-C95D-3973-5E3EE0508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9C4E6-E68C-D1E9-8079-5B308A162A1A}"/>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8" name="Footer Placeholder 7">
            <a:extLst>
              <a:ext uri="{FF2B5EF4-FFF2-40B4-BE49-F238E27FC236}">
                <a16:creationId xmlns:a16="http://schemas.microsoft.com/office/drawing/2014/main" id="{05643A5C-AB15-21ED-9D57-1D63CF1A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8B210-7D88-C14D-AF4A-3C213E46DA8D}"/>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05852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49D3-4925-8BEB-BA7F-852FDB984B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4F8D0-2325-400D-CEF0-E8647440B13C}"/>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4" name="Footer Placeholder 3">
            <a:extLst>
              <a:ext uri="{FF2B5EF4-FFF2-40B4-BE49-F238E27FC236}">
                <a16:creationId xmlns:a16="http://schemas.microsoft.com/office/drawing/2014/main" id="{C7BFFFCB-0C52-2A6C-5B1E-5CED52341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F519F-40E1-780E-00D5-0FF9B58EBB0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36447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F73FB-7433-FA25-3CAB-DA8B9EDE0B9D}"/>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3" name="Footer Placeholder 2">
            <a:extLst>
              <a:ext uri="{FF2B5EF4-FFF2-40B4-BE49-F238E27FC236}">
                <a16:creationId xmlns:a16="http://schemas.microsoft.com/office/drawing/2014/main" id="{D98203EE-C7A8-A4DF-D7FE-FC78D6CE2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4E565-373C-6169-57B8-0AD46EF8937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24441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2D28-6D56-36B5-9BF9-40CE912AD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777C3-E6F7-523A-4408-9F299C8E2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252E24-0D5D-0ECF-57E4-FD1D3D157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0A7AB-9921-E00D-0F4B-97F671518F4D}"/>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6" name="Footer Placeholder 5">
            <a:extLst>
              <a:ext uri="{FF2B5EF4-FFF2-40B4-BE49-F238E27FC236}">
                <a16:creationId xmlns:a16="http://schemas.microsoft.com/office/drawing/2014/main" id="{5873F6FA-3B6C-B0D3-156D-9F3E50773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5BFB-5E52-6633-8892-EBCC640EAF3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3394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B687-CB8D-38EE-1F97-90EB7063F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87238-1AA2-9BD8-1116-F3CFE3F05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83DA9-6740-4BE0-C7FC-F2D8196D3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B8213-5358-DD08-B785-7DD4979E86D4}"/>
              </a:ext>
            </a:extLst>
          </p:cNvPr>
          <p:cNvSpPr>
            <a:spLocks noGrp="1"/>
          </p:cNvSpPr>
          <p:nvPr>
            <p:ph type="dt" sz="half" idx="10"/>
          </p:nvPr>
        </p:nvSpPr>
        <p:spPr/>
        <p:txBody>
          <a:bodyPr/>
          <a:lstStyle/>
          <a:p>
            <a:fld id="{B45BD70C-609A-4A36-B315-9BC0A2A7554B}" type="datetimeFigureOut">
              <a:rPr lang="en-US" smtClean="0"/>
              <a:t>7/28/2025</a:t>
            </a:fld>
            <a:endParaRPr lang="en-US"/>
          </a:p>
        </p:txBody>
      </p:sp>
      <p:sp>
        <p:nvSpPr>
          <p:cNvPr id="6" name="Footer Placeholder 5">
            <a:extLst>
              <a:ext uri="{FF2B5EF4-FFF2-40B4-BE49-F238E27FC236}">
                <a16:creationId xmlns:a16="http://schemas.microsoft.com/office/drawing/2014/main" id="{E6E5D5A1-B9DA-4942-D34D-C591C4647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C5464-35C6-E5A5-1410-62BBF01057A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528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42E37-DF24-AE32-CBB2-A88A09278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52782-6D33-0AE4-D3D0-583AC78C4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B54D6-F72A-47D0-B103-BDE01DC5E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BD70C-609A-4A36-B315-9BC0A2A7554B}" type="datetimeFigureOut">
              <a:rPr lang="en-US" smtClean="0"/>
              <a:t>7/28/2025</a:t>
            </a:fld>
            <a:endParaRPr lang="en-US"/>
          </a:p>
        </p:txBody>
      </p:sp>
      <p:sp>
        <p:nvSpPr>
          <p:cNvPr id="5" name="Footer Placeholder 4">
            <a:extLst>
              <a:ext uri="{FF2B5EF4-FFF2-40B4-BE49-F238E27FC236}">
                <a16:creationId xmlns:a16="http://schemas.microsoft.com/office/drawing/2014/main" id="{BAE0D5BF-B339-5400-6356-84F5956D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B71988-01BE-58EF-F6FB-FBA0E239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191BD-7A15-4417-8158-1887D708D698}" type="slidenum">
              <a:rPr lang="en-US" smtClean="0"/>
              <a:t>‹#›</a:t>
            </a:fld>
            <a:endParaRPr lang="en-US"/>
          </a:p>
        </p:txBody>
      </p:sp>
    </p:spTree>
    <p:extLst>
      <p:ext uri="{BB962C8B-B14F-4D97-AF65-F5344CB8AC3E}">
        <p14:creationId xmlns:p14="http://schemas.microsoft.com/office/powerpoint/2010/main" val="267125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94A4-4CC5-369D-391F-3D7FAC3308F8}"/>
              </a:ext>
            </a:extLst>
          </p:cNvPr>
          <p:cNvSpPr>
            <a:spLocks noGrp="1"/>
          </p:cNvSpPr>
          <p:nvPr>
            <p:ph type="ctrTitle"/>
          </p:nvPr>
        </p:nvSpPr>
        <p:spPr>
          <a:xfrm>
            <a:off x="-351378" y="485713"/>
            <a:ext cx="9231500" cy="3008672"/>
          </a:xfrm>
        </p:spPr>
        <p:txBody>
          <a:bodyPr>
            <a:normAutofit/>
          </a:bodyPr>
          <a:lstStyle/>
          <a:p>
            <a:r>
              <a:rPr lang="en-US" dirty="0">
                <a:solidFill>
                  <a:schemeClr val="tx2">
                    <a:lumMod val="75000"/>
                    <a:lumOff val="25000"/>
                  </a:schemeClr>
                </a:solidFill>
              </a:rPr>
              <a:t>Week 2:LLVM Passes</a:t>
            </a:r>
          </a:p>
        </p:txBody>
      </p:sp>
      <p:sp>
        <p:nvSpPr>
          <p:cNvPr id="3" name="Subtitle 2">
            <a:extLst>
              <a:ext uri="{FF2B5EF4-FFF2-40B4-BE49-F238E27FC236}">
                <a16:creationId xmlns:a16="http://schemas.microsoft.com/office/drawing/2014/main" id="{1DC6C3BA-9410-68DB-5857-D7B06CEA4A7F}"/>
              </a:ext>
            </a:extLst>
          </p:cNvPr>
          <p:cNvSpPr>
            <a:spLocks noGrp="1"/>
          </p:cNvSpPr>
          <p:nvPr>
            <p:ph type="subTitle" idx="1"/>
          </p:nvPr>
        </p:nvSpPr>
        <p:spPr>
          <a:xfrm>
            <a:off x="1032386" y="3494384"/>
            <a:ext cx="5505574" cy="1778655"/>
          </a:xfrm>
        </p:spPr>
        <p:txBody>
          <a:bodyPr>
            <a:normAutofit/>
          </a:bodyPr>
          <a:lstStyle/>
          <a:p>
            <a:pPr algn="l"/>
            <a:r>
              <a:rPr lang="en-US" sz="2300" dirty="0">
                <a:solidFill>
                  <a:schemeClr val="tx2">
                    <a:lumMod val="50000"/>
                    <a:lumOff val="50000"/>
                  </a:schemeClr>
                </a:solidFill>
              </a:rPr>
              <a:t>Mohamed Ashraf-Iyad Wael</a:t>
            </a:r>
          </a:p>
          <a:p>
            <a:pPr algn="l"/>
            <a:r>
              <a:rPr lang="en-US" sz="2300" dirty="0">
                <a:solidFill>
                  <a:schemeClr val="tx2">
                    <a:lumMod val="50000"/>
                    <a:lumOff val="50000"/>
                  </a:schemeClr>
                </a:solidFill>
              </a:rPr>
              <a:t>21 July 2025</a:t>
            </a:r>
          </a:p>
        </p:txBody>
      </p:sp>
      <p:pic>
        <p:nvPicPr>
          <p:cNvPr id="1028" name="Picture 4" descr="The LLVM Compiler Infrastructure Project">
            <a:extLst>
              <a:ext uri="{FF2B5EF4-FFF2-40B4-BE49-F238E27FC236}">
                <a16:creationId xmlns:a16="http://schemas.microsoft.com/office/drawing/2014/main" id="{2FD0CA47-0B43-C4FB-C2CD-B991DD625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382" y="354943"/>
            <a:ext cx="2559136" cy="160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42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62F7-9D74-E5DA-F496-18BE95987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111828-23F1-050E-564A-979339B235B4}"/>
              </a:ext>
            </a:extLst>
          </p:cNvPr>
          <p:cNvSpPr>
            <a:spLocks noGrp="1"/>
          </p:cNvSpPr>
          <p:nvPr>
            <p:ph type="title"/>
          </p:nvPr>
        </p:nvSpPr>
        <p:spPr/>
        <p:txBody>
          <a:bodyPr/>
          <a:lstStyle/>
          <a:p>
            <a:r>
              <a:rPr lang="en-US" dirty="0">
                <a:solidFill>
                  <a:schemeClr val="tx2">
                    <a:lumMod val="75000"/>
                    <a:lumOff val="25000"/>
                  </a:schemeClr>
                </a:solidFill>
              </a:rPr>
              <a:t>New Pass Manager</a:t>
            </a:r>
            <a:endParaRPr lang="en-US" dirty="0"/>
          </a:p>
        </p:txBody>
      </p:sp>
      <p:sp>
        <p:nvSpPr>
          <p:cNvPr id="3" name="Content Placeholder 2">
            <a:extLst>
              <a:ext uri="{FF2B5EF4-FFF2-40B4-BE49-F238E27FC236}">
                <a16:creationId xmlns:a16="http://schemas.microsoft.com/office/drawing/2014/main" id="{3821FCCB-19EE-8E03-F500-293E56718522}"/>
              </a:ext>
            </a:extLst>
          </p:cNvPr>
          <p:cNvSpPr>
            <a:spLocks noGrp="1"/>
          </p:cNvSpPr>
          <p:nvPr>
            <p:ph idx="1"/>
          </p:nvPr>
        </p:nvSpPr>
        <p:spPr>
          <a:xfrm>
            <a:off x="838200" y="1249680"/>
            <a:ext cx="10683240" cy="5806439"/>
          </a:xfrm>
        </p:spPr>
        <p:txBody>
          <a:bodyPr>
            <a:normAutofit/>
          </a:bodyPr>
          <a:lstStyle/>
          <a:p>
            <a:pPr marL="0" indent="0">
              <a:buNone/>
            </a:pPr>
            <a:r>
              <a:rPr lang="en-US" sz="2700" dirty="0">
                <a:solidFill>
                  <a:schemeClr val="tx2">
                    <a:lumMod val="50000"/>
                    <a:lumOff val="50000"/>
                  </a:schemeClr>
                </a:solidFill>
              </a:rPr>
              <a:t>Example:-</a:t>
            </a:r>
          </a:p>
          <a:p>
            <a:endParaRPr lang="en-US" sz="2700" dirty="0"/>
          </a:p>
          <a:p>
            <a:endParaRPr lang="en-US" sz="2700" dirty="0"/>
          </a:p>
        </p:txBody>
      </p:sp>
      <p:pic>
        <p:nvPicPr>
          <p:cNvPr id="5" name="Picture 4">
            <a:extLst>
              <a:ext uri="{FF2B5EF4-FFF2-40B4-BE49-F238E27FC236}">
                <a16:creationId xmlns:a16="http://schemas.microsoft.com/office/drawing/2014/main" id="{AE1C3075-6010-0A04-182A-3FBDC94246C5}"/>
              </a:ext>
            </a:extLst>
          </p:cNvPr>
          <p:cNvPicPr>
            <a:picLocks noChangeAspect="1"/>
          </p:cNvPicPr>
          <p:nvPr/>
        </p:nvPicPr>
        <p:blipFill>
          <a:blip r:embed="rId2"/>
          <a:stretch>
            <a:fillRect/>
          </a:stretch>
        </p:blipFill>
        <p:spPr>
          <a:xfrm>
            <a:off x="670560" y="1662958"/>
            <a:ext cx="6092424" cy="4979882"/>
          </a:xfrm>
          <a:prstGeom prst="rect">
            <a:avLst/>
          </a:prstGeom>
        </p:spPr>
      </p:pic>
      <p:pic>
        <p:nvPicPr>
          <p:cNvPr id="9" name="Picture 8">
            <a:extLst>
              <a:ext uri="{FF2B5EF4-FFF2-40B4-BE49-F238E27FC236}">
                <a16:creationId xmlns:a16="http://schemas.microsoft.com/office/drawing/2014/main" id="{DB9321D4-B5F6-4D7C-DA81-41EBDAD1811D}"/>
              </a:ext>
            </a:extLst>
          </p:cNvPr>
          <p:cNvPicPr>
            <a:picLocks noChangeAspect="1"/>
          </p:cNvPicPr>
          <p:nvPr/>
        </p:nvPicPr>
        <p:blipFill>
          <a:blip r:embed="rId3"/>
          <a:stretch>
            <a:fillRect/>
          </a:stretch>
        </p:blipFill>
        <p:spPr>
          <a:xfrm>
            <a:off x="6930624" y="1844830"/>
            <a:ext cx="4848110" cy="1721330"/>
          </a:xfrm>
          <a:prstGeom prst="rect">
            <a:avLst/>
          </a:prstGeom>
        </p:spPr>
      </p:pic>
    </p:spTree>
    <p:extLst>
      <p:ext uri="{BB962C8B-B14F-4D97-AF65-F5344CB8AC3E}">
        <p14:creationId xmlns:p14="http://schemas.microsoft.com/office/powerpoint/2010/main" val="9649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FCA47-FDF2-6B24-0149-EF86895C6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BCE311-05A0-D164-55CB-DA290B0866DD}"/>
              </a:ext>
            </a:extLst>
          </p:cNvPr>
          <p:cNvSpPr>
            <a:spLocks noGrp="1"/>
          </p:cNvSpPr>
          <p:nvPr>
            <p:ph type="title"/>
          </p:nvPr>
        </p:nvSpPr>
        <p:spPr/>
        <p:txBody>
          <a:bodyPr/>
          <a:lstStyle/>
          <a:p>
            <a:r>
              <a:rPr lang="en-US" dirty="0">
                <a:solidFill>
                  <a:schemeClr val="tx2">
                    <a:lumMod val="75000"/>
                    <a:lumOff val="25000"/>
                  </a:schemeClr>
                </a:solidFill>
              </a:rPr>
              <a:t>Analysis Passes</a:t>
            </a:r>
            <a:endParaRPr lang="en-US" dirty="0"/>
          </a:p>
        </p:txBody>
      </p:sp>
      <p:sp>
        <p:nvSpPr>
          <p:cNvPr id="3" name="Content Placeholder 2">
            <a:extLst>
              <a:ext uri="{FF2B5EF4-FFF2-40B4-BE49-F238E27FC236}">
                <a16:creationId xmlns:a16="http://schemas.microsoft.com/office/drawing/2014/main" id="{2F2CD6DB-6A13-7524-DF81-E0D1E09A88D5}"/>
              </a:ext>
            </a:extLst>
          </p:cNvPr>
          <p:cNvSpPr>
            <a:spLocks noGrp="1"/>
          </p:cNvSpPr>
          <p:nvPr>
            <p:ph idx="1"/>
          </p:nvPr>
        </p:nvSpPr>
        <p:spPr>
          <a:xfrm>
            <a:off x="838200" y="1249681"/>
            <a:ext cx="10515600" cy="5243194"/>
          </a:xfrm>
        </p:spPr>
        <p:txBody>
          <a:bodyPr>
            <a:normAutofit/>
          </a:bodyPr>
          <a:lstStyle/>
          <a:p>
            <a:r>
              <a:rPr lang="en-US" sz="2700" dirty="0"/>
              <a:t>Collect information about code without modifying the IR</a:t>
            </a:r>
          </a:p>
          <a:p>
            <a:r>
              <a:rPr lang="en-US" sz="2700" dirty="0"/>
              <a:t>Help other passes (especially transformation passes) make informed decisions.</a:t>
            </a:r>
          </a:p>
          <a:p>
            <a:r>
              <a:rPr lang="en-US" sz="2700" dirty="0"/>
              <a:t>Results are cached and reused across the compilation pipeline to avoid redundant computations.</a:t>
            </a:r>
          </a:p>
          <a:p>
            <a:r>
              <a:rPr lang="en-US" sz="2700" dirty="0"/>
              <a:t>in the new LLVM Pass Manager, analysis passes are treated as a distinct type of pass. They are required to define a unique identifier and follow a specific structure so that their results can be efficiently reused. This avoids repeating the same analysis multiple times and helps the compiler run faster. Although defining an analysis pass may involve slightly more setup, it leads to better organization and performance across the compiler pipeline.</a:t>
            </a:r>
          </a:p>
        </p:txBody>
      </p:sp>
    </p:spTree>
    <p:extLst>
      <p:ext uri="{BB962C8B-B14F-4D97-AF65-F5344CB8AC3E}">
        <p14:creationId xmlns:p14="http://schemas.microsoft.com/office/powerpoint/2010/main" val="347849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4E214-329C-5586-9B82-9ABB1284E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E64BA-46E7-3ED7-8115-124EB9D8E957}"/>
              </a:ext>
            </a:extLst>
          </p:cNvPr>
          <p:cNvSpPr>
            <a:spLocks noGrp="1"/>
          </p:cNvSpPr>
          <p:nvPr>
            <p:ph type="title"/>
          </p:nvPr>
        </p:nvSpPr>
        <p:spPr/>
        <p:txBody>
          <a:bodyPr/>
          <a:lstStyle/>
          <a:p>
            <a:r>
              <a:rPr lang="en-US" dirty="0">
                <a:solidFill>
                  <a:schemeClr val="tx2">
                    <a:lumMod val="75000"/>
                    <a:lumOff val="25000"/>
                  </a:schemeClr>
                </a:solidFill>
              </a:rPr>
              <a:t>Analysis Passes</a:t>
            </a:r>
            <a:endParaRPr lang="en-US" dirty="0"/>
          </a:p>
        </p:txBody>
      </p:sp>
      <p:sp>
        <p:nvSpPr>
          <p:cNvPr id="3" name="Content Placeholder 2">
            <a:extLst>
              <a:ext uri="{FF2B5EF4-FFF2-40B4-BE49-F238E27FC236}">
                <a16:creationId xmlns:a16="http://schemas.microsoft.com/office/drawing/2014/main" id="{2C1527AC-D096-39FF-E9DB-9C76206D07B8}"/>
              </a:ext>
            </a:extLst>
          </p:cNvPr>
          <p:cNvSpPr>
            <a:spLocks noGrp="1"/>
          </p:cNvSpPr>
          <p:nvPr>
            <p:ph idx="1"/>
          </p:nvPr>
        </p:nvSpPr>
        <p:spPr>
          <a:xfrm>
            <a:off x="838200" y="1249680"/>
            <a:ext cx="10683240" cy="5806439"/>
          </a:xfrm>
        </p:spPr>
        <p:txBody>
          <a:bodyPr>
            <a:normAutofit/>
          </a:bodyPr>
          <a:lstStyle/>
          <a:p>
            <a:pPr marL="0" indent="0">
              <a:buNone/>
            </a:pPr>
            <a:r>
              <a:rPr lang="en-US" sz="2700" dirty="0">
                <a:solidFill>
                  <a:schemeClr val="tx2">
                    <a:lumMod val="50000"/>
                    <a:lumOff val="50000"/>
                  </a:schemeClr>
                </a:solidFill>
              </a:rPr>
              <a:t>Example :-</a:t>
            </a:r>
          </a:p>
          <a:p>
            <a:pPr marL="0" indent="0">
              <a:buNone/>
            </a:pPr>
            <a:endParaRPr lang="en-US" sz="2700" dirty="0"/>
          </a:p>
          <a:p>
            <a:endParaRPr lang="en-US" sz="2700" dirty="0"/>
          </a:p>
        </p:txBody>
      </p:sp>
      <p:pic>
        <p:nvPicPr>
          <p:cNvPr id="5" name="Picture 4">
            <a:extLst>
              <a:ext uri="{FF2B5EF4-FFF2-40B4-BE49-F238E27FC236}">
                <a16:creationId xmlns:a16="http://schemas.microsoft.com/office/drawing/2014/main" id="{9344F2F6-B11E-69AF-7A82-BD167C5496AA}"/>
              </a:ext>
            </a:extLst>
          </p:cNvPr>
          <p:cNvPicPr>
            <a:picLocks noChangeAspect="1"/>
          </p:cNvPicPr>
          <p:nvPr/>
        </p:nvPicPr>
        <p:blipFill>
          <a:blip r:embed="rId2"/>
          <a:stretch>
            <a:fillRect/>
          </a:stretch>
        </p:blipFill>
        <p:spPr>
          <a:xfrm>
            <a:off x="529386" y="1775020"/>
            <a:ext cx="5270296" cy="4930367"/>
          </a:xfrm>
          <a:prstGeom prst="rect">
            <a:avLst/>
          </a:prstGeom>
        </p:spPr>
      </p:pic>
      <p:pic>
        <p:nvPicPr>
          <p:cNvPr id="7" name="Picture 6">
            <a:extLst>
              <a:ext uri="{FF2B5EF4-FFF2-40B4-BE49-F238E27FC236}">
                <a16:creationId xmlns:a16="http://schemas.microsoft.com/office/drawing/2014/main" id="{60B8BDAB-9EAE-9662-D99A-B9A75303F21E}"/>
              </a:ext>
            </a:extLst>
          </p:cNvPr>
          <p:cNvPicPr>
            <a:picLocks noChangeAspect="1"/>
          </p:cNvPicPr>
          <p:nvPr/>
        </p:nvPicPr>
        <p:blipFill>
          <a:blip r:embed="rId3"/>
          <a:stretch>
            <a:fillRect/>
          </a:stretch>
        </p:blipFill>
        <p:spPr>
          <a:xfrm>
            <a:off x="5940856" y="1775020"/>
            <a:ext cx="5889398" cy="3345620"/>
          </a:xfrm>
          <a:prstGeom prst="rect">
            <a:avLst/>
          </a:prstGeom>
        </p:spPr>
      </p:pic>
    </p:spTree>
    <p:extLst>
      <p:ext uri="{BB962C8B-B14F-4D97-AF65-F5344CB8AC3E}">
        <p14:creationId xmlns:p14="http://schemas.microsoft.com/office/powerpoint/2010/main" val="250889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05D9E-C87F-B41E-E767-B956837C2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503F8-F416-89C7-E21F-42D53D173099}"/>
              </a:ext>
            </a:extLst>
          </p:cNvPr>
          <p:cNvSpPr>
            <a:spLocks noGrp="1"/>
          </p:cNvSpPr>
          <p:nvPr>
            <p:ph type="title"/>
          </p:nvPr>
        </p:nvSpPr>
        <p:spPr/>
        <p:txBody>
          <a:bodyPr/>
          <a:lstStyle/>
          <a:p>
            <a:r>
              <a:rPr lang="en-US" dirty="0">
                <a:solidFill>
                  <a:schemeClr val="tx2">
                    <a:lumMod val="75000"/>
                    <a:lumOff val="25000"/>
                  </a:schemeClr>
                </a:solidFill>
              </a:rPr>
              <a:t>Analysis Passes</a:t>
            </a:r>
            <a:endParaRPr lang="en-US" dirty="0"/>
          </a:p>
        </p:txBody>
      </p:sp>
      <p:sp>
        <p:nvSpPr>
          <p:cNvPr id="3" name="Content Placeholder 2">
            <a:extLst>
              <a:ext uri="{FF2B5EF4-FFF2-40B4-BE49-F238E27FC236}">
                <a16:creationId xmlns:a16="http://schemas.microsoft.com/office/drawing/2014/main" id="{F1A3E3EE-1974-06AE-FEF0-70BC9FFADD04}"/>
              </a:ext>
            </a:extLst>
          </p:cNvPr>
          <p:cNvSpPr>
            <a:spLocks noGrp="1"/>
          </p:cNvSpPr>
          <p:nvPr>
            <p:ph idx="1"/>
          </p:nvPr>
        </p:nvSpPr>
        <p:spPr>
          <a:xfrm>
            <a:off x="838200" y="1249680"/>
            <a:ext cx="10683240" cy="5806439"/>
          </a:xfrm>
        </p:spPr>
        <p:txBody>
          <a:bodyPr>
            <a:normAutofit/>
          </a:bodyPr>
          <a:lstStyle/>
          <a:p>
            <a:pPr marL="0" indent="0">
              <a:buNone/>
            </a:pPr>
            <a:r>
              <a:rPr lang="en-US" sz="2700" dirty="0">
                <a:solidFill>
                  <a:schemeClr val="tx2">
                    <a:lumMod val="50000"/>
                    <a:lumOff val="50000"/>
                  </a:schemeClr>
                </a:solidFill>
              </a:rPr>
              <a:t>Example :-</a:t>
            </a:r>
          </a:p>
          <a:p>
            <a:pPr marL="0" indent="0">
              <a:buNone/>
            </a:pPr>
            <a:endParaRPr lang="en-US" sz="2700" dirty="0"/>
          </a:p>
          <a:p>
            <a:endParaRPr lang="en-US" sz="2700" dirty="0"/>
          </a:p>
        </p:txBody>
      </p:sp>
      <p:pic>
        <p:nvPicPr>
          <p:cNvPr id="5" name="Picture 4">
            <a:extLst>
              <a:ext uri="{FF2B5EF4-FFF2-40B4-BE49-F238E27FC236}">
                <a16:creationId xmlns:a16="http://schemas.microsoft.com/office/drawing/2014/main" id="{16BA8E32-5E2C-113E-3E1F-4F27C134C8EC}"/>
              </a:ext>
            </a:extLst>
          </p:cNvPr>
          <p:cNvPicPr>
            <a:picLocks noChangeAspect="1"/>
          </p:cNvPicPr>
          <p:nvPr/>
        </p:nvPicPr>
        <p:blipFill>
          <a:blip r:embed="rId2"/>
          <a:stretch>
            <a:fillRect/>
          </a:stretch>
        </p:blipFill>
        <p:spPr>
          <a:xfrm>
            <a:off x="336371" y="2390777"/>
            <a:ext cx="5328535" cy="2834956"/>
          </a:xfrm>
          <a:prstGeom prst="rect">
            <a:avLst/>
          </a:prstGeom>
        </p:spPr>
      </p:pic>
      <p:pic>
        <p:nvPicPr>
          <p:cNvPr id="7" name="Picture 6">
            <a:extLst>
              <a:ext uri="{FF2B5EF4-FFF2-40B4-BE49-F238E27FC236}">
                <a16:creationId xmlns:a16="http://schemas.microsoft.com/office/drawing/2014/main" id="{98D2FF99-0054-2512-8CD0-619A173F3A76}"/>
              </a:ext>
            </a:extLst>
          </p:cNvPr>
          <p:cNvPicPr>
            <a:picLocks noChangeAspect="1"/>
          </p:cNvPicPr>
          <p:nvPr/>
        </p:nvPicPr>
        <p:blipFill>
          <a:blip r:embed="rId3"/>
          <a:stretch>
            <a:fillRect/>
          </a:stretch>
        </p:blipFill>
        <p:spPr>
          <a:xfrm>
            <a:off x="5771585" y="1249680"/>
            <a:ext cx="6084044" cy="4861560"/>
          </a:xfrm>
          <a:prstGeom prst="rect">
            <a:avLst/>
          </a:prstGeom>
        </p:spPr>
      </p:pic>
    </p:spTree>
    <p:extLst>
      <p:ext uri="{BB962C8B-B14F-4D97-AF65-F5344CB8AC3E}">
        <p14:creationId xmlns:p14="http://schemas.microsoft.com/office/powerpoint/2010/main" val="410453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C3616-683D-6E65-5669-559C6AA5B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A6275F-E1F9-E665-5B6D-010B7037C76C}"/>
              </a:ext>
            </a:extLst>
          </p:cNvPr>
          <p:cNvSpPr>
            <a:spLocks noGrp="1"/>
          </p:cNvSpPr>
          <p:nvPr>
            <p:ph type="title"/>
          </p:nvPr>
        </p:nvSpPr>
        <p:spPr/>
        <p:txBody>
          <a:bodyPr/>
          <a:lstStyle/>
          <a:p>
            <a:r>
              <a:rPr lang="en-US" dirty="0">
                <a:solidFill>
                  <a:schemeClr val="tx2">
                    <a:lumMod val="75000"/>
                    <a:lumOff val="25000"/>
                  </a:schemeClr>
                </a:solidFill>
              </a:rPr>
              <a:t>Transformation  Passes</a:t>
            </a:r>
            <a:endParaRPr lang="en-US" dirty="0"/>
          </a:p>
        </p:txBody>
      </p:sp>
      <p:sp>
        <p:nvSpPr>
          <p:cNvPr id="3" name="Content Placeholder 2">
            <a:extLst>
              <a:ext uri="{FF2B5EF4-FFF2-40B4-BE49-F238E27FC236}">
                <a16:creationId xmlns:a16="http://schemas.microsoft.com/office/drawing/2014/main" id="{0C042FD1-7A3D-0171-F1CE-8876E496E412}"/>
              </a:ext>
            </a:extLst>
          </p:cNvPr>
          <p:cNvSpPr>
            <a:spLocks noGrp="1"/>
          </p:cNvSpPr>
          <p:nvPr>
            <p:ph idx="1"/>
          </p:nvPr>
        </p:nvSpPr>
        <p:spPr>
          <a:xfrm>
            <a:off x="838200" y="1249681"/>
            <a:ext cx="10515600" cy="5243194"/>
          </a:xfrm>
        </p:spPr>
        <p:txBody>
          <a:bodyPr>
            <a:normAutofit/>
          </a:bodyPr>
          <a:lstStyle/>
          <a:p>
            <a:r>
              <a:rPr lang="en-US" sz="2700" dirty="0"/>
              <a:t>Used to modify or optimize the LLVM IR.</a:t>
            </a:r>
          </a:p>
          <a:p>
            <a:r>
              <a:rPr lang="en-US" sz="2700" dirty="0"/>
              <a:t>Aim to improve performance, reduce size, or prepare code for further analysis ex:-dead code elimination, loop unrolling.</a:t>
            </a:r>
          </a:p>
          <a:p>
            <a:r>
              <a:rPr lang="en-US" sz="2700" dirty="0"/>
              <a:t>Work after or alongside analysis passes that provide helpful information.</a:t>
            </a:r>
          </a:p>
          <a:p>
            <a:r>
              <a:rPr lang="en-US" sz="2700" dirty="0"/>
              <a:t>The new pass manager provides better control over transformation sequences through explicit pass pipelines, allowing passes to be reordered or conditionally executed. Unlike analysis passes, transformation passes can change the CFG (Control Flow Graph) and SSA form, requiring them to update analysis results accordingly. </a:t>
            </a:r>
          </a:p>
          <a:p>
            <a:endParaRPr lang="en-US" sz="2700" dirty="0"/>
          </a:p>
          <a:p>
            <a:endParaRPr lang="en-US" sz="2700" dirty="0"/>
          </a:p>
        </p:txBody>
      </p:sp>
    </p:spTree>
    <p:extLst>
      <p:ext uri="{BB962C8B-B14F-4D97-AF65-F5344CB8AC3E}">
        <p14:creationId xmlns:p14="http://schemas.microsoft.com/office/powerpoint/2010/main" val="934799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1EEFF-4184-920D-4B3C-107FB6D4F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E7F1D-502F-E8C5-4BBB-718D11ACDDE6}"/>
              </a:ext>
            </a:extLst>
          </p:cNvPr>
          <p:cNvSpPr>
            <a:spLocks noGrp="1"/>
          </p:cNvSpPr>
          <p:nvPr>
            <p:ph type="title"/>
          </p:nvPr>
        </p:nvSpPr>
        <p:spPr/>
        <p:txBody>
          <a:bodyPr/>
          <a:lstStyle/>
          <a:p>
            <a:r>
              <a:rPr lang="en-US" dirty="0">
                <a:solidFill>
                  <a:schemeClr val="tx2">
                    <a:lumMod val="75000"/>
                    <a:lumOff val="25000"/>
                  </a:schemeClr>
                </a:solidFill>
              </a:rPr>
              <a:t>Transformation  Passes</a:t>
            </a:r>
            <a:endParaRPr lang="en-US" dirty="0"/>
          </a:p>
        </p:txBody>
      </p:sp>
      <p:sp>
        <p:nvSpPr>
          <p:cNvPr id="3" name="Content Placeholder 2">
            <a:extLst>
              <a:ext uri="{FF2B5EF4-FFF2-40B4-BE49-F238E27FC236}">
                <a16:creationId xmlns:a16="http://schemas.microsoft.com/office/drawing/2014/main" id="{33B66D74-3903-C59E-AB9F-33E72CEF81A2}"/>
              </a:ext>
            </a:extLst>
          </p:cNvPr>
          <p:cNvSpPr>
            <a:spLocks noGrp="1"/>
          </p:cNvSpPr>
          <p:nvPr>
            <p:ph idx="1"/>
          </p:nvPr>
        </p:nvSpPr>
        <p:spPr>
          <a:xfrm>
            <a:off x="838200" y="1249680"/>
            <a:ext cx="10683240" cy="5410199"/>
          </a:xfrm>
        </p:spPr>
        <p:txBody>
          <a:bodyPr>
            <a:normAutofit/>
          </a:bodyPr>
          <a:lstStyle/>
          <a:p>
            <a:pPr marL="0" indent="0">
              <a:buNone/>
            </a:pPr>
            <a:r>
              <a:rPr lang="en-US" sz="2700" dirty="0">
                <a:solidFill>
                  <a:schemeClr val="tx2">
                    <a:lumMod val="50000"/>
                    <a:lumOff val="50000"/>
                  </a:schemeClr>
                </a:solidFill>
              </a:rPr>
              <a:t>Example :-(change any A-B operation to A+(~B)+1 which is equivalent to 2’s complement of B (-B))</a:t>
            </a:r>
          </a:p>
          <a:p>
            <a:pPr marL="0" indent="0">
              <a:buNone/>
            </a:pPr>
            <a:endParaRPr lang="en-US" sz="2700" dirty="0"/>
          </a:p>
          <a:p>
            <a:endParaRPr lang="en-US" sz="2700" dirty="0"/>
          </a:p>
        </p:txBody>
      </p:sp>
      <p:pic>
        <p:nvPicPr>
          <p:cNvPr id="5" name="Picture 4">
            <a:extLst>
              <a:ext uri="{FF2B5EF4-FFF2-40B4-BE49-F238E27FC236}">
                <a16:creationId xmlns:a16="http://schemas.microsoft.com/office/drawing/2014/main" id="{19AC1A7C-FFF6-7D04-331C-C4490E1AD436}"/>
              </a:ext>
            </a:extLst>
          </p:cNvPr>
          <p:cNvPicPr>
            <a:picLocks noChangeAspect="1"/>
          </p:cNvPicPr>
          <p:nvPr/>
        </p:nvPicPr>
        <p:blipFill>
          <a:blip r:embed="rId3"/>
          <a:stretch>
            <a:fillRect/>
          </a:stretch>
        </p:blipFill>
        <p:spPr>
          <a:xfrm>
            <a:off x="1047554" y="2087880"/>
            <a:ext cx="4804606" cy="4571999"/>
          </a:xfrm>
          <a:prstGeom prst="rect">
            <a:avLst/>
          </a:prstGeom>
        </p:spPr>
      </p:pic>
      <p:pic>
        <p:nvPicPr>
          <p:cNvPr id="7" name="Picture 6">
            <a:extLst>
              <a:ext uri="{FF2B5EF4-FFF2-40B4-BE49-F238E27FC236}">
                <a16:creationId xmlns:a16="http://schemas.microsoft.com/office/drawing/2014/main" id="{909292DC-C535-88B8-2D37-C2D980D4F4A4}"/>
              </a:ext>
            </a:extLst>
          </p:cNvPr>
          <p:cNvPicPr>
            <a:picLocks noChangeAspect="1"/>
          </p:cNvPicPr>
          <p:nvPr/>
        </p:nvPicPr>
        <p:blipFill>
          <a:blip r:embed="rId4"/>
          <a:stretch>
            <a:fillRect/>
          </a:stretch>
        </p:blipFill>
        <p:spPr>
          <a:xfrm>
            <a:off x="6096000" y="2114797"/>
            <a:ext cx="5467154" cy="3679964"/>
          </a:xfrm>
          <a:prstGeom prst="rect">
            <a:avLst/>
          </a:prstGeom>
        </p:spPr>
      </p:pic>
    </p:spTree>
    <p:extLst>
      <p:ext uri="{BB962C8B-B14F-4D97-AF65-F5344CB8AC3E}">
        <p14:creationId xmlns:p14="http://schemas.microsoft.com/office/powerpoint/2010/main" val="1848088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6B59A-D3E1-B98F-FD73-B8E3905CE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F2993-FC03-D224-8D66-FB088DE3C0EA}"/>
              </a:ext>
            </a:extLst>
          </p:cNvPr>
          <p:cNvSpPr>
            <a:spLocks noGrp="1"/>
          </p:cNvSpPr>
          <p:nvPr>
            <p:ph type="title"/>
          </p:nvPr>
        </p:nvSpPr>
        <p:spPr/>
        <p:txBody>
          <a:bodyPr/>
          <a:lstStyle/>
          <a:p>
            <a:r>
              <a:rPr lang="en-US" dirty="0">
                <a:solidFill>
                  <a:schemeClr val="tx2">
                    <a:lumMod val="75000"/>
                    <a:lumOff val="25000"/>
                  </a:schemeClr>
                </a:solidFill>
              </a:rPr>
              <a:t>Transformation  Passes</a:t>
            </a:r>
            <a:endParaRPr lang="en-US" dirty="0"/>
          </a:p>
        </p:txBody>
      </p:sp>
      <p:sp>
        <p:nvSpPr>
          <p:cNvPr id="3" name="Content Placeholder 2">
            <a:extLst>
              <a:ext uri="{FF2B5EF4-FFF2-40B4-BE49-F238E27FC236}">
                <a16:creationId xmlns:a16="http://schemas.microsoft.com/office/drawing/2014/main" id="{1B0968BF-AD16-261D-77EF-D68D49052243}"/>
              </a:ext>
            </a:extLst>
          </p:cNvPr>
          <p:cNvSpPr>
            <a:spLocks noGrp="1"/>
          </p:cNvSpPr>
          <p:nvPr>
            <p:ph idx="1"/>
          </p:nvPr>
        </p:nvSpPr>
        <p:spPr>
          <a:xfrm>
            <a:off x="838200" y="1249680"/>
            <a:ext cx="10683240" cy="5806439"/>
          </a:xfrm>
        </p:spPr>
        <p:txBody>
          <a:bodyPr>
            <a:normAutofit/>
          </a:bodyPr>
          <a:lstStyle/>
          <a:p>
            <a:pPr marL="0" indent="0">
              <a:buNone/>
            </a:pPr>
            <a:r>
              <a:rPr lang="en-US" sz="2700" dirty="0">
                <a:solidFill>
                  <a:schemeClr val="tx2">
                    <a:lumMod val="50000"/>
                    <a:lumOff val="50000"/>
                  </a:schemeClr>
                </a:solidFill>
              </a:rPr>
              <a:t>Example :-</a:t>
            </a:r>
          </a:p>
          <a:p>
            <a:pPr marL="0" indent="0">
              <a:buNone/>
            </a:pPr>
            <a:endParaRPr lang="en-US" sz="2700" dirty="0"/>
          </a:p>
          <a:p>
            <a:endParaRPr lang="en-US" sz="2700" dirty="0"/>
          </a:p>
        </p:txBody>
      </p:sp>
      <p:pic>
        <p:nvPicPr>
          <p:cNvPr id="9" name="Picture 8">
            <a:extLst>
              <a:ext uri="{FF2B5EF4-FFF2-40B4-BE49-F238E27FC236}">
                <a16:creationId xmlns:a16="http://schemas.microsoft.com/office/drawing/2014/main" id="{71412EEF-4912-0B6B-C815-65E4B4EA7B00}"/>
              </a:ext>
            </a:extLst>
          </p:cNvPr>
          <p:cNvPicPr>
            <a:picLocks noChangeAspect="1"/>
          </p:cNvPicPr>
          <p:nvPr/>
        </p:nvPicPr>
        <p:blipFill>
          <a:blip r:embed="rId2"/>
          <a:stretch>
            <a:fillRect/>
          </a:stretch>
        </p:blipFill>
        <p:spPr>
          <a:xfrm>
            <a:off x="838200" y="4358640"/>
            <a:ext cx="10515600" cy="2362200"/>
          </a:xfrm>
          <a:prstGeom prst="rect">
            <a:avLst/>
          </a:prstGeom>
        </p:spPr>
      </p:pic>
      <p:pic>
        <p:nvPicPr>
          <p:cNvPr id="11" name="Picture 10">
            <a:extLst>
              <a:ext uri="{FF2B5EF4-FFF2-40B4-BE49-F238E27FC236}">
                <a16:creationId xmlns:a16="http://schemas.microsoft.com/office/drawing/2014/main" id="{7183EBC4-A584-0474-0FC3-3A5B6B4870B2}"/>
              </a:ext>
            </a:extLst>
          </p:cNvPr>
          <p:cNvPicPr>
            <a:picLocks noChangeAspect="1"/>
          </p:cNvPicPr>
          <p:nvPr/>
        </p:nvPicPr>
        <p:blipFill>
          <a:blip r:embed="rId3"/>
          <a:stretch>
            <a:fillRect/>
          </a:stretch>
        </p:blipFill>
        <p:spPr>
          <a:xfrm>
            <a:off x="838200" y="1690689"/>
            <a:ext cx="10515600" cy="2134551"/>
          </a:xfrm>
          <a:prstGeom prst="rect">
            <a:avLst/>
          </a:prstGeom>
        </p:spPr>
      </p:pic>
      <p:pic>
        <p:nvPicPr>
          <p:cNvPr id="12" name="Picture 11">
            <a:extLst>
              <a:ext uri="{FF2B5EF4-FFF2-40B4-BE49-F238E27FC236}">
                <a16:creationId xmlns:a16="http://schemas.microsoft.com/office/drawing/2014/main" id="{332DADD9-805F-C417-41E9-D16218EFAF63}"/>
              </a:ext>
            </a:extLst>
          </p:cNvPr>
          <p:cNvPicPr>
            <a:picLocks noChangeAspect="1"/>
          </p:cNvPicPr>
          <p:nvPr/>
        </p:nvPicPr>
        <p:blipFill>
          <a:blip r:embed="rId4"/>
          <a:stretch>
            <a:fillRect/>
          </a:stretch>
        </p:blipFill>
        <p:spPr>
          <a:xfrm rot="5400000">
            <a:off x="5829300" y="3713955"/>
            <a:ext cx="533400" cy="755970"/>
          </a:xfrm>
          <a:prstGeom prst="rect">
            <a:avLst/>
          </a:prstGeom>
        </p:spPr>
      </p:pic>
    </p:spTree>
    <p:extLst>
      <p:ext uri="{BB962C8B-B14F-4D97-AF65-F5344CB8AC3E}">
        <p14:creationId xmlns:p14="http://schemas.microsoft.com/office/powerpoint/2010/main" val="112407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B22D4-1581-55D6-1986-60409D8B3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359D5-3DCA-7488-D58C-B4257C5AD224}"/>
              </a:ext>
            </a:extLst>
          </p:cNvPr>
          <p:cNvSpPr>
            <a:spLocks noGrp="1"/>
          </p:cNvSpPr>
          <p:nvPr>
            <p:ph type="title"/>
          </p:nvPr>
        </p:nvSpPr>
        <p:spPr>
          <a:xfrm>
            <a:off x="670560" y="365124"/>
            <a:ext cx="10515600" cy="1325563"/>
          </a:xfrm>
        </p:spPr>
        <p:txBody>
          <a:bodyPr/>
          <a:lstStyle/>
          <a:p>
            <a:r>
              <a:rPr lang="en-US" dirty="0">
                <a:solidFill>
                  <a:schemeClr val="tx2">
                    <a:lumMod val="75000"/>
                    <a:lumOff val="25000"/>
                  </a:schemeClr>
                </a:solidFill>
              </a:rPr>
              <a:t>Functions arithmetic operations Counter pass </a:t>
            </a:r>
            <a:endParaRPr lang="en-US" dirty="0"/>
          </a:p>
        </p:txBody>
      </p:sp>
      <p:sp>
        <p:nvSpPr>
          <p:cNvPr id="3" name="Content Placeholder 2">
            <a:extLst>
              <a:ext uri="{FF2B5EF4-FFF2-40B4-BE49-F238E27FC236}">
                <a16:creationId xmlns:a16="http://schemas.microsoft.com/office/drawing/2014/main" id="{8A3BAD0C-47F3-84C6-9EF2-E955B0E222DC}"/>
              </a:ext>
            </a:extLst>
          </p:cNvPr>
          <p:cNvSpPr>
            <a:spLocks noGrp="1"/>
          </p:cNvSpPr>
          <p:nvPr>
            <p:ph idx="1"/>
          </p:nvPr>
        </p:nvSpPr>
        <p:spPr>
          <a:xfrm>
            <a:off x="838200" y="1249681"/>
            <a:ext cx="10515600" cy="5243194"/>
          </a:xfrm>
        </p:spPr>
        <p:txBody>
          <a:bodyPr>
            <a:normAutofit/>
          </a:bodyPr>
          <a:lstStyle/>
          <a:p>
            <a:pPr marL="0" indent="0">
              <a:buNone/>
            </a:pPr>
            <a:endParaRPr lang="en-US" sz="2700" dirty="0">
              <a:solidFill>
                <a:schemeClr val="tx2">
                  <a:lumMod val="50000"/>
                  <a:lumOff val="50000"/>
                </a:schemeClr>
              </a:solidFill>
            </a:endParaRPr>
          </a:p>
          <a:p>
            <a:pPr marL="0" indent="0">
              <a:buNone/>
            </a:pPr>
            <a:endParaRPr lang="en-US" sz="2700" dirty="0"/>
          </a:p>
        </p:txBody>
      </p:sp>
      <p:sp>
        <p:nvSpPr>
          <p:cNvPr id="4" name="Content Placeholder 2">
            <a:extLst>
              <a:ext uri="{FF2B5EF4-FFF2-40B4-BE49-F238E27FC236}">
                <a16:creationId xmlns:a16="http://schemas.microsoft.com/office/drawing/2014/main" id="{9B7DF343-2B03-704B-791F-ACD4CB32002A}"/>
              </a:ext>
            </a:extLst>
          </p:cNvPr>
          <p:cNvSpPr txBox="1">
            <a:spLocks/>
          </p:cNvSpPr>
          <p:nvPr/>
        </p:nvSpPr>
        <p:spPr>
          <a:xfrm>
            <a:off x="1635760" y="1249681"/>
            <a:ext cx="10683240" cy="58064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700" dirty="0">
                <a:solidFill>
                  <a:schemeClr val="tx2">
                    <a:lumMod val="50000"/>
                    <a:lumOff val="50000"/>
                  </a:schemeClr>
                </a:solidFill>
              </a:rPr>
              <a:t>Counts all </a:t>
            </a:r>
            <a:r>
              <a:rPr lang="en-US" sz="2700" dirty="0" err="1">
                <a:solidFill>
                  <a:schemeClr val="tx2">
                    <a:lumMod val="50000"/>
                    <a:lumOff val="50000"/>
                  </a:schemeClr>
                </a:solidFill>
              </a:rPr>
              <a:t>llvm</a:t>
            </a:r>
            <a:r>
              <a:rPr lang="en-US" sz="2700" dirty="0">
                <a:solidFill>
                  <a:schemeClr val="tx2">
                    <a:lumMod val="50000"/>
                    <a:lumOff val="50000"/>
                  </a:schemeClr>
                </a:solidFill>
              </a:rPr>
              <a:t> arithmetic operations for each function in the IR code</a:t>
            </a:r>
          </a:p>
          <a:p>
            <a:pPr marL="0" indent="0">
              <a:buFont typeface="Arial" panose="020B0604020202020204" pitchFamily="34" charset="0"/>
              <a:buNone/>
            </a:pPr>
            <a:endParaRPr lang="en-US" sz="2700" dirty="0">
              <a:solidFill>
                <a:schemeClr val="tx2">
                  <a:lumMod val="50000"/>
                  <a:lumOff val="50000"/>
                </a:schemeClr>
              </a:solidFill>
            </a:endParaRPr>
          </a:p>
          <a:p>
            <a:pPr marL="0" indent="0">
              <a:buFont typeface="Arial" panose="020B0604020202020204" pitchFamily="34" charset="0"/>
              <a:buNone/>
            </a:pPr>
            <a:endParaRPr lang="en-US" sz="2700" dirty="0"/>
          </a:p>
          <a:p>
            <a:endParaRPr lang="en-US" sz="2700" dirty="0"/>
          </a:p>
        </p:txBody>
      </p:sp>
      <p:pic>
        <p:nvPicPr>
          <p:cNvPr id="13" name="Picture 12">
            <a:extLst>
              <a:ext uri="{FF2B5EF4-FFF2-40B4-BE49-F238E27FC236}">
                <a16:creationId xmlns:a16="http://schemas.microsoft.com/office/drawing/2014/main" id="{050E1931-0EAF-813D-64C8-C84A6DC10A3B}"/>
              </a:ext>
            </a:extLst>
          </p:cNvPr>
          <p:cNvPicPr>
            <a:picLocks noChangeAspect="1"/>
          </p:cNvPicPr>
          <p:nvPr/>
        </p:nvPicPr>
        <p:blipFill>
          <a:blip r:embed="rId2"/>
          <a:stretch>
            <a:fillRect/>
          </a:stretch>
        </p:blipFill>
        <p:spPr>
          <a:xfrm>
            <a:off x="838200" y="1765758"/>
            <a:ext cx="5151120" cy="4774284"/>
          </a:xfrm>
          <a:prstGeom prst="rect">
            <a:avLst/>
          </a:prstGeom>
        </p:spPr>
      </p:pic>
      <p:pic>
        <p:nvPicPr>
          <p:cNvPr id="15" name="Picture 14">
            <a:extLst>
              <a:ext uri="{FF2B5EF4-FFF2-40B4-BE49-F238E27FC236}">
                <a16:creationId xmlns:a16="http://schemas.microsoft.com/office/drawing/2014/main" id="{72E82C3A-F44D-36BF-0BEE-1999705D13C3}"/>
              </a:ext>
            </a:extLst>
          </p:cNvPr>
          <p:cNvPicPr>
            <a:picLocks noChangeAspect="1"/>
          </p:cNvPicPr>
          <p:nvPr/>
        </p:nvPicPr>
        <p:blipFill>
          <a:blip r:embed="rId3"/>
          <a:stretch>
            <a:fillRect/>
          </a:stretch>
        </p:blipFill>
        <p:spPr>
          <a:xfrm>
            <a:off x="6392992" y="1765758"/>
            <a:ext cx="5128447" cy="4774284"/>
          </a:xfrm>
          <a:prstGeom prst="rect">
            <a:avLst/>
          </a:prstGeom>
        </p:spPr>
      </p:pic>
    </p:spTree>
    <p:extLst>
      <p:ext uri="{BB962C8B-B14F-4D97-AF65-F5344CB8AC3E}">
        <p14:creationId xmlns:p14="http://schemas.microsoft.com/office/powerpoint/2010/main" val="40186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0E9D1-F6EA-1F07-4542-BCBF530A3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6A95E9-31D5-3FE7-43C8-53691A4CBBCB}"/>
              </a:ext>
            </a:extLst>
          </p:cNvPr>
          <p:cNvSpPr>
            <a:spLocks noGrp="1"/>
          </p:cNvSpPr>
          <p:nvPr>
            <p:ph type="title"/>
          </p:nvPr>
        </p:nvSpPr>
        <p:spPr/>
        <p:txBody>
          <a:bodyPr/>
          <a:lstStyle/>
          <a:p>
            <a:r>
              <a:rPr lang="en-US" dirty="0">
                <a:solidFill>
                  <a:schemeClr val="tx2">
                    <a:lumMod val="75000"/>
                    <a:lumOff val="25000"/>
                  </a:schemeClr>
                </a:solidFill>
              </a:rPr>
              <a:t>Functions arithmetic operations Counter pass</a:t>
            </a:r>
            <a:endParaRPr lang="en-US" dirty="0"/>
          </a:p>
        </p:txBody>
      </p:sp>
      <p:sp>
        <p:nvSpPr>
          <p:cNvPr id="3" name="Content Placeholder 2">
            <a:extLst>
              <a:ext uri="{FF2B5EF4-FFF2-40B4-BE49-F238E27FC236}">
                <a16:creationId xmlns:a16="http://schemas.microsoft.com/office/drawing/2014/main" id="{5E4AA103-29B0-5CA4-2C4A-EEAF3571F57E}"/>
              </a:ext>
            </a:extLst>
          </p:cNvPr>
          <p:cNvSpPr>
            <a:spLocks noGrp="1"/>
          </p:cNvSpPr>
          <p:nvPr>
            <p:ph idx="1"/>
          </p:nvPr>
        </p:nvSpPr>
        <p:spPr>
          <a:xfrm>
            <a:off x="838200" y="1249681"/>
            <a:ext cx="10515600" cy="5243194"/>
          </a:xfrm>
        </p:spPr>
        <p:txBody>
          <a:bodyPr>
            <a:normAutofit/>
          </a:bodyPr>
          <a:lstStyle/>
          <a:p>
            <a:pPr marL="0" indent="0">
              <a:buNone/>
            </a:pPr>
            <a:endParaRPr lang="en-US" sz="2700" dirty="0">
              <a:solidFill>
                <a:schemeClr val="tx2">
                  <a:lumMod val="50000"/>
                  <a:lumOff val="50000"/>
                </a:schemeClr>
              </a:solidFill>
            </a:endParaRPr>
          </a:p>
          <a:p>
            <a:pPr marL="0" indent="0">
              <a:buNone/>
            </a:pPr>
            <a:endParaRPr lang="en-US" sz="2700" dirty="0"/>
          </a:p>
        </p:txBody>
      </p:sp>
      <p:pic>
        <p:nvPicPr>
          <p:cNvPr id="5" name="Picture 4">
            <a:extLst>
              <a:ext uri="{FF2B5EF4-FFF2-40B4-BE49-F238E27FC236}">
                <a16:creationId xmlns:a16="http://schemas.microsoft.com/office/drawing/2014/main" id="{40FB2164-C482-28F3-440B-06EAFA136D16}"/>
              </a:ext>
            </a:extLst>
          </p:cNvPr>
          <p:cNvPicPr>
            <a:picLocks noChangeAspect="1"/>
          </p:cNvPicPr>
          <p:nvPr/>
        </p:nvPicPr>
        <p:blipFill>
          <a:blip r:embed="rId2"/>
          <a:stretch>
            <a:fillRect/>
          </a:stretch>
        </p:blipFill>
        <p:spPr>
          <a:xfrm>
            <a:off x="517923" y="1573368"/>
            <a:ext cx="5913357" cy="4796951"/>
          </a:xfrm>
          <a:prstGeom prst="rect">
            <a:avLst/>
          </a:prstGeom>
        </p:spPr>
      </p:pic>
      <p:pic>
        <p:nvPicPr>
          <p:cNvPr id="9" name="Picture 8">
            <a:extLst>
              <a:ext uri="{FF2B5EF4-FFF2-40B4-BE49-F238E27FC236}">
                <a16:creationId xmlns:a16="http://schemas.microsoft.com/office/drawing/2014/main" id="{A9DE08B3-137C-EE7E-70C0-2FAA055CCAF3}"/>
              </a:ext>
            </a:extLst>
          </p:cNvPr>
          <p:cNvPicPr>
            <a:picLocks noChangeAspect="1"/>
          </p:cNvPicPr>
          <p:nvPr/>
        </p:nvPicPr>
        <p:blipFill>
          <a:blip r:embed="rId3"/>
          <a:stretch>
            <a:fillRect/>
          </a:stretch>
        </p:blipFill>
        <p:spPr>
          <a:xfrm>
            <a:off x="6579515" y="1573368"/>
            <a:ext cx="5322925" cy="3730152"/>
          </a:xfrm>
          <a:prstGeom prst="rect">
            <a:avLst/>
          </a:prstGeom>
        </p:spPr>
      </p:pic>
    </p:spTree>
    <p:extLst>
      <p:ext uri="{BB962C8B-B14F-4D97-AF65-F5344CB8AC3E}">
        <p14:creationId xmlns:p14="http://schemas.microsoft.com/office/powerpoint/2010/main" val="3212214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B0FB-86C0-1CFC-3F74-1FBA616C95B3}"/>
              </a:ext>
            </a:extLst>
          </p:cNvPr>
          <p:cNvSpPr>
            <a:spLocks noGrp="1"/>
          </p:cNvSpPr>
          <p:nvPr>
            <p:ph type="title"/>
          </p:nvPr>
        </p:nvSpPr>
        <p:spPr/>
        <p:txBody>
          <a:bodyPr/>
          <a:lstStyle/>
          <a:p>
            <a:r>
              <a:rPr lang="en-US" dirty="0">
                <a:solidFill>
                  <a:schemeClr val="tx2">
                    <a:lumMod val="75000"/>
                    <a:lumOff val="25000"/>
                  </a:schemeClr>
                </a:solidFill>
              </a:rPr>
              <a:t>What is an LLVM Pass?</a:t>
            </a:r>
          </a:p>
        </p:txBody>
      </p:sp>
      <p:sp>
        <p:nvSpPr>
          <p:cNvPr id="3" name="Content Placeholder 2">
            <a:extLst>
              <a:ext uri="{FF2B5EF4-FFF2-40B4-BE49-F238E27FC236}">
                <a16:creationId xmlns:a16="http://schemas.microsoft.com/office/drawing/2014/main" id="{E17AD87B-E3CC-960F-2B4B-B15310C77E79}"/>
              </a:ext>
            </a:extLst>
          </p:cNvPr>
          <p:cNvSpPr>
            <a:spLocks noGrp="1"/>
          </p:cNvSpPr>
          <p:nvPr>
            <p:ph idx="1"/>
          </p:nvPr>
        </p:nvSpPr>
        <p:spPr>
          <a:xfrm>
            <a:off x="838200" y="1249816"/>
            <a:ext cx="10515600" cy="5608184"/>
          </a:xfrm>
        </p:spPr>
        <p:txBody>
          <a:bodyPr>
            <a:normAutofit/>
          </a:bodyPr>
          <a:lstStyle/>
          <a:p>
            <a:pPr marL="0" indent="0">
              <a:buNone/>
            </a:pPr>
            <a:endParaRPr lang="en-US" sz="2700" dirty="0">
              <a:solidFill>
                <a:schemeClr val="tx2">
                  <a:lumMod val="50000"/>
                  <a:lumOff val="50000"/>
                </a:schemeClr>
              </a:solidFill>
            </a:endParaRPr>
          </a:p>
          <a:p>
            <a:r>
              <a:rPr lang="en-US" dirty="0"/>
              <a:t>A pass is a modular and reusable component designed to perform transformations or analysis on the IR of a program.</a:t>
            </a:r>
          </a:p>
          <a:p>
            <a:r>
              <a:rPr lang="en-US" dirty="0"/>
              <a:t>there are two major types of passes: Analysis Passes and Transform Passes. There also exists another category of passes known as Utility Passes.</a:t>
            </a:r>
          </a:p>
          <a:p>
            <a:pPr lvl="1"/>
            <a:r>
              <a:rPr lang="en-US" sz="2500" b="1" dirty="0"/>
              <a:t>Analysis Passes</a:t>
            </a:r>
            <a:r>
              <a:rPr lang="en-US" sz="2500" dirty="0"/>
              <a:t>: They are designed to collect information and analyze the code without modifying anything.</a:t>
            </a:r>
          </a:p>
          <a:p>
            <a:pPr lvl="1"/>
            <a:r>
              <a:rPr lang="en-US" sz="2500" b="1" dirty="0"/>
              <a:t>Transform Passes</a:t>
            </a:r>
            <a:r>
              <a:rPr lang="en-US" sz="2500" dirty="0"/>
              <a:t>: The are designed to modify the IR of a program to improve performance, reduce code size, or setup the code for further optimizations.</a:t>
            </a:r>
          </a:p>
          <a:p>
            <a:pPr lvl="1"/>
            <a:r>
              <a:rPr lang="en-US" sz="2500" dirty="0"/>
              <a:t>Utility Passes: Assist or manage IR data but are less common.</a:t>
            </a:r>
          </a:p>
        </p:txBody>
      </p:sp>
    </p:spTree>
    <p:extLst>
      <p:ext uri="{BB962C8B-B14F-4D97-AF65-F5344CB8AC3E}">
        <p14:creationId xmlns:p14="http://schemas.microsoft.com/office/powerpoint/2010/main" val="1992474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B6C53-E499-0B3B-3517-0BF6B8EA21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1ED16-C730-4092-B231-2B896FAE232D}"/>
              </a:ext>
            </a:extLst>
          </p:cNvPr>
          <p:cNvSpPr>
            <a:spLocks noGrp="1"/>
          </p:cNvSpPr>
          <p:nvPr>
            <p:ph idx="1"/>
          </p:nvPr>
        </p:nvSpPr>
        <p:spPr>
          <a:xfrm>
            <a:off x="838200" y="1420586"/>
            <a:ext cx="10281557" cy="5437414"/>
          </a:xfrm>
        </p:spPr>
        <p:txBody>
          <a:bodyPr>
            <a:normAutofit lnSpcReduction="10000"/>
          </a:bodyPr>
          <a:lstStyle/>
          <a:p>
            <a:r>
              <a:rPr lang="en-US" dirty="0"/>
              <a:t>LLVM passes run during the middle-end and back-end of the compilation pipeline.</a:t>
            </a:r>
          </a:p>
          <a:p>
            <a:pPr marL="514350" indent="-514350">
              <a:buFont typeface="+mj-lt"/>
              <a:buAutoNum type="arabicPeriod"/>
            </a:pPr>
            <a:r>
              <a:rPr lang="en-US" dirty="0"/>
              <a:t>Middle-End (opt):</a:t>
            </a:r>
          </a:p>
          <a:p>
            <a:pPr lvl="1"/>
            <a:r>
              <a:rPr lang="en-US" dirty="0"/>
              <a:t>Applies a sequence of analysis and transformation passes.</a:t>
            </a:r>
          </a:p>
          <a:p>
            <a:pPr lvl="1"/>
            <a:r>
              <a:rPr lang="en-US" dirty="0"/>
              <a:t>Focuses on IR-level optimizations (machine-independent).</a:t>
            </a:r>
          </a:p>
          <a:p>
            <a:pPr lvl="1"/>
            <a:r>
              <a:rPr lang="en-US" dirty="0"/>
              <a:t>Examples: constant folding, dead code elimination.</a:t>
            </a:r>
          </a:p>
          <a:p>
            <a:pPr marL="514350" indent="-514350">
              <a:buFont typeface="+mj-lt"/>
              <a:buAutoNum type="arabicPeriod"/>
            </a:pPr>
            <a:r>
              <a:rPr lang="en-US" dirty="0"/>
              <a:t>Back-End (</a:t>
            </a:r>
            <a:r>
              <a:rPr lang="en-US" dirty="0" err="1"/>
              <a:t>llc</a:t>
            </a:r>
            <a:r>
              <a:rPr lang="en-US" dirty="0"/>
              <a:t>):</a:t>
            </a:r>
          </a:p>
          <a:p>
            <a:pPr lvl="1"/>
            <a:r>
              <a:rPr lang="en-US" dirty="0"/>
              <a:t>Converts optimized IR into target-specific machine code.</a:t>
            </a:r>
          </a:p>
          <a:p>
            <a:pPr lvl="1"/>
            <a:r>
              <a:rPr lang="en-US" dirty="0"/>
              <a:t>Runs </a:t>
            </a:r>
            <a:r>
              <a:rPr lang="en-US" dirty="0" err="1"/>
              <a:t>MachineFunctionPasses</a:t>
            </a:r>
            <a:r>
              <a:rPr lang="en-US" dirty="0"/>
              <a:t> and code generation passes.</a:t>
            </a:r>
          </a:p>
          <a:p>
            <a:r>
              <a:rPr lang="en-US" dirty="0"/>
              <a:t>Passes are scheduled automatically by the compiler or via tools like opt.</a:t>
            </a:r>
          </a:p>
          <a:p>
            <a:r>
              <a:rPr lang="en-US" dirty="0"/>
              <a:t>Custom passes can be inserted into these pipelines using the </a:t>
            </a:r>
            <a:r>
              <a:rPr lang="en-US" dirty="0" err="1"/>
              <a:t>PassManager</a:t>
            </a:r>
            <a:r>
              <a:rPr lang="en-US" dirty="0"/>
              <a:t>.</a:t>
            </a:r>
          </a:p>
        </p:txBody>
      </p:sp>
      <p:sp>
        <p:nvSpPr>
          <p:cNvPr id="6" name="Title 1">
            <a:extLst>
              <a:ext uri="{FF2B5EF4-FFF2-40B4-BE49-F238E27FC236}">
                <a16:creationId xmlns:a16="http://schemas.microsoft.com/office/drawing/2014/main" id="{35BA18BD-D59D-154C-4B2C-1A6761ACAD57}"/>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What is an LLVM Pass?</a:t>
            </a:r>
          </a:p>
        </p:txBody>
      </p:sp>
    </p:spTree>
    <p:extLst>
      <p:ext uri="{BB962C8B-B14F-4D97-AF65-F5344CB8AC3E}">
        <p14:creationId xmlns:p14="http://schemas.microsoft.com/office/powerpoint/2010/main" val="391412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6078C-A2B1-7CB1-C2FC-DE1EE8B7EC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AA4BC-5D12-6566-CC68-98B8F99EB35F}"/>
              </a:ext>
            </a:extLst>
          </p:cNvPr>
          <p:cNvSpPr>
            <a:spLocks noGrp="1"/>
          </p:cNvSpPr>
          <p:nvPr>
            <p:ph idx="1"/>
          </p:nvPr>
        </p:nvSpPr>
        <p:spPr>
          <a:xfrm>
            <a:off x="707571" y="3429000"/>
            <a:ext cx="11353800" cy="3635374"/>
          </a:xfrm>
        </p:spPr>
        <p:txBody>
          <a:bodyPr>
            <a:normAutofit lnSpcReduction="10000"/>
          </a:bodyPr>
          <a:lstStyle/>
          <a:p>
            <a:r>
              <a:rPr lang="en-US" dirty="0"/>
              <a:t>Modules: represent the top-level structure in an LLVM program.</a:t>
            </a:r>
          </a:p>
          <a:p>
            <a:r>
              <a:rPr lang="en-US" dirty="0"/>
              <a:t>Functions: A single function (like in C),contains Arguments, Return type and  A sequence of </a:t>
            </a:r>
            <a:r>
              <a:rPr lang="en-US" dirty="0" err="1"/>
              <a:t>BasicBlocks</a:t>
            </a:r>
            <a:r>
              <a:rPr lang="en-US" dirty="0"/>
              <a:t>.</a:t>
            </a:r>
          </a:p>
          <a:p>
            <a:r>
              <a:rPr lang="en-US" dirty="0" err="1"/>
              <a:t>BasicBlock:A</a:t>
            </a:r>
            <a:r>
              <a:rPr lang="en-US" dirty="0"/>
              <a:t> straight-line code sequence with One entry and  One exit.</a:t>
            </a:r>
          </a:p>
          <a:p>
            <a:r>
              <a:rPr lang="en-US" dirty="0"/>
              <a:t>Instruction: The smallest executable unit ex:- Arithmetic (add, sub), Logic (and, or), Memory (load, store) and Control flow (</a:t>
            </a:r>
            <a:r>
              <a:rPr lang="en-US" dirty="0" err="1"/>
              <a:t>br</a:t>
            </a:r>
            <a:r>
              <a:rPr lang="en-US" dirty="0"/>
              <a:t>, ret)</a:t>
            </a:r>
          </a:p>
          <a:p>
            <a:r>
              <a:rPr lang="en-US" dirty="0" err="1"/>
              <a:t>Value:Abstract</a:t>
            </a:r>
            <a:r>
              <a:rPr lang="en-US" dirty="0"/>
              <a:t> class for anything with a value ex:-Arguments, Instructions and </a:t>
            </a:r>
            <a:r>
              <a:rPr lang="en-US" dirty="0" err="1"/>
              <a:t>GlobalVariables</a:t>
            </a:r>
            <a:r>
              <a:rPr lang="en-US" dirty="0"/>
              <a:t>.</a:t>
            </a:r>
            <a:endParaRPr lang="ar-EG" dirty="0"/>
          </a:p>
        </p:txBody>
      </p:sp>
      <p:sp>
        <p:nvSpPr>
          <p:cNvPr id="6" name="Title 1">
            <a:extLst>
              <a:ext uri="{FF2B5EF4-FFF2-40B4-BE49-F238E27FC236}">
                <a16:creationId xmlns:a16="http://schemas.microsoft.com/office/drawing/2014/main" id="{6F0963B4-E5E1-BAEE-60DB-5821C06DC2F4}"/>
              </a:ext>
            </a:extLst>
          </p:cNvPr>
          <p:cNvSpPr>
            <a:spLocks noGrp="1"/>
          </p:cNvSpPr>
          <p:nvPr>
            <p:ph type="title"/>
          </p:nvPr>
        </p:nvSpPr>
        <p:spPr>
          <a:xfrm>
            <a:off x="838200" y="468992"/>
            <a:ext cx="10515600" cy="1325563"/>
          </a:xfrm>
        </p:spPr>
        <p:txBody>
          <a:bodyPr/>
          <a:lstStyle/>
          <a:p>
            <a:r>
              <a:rPr lang="en-US" dirty="0">
                <a:solidFill>
                  <a:schemeClr val="tx2">
                    <a:lumMod val="75000"/>
                    <a:lumOff val="25000"/>
                  </a:schemeClr>
                </a:solidFill>
              </a:rPr>
              <a:t>LLVM IR structure</a:t>
            </a:r>
          </a:p>
        </p:txBody>
      </p:sp>
      <p:pic>
        <p:nvPicPr>
          <p:cNvPr id="4" name="Picture 3">
            <a:extLst>
              <a:ext uri="{FF2B5EF4-FFF2-40B4-BE49-F238E27FC236}">
                <a16:creationId xmlns:a16="http://schemas.microsoft.com/office/drawing/2014/main" id="{B6BB2FB4-14FB-4E7E-CA9C-FBF2F9A07FD7}"/>
              </a:ext>
            </a:extLst>
          </p:cNvPr>
          <p:cNvPicPr>
            <a:picLocks noChangeAspect="1"/>
          </p:cNvPicPr>
          <p:nvPr/>
        </p:nvPicPr>
        <p:blipFill>
          <a:blip r:embed="rId2"/>
          <a:stretch>
            <a:fillRect/>
          </a:stretch>
        </p:blipFill>
        <p:spPr>
          <a:xfrm>
            <a:off x="2275555" y="1333995"/>
            <a:ext cx="6869336" cy="2095005"/>
          </a:xfrm>
          <a:prstGeom prst="rect">
            <a:avLst/>
          </a:prstGeom>
        </p:spPr>
      </p:pic>
    </p:spTree>
    <p:extLst>
      <p:ext uri="{BB962C8B-B14F-4D97-AF65-F5344CB8AC3E}">
        <p14:creationId xmlns:p14="http://schemas.microsoft.com/office/powerpoint/2010/main" val="1307871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03724-3B99-4D05-DDC9-0135138A7929}"/>
              </a:ext>
            </a:extLst>
          </p:cNvPr>
          <p:cNvSpPr>
            <a:spLocks noGrp="1"/>
          </p:cNvSpPr>
          <p:nvPr>
            <p:ph type="title"/>
          </p:nvPr>
        </p:nvSpPr>
        <p:spPr/>
        <p:txBody>
          <a:bodyPr/>
          <a:lstStyle/>
          <a:p>
            <a:r>
              <a:rPr lang="en-US" dirty="0">
                <a:solidFill>
                  <a:schemeClr val="tx2">
                    <a:lumMod val="75000"/>
                    <a:lumOff val="25000"/>
                  </a:schemeClr>
                </a:solidFill>
              </a:rPr>
              <a:t>subclasses of the base Pass class</a:t>
            </a:r>
            <a:endParaRPr lang="en-US" dirty="0"/>
          </a:p>
        </p:txBody>
      </p:sp>
      <p:sp>
        <p:nvSpPr>
          <p:cNvPr id="3" name="Content Placeholder 2">
            <a:extLst>
              <a:ext uri="{FF2B5EF4-FFF2-40B4-BE49-F238E27FC236}">
                <a16:creationId xmlns:a16="http://schemas.microsoft.com/office/drawing/2014/main" id="{BB256312-7715-6034-605D-6D4C07513518}"/>
              </a:ext>
            </a:extLst>
          </p:cNvPr>
          <p:cNvSpPr>
            <a:spLocks noGrp="1"/>
          </p:cNvSpPr>
          <p:nvPr>
            <p:ph idx="1"/>
          </p:nvPr>
        </p:nvSpPr>
        <p:spPr>
          <a:xfrm>
            <a:off x="838199" y="1450067"/>
            <a:ext cx="10853057" cy="5042807"/>
          </a:xfrm>
        </p:spPr>
        <p:txBody>
          <a:bodyPr>
            <a:normAutofit fontScale="92500" lnSpcReduction="10000"/>
          </a:bodyPr>
          <a:lstStyle/>
          <a:p>
            <a:r>
              <a:rPr lang="en-US" dirty="0"/>
              <a:t>LLVM defines six key subclasses of the base Pass class. Each operates on a different IR structure:</a:t>
            </a:r>
          </a:p>
          <a:p>
            <a:r>
              <a:rPr lang="en-US" dirty="0" err="1"/>
              <a:t>ModulePass</a:t>
            </a:r>
            <a:r>
              <a:rPr lang="en-US" dirty="0"/>
              <a:t>: visit each module (file), It’s used for global analyses or transformations that need to look at all functions or global variables at once.</a:t>
            </a:r>
          </a:p>
          <a:p>
            <a:r>
              <a:rPr lang="en-US" dirty="0" err="1"/>
              <a:t>CallGraphSCCPass</a:t>
            </a:r>
            <a:r>
              <a:rPr lang="en-US" dirty="0"/>
              <a:t>: Operates on Strongly Connected Components (SCCs) in the call </a:t>
            </a:r>
            <a:r>
              <a:rPr lang="en-US" dirty="0" err="1"/>
              <a:t>graph.SCCs</a:t>
            </a:r>
            <a:r>
              <a:rPr lang="en-US" dirty="0"/>
              <a:t> are sets of functions where each function can (directly or indirectly) call any other function</a:t>
            </a:r>
          </a:p>
          <a:p>
            <a:r>
              <a:rPr lang="en-US" b="1" dirty="0" err="1"/>
              <a:t>FunctionPass</a:t>
            </a:r>
            <a:r>
              <a:rPr lang="en-US" dirty="0"/>
              <a:t>: visit each function in a module should not access or modify anything outside of the function.</a:t>
            </a:r>
          </a:p>
          <a:p>
            <a:r>
              <a:rPr lang="en-US" dirty="0" err="1"/>
              <a:t>LoopPass</a:t>
            </a:r>
            <a:r>
              <a:rPr lang="en-US" dirty="0"/>
              <a:t>: focuses on individual loops inside functions</a:t>
            </a:r>
          </a:p>
          <a:p>
            <a:r>
              <a:rPr lang="en-US" dirty="0" err="1"/>
              <a:t>BasicBlockPass</a:t>
            </a:r>
            <a:r>
              <a:rPr lang="en-US" dirty="0"/>
              <a:t>: visit each basic block in each function, should not modify anything outside of the basic block.</a:t>
            </a:r>
          </a:p>
        </p:txBody>
      </p:sp>
    </p:spTree>
    <p:extLst>
      <p:ext uri="{BB962C8B-B14F-4D97-AF65-F5344CB8AC3E}">
        <p14:creationId xmlns:p14="http://schemas.microsoft.com/office/powerpoint/2010/main" val="247665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1F3E-59CA-B080-A37E-E765702DC9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7A4B3-9AD6-75D0-97FD-D42A5F0D41D8}"/>
              </a:ext>
            </a:extLst>
          </p:cNvPr>
          <p:cNvSpPr>
            <a:spLocks noGrp="1"/>
          </p:cNvSpPr>
          <p:nvPr>
            <p:ph type="title"/>
          </p:nvPr>
        </p:nvSpPr>
        <p:spPr/>
        <p:txBody>
          <a:bodyPr/>
          <a:lstStyle/>
          <a:p>
            <a:r>
              <a:rPr lang="en-US" dirty="0">
                <a:solidFill>
                  <a:schemeClr val="tx2">
                    <a:lumMod val="75000"/>
                    <a:lumOff val="25000"/>
                  </a:schemeClr>
                </a:solidFill>
              </a:rPr>
              <a:t>LLVM Pass Manager</a:t>
            </a:r>
            <a:endParaRPr lang="en-US" dirty="0"/>
          </a:p>
        </p:txBody>
      </p:sp>
      <p:sp>
        <p:nvSpPr>
          <p:cNvPr id="3" name="Content Placeholder 2">
            <a:extLst>
              <a:ext uri="{FF2B5EF4-FFF2-40B4-BE49-F238E27FC236}">
                <a16:creationId xmlns:a16="http://schemas.microsoft.com/office/drawing/2014/main" id="{E1231B02-EC0A-9550-208B-7730AA496437}"/>
              </a:ext>
            </a:extLst>
          </p:cNvPr>
          <p:cNvSpPr>
            <a:spLocks noGrp="1"/>
          </p:cNvSpPr>
          <p:nvPr>
            <p:ph idx="1"/>
          </p:nvPr>
        </p:nvSpPr>
        <p:spPr>
          <a:xfrm>
            <a:off x="838200" y="1450067"/>
            <a:ext cx="10515600" cy="5042807"/>
          </a:xfrm>
        </p:spPr>
        <p:txBody>
          <a:bodyPr>
            <a:normAutofit/>
          </a:bodyPr>
          <a:lstStyle/>
          <a:p>
            <a:r>
              <a:rPr lang="en-US" sz="2700" dirty="0"/>
              <a:t>The LLVM Pass Manager is a core component of LLVM’s optimization and analysis infrastructure. It is responsible for organizing, scheduling, and executing passes during the compilation process.</a:t>
            </a:r>
          </a:p>
          <a:p>
            <a:r>
              <a:rPr lang="en-US" sz="2700" dirty="0"/>
              <a:t>The Pass Manager ensures that these passes are applied in a valid and efficient order, resolving dependencies and reusing analysis data when possible, There are two main Pass Managers.</a:t>
            </a:r>
          </a:p>
          <a:p>
            <a:pPr lvl="1"/>
            <a:r>
              <a:rPr lang="en-US" sz="2600" dirty="0"/>
              <a:t>The Legacy Pass Manager, which uses inheritance and macros to register manage passes.</a:t>
            </a:r>
          </a:p>
          <a:p>
            <a:pPr lvl="1"/>
            <a:r>
              <a:rPr lang="en-US" sz="2600" dirty="0"/>
              <a:t>The New Pass Manager, which is more modern, flexible, and uses composition and explicit analysis preservation.</a:t>
            </a:r>
          </a:p>
        </p:txBody>
      </p:sp>
    </p:spTree>
    <p:extLst>
      <p:ext uri="{BB962C8B-B14F-4D97-AF65-F5344CB8AC3E}">
        <p14:creationId xmlns:p14="http://schemas.microsoft.com/office/powerpoint/2010/main" val="267113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0B4C6-E4C7-3AA3-914D-9B486B8C4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61DFA-4465-1E7A-17A6-5BAE431A844C}"/>
              </a:ext>
            </a:extLst>
          </p:cNvPr>
          <p:cNvSpPr>
            <a:spLocks noGrp="1"/>
          </p:cNvSpPr>
          <p:nvPr>
            <p:ph type="title"/>
          </p:nvPr>
        </p:nvSpPr>
        <p:spPr/>
        <p:txBody>
          <a:bodyPr/>
          <a:lstStyle/>
          <a:p>
            <a:r>
              <a:rPr lang="en-US" dirty="0">
                <a:solidFill>
                  <a:schemeClr val="tx2">
                    <a:lumMod val="75000"/>
                    <a:lumOff val="25000"/>
                  </a:schemeClr>
                </a:solidFill>
              </a:rPr>
              <a:t>The Legacy Pass Manager</a:t>
            </a:r>
            <a:endParaRPr lang="en-US" dirty="0"/>
          </a:p>
        </p:txBody>
      </p:sp>
      <p:sp>
        <p:nvSpPr>
          <p:cNvPr id="3" name="Content Placeholder 2">
            <a:extLst>
              <a:ext uri="{FF2B5EF4-FFF2-40B4-BE49-F238E27FC236}">
                <a16:creationId xmlns:a16="http://schemas.microsoft.com/office/drawing/2014/main" id="{3A8D5BC9-BB54-AB0B-E50B-0BCEC290D6FB}"/>
              </a:ext>
            </a:extLst>
          </p:cNvPr>
          <p:cNvSpPr>
            <a:spLocks noGrp="1"/>
          </p:cNvSpPr>
          <p:nvPr>
            <p:ph idx="1"/>
          </p:nvPr>
        </p:nvSpPr>
        <p:spPr>
          <a:xfrm>
            <a:off x="838200" y="1502229"/>
            <a:ext cx="10515600" cy="4990646"/>
          </a:xfrm>
        </p:spPr>
        <p:txBody>
          <a:bodyPr>
            <a:normAutofit/>
          </a:bodyPr>
          <a:lstStyle/>
          <a:p>
            <a:r>
              <a:rPr lang="en-US" sz="2700" dirty="0"/>
              <a:t>Registration &amp; Structure</a:t>
            </a:r>
          </a:p>
          <a:p>
            <a:pPr lvl="1"/>
            <a:r>
              <a:rPr lang="en-US" sz="2300" dirty="0"/>
              <a:t>Uses inheritance-based approach (e.g., </a:t>
            </a:r>
            <a:r>
              <a:rPr lang="en-US" sz="2300" dirty="0" err="1"/>
              <a:t>FunctionPass</a:t>
            </a:r>
            <a:r>
              <a:rPr lang="en-US" sz="2300" dirty="0"/>
              <a:t>, </a:t>
            </a:r>
            <a:r>
              <a:rPr lang="en-US" sz="2300" dirty="0" err="1"/>
              <a:t>ModulePass</a:t>
            </a:r>
            <a:r>
              <a:rPr lang="en-US" sz="2300" dirty="0"/>
              <a:t>)</a:t>
            </a:r>
          </a:p>
          <a:p>
            <a:pPr lvl="1"/>
            <a:r>
              <a:rPr lang="en-US" sz="2300" dirty="0"/>
              <a:t>Passes registered globally via macros (</a:t>
            </a:r>
            <a:r>
              <a:rPr lang="en-US" sz="2300" dirty="0" err="1"/>
              <a:t>RegisterPass</a:t>
            </a:r>
            <a:r>
              <a:rPr lang="en-US" sz="2300" dirty="0"/>
              <a:t>&lt;T&gt;)</a:t>
            </a:r>
          </a:p>
          <a:p>
            <a:pPr lvl="1"/>
            <a:r>
              <a:rPr lang="en-US" sz="2300" dirty="0"/>
              <a:t>Dependencies declared manually in </a:t>
            </a:r>
            <a:r>
              <a:rPr lang="en-US" sz="2300" dirty="0" err="1"/>
              <a:t>getAnalysisUsage</a:t>
            </a:r>
            <a:r>
              <a:rPr lang="en-US" sz="2300" dirty="0"/>
              <a:t>()</a:t>
            </a:r>
          </a:p>
          <a:p>
            <a:r>
              <a:rPr lang="en-US" sz="2700" dirty="0"/>
              <a:t>Execution &amp; Limitations</a:t>
            </a:r>
          </a:p>
          <a:p>
            <a:pPr lvl="1"/>
            <a:r>
              <a:rPr lang="en-US" sz="2300" dirty="0"/>
              <a:t>Fixed pass ordering (rigid pipelines)</a:t>
            </a:r>
          </a:p>
          <a:p>
            <a:pPr lvl="1"/>
            <a:r>
              <a:rPr lang="en-US" sz="2300" dirty="0"/>
              <a:t>Implicit state management</a:t>
            </a:r>
          </a:p>
          <a:p>
            <a:pPr lvl="1"/>
            <a:r>
              <a:rPr lang="en-US" sz="2300" dirty="0"/>
              <a:t>Manual analysis invalidation (</a:t>
            </a:r>
            <a:r>
              <a:rPr lang="en-US" sz="2300" dirty="0" err="1"/>
              <a:t>markAnalysesPreserved</a:t>
            </a:r>
            <a:r>
              <a:rPr lang="en-US" sz="2300" dirty="0"/>
              <a:t>)</a:t>
            </a:r>
          </a:p>
          <a:p>
            <a:pPr lvl="1"/>
            <a:r>
              <a:rPr lang="en-US" sz="2300" dirty="0"/>
              <a:t>Less flexible for customization</a:t>
            </a:r>
          </a:p>
          <a:p>
            <a:r>
              <a:rPr lang="en-US" sz="2700" dirty="0"/>
              <a:t>Challenges</a:t>
            </a:r>
          </a:p>
          <a:p>
            <a:pPr lvl="1"/>
            <a:r>
              <a:rPr lang="en-US" sz="2300" dirty="0"/>
              <a:t>Hard to scale with growing LLVM complexity</a:t>
            </a:r>
          </a:p>
          <a:p>
            <a:pPr lvl="1"/>
            <a:r>
              <a:rPr lang="en-US" sz="2300" dirty="0"/>
              <a:t>Debugging/maintenance difficulties due to global state</a:t>
            </a:r>
          </a:p>
        </p:txBody>
      </p:sp>
    </p:spTree>
    <p:extLst>
      <p:ext uri="{BB962C8B-B14F-4D97-AF65-F5344CB8AC3E}">
        <p14:creationId xmlns:p14="http://schemas.microsoft.com/office/powerpoint/2010/main" val="10383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C5B1C-CE1E-1EB5-10D0-76D47EC66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1EB07-0397-D7DE-2C37-D3E3B81EBD79}"/>
              </a:ext>
            </a:extLst>
          </p:cNvPr>
          <p:cNvSpPr>
            <a:spLocks noGrp="1"/>
          </p:cNvSpPr>
          <p:nvPr>
            <p:ph type="title"/>
          </p:nvPr>
        </p:nvSpPr>
        <p:spPr/>
        <p:txBody>
          <a:bodyPr/>
          <a:lstStyle/>
          <a:p>
            <a:r>
              <a:rPr lang="en-US" dirty="0">
                <a:solidFill>
                  <a:schemeClr val="tx2">
                    <a:lumMod val="75000"/>
                    <a:lumOff val="25000"/>
                  </a:schemeClr>
                </a:solidFill>
              </a:rPr>
              <a:t>The Legacy Pass Manager</a:t>
            </a:r>
            <a:endParaRPr lang="en-US" dirty="0"/>
          </a:p>
        </p:txBody>
      </p:sp>
      <p:sp>
        <p:nvSpPr>
          <p:cNvPr id="3" name="Content Placeholder 2">
            <a:extLst>
              <a:ext uri="{FF2B5EF4-FFF2-40B4-BE49-F238E27FC236}">
                <a16:creationId xmlns:a16="http://schemas.microsoft.com/office/drawing/2014/main" id="{BC1E4A06-8F97-887D-A637-F52F59AB5CC2}"/>
              </a:ext>
            </a:extLst>
          </p:cNvPr>
          <p:cNvSpPr>
            <a:spLocks noGrp="1"/>
          </p:cNvSpPr>
          <p:nvPr>
            <p:ph idx="1"/>
          </p:nvPr>
        </p:nvSpPr>
        <p:spPr>
          <a:xfrm>
            <a:off x="838200" y="1289957"/>
            <a:ext cx="10515600" cy="5202918"/>
          </a:xfrm>
        </p:spPr>
        <p:txBody>
          <a:bodyPr>
            <a:normAutofit/>
          </a:bodyPr>
          <a:lstStyle/>
          <a:p>
            <a:pPr marL="0" indent="0">
              <a:buNone/>
            </a:pPr>
            <a:r>
              <a:rPr kumimoji="0" lang="en-US" sz="27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Example:-</a:t>
            </a:r>
            <a:endParaRPr lang="en-US" sz="2700" dirty="0"/>
          </a:p>
          <a:p>
            <a:pPr marL="0" indent="0">
              <a:buNone/>
            </a:pPr>
            <a:endParaRPr lang="en-US" sz="2700" dirty="0"/>
          </a:p>
        </p:txBody>
      </p:sp>
      <p:pic>
        <p:nvPicPr>
          <p:cNvPr id="5" name="Picture 4">
            <a:extLst>
              <a:ext uri="{FF2B5EF4-FFF2-40B4-BE49-F238E27FC236}">
                <a16:creationId xmlns:a16="http://schemas.microsoft.com/office/drawing/2014/main" id="{461BEF07-AB91-F22D-120B-3E080B98EA57}"/>
              </a:ext>
            </a:extLst>
          </p:cNvPr>
          <p:cNvPicPr>
            <a:picLocks noChangeAspect="1"/>
          </p:cNvPicPr>
          <p:nvPr/>
        </p:nvPicPr>
        <p:blipFill>
          <a:blip r:embed="rId3"/>
          <a:stretch>
            <a:fillRect/>
          </a:stretch>
        </p:blipFill>
        <p:spPr>
          <a:xfrm>
            <a:off x="518160" y="1830026"/>
            <a:ext cx="6777069" cy="4845093"/>
          </a:xfrm>
          <a:prstGeom prst="rect">
            <a:avLst/>
          </a:prstGeom>
        </p:spPr>
      </p:pic>
      <p:sp>
        <p:nvSpPr>
          <p:cNvPr id="9" name="TextBox 8">
            <a:extLst>
              <a:ext uri="{FF2B5EF4-FFF2-40B4-BE49-F238E27FC236}">
                <a16:creationId xmlns:a16="http://schemas.microsoft.com/office/drawing/2014/main" id="{8B11B3A3-1696-3174-49ED-1B5CB5338200}"/>
              </a:ext>
            </a:extLst>
          </p:cNvPr>
          <p:cNvSpPr txBox="1"/>
          <p:nvPr/>
        </p:nvSpPr>
        <p:spPr>
          <a:xfrm>
            <a:off x="7437120" y="2016398"/>
            <a:ext cx="4236720" cy="1292662"/>
          </a:xfrm>
          <a:prstGeom prst="rect">
            <a:avLst/>
          </a:prstGeom>
          <a:noFill/>
        </p:spPr>
        <p:txBody>
          <a:bodyPr wrap="square">
            <a:spAutoFit/>
          </a:bodyPr>
          <a:lstStyle/>
          <a:p>
            <a:endParaRPr lang="en-US" dirty="0"/>
          </a:p>
          <a:p>
            <a:r>
              <a:rPr lang="en-US" sz="2000" b="1" dirty="0"/>
              <a:t>opt -load MyLegacyPass.dll -</a:t>
            </a:r>
            <a:r>
              <a:rPr lang="en-US" sz="2000" b="1" dirty="0" err="1"/>
              <a:t>mylegacypass</a:t>
            </a:r>
            <a:r>
              <a:rPr lang="en-US" sz="2000" b="1" dirty="0"/>
              <a:t> test_mem2reg.ll -disable-output</a:t>
            </a:r>
          </a:p>
        </p:txBody>
      </p:sp>
    </p:spTree>
    <p:extLst>
      <p:ext uri="{BB962C8B-B14F-4D97-AF65-F5344CB8AC3E}">
        <p14:creationId xmlns:p14="http://schemas.microsoft.com/office/powerpoint/2010/main" val="3075525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EADE8-2C87-6003-64C5-80AA9A84F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0B5E-B417-0481-F2A7-BBD0D8D7468B}"/>
              </a:ext>
            </a:extLst>
          </p:cNvPr>
          <p:cNvSpPr>
            <a:spLocks noGrp="1"/>
          </p:cNvSpPr>
          <p:nvPr>
            <p:ph type="title"/>
          </p:nvPr>
        </p:nvSpPr>
        <p:spPr/>
        <p:txBody>
          <a:bodyPr/>
          <a:lstStyle/>
          <a:p>
            <a:r>
              <a:rPr lang="en-US" dirty="0">
                <a:solidFill>
                  <a:schemeClr val="tx2">
                    <a:lumMod val="75000"/>
                    <a:lumOff val="25000"/>
                  </a:schemeClr>
                </a:solidFill>
              </a:rPr>
              <a:t>New Pass Manager</a:t>
            </a:r>
            <a:endParaRPr lang="en-US" dirty="0"/>
          </a:p>
        </p:txBody>
      </p:sp>
      <p:sp>
        <p:nvSpPr>
          <p:cNvPr id="3" name="Content Placeholder 2">
            <a:extLst>
              <a:ext uri="{FF2B5EF4-FFF2-40B4-BE49-F238E27FC236}">
                <a16:creationId xmlns:a16="http://schemas.microsoft.com/office/drawing/2014/main" id="{0FB534A8-84A6-14B2-A396-575ACC081D8F}"/>
              </a:ext>
            </a:extLst>
          </p:cNvPr>
          <p:cNvSpPr>
            <a:spLocks noGrp="1"/>
          </p:cNvSpPr>
          <p:nvPr>
            <p:ph idx="1"/>
          </p:nvPr>
        </p:nvSpPr>
        <p:spPr>
          <a:xfrm>
            <a:off x="838200" y="1249681"/>
            <a:ext cx="10515600" cy="5243194"/>
          </a:xfrm>
        </p:spPr>
        <p:txBody>
          <a:bodyPr>
            <a:normAutofit/>
          </a:bodyPr>
          <a:lstStyle/>
          <a:p>
            <a:r>
              <a:rPr lang="en-US" sz="2700" dirty="0"/>
              <a:t>Registration &amp; Structure</a:t>
            </a:r>
          </a:p>
          <a:p>
            <a:pPr lvl="1"/>
            <a:r>
              <a:rPr lang="en-US" sz="2300" dirty="0"/>
              <a:t>template/</a:t>
            </a:r>
            <a:r>
              <a:rPr lang="en-US" sz="2300" dirty="0" err="1"/>
              <a:t>mixin</a:t>
            </a:r>
            <a:r>
              <a:rPr lang="en-US" sz="2300" dirty="0"/>
              <a:t>-based (</a:t>
            </a:r>
            <a:r>
              <a:rPr lang="en-US" sz="2300" dirty="0" err="1"/>
              <a:t>PassInfoMixin</a:t>
            </a:r>
            <a:r>
              <a:rPr lang="en-US" sz="2300" dirty="0"/>
              <a:t>&lt;T&gt;)</a:t>
            </a:r>
          </a:p>
          <a:p>
            <a:pPr lvl="1"/>
            <a:r>
              <a:rPr lang="en-US" sz="2300" dirty="0"/>
              <a:t>No macros; uses </a:t>
            </a:r>
            <a:r>
              <a:rPr lang="en-US" sz="2300" dirty="0" err="1"/>
              <a:t>llvmGetPassPluginInfo</a:t>
            </a:r>
            <a:r>
              <a:rPr lang="en-US" sz="2300" dirty="0"/>
              <a:t>() for registration</a:t>
            </a:r>
          </a:p>
          <a:p>
            <a:pPr lvl="1"/>
            <a:r>
              <a:rPr lang="en-US" sz="2300" dirty="0"/>
              <a:t>Explicit analysis handling via </a:t>
            </a:r>
            <a:r>
              <a:rPr lang="en-US" sz="2300" dirty="0" err="1"/>
              <a:t>AnalysisManager</a:t>
            </a:r>
            <a:endParaRPr lang="en-US" sz="2300" dirty="0"/>
          </a:p>
          <a:p>
            <a:r>
              <a:rPr lang="en-US" sz="2700" dirty="0"/>
              <a:t>Execution &amp; Advantages</a:t>
            </a:r>
          </a:p>
          <a:p>
            <a:pPr lvl="1"/>
            <a:r>
              <a:rPr lang="en-US" sz="2300" dirty="0"/>
              <a:t>Dynamic pass pipelines (-passes="pass1,pass2")</a:t>
            </a:r>
          </a:p>
          <a:p>
            <a:pPr lvl="1"/>
            <a:r>
              <a:rPr lang="en-US" sz="2300" dirty="0"/>
              <a:t>Automatic analysis dependency tracking</a:t>
            </a:r>
          </a:p>
          <a:p>
            <a:pPr lvl="1"/>
            <a:r>
              <a:rPr lang="en-US" sz="2300" dirty="0"/>
              <a:t>Explicit preservation (</a:t>
            </a:r>
            <a:r>
              <a:rPr lang="en-US" sz="2300" dirty="0" err="1"/>
              <a:t>PreservedAnalyses</a:t>
            </a:r>
            <a:r>
              <a:rPr lang="en-US" sz="2300" dirty="0"/>
              <a:t>::all())</a:t>
            </a:r>
          </a:p>
          <a:p>
            <a:r>
              <a:rPr lang="en-US" sz="2700" dirty="0"/>
              <a:t>Modern Features</a:t>
            </a:r>
          </a:p>
          <a:p>
            <a:pPr lvl="1"/>
            <a:r>
              <a:rPr lang="en-US" sz="2300" dirty="0"/>
              <a:t>Plugin-friendly (standardized .</a:t>
            </a:r>
            <a:r>
              <a:rPr lang="en-US" sz="2300" dirty="0" err="1"/>
              <a:t>dll</a:t>
            </a:r>
            <a:r>
              <a:rPr lang="en-US" sz="2300" dirty="0"/>
              <a:t>/.so interface)</a:t>
            </a:r>
          </a:p>
          <a:p>
            <a:pPr lvl="1"/>
            <a:r>
              <a:rPr lang="en-US" sz="2300" dirty="0"/>
              <a:t>Custom pipelines via PassBuilder (no recompilation needed)</a:t>
            </a:r>
          </a:p>
        </p:txBody>
      </p:sp>
    </p:spTree>
    <p:extLst>
      <p:ext uri="{BB962C8B-B14F-4D97-AF65-F5344CB8AC3E}">
        <p14:creationId xmlns:p14="http://schemas.microsoft.com/office/powerpoint/2010/main" val="3610982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9CEFFF-F165-431B-9F0B-7562F7BB2B14}">
  <we:reference id="a3b40b4f-8edf-490e-9df1-7e66f93912bf" version="1.2.0.0" store="EXCatalog" storeType="EXCatalog"/>
  <we:alternateReferences>
    <we:reference id="WA104380526" version="1.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2381</TotalTime>
  <Words>990</Words>
  <Application>Microsoft Office PowerPoint</Application>
  <PresentationFormat>Widescreen</PresentationFormat>
  <Paragraphs>94</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Week 2:LLVM Passes</vt:lpstr>
      <vt:lpstr>What is an LLVM Pass?</vt:lpstr>
      <vt:lpstr>What is an LLVM Pass?</vt:lpstr>
      <vt:lpstr>LLVM IR structure</vt:lpstr>
      <vt:lpstr>subclasses of the base Pass class</vt:lpstr>
      <vt:lpstr>LLVM Pass Manager</vt:lpstr>
      <vt:lpstr>The Legacy Pass Manager</vt:lpstr>
      <vt:lpstr>The Legacy Pass Manager</vt:lpstr>
      <vt:lpstr>New Pass Manager</vt:lpstr>
      <vt:lpstr>New Pass Manager</vt:lpstr>
      <vt:lpstr>Analysis Passes</vt:lpstr>
      <vt:lpstr>Analysis Passes</vt:lpstr>
      <vt:lpstr>Analysis Passes</vt:lpstr>
      <vt:lpstr>Transformation  Passes</vt:lpstr>
      <vt:lpstr>Transformation  Passes</vt:lpstr>
      <vt:lpstr>Transformation  Passes</vt:lpstr>
      <vt:lpstr>Functions arithmetic operations Counter pass </vt:lpstr>
      <vt:lpstr>Functions arithmetic operations Counter pass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ashraf mohamed mahmoud elzahwy 2101405</dc:creator>
  <cp:lastModifiedBy>mohamed ashraf mohamed mahmoud elzahwy 2101405</cp:lastModifiedBy>
  <cp:revision>8</cp:revision>
  <dcterms:created xsi:type="dcterms:W3CDTF">2025-07-19T13:15:43Z</dcterms:created>
  <dcterms:modified xsi:type="dcterms:W3CDTF">2025-07-28T12:15:47Z</dcterms:modified>
</cp:coreProperties>
</file>