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20" autoAdjust="0"/>
  </p:normalViewPr>
  <p:slideViewPr>
    <p:cSldViewPr snapToGrid="0">
      <p:cViewPr>
        <p:scale>
          <a:sx n="66" d="100"/>
          <a:sy n="66" d="100"/>
        </p:scale>
        <p:origin x="132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509F5-279B-4247-B8E7-2FD57EBF386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8440-C5E8-4F30-8F12-F552D54A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08440-C5E8-4F30-8F12-F552D54A1B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485A-D47D-B2AD-19C7-B809444F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5ED44-6A65-3DF8-B6CE-CFB9D0078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F80C9-2E88-C085-062F-0E683BA3D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D26B-9B4B-5CF6-B4B0-CC8A42164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08440-C5E8-4F30-8F12-F552D54A1B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0F8-D0AC-4EE5-120A-E1CBB7C5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030D3-CCAF-99A2-AAE4-86B159F0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7E94-9512-0A18-483F-DE0C5E9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D2FD-7D1A-7830-489F-128A87E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C0FC-69B7-94B0-8455-9F947EA9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F55-D1B9-9742-9E4A-E4B00452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DCA25-905E-B54C-BB46-DE497B0E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B1A-CF8D-3081-21E3-18A0A6E3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4E71-C009-A57C-F4EF-43D159A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3F89-CB3E-CE5C-37D1-7B67E9E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75C88-703B-4EED-49F9-96B0557A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865F8-1C69-9106-CFE1-EC033761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5510-8434-BFD2-CC22-C5708814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EB36-104B-37F9-5DB1-CA55B180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1DE2-B8CB-ED7C-6423-43D0AB3D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FE77-D649-6C2C-F3C9-65AD4B41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EE9B-4D7B-52E7-273C-905BFD3E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6D01-0F96-968E-A0A5-8C3D739D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44E9-539F-9669-832D-5F30949E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2B00-2151-6F49-520E-A256EFD9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CF7-79E3-7152-4F3C-9D97387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F4BD-48DD-93A5-5EC3-20270B41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E032-5D62-860D-E5B1-32042A7F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1B22-0D88-72A3-E405-4A6B3AA5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C47B0-AF5B-A1C7-E966-0BD7C133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0770-A500-0DFF-AA66-D6AE095E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396A-8F3F-7EF3-57E8-A0A7E068F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622B5-6924-D04D-008C-3832AA19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1A07-397D-24BE-12F8-5703817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1F72-672A-9A2B-2DD8-991A6A9B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B208-F972-CC18-EE6B-849F7687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88A5-67CF-98B4-1E02-D87649E4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52FC-7870-BC32-75F5-8567150B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E02D-9330-83AE-1691-84C55FFB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4CA80-6AF9-F104-8E8A-569B0BE3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77625-499E-C95D-3973-5E3EE050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C4E6-E68C-D1E9-8079-5B308A16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43A5C-AB15-21ED-9D57-1D63CF1A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8B210-7D88-C14D-AF4A-3C213E46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9D3-4925-8BEB-BA7F-852FDB9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4F8D0-2325-400D-CEF0-E864744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FFCB-0C52-2A6C-5B1E-5CED5234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519F-40E1-780E-00D5-0FF9B58E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73FB-7433-FA25-3CAB-DA8B9EDE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03EE-C7A8-A4DF-D7FE-FC78D6CE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4E565-373C-6169-57B8-0AD46EF8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2D28-6D56-36B5-9BF9-40CE912A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7C3-E6F7-523A-4408-9F299C8E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2E24-0D5D-0ECF-57E4-FD1D3D157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A7AB-9921-E00D-0F4B-97F67151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F6FA-3B6C-B0D3-156D-9F3E507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5BFB-5E52-6633-8892-EBCC640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687-CB8D-38EE-1F97-90EB7063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7238-1AA2-9BD8-1116-F3CFE3F0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3DA9-6740-4BE0-C7FC-F2D8196D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8213-5358-DD08-B785-7DD4979E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D5A1-B9DA-4942-D34D-C591C464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5464-35C6-E5A5-1410-62BBF010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42E37-DF24-AE32-CBB2-A88A0927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2782-6D33-0AE4-D3D0-583AC78C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54D6-F72A-47D0-B103-BDE01DC5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BD70C-609A-4A36-B315-9BC0A2A7554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D5BF-B339-5400-6356-84F5956D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1988-01BE-58EF-F6FB-FBA0E239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releases/tag/llvmorg-18.1.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94A4-4CC5-369D-391F-3D7FAC33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40" y="420328"/>
            <a:ext cx="9231500" cy="3008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Week 1:Introduction to LLVM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C3BA-9410-68DB-5857-D7B06CEA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386" y="3494385"/>
            <a:ext cx="5407743" cy="1655762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Mohamed Ashraf-Iyad Wael</a:t>
            </a:r>
          </a:p>
          <a:p>
            <a:pPr algn="l"/>
            <a:r>
              <a:rPr lang="en-US" sz="2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14 July 2025</a:t>
            </a:r>
          </a:p>
        </p:txBody>
      </p:sp>
      <p:pic>
        <p:nvPicPr>
          <p:cNvPr id="1028" name="Picture 4" descr="The LLVM Compiler Infrastructure Project">
            <a:extLst>
              <a:ext uri="{FF2B5EF4-FFF2-40B4-BE49-F238E27FC236}">
                <a16:creationId xmlns:a16="http://schemas.microsoft.com/office/drawing/2014/main" id="{2FD0CA47-0B43-C4FB-C2CD-B991DD62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82" y="354943"/>
            <a:ext cx="2559136" cy="1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62F7-9D74-E5DA-F496-18BE95987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1828-23F1-050E-564A-979339B2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FCCB-19EE-8E03-F500-293E5671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683240" cy="5806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1:-</a:t>
            </a:r>
          </a:p>
          <a:p>
            <a:r>
              <a:rPr lang="en-US" sz="2700" dirty="0"/>
              <a:t>define: This is a function definition.</a:t>
            </a:r>
          </a:p>
          <a:p>
            <a:r>
              <a:rPr lang="en-US" sz="2700" dirty="0" err="1"/>
              <a:t>noundef</a:t>
            </a:r>
            <a:r>
              <a:rPr lang="en-US" sz="2700" dirty="0"/>
              <a:t> i32: Returns a 32-bit integer.</a:t>
            </a:r>
          </a:p>
          <a:p>
            <a:r>
              <a:rPr lang="en-US" sz="2700" dirty="0"/>
              <a:t>@"?add@@YAHHH@Z": Mangled name for add(int, int)</a:t>
            </a:r>
          </a:p>
          <a:p>
            <a:r>
              <a:rPr lang="en-US" sz="2700" dirty="0"/>
              <a:t>i32 %0, i32 %1: Parameters x and y .</a:t>
            </a:r>
          </a:p>
          <a:p>
            <a:pPr marL="0" indent="0">
              <a:buNone/>
            </a:pPr>
            <a:r>
              <a:rPr lang="en-US" sz="2700" b="1" dirty="0" err="1"/>
              <a:t>Note</a:t>
            </a:r>
            <a:r>
              <a:rPr lang="en-US" sz="2700" dirty="0" err="1"/>
              <a:t>:LLVM</a:t>
            </a:r>
            <a:r>
              <a:rPr lang="en-US" sz="2700" dirty="0"/>
              <a:t> IR %1, %2, etc. are temporary registers in IR we have infinity registers also no reassignment (SSA)and they are local scope.</a:t>
            </a:r>
          </a:p>
          <a:p>
            <a:r>
              <a:rPr lang="en-US" sz="2700" dirty="0" err="1"/>
              <a:t>alloca</a:t>
            </a:r>
            <a:r>
              <a:rPr lang="en-US" sz="2700" dirty="0"/>
              <a:t>: Stack memory allocation for local variables return address.</a:t>
            </a:r>
          </a:p>
          <a:p>
            <a:r>
              <a:rPr lang="en-US" sz="2700" dirty="0"/>
              <a:t>store: Store input values into their respective local variables.</a:t>
            </a:r>
          </a:p>
          <a:p>
            <a:r>
              <a:rPr lang="en-US" sz="2700" dirty="0"/>
              <a:t>load: Load x and y from memory.</a:t>
            </a:r>
          </a:p>
          <a:p>
            <a:r>
              <a:rPr lang="en-US" sz="2700" dirty="0"/>
              <a:t>add </a:t>
            </a:r>
            <a:r>
              <a:rPr lang="en-US" sz="2700" dirty="0" err="1"/>
              <a:t>nsw</a:t>
            </a:r>
            <a:r>
              <a:rPr lang="en-US" sz="2700" dirty="0"/>
              <a:t>: Add x and y, using "No Signed Wrap" (undefined if overflow).</a:t>
            </a:r>
          </a:p>
          <a:p>
            <a:r>
              <a:rPr lang="en-US" sz="2700" dirty="0"/>
              <a:t>ret i32 %7: Return the sum.</a:t>
            </a:r>
          </a:p>
          <a:p>
            <a:r>
              <a:rPr lang="en-US" sz="2700" dirty="0"/>
              <a:t>call :to call a function.</a:t>
            </a:r>
          </a:p>
          <a:p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649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FCA47-FDF2-6B24-0149-EF86895C6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311-05A0-D164-55CB-DA290B08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D6DB-6A13-7524-DF81-E0D1E09A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1"/>
            <a:ext cx="10515600" cy="5243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2 with no 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optmization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:-</a:t>
            </a: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1420DD-9A29-8B14-943A-9D49FAD63D11}"/>
              </a:ext>
            </a:extLst>
          </p:cNvPr>
          <p:cNvSpPr/>
          <p:nvPr/>
        </p:nvSpPr>
        <p:spPr>
          <a:xfrm>
            <a:off x="3610583" y="3429000"/>
            <a:ext cx="708522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1729C-BBB9-B399-0EC7-244C58B6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6" y="2048342"/>
            <a:ext cx="3162467" cy="3762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3EAC97-81C4-0390-DF7F-5DB88FCC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105" y="1690687"/>
            <a:ext cx="7568095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4E214-329C-5586-9B82-9ABB128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64BA-46E7-3ED7-8115-124EB9D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27AC-D096-39FF-E9DB-9C76206D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683240" cy="5806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2 with no 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optmization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:-</a:t>
            </a:r>
          </a:p>
          <a:p>
            <a:r>
              <a:rPr lang="en-US" sz="2700" dirty="0"/>
              <a:t>%5 = </a:t>
            </a:r>
            <a:r>
              <a:rPr lang="en-US" sz="2700" dirty="0" err="1"/>
              <a:t>icmp</a:t>
            </a:r>
            <a:r>
              <a:rPr lang="en-US" sz="2700" dirty="0"/>
              <a:t> eq i32 %4, 2:Compares x == 2. Result is a </a:t>
            </a:r>
            <a:r>
              <a:rPr lang="en-US" sz="2700" dirty="0" err="1"/>
              <a:t>boolean</a:t>
            </a:r>
            <a:r>
              <a:rPr lang="en-US" sz="2700" dirty="0"/>
              <a:t> (i1) stored in %5.</a:t>
            </a:r>
          </a:p>
          <a:p>
            <a:r>
              <a:rPr lang="it-IT" sz="2700" dirty="0"/>
              <a:t> br i1 %5, label %6, label %7:boolean (i1) is true go to lable 6 else go to label 7.</a:t>
            </a:r>
          </a:p>
          <a:p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0889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B22D4-1581-55D6-1986-60409D8B3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59D5-3DCA-7488-D58C-B4257C5A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AD0C-47F3-84C6-9EF2-E955B0E2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1"/>
            <a:ext cx="10515600" cy="5243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3 with no 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optmization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:-</a:t>
            </a: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88F827-EA29-3B8D-71C9-E32CCBCF16D4}"/>
              </a:ext>
            </a:extLst>
          </p:cNvPr>
          <p:cNvSpPr/>
          <p:nvPr/>
        </p:nvSpPr>
        <p:spPr>
          <a:xfrm>
            <a:off x="4301565" y="3405981"/>
            <a:ext cx="708522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A7F8B-8BD9-F09B-E317-742815C8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2741"/>
            <a:ext cx="3463365" cy="2326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66B18-0AA9-EB33-ACBA-F3898C36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85" y="1690688"/>
            <a:ext cx="6803315" cy="49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DA4FB-32BA-90A5-89F0-4615A6F2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3688-B47F-FA9D-FD52-D82B0DE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9433-07C1-25E2-3108-5FFF1B68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683240" cy="5806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3 with no 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optmization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:-</a:t>
            </a:r>
          </a:p>
          <a:p>
            <a:r>
              <a:rPr lang="nl-NL" dirty="0"/>
              <a:t>br label %4, !llvm.loop !6:</a:t>
            </a:r>
            <a:r>
              <a:rPr lang="en-US" dirty="0"/>
              <a:t>Marks loop metadata used for optimization ,the IR here with no optimization.</a:t>
            </a:r>
            <a:endParaRPr lang="nl-NL" dirty="0"/>
          </a:p>
          <a:p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504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B5AF-047A-9271-023A-43BB03C0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2397-DA5F-B6C1-4322-261948FE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FE42-6AF8-2DF9-28CB-684F45A3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1"/>
            <a:ext cx="10515600" cy="5243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4 with no 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optmization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:-</a:t>
            </a: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B4023-6981-1A68-0818-DDAA83BAB581}"/>
              </a:ext>
            </a:extLst>
          </p:cNvPr>
          <p:cNvSpPr/>
          <p:nvPr/>
        </p:nvSpPr>
        <p:spPr>
          <a:xfrm>
            <a:off x="3304412" y="3528378"/>
            <a:ext cx="555093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8C9C4F-7446-AB5D-3B6A-ECD21972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6" y="1956349"/>
            <a:ext cx="2972057" cy="43169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A5078E-6620-84D2-2DCE-42EDD0C74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57" y="1645520"/>
            <a:ext cx="8280143" cy="51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AAE9-5454-233F-743A-23FE6EB7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4B00-84AF-6DFE-1A5B-2A474DC2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B4B4-8C9B-EEF3-1F4F-16B60AA6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1"/>
            <a:ext cx="10683240" cy="5074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4 with no 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optmization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:-</a:t>
            </a:r>
          </a:p>
          <a:p>
            <a:r>
              <a:rPr lang="nl-NL" dirty="0"/>
              <a:t>%class.A = type { i32 }:</a:t>
            </a:r>
            <a:r>
              <a:rPr lang="en-US" dirty="0"/>
              <a:t>Defines the class A structure, since A only have one int value then it size is 32 bit.</a:t>
            </a:r>
          </a:p>
          <a:p>
            <a:pPr marL="0" indent="0">
              <a:buNone/>
            </a:pPr>
            <a:r>
              <a:rPr lang="en-US" sz="2700" dirty="0"/>
              <a:t>Note:class with not data member will have size 8 bits not zero.</a:t>
            </a:r>
          </a:p>
          <a:p>
            <a:r>
              <a:rPr lang="en-US" sz="2700" dirty="0"/>
              <a:t>$"??0A@@QEAA@H@Z" = </a:t>
            </a:r>
            <a:r>
              <a:rPr lang="en-US" sz="2700" dirty="0" err="1"/>
              <a:t>comdat</a:t>
            </a:r>
            <a:r>
              <a:rPr lang="en-US" sz="2700" dirty="0"/>
              <a:t> any ,</a:t>
            </a:r>
            <a:r>
              <a:rPr lang="en-US" dirty="0"/>
              <a:t> $"?</a:t>
            </a:r>
            <a:r>
              <a:rPr lang="en-US" dirty="0" err="1"/>
              <a:t>test@A</a:t>
            </a:r>
            <a:r>
              <a:rPr lang="en-US" dirty="0"/>
              <a:t>@@QEAAXXZ" = </a:t>
            </a:r>
            <a:r>
              <a:rPr lang="en-US" dirty="0" err="1"/>
              <a:t>comdat</a:t>
            </a:r>
            <a:r>
              <a:rPr lang="en-US" dirty="0"/>
              <a:t> any </a:t>
            </a:r>
            <a:r>
              <a:rPr lang="en-US" sz="2700" dirty="0"/>
              <a:t>:short for Common Data used by linkers to allow duplicate definitions of functions or global variables across different object files — but to ensure that only one copy is kept in the final binary.</a:t>
            </a:r>
          </a:p>
          <a:p>
            <a:r>
              <a:rPr lang="it-IT" sz="2700" dirty="0"/>
              <a:t>%2 = alloca %class.A, align 4:</a:t>
            </a:r>
            <a:r>
              <a:rPr lang="en-US" sz="2700" dirty="0"/>
              <a:t>Allocates space on the stack for object A.</a:t>
            </a:r>
          </a:p>
          <a:p>
            <a:r>
              <a:rPr lang="en-US" dirty="0"/>
              <a:t>%3 = call </a:t>
            </a:r>
            <a:r>
              <a:rPr lang="en-US" dirty="0" err="1"/>
              <a:t>noundef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@"??0A@@QEAA@H@Z"(ptr </a:t>
            </a:r>
            <a:r>
              <a:rPr lang="en-US" dirty="0" err="1"/>
              <a:t>noundef</a:t>
            </a:r>
            <a:r>
              <a:rPr lang="en-US" dirty="0"/>
              <a:t> nonnull align 4 dereferenceable(12) %2, i32 </a:t>
            </a:r>
            <a:r>
              <a:rPr lang="en-US" dirty="0" err="1"/>
              <a:t>noundef</a:t>
            </a:r>
            <a:r>
              <a:rPr lang="en-US" dirty="0"/>
              <a:t> 5):passing %2 (allocated object memory) as this, dereferenceable(12) indicates 12 bytes (3 </a:t>
            </a:r>
            <a:r>
              <a:rPr lang="en-US" dirty="0" err="1"/>
              <a:t>ints</a:t>
            </a:r>
            <a:r>
              <a:rPr lang="en-US" dirty="0"/>
              <a:t>) must be accessible.</a:t>
            </a:r>
          </a:p>
          <a:p>
            <a:r>
              <a:rPr lang="en-US" dirty="0"/>
              <a:t> %4 = </a:t>
            </a:r>
            <a:r>
              <a:rPr lang="en-US" dirty="0" err="1"/>
              <a:t>getelementptr</a:t>
            </a:r>
            <a:r>
              <a:rPr lang="en-US" dirty="0"/>
              <a:t> inbounds %</a:t>
            </a:r>
            <a:r>
              <a:rPr lang="en-US" dirty="0" err="1"/>
              <a:t>class.A</a:t>
            </a:r>
            <a:r>
              <a:rPr lang="en-US" dirty="0"/>
              <a:t>, </a:t>
            </a:r>
            <a:r>
              <a:rPr lang="en-US" dirty="0" err="1"/>
              <a:t>ptr</a:t>
            </a:r>
            <a:r>
              <a:rPr lang="en-US" dirty="0"/>
              <a:t> %2, i32 0, i32 0:return </a:t>
            </a:r>
            <a:r>
              <a:rPr lang="en-US" dirty="0" err="1"/>
              <a:t>ptr</a:t>
            </a:r>
            <a:r>
              <a:rPr lang="en-US" dirty="0"/>
              <a:t> to first member of class A.</a:t>
            </a:r>
          </a:p>
          <a:p>
            <a:endParaRPr lang="en-US" dirty="0"/>
          </a:p>
          <a:p>
            <a:endParaRPr lang="en-US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4672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D25F-01A8-EE0A-66B8-08207FB8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0C12-B7F8-51C6-1D9D-39BDB092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12192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Optimization (opt Tool)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FBBA-CAED-75B2-9AE7-FAE72486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005840"/>
            <a:ext cx="10805160" cy="5318762"/>
          </a:xfrm>
        </p:spPr>
        <p:txBody>
          <a:bodyPr>
            <a:normAutofit/>
          </a:bodyPr>
          <a:lstStyle/>
          <a:p>
            <a:r>
              <a:rPr lang="en-US" sz="2400" dirty="0"/>
              <a:t>LLVM uses optimization passes to improve IR performance, size, and efficiency.</a:t>
            </a:r>
          </a:p>
          <a:p>
            <a:r>
              <a:rPr lang="en-US" sz="2400" dirty="0"/>
              <a:t>We have two option of optimization, first to choose optimization level  which Automatically apply a predefined sequence of passes, second is to choose specific passes which gives More control and flexibility and Useful for debugging or fine-tuned optimization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sz="2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FE325-7967-E910-D5EB-501001E8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7730"/>
              </p:ext>
            </p:extLst>
          </p:nvPr>
        </p:nvGraphicFramePr>
        <p:xfrm>
          <a:off x="472440" y="3017521"/>
          <a:ext cx="11612880" cy="3750406"/>
        </p:xfrm>
        <a:graphic>
          <a:graphicData uri="http://schemas.openxmlformats.org/drawingml/2006/table">
            <a:tbl>
              <a:tblPr/>
              <a:tblGrid>
                <a:gridCol w="893794">
                  <a:extLst>
                    <a:ext uri="{9D8B030D-6E8A-4147-A177-3AD203B41FA5}">
                      <a16:colId xmlns:a16="http://schemas.microsoft.com/office/drawing/2014/main" val="2281664922"/>
                    </a:ext>
                  </a:extLst>
                </a:gridCol>
                <a:gridCol w="4691666">
                  <a:extLst>
                    <a:ext uri="{9D8B030D-6E8A-4147-A177-3AD203B41FA5}">
                      <a16:colId xmlns:a16="http://schemas.microsoft.com/office/drawing/2014/main" val="3315343111"/>
                    </a:ext>
                  </a:extLst>
                </a:gridCol>
                <a:gridCol w="6027420">
                  <a:extLst>
                    <a:ext uri="{9D8B030D-6E8A-4147-A177-3AD203B41FA5}">
                      <a16:colId xmlns:a16="http://schemas.microsoft.com/office/drawing/2014/main" val="1179229786"/>
                    </a:ext>
                  </a:extLst>
                </a:gridCol>
              </a:tblGrid>
              <a:tr h="3123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Level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Typical Passes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880276"/>
                  </a:ext>
                </a:extLst>
              </a:tr>
              <a:tr h="340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-O0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 optimization (debug mode)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none (passes skipped)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52175"/>
                  </a:ext>
                </a:extLst>
              </a:tr>
              <a:tr h="632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-O1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Basic optimizations; fast compile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mem2reg, instcombine, simplifycfg, deadargelim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12527"/>
                  </a:ext>
                </a:extLst>
              </a:tr>
              <a:tr h="5408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-O2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Standard optimization, balanced speed/size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inline, </a:t>
                      </a:r>
                      <a:r>
                        <a:rPr lang="en-US" dirty="0" err="1"/>
                        <a:t>gvn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licm</a:t>
                      </a:r>
                      <a:r>
                        <a:rPr lang="en-US" dirty="0"/>
                        <a:t>, loop-simplify, loop-unroll, </a:t>
                      </a:r>
                      <a:r>
                        <a:rPr lang="en-US" dirty="0" err="1"/>
                        <a:t>sccp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872469"/>
                  </a:ext>
                </a:extLst>
              </a:tr>
              <a:tr h="5408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-O3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Aggressive optimization for 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Adds loop-vectorize, </a:t>
                      </a:r>
                      <a:r>
                        <a:rPr lang="en-US" dirty="0" err="1"/>
                        <a:t>slp</a:t>
                      </a:r>
                      <a:r>
                        <a:rPr lang="en-US" dirty="0"/>
                        <a:t>-vectorizer, higher unrolling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475218"/>
                  </a:ext>
                </a:extLst>
              </a:tr>
              <a:tr h="652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-</a:t>
                      </a:r>
                      <a:r>
                        <a:rPr lang="en-US" b="1" dirty="0" err="1"/>
                        <a:t>Os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Size optimization (like O2 but smaller)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O2 passes + </a:t>
                      </a:r>
                      <a:r>
                        <a:rPr lang="en-US" dirty="0" err="1"/>
                        <a:t>globaldce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constmerge</a:t>
                      </a:r>
                      <a:r>
                        <a:rPr lang="en-US" dirty="0"/>
                        <a:t>, strip-dead-prototypes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00857"/>
                  </a:ext>
                </a:extLst>
              </a:tr>
              <a:tr h="652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-Oz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Maximize size reduction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Further restrict inlining/vectorization beyond </a:t>
                      </a:r>
                      <a:r>
                        <a:rPr lang="en-US" dirty="0" err="1"/>
                        <a:t>Os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4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A4B1F-6C62-376A-5795-FA749707C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6EDC-6AAC-F82C-2B80-E097C85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12192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Optimization (opt Tool)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9B98-F45E-101B-1F60-12ED8707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038787"/>
            <a:ext cx="11173460" cy="4696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Mem2reg pass</a:t>
            </a:r>
          </a:p>
          <a:p>
            <a:r>
              <a:rPr lang="en-US" sz="2500" dirty="0"/>
              <a:t>Purpose: Converts stack-based memory (</a:t>
            </a:r>
            <a:r>
              <a:rPr lang="en-US" sz="2500" dirty="0" err="1"/>
              <a:t>alloca</a:t>
            </a:r>
            <a:r>
              <a:rPr lang="en-US" sz="2500" dirty="0"/>
              <a:t>) into SSA (Static Single Assignment) form.</a:t>
            </a:r>
          </a:p>
          <a:p>
            <a:r>
              <a:rPr lang="en-US" sz="2500" dirty="0"/>
              <a:t>Command used: </a:t>
            </a:r>
            <a:r>
              <a:rPr lang="pt-BR" sz="2500" dirty="0"/>
              <a:t>opt -S -passes=mem2reg test.ll -o test_mem2reg.ll</a:t>
            </a:r>
          </a:p>
          <a:p>
            <a:pPr marL="0" indent="0">
              <a:buNone/>
            </a:pPr>
            <a:r>
              <a:rPr lang="pt-BR" sz="2500" dirty="0"/>
              <a:t>Note:-must remove any noopt flag in the generated .ll file for optmization to work.</a:t>
            </a:r>
            <a:endParaRPr lang="en-US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C85A3-24BA-72DC-E817-60FD462E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89"/>
          <a:stretch>
            <a:fillRect/>
          </a:stretch>
        </p:blipFill>
        <p:spPr>
          <a:xfrm>
            <a:off x="223920" y="4188485"/>
            <a:ext cx="1785620" cy="1630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3D292-C785-8448-7EED-8E01E0A0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41" y="3342640"/>
            <a:ext cx="4198387" cy="3441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3BDA72-516E-89B7-6647-B0ECEE3C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129" y="3429000"/>
            <a:ext cx="4867627" cy="335539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043E70-9CE1-6B87-9DFF-F070914CDACE}"/>
              </a:ext>
            </a:extLst>
          </p:cNvPr>
          <p:cNvSpPr/>
          <p:nvPr/>
        </p:nvSpPr>
        <p:spPr>
          <a:xfrm>
            <a:off x="1991361" y="4660949"/>
            <a:ext cx="487680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87B8CD4-BBEC-4A5D-4B7A-AF048D348DEA}"/>
              </a:ext>
            </a:extLst>
          </p:cNvPr>
          <p:cNvSpPr/>
          <p:nvPr/>
        </p:nvSpPr>
        <p:spPr>
          <a:xfrm>
            <a:off x="6668628" y="4720615"/>
            <a:ext cx="531753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8DC2B-066A-25B1-9A87-3F328A1F8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761-F261-42F0-FF66-7899F99A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Optimization (opt Tool)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40C5-C5D5-BBD2-C0C3-FCA4FB35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0" y="835659"/>
            <a:ext cx="12310980" cy="59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a phi Node?</a:t>
            </a:r>
          </a:p>
          <a:p>
            <a:r>
              <a:rPr lang="en-US" sz="2500" dirty="0"/>
              <a:t>A phi node is a special instruction in LLVM IR used in Static Single Assignment (SSA) form. It selects a value based on the control flow path taken to arrive at a basic block.</a:t>
            </a:r>
          </a:p>
          <a:p>
            <a:r>
              <a:rPr lang="en-US" sz="2500" dirty="0"/>
              <a:t>In SSA form, each variable must be assigned exactly once. But in control flow with loops or branches, a variable might come from multiple possible definitions. The phi node resolves that.</a:t>
            </a:r>
          </a:p>
          <a:p>
            <a:pPr marL="0" indent="0">
              <a:buNone/>
            </a:pPr>
            <a:r>
              <a:rPr lang="en-US" sz="2500" dirty="0"/>
              <a:t>Note:-to get IR with meaningful variable name and no </a:t>
            </a:r>
            <a:r>
              <a:rPr lang="en-US" sz="2500" dirty="0" err="1"/>
              <a:t>noopt</a:t>
            </a:r>
            <a:r>
              <a:rPr lang="en-US" sz="2500" dirty="0"/>
              <a:t> flags use this command :-</a:t>
            </a:r>
            <a:r>
              <a:rPr lang="en-US" sz="2200" dirty="0"/>
              <a:t>clang -S -emit-</a:t>
            </a:r>
            <a:r>
              <a:rPr lang="en-US" sz="2200" dirty="0" err="1"/>
              <a:t>llvm</a:t>
            </a:r>
            <a:r>
              <a:rPr lang="en-US" sz="2200" dirty="0"/>
              <a:t> -O0 -</a:t>
            </a:r>
            <a:r>
              <a:rPr lang="en-US" sz="2200" dirty="0" err="1"/>
              <a:t>fno</a:t>
            </a:r>
            <a:r>
              <a:rPr lang="en-US" sz="2200" dirty="0"/>
              <a:t>-discard-value-names -</a:t>
            </a:r>
            <a:r>
              <a:rPr lang="en-US" sz="2200" dirty="0" err="1"/>
              <a:t>Xclang</a:t>
            </a:r>
            <a:r>
              <a:rPr lang="en-US" sz="2200" dirty="0"/>
              <a:t> -disable-O0-optnone test.cpp -o </a:t>
            </a:r>
            <a:r>
              <a:rPr lang="en-US" sz="2200" dirty="0" err="1"/>
              <a:t>test.ll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Example:-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B952B-C28B-10DE-0735-9C72F528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70" y="4236720"/>
            <a:ext cx="3806325" cy="2512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0C7AB-5132-718F-C329-3AF146E8B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57" y="4717359"/>
            <a:ext cx="3198225" cy="170572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19F478A-437A-77A2-5327-BF163FAE5D73}"/>
              </a:ext>
            </a:extLst>
          </p:cNvPr>
          <p:cNvSpPr/>
          <p:nvPr/>
        </p:nvSpPr>
        <p:spPr>
          <a:xfrm>
            <a:off x="5639882" y="5227319"/>
            <a:ext cx="674110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0FB-86C0-1CFC-3F74-1FBA616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LLVM?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D87B-E3CC-960F-2B4B-B15310C7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816"/>
            <a:ext cx="10515600" cy="5379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LLVM originally stood for Low Level Virtual Machine.</a:t>
            </a:r>
          </a:p>
          <a:p>
            <a:pPr marL="0" indent="0">
              <a:buNone/>
            </a:pPr>
            <a:r>
              <a:rPr lang="en-US" sz="2700" b="1" dirty="0"/>
              <a:t>1. Low Level</a:t>
            </a:r>
            <a:endParaRPr lang="en-US" sz="2700" dirty="0"/>
          </a:p>
          <a:p>
            <a:pPr lvl="1"/>
            <a:r>
              <a:rPr lang="en-US" sz="2700" dirty="0"/>
              <a:t>Unlike high-level VMs (e.g., JVM), LLVM operates closer to machine code.</a:t>
            </a:r>
          </a:p>
          <a:p>
            <a:pPr lvl="1"/>
            <a:r>
              <a:rPr lang="en-US" sz="2700" dirty="0"/>
              <a:t>Uses Static Single Assignment (SSA) form for efficient optimizations.</a:t>
            </a:r>
          </a:p>
          <a:p>
            <a:pPr lvl="1"/>
            <a:r>
              <a:rPr lang="en-US" sz="2700" dirty="0"/>
              <a:t>Provides RISC-like virtual instructions (similar to assembly).</a:t>
            </a:r>
          </a:p>
          <a:p>
            <a:pPr marL="0" indent="0">
              <a:buNone/>
            </a:pPr>
            <a:r>
              <a:rPr lang="en-US" sz="2700" b="1" dirty="0"/>
              <a:t>2. Virtual Machine</a:t>
            </a:r>
            <a:r>
              <a:rPr lang="en-US" sz="2700" dirty="0"/>
              <a:t> </a:t>
            </a:r>
            <a:r>
              <a:rPr lang="en-US" sz="2700" i="1" dirty="0"/>
              <a:t>(Historical Context)</a:t>
            </a:r>
            <a:endParaRPr lang="en-US" sz="2700" dirty="0"/>
          </a:p>
          <a:p>
            <a:pPr lvl="1"/>
            <a:r>
              <a:rPr lang="en-US" sz="2700" dirty="0"/>
              <a:t>Included a JIT compiler, enabling dynamic execution (like Java’s JIT).</a:t>
            </a:r>
          </a:p>
          <a:p>
            <a:pPr lvl="1"/>
            <a:r>
              <a:rPr lang="en-US" sz="2700" dirty="0"/>
              <a:t>Example: Generate LLVM IR at runtime → Optimize → Execute immediately.</a:t>
            </a:r>
          </a:p>
          <a:p>
            <a:pPr lvl="1"/>
            <a:r>
              <a:rPr lang="en-US" sz="2700" dirty="0"/>
              <a:t>LLVM IR acts as a machine-neutral instruction set (like Java bytecode).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DA83-8D0C-0AD7-548E-31B2F00ED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FBE-C036-6B7E-33C8-20DEEE80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0" y="1838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Optimization (opt Tool)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41AD-F0CD-DF1C-A4F3-31B59F64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94409"/>
            <a:ext cx="12192000" cy="4696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loop-unroll pass</a:t>
            </a:r>
          </a:p>
          <a:p>
            <a:r>
              <a:rPr lang="en-US" sz="2500" dirty="0"/>
              <a:t>Purpose: duplicates the body of a loop multiple times to reduce loop overhead and improve performance</a:t>
            </a:r>
          </a:p>
          <a:p>
            <a:r>
              <a:rPr lang="en-US" sz="2500" dirty="0"/>
              <a:t>Command used: </a:t>
            </a:r>
            <a:r>
              <a:rPr lang="pt-BR" sz="2500" dirty="0"/>
              <a:t>opt -S -passes=mem2reg,loop-unroll test.ll -o test_loop_unrolled.ll</a:t>
            </a:r>
          </a:p>
          <a:p>
            <a:pPr marL="0" indent="0">
              <a:buNone/>
            </a:pPr>
            <a:r>
              <a:rPr lang="pt-BR" sz="2500" dirty="0"/>
              <a:t>Note:-must use Mem2reg with it to work.</a:t>
            </a:r>
            <a:endParaRPr lang="en-US" sz="25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D396CF-B8EC-5FB1-F546-FF7ED85AD46C}"/>
              </a:ext>
            </a:extLst>
          </p:cNvPr>
          <p:cNvSpPr/>
          <p:nvPr/>
        </p:nvSpPr>
        <p:spPr>
          <a:xfrm>
            <a:off x="1991361" y="4660949"/>
            <a:ext cx="487680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47E093-BD48-59BE-84DE-A96937B4BDEB}"/>
              </a:ext>
            </a:extLst>
          </p:cNvPr>
          <p:cNvSpPr/>
          <p:nvPr/>
        </p:nvSpPr>
        <p:spPr>
          <a:xfrm>
            <a:off x="6727965" y="4763795"/>
            <a:ext cx="617711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18A93C-65BB-1D4E-E178-91D57ED1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" y="3938858"/>
            <a:ext cx="1973582" cy="21299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D47D28-9767-05CA-2307-31C054AE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41" y="3256024"/>
            <a:ext cx="4248917" cy="35283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2BE9A2-27B4-9B1E-4AED-BEDD420ED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680" y="2801731"/>
            <a:ext cx="4503418" cy="162725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0B688A-A1F2-4AE1-EE67-16F69EB0D7DD}"/>
              </a:ext>
            </a:extLst>
          </p:cNvPr>
          <p:cNvCxnSpPr>
            <a:cxnSpLocks/>
          </p:cNvCxnSpPr>
          <p:nvPr/>
        </p:nvCxnSpPr>
        <p:spPr>
          <a:xfrm>
            <a:off x="9290335" y="4428988"/>
            <a:ext cx="0" cy="49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10A702-2C92-137C-2841-472CBFABB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681" y="4951755"/>
            <a:ext cx="4503417" cy="18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CA54-4FC1-045A-2256-B8AD792F3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F290-CD1B-A262-EC0B-0BDA07C6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0" y="1838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Optimization (opt Tool)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A910-98F0-AC9A-D04C-4896734F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97" y="1086399"/>
            <a:ext cx="12192000" cy="462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instcombine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pass</a:t>
            </a:r>
          </a:p>
          <a:p>
            <a:r>
              <a:rPr lang="en-US" sz="2500" dirty="0"/>
              <a:t>Purpose: It simplifies redundant or suboptimal instructions. Think of it as a smart peephole optimizer that combines instructions.</a:t>
            </a:r>
          </a:p>
          <a:p>
            <a:r>
              <a:rPr lang="en-US" sz="2500" dirty="0"/>
              <a:t>Command used: </a:t>
            </a:r>
            <a:r>
              <a:rPr lang="pt-BR" sz="2400" dirty="0"/>
              <a:t>opt -S -passes=mem2reg,instcombine test.ll -o test_instcombine.ll.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70E909-4B7A-18BB-DDE9-A2161C16E2F7}"/>
              </a:ext>
            </a:extLst>
          </p:cNvPr>
          <p:cNvSpPr/>
          <p:nvPr/>
        </p:nvSpPr>
        <p:spPr>
          <a:xfrm>
            <a:off x="1991361" y="4660949"/>
            <a:ext cx="487680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ECA7D7-9B83-D0E6-A218-11E37916BD58}"/>
              </a:ext>
            </a:extLst>
          </p:cNvPr>
          <p:cNvSpPr/>
          <p:nvPr/>
        </p:nvSpPr>
        <p:spPr>
          <a:xfrm>
            <a:off x="7030179" y="4583359"/>
            <a:ext cx="687645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55931-9379-61BA-94C3-7FB8D587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" y="3885520"/>
            <a:ext cx="1944656" cy="1886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90F96-B784-B77B-3830-236760B9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15" y="3717664"/>
            <a:ext cx="4561664" cy="2468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6A18B-D9F5-89F8-48E4-B8636B3A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824" y="4062058"/>
            <a:ext cx="4364183" cy="15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3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013F5-E14E-7C31-13B2-8FD6A4151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704C-D97B-F20D-64B6-59B53BCE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0" y="1838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static compiler(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llc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7550-A5F2-687F-4444-9A683F7F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97" y="1086399"/>
            <a:ext cx="11495138" cy="4628986"/>
          </a:xfrm>
        </p:spPr>
        <p:txBody>
          <a:bodyPr>
            <a:normAutofit/>
          </a:bodyPr>
          <a:lstStyle/>
          <a:p>
            <a:r>
              <a:rPr lang="en-US" sz="2500" dirty="0"/>
              <a:t>It converts LLVM IR (.</a:t>
            </a:r>
            <a:r>
              <a:rPr lang="en-US" sz="2500" dirty="0" err="1"/>
              <a:t>ll</a:t>
            </a:r>
            <a:r>
              <a:rPr lang="en-US" sz="2500" dirty="0"/>
              <a:t>) into native assembly for a specific target architecture (e.g., x86, ARM).</a:t>
            </a:r>
          </a:p>
          <a:p>
            <a:r>
              <a:rPr lang="en-US" sz="2400" dirty="0"/>
              <a:t>Part of the LLVM backend (post-IR, pre-executable).</a:t>
            </a:r>
          </a:p>
          <a:p>
            <a:r>
              <a:rPr lang="pt-BR" sz="2400" dirty="0"/>
              <a:t>Command used: llc test.ll -o test.s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C538-9A6C-87A5-60A2-D854401727CB}"/>
              </a:ext>
            </a:extLst>
          </p:cNvPr>
          <p:cNvSpPr/>
          <p:nvPr/>
        </p:nvSpPr>
        <p:spPr>
          <a:xfrm>
            <a:off x="2152949" y="4583359"/>
            <a:ext cx="487680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17D250-FFE9-20E7-3080-45D7966EEC08}"/>
              </a:ext>
            </a:extLst>
          </p:cNvPr>
          <p:cNvSpPr/>
          <p:nvPr/>
        </p:nvSpPr>
        <p:spPr>
          <a:xfrm>
            <a:off x="7178656" y="4583359"/>
            <a:ext cx="539168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0EF7E-2CA7-BE07-0743-DE51A817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" y="3692168"/>
            <a:ext cx="2032391" cy="2315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F34B24-741E-8E44-29D6-9A2777C1F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629" y="3372785"/>
            <a:ext cx="4565872" cy="3245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0762B-A3B2-0D8F-F59D-FBAC59A93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823" y="2192499"/>
            <a:ext cx="4364183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4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8773A-05FB-A744-9CC2-22A556BD6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356F-1924-9878-D586-C175F614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0" y="1838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static compiler(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llc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9136-618C-A37F-A72E-9BACCF62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97" y="1086399"/>
            <a:ext cx="11495138" cy="4628986"/>
          </a:xfrm>
        </p:spPr>
        <p:txBody>
          <a:bodyPr>
            <a:normAutofit/>
          </a:bodyPr>
          <a:lstStyle/>
          <a:p>
            <a:r>
              <a:rPr lang="en-US" sz="2000" dirty="0"/>
              <a:t>We need to get IR with some modification is generated  by  this command:-</a:t>
            </a:r>
          </a:p>
          <a:p>
            <a:pPr marL="0" indent="0">
              <a:buNone/>
            </a:pPr>
            <a:r>
              <a:rPr lang="en-US" sz="2000" dirty="0"/>
              <a:t>    clang -target armv7-none-eabi -emit-</a:t>
            </a:r>
            <a:r>
              <a:rPr lang="en-US" sz="2000" dirty="0" err="1"/>
              <a:t>llvm</a:t>
            </a:r>
            <a:r>
              <a:rPr lang="en-US" sz="2000" dirty="0"/>
              <a:t> -S test.cpp -o </a:t>
            </a:r>
            <a:r>
              <a:rPr lang="en-US" sz="2000" dirty="0" err="1"/>
              <a:t>test_arm.ll</a:t>
            </a:r>
            <a:endParaRPr lang="en-US" sz="2000" dirty="0"/>
          </a:p>
          <a:p>
            <a:r>
              <a:rPr lang="en-US" sz="2000" dirty="0"/>
              <a:t>The modification was in target triple and name mangling since MSVC is built for X86_64 ABI so it is not supported in </a:t>
            </a:r>
            <a:r>
              <a:rPr lang="en-US" sz="2000" dirty="0" err="1"/>
              <a:t>ARM,here</a:t>
            </a:r>
            <a:r>
              <a:rPr lang="en-US" sz="2000" dirty="0"/>
              <a:t> ABIs are </a:t>
            </a:r>
            <a:r>
              <a:rPr lang="en-US" sz="2000" dirty="0" err="1"/>
              <a:t>itanium</a:t>
            </a:r>
            <a:r>
              <a:rPr lang="en-US" sz="2000" dirty="0"/>
              <a:t> style mangled.</a:t>
            </a:r>
          </a:p>
          <a:p>
            <a:r>
              <a:rPr lang="en-US" sz="2000" dirty="0"/>
              <a:t>Then generate assembly by same command:-</a:t>
            </a:r>
            <a:r>
              <a:rPr lang="en-US" sz="2000" dirty="0" err="1"/>
              <a:t>llc</a:t>
            </a:r>
            <a:r>
              <a:rPr lang="en-US" sz="2000" dirty="0"/>
              <a:t> </a:t>
            </a:r>
            <a:r>
              <a:rPr lang="en-US" sz="2000" dirty="0" err="1"/>
              <a:t>test_arm.ll</a:t>
            </a:r>
            <a:r>
              <a:rPr lang="en-US" sz="2000" dirty="0"/>
              <a:t> -o </a:t>
            </a:r>
            <a:r>
              <a:rPr lang="en-US" sz="2000" dirty="0" err="1"/>
              <a:t>test_arm.s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9AB2034-EFD7-27F6-401A-1FA3B8F33433}"/>
              </a:ext>
            </a:extLst>
          </p:cNvPr>
          <p:cNvSpPr/>
          <p:nvPr/>
        </p:nvSpPr>
        <p:spPr>
          <a:xfrm>
            <a:off x="2099732" y="4583359"/>
            <a:ext cx="305056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CB41E3-7E21-D441-36E7-77521BE2F3FB}"/>
              </a:ext>
            </a:extLst>
          </p:cNvPr>
          <p:cNvSpPr/>
          <p:nvPr/>
        </p:nvSpPr>
        <p:spPr>
          <a:xfrm>
            <a:off x="6845826" y="4583359"/>
            <a:ext cx="493890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37115-D9BF-CA72-FE02-952CB011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" y="3692167"/>
            <a:ext cx="2032391" cy="2315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FC7E1-040D-9011-164A-85DE44EF5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788" y="3141271"/>
            <a:ext cx="4441038" cy="356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610D1-4D43-0A60-0D48-4B5948657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716" y="2978444"/>
            <a:ext cx="4676296" cy="38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B6C53-E499-0B3B-3517-0BF6B8EA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ED16-C730-4092-B231-2B896FAE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90"/>
            <a:ext cx="10515600" cy="5281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LLVM Today More Than a Virtual Machine</a:t>
            </a:r>
          </a:p>
          <a:p>
            <a:r>
              <a:rPr lang="en-US" dirty="0"/>
              <a:t>LLVM is a modular collection of libraries for building frontends (e.g., Clang), optimizers (IR passes), backends (x86, ARM), and tooling (linkers, debuggers, formatters).</a:t>
            </a:r>
          </a:p>
          <a:p>
            <a:r>
              <a:rPr lang="en-US" dirty="0"/>
              <a:t>LVM supports JIT  but is mostly used for static compilation (JIT is Optional)</a:t>
            </a:r>
          </a:p>
          <a:p>
            <a:r>
              <a:rPr lang="en-US" dirty="0"/>
              <a:t>Used as the core for modern languages like C/C++ (Clang), Swift, Rust, Julia, Kotlin Native, and domain-specific compilers like MLIR-based AI accelerators.</a:t>
            </a:r>
          </a:p>
          <a:p>
            <a:r>
              <a:rPr lang="en-US" dirty="0"/>
              <a:t>Rich Intermediate Representation (LLVM IR) SSA-based, and architecture-neutral. Designed for deep analysis and optimization, unlike stack-based bytecode (e.g., JVM).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BA18BD-D59D-154C-4B2C-1A6761AC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LLVM?</a:t>
            </a:r>
          </a:p>
        </p:txBody>
      </p:sp>
    </p:spTree>
    <p:extLst>
      <p:ext uri="{BB962C8B-B14F-4D97-AF65-F5344CB8AC3E}">
        <p14:creationId xmlns:p14="http://schemas.microsoft.com/office/powerpoint/2010/main" val="39141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6078C-A2B1-7CB1-C2FC-DE1EE8B7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A4BC-5D12-6566-CC68-98B8F99E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8"/>
            <a:ext cx="10515600" cy="5235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LLVM Project Structure</a:t>
            </a:r>
          </a:p>
          <a:p>
            <a:r>
              <a:rPr lang="en-US" dirty="0"/>
              <a:t>LLVM Core Libraries Define and manipulate LLVM IR, run optimization and analysis passes, and generate both target-independent and target-specific machine </a:t>
            </a:r>
            <a:r>
              <a:rPr lang="en-US" dirty="0" err="1"/>
              <a:t>code.Examples:opt</a:t>
            </a:r>
            <a:r>
              <a:rPr lang="en-US" dirty="0"/>
              <a:t> – LLVM Optimizer, </a:t>
            </a:r>
            <a:r>
              <a:rPr lang="en-US" dirty="0" err="1"/>
              <a:t>llc</a:t>
            </a:r>
            <a:r>
              <a:rPr lang="en-US" dirty="0"/>
              <a:t> – LLVM Static Compiler, </a:t>
            </a:r>
            <a:r>
              <a:rPr lang="en-US" dirty="0" err="1"/>
              <a:t>lld</a:t>
            </a:r>
            <a:r>
              <a:rPr lang="en-US" dirty="0"/>
              <a:t> – LLVM Linker and </a:t>
            </a:r>
            <a:r>
              <a:rPr lang="en-US" dirty="0" err="1"/>
              <a:t>lldb</a:t>
            </a:r>
            <a:r>
              <a:rPr lang="en-US" dirty="0"/>
              <a:t> – LLVM Debugger</a:t>
            </a:r>
          </a:p>
          <a:p>
            <a:r>
              <a:rPr lang="en-US" dirty="0"/>
              <a:t>Clang (Frontend): Parses C/C++/Objective-C source code into an Abstract Syntax Tree (AST), converts it to LLVM IR, and passes it to the optimizer and backend.</a:t>
            </a:r>
          </a:p>
          <a:p>
            <a:r>
              <a:rPr lang="en-US" dirty="0"/>
              <a:t>MLIR (Multi-Level IR): A flexible infrastructure for building domain-specific IRs. Used in AI, hardware synthesis, and compilers. MLIR integrates into the LLVM pipeline and lowers to LLVM IR.</a:t>
            </a:r>
            <a:endParaRPr lang="ar-E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0963B4-E5E1-BAEE-60DB-5821C06D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9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LLVM?</a:t>
            </a:r>
          </a:p>
        </p:txBody>
      </p:sp>
    </p:spTree>
    <p:extLst>
      <p:ext uri="{BB962C8B-B14F-4D97-AF65-F5344CB8AC3E}">
        <p14:creationId xmlns:p14="http://schemas.microsoft.com/office/powerpoint/2010/main" val="130787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3724-3B99-4D05-DDC9-0135138A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Clang?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6312-7715-6034-605D-6D4C0751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067"/>
            <a:ext cx="10515600" cy="5042807"/>
          </a:xfrm>
        </p:spPr>
        <p:txBody>
          <a:bodyPr/>
          <a:lstStyle/>
          <a:p>
            <a:r>
              <a:rPr lang="en-US" dirty="0"/>
              <a:t>Clang is the official C/C++/Objective-C frontend for LLVM, responsible for converting source code into Abstract Syntax Tree then into </a:t>
            </a:r>
            <a:r>
              <a:rPr lang="en-US" dirty="0" err="1"/>
              <a:t>llvm</a:t>
            </a:r>
            <a:r>
              <a:rPr lang="en-US" dirty="0"/>
              <a:t> IR.</a:t>
            </a:r>
            <a:endParaRPr lang="ar-EG" dirty="0"/>
          </a:p>
          <a:p>
            <a:pPr marL="0" indent="0">
              <a:buNone/>
            </a:pPr>
            <a:r>
              <a:rPr lang="en-US" sz="2700" b="1" dirty="0"/>
              <a:t>1. </a:t>
            </a:r>
            <a:r>
              <a:rPr lang="en-US" sz="2400" dirty="0"/>
              <a:t>Building </a:t>
            </a:r>
            <a:r>
              <a:rPr lang="en-US" sz="2400" b="1" dirty="0"/>
              <a:t>Abstract Syntax Tree </a:t>
            </a:r>
            <a:r>
              <a:rPr lang="en-US" sz="2400" dirty="0"/>
              <a:t>(AST) stage in Clang:</a:t>
            </a:r>
          </a:p>
          <a:p>
            <a:pPr lvl="1"/>
            <a:r>
              <a:rPr lang="en-US" sz="2700" dirty="0"/>
              <a:t>Lexical Analysis (Tokenization)</a:t>
            </a:r>
            <a:r>
              <a:rPr lang="en-US" dirty="0"/>
              <a:t> breaks the source into tokens: keywords, identifiers, literals, symbols.</a:t>
            </a:r>
          </a:p>
          <a:p>
            <a:pPr marL="457200" lvl="1" indent="0">
              <a:buNone/>
            </a:pPr>
            <a:r>
              <a:rPr lang="en-US" dirty="0"/>
              <a:t>    ex:- int x = 5 + 3   →   int, x, =, 5, +, 3, ;</a:t>
            </a:r>
          </a:p>
          <a:p>
            <a:pPr lvl="1"/>
            <a:r>
              <a:rPr lang="en-US" dirty="0"/>
              <a:t>Parsing (Syntax Analysis) uses a recursive-descent parser to match tokens against C/C++ grammar rules, It verifies correct syntax and</a:t>
            </a:r>
            <a:r>
              <a:rPr lang="en-US" b="1" dirty="0"/>
              <a:t> </a:t>
            </a:r>
            <a:r>
              <a:rPr lang="en-US" dirty="0"/>
              <a:t>builds the AST as it goes.</a:t>
            </a:r>
          </a:p>
          <a:p>
            <a:pPr lvl="1"/>
            <a:r>
              <a:rPr lang="en-US" dirty="0"/>
              <a:t>Finaly the AST A hierarchical, tree-like structure representing the logical structure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47665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1F3E-59CA-B080-A37E-E765702D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A4B3-9AD6-75D0-97FD-D42A5F0D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Clang?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1B02-EC0A-9550-208B-7730AA49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067"/>
            <a:ext cx="10515600" cy="5042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b="1" dirty="0"/>
              <a:t>2. </a:t>
            </a:r>
            <a:r>
              <a:rPr lang="en-US" sz="2400" dirty="0"/>
              <a:t>Lowering AST to LLVM IR stage in Clang:</a:t>
            </a:r>
          </a:p>
          <a:p>
            <a:pPr lvl="1"/>
            <a:r>
              <a:rPr lang="en-US" sz="2700" dirty="0"/>
              <a:t>The process begins with Clang’s </a:t>
            </a:r>
            <a:r>
              <a:rPr lang="en-US" sz="2700" dirty="0" err="1"/>
              <a:t>CodeGen</a:t>
            </a:r>
            <a:r>
              <a:rPr lang="en-US" sz="2700" dirty="0"/>
              <a:t> module creating an LLVM Module to hold the generated </a:t>
            </a:r>
            <a:r>
              <a:rPr lang="en-US" sz="2700" dirty="0" err="1"/>
              <a:t>IThe</a:t>
            </a:r>
            <a:r>
              <a:rPr lang="en-US" sz="2700" dirty="0"/>
              <a:t> module acts as a container where all IR instructions will be stored.</a:t>
            </a:r>
          </a:p>
          <a:p>
            <a:pPr lvl="1"/>
            <a:r>
              <a:rPr lang="en-US" sz="2700" dirty="0"/>
              <a:t>Clang recursively visits each AST node (like expressions, declarations, or control flow) and emits equivalent LLVM IR.</a:t>
            </a:r>
          </a:p>
          <a:p>
            <a:pPr lvl="1"/>
            <a:r>
              <a:rPr lang="en-US" sz="2700" dirty="0"/>
              <a:t>Variables become </a:t>
            </a:r>
            <a:r>
              <a:rPr lang="en-US" sz="2700" b="1" dirty="0"/>
              <a:t>load</a:t>
            </a:r>
            <a:r>
              <a:rPr lang="en-US" sz="2700" dirty="0"/>
              <a:t>/</a:t>
            </a:r>
            <a:r>
              <a:rPr lang="en-US" sz="2700" b="1" dirty="0"/>
              <a:t>store</a:t>
            </a:r>
            <a:r>
              <a:rPr lang="en-US" sz="2700" dirty="0"/>
              <a:t> operations, arithmetic turns into </a:t>
            </a:r>
            <a:r>
              <a:rPr lang="en-US" sz="2700" b="1" dirty="0"/>
              <a:t>add</a:t>
            </a:r>
            <a:r>
              <a:rPr lang="en-US" sz="2700" dirty="0"/>
              <a:t>/</a:t>
            </a:r>
            <a:r>
              <a:rPr lang="en-US" sz="2700" b="1" dirty="0" err="1"/>
              <a:t>mul</a:t>
            </a:r>
            <a:r>
              <a:rPr lang="en-US" sz="2700" dirty="0"/>
              <a:t> instructions, and function calls map to </a:t>
            </a:r>
            <a:r>
              <a:rPr lang="en-US" sz="2700" b="1" dirty="0"/>
              <a:t>call.</a:t>
            </a:r>
          </a:p>
          <a:p>
            <a:pPr lvl="1"/>
            <a:r>
              <a:rPr lang="en-US" sz="2700" dirty="0"/>
              <a:t>Loops and conditionals require special handling to meet LLVM’s Static Single Assignment (SSA) rules. Clang inserts phi nodes at merge points (like after if-else) to combine values from different paths. Each variable reassignment gets a new SSA name (e.g., %x1, %x2), ensuring no variable is written twice.</a:t>
            </a:r>
          </a:p>
        </p:txBody>
      </p:sp>
    </p:spTree>
    <p:extLst>
      <p:ext uri="{BB962C8B-B14F-4D97-AF65-F5344CB8AC3E}">
        <p14:creationId xmlns:p14="http://schemas.microsoft.com/office/powerpoint/2010/main" val="267113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B4C6-E4C7-3AA3-914D-9B486B8C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1DFA-4465-1E7A-17A6-5BAE431A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5BC9-BB54-AB0B-E50B-0BCEC290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1"/>
            <a:ext cx="10515600" cy="5243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LLVM IR?</a:t>
            </a:r>
          </a:p>
          <a:p>
            <a:r>
              <a:rPr lang="en-US" sz="2700" dirty="0"/>
              <a:t>LLVM IR is a low-level, platform-independent code format between source code and machine code.</a:t>
            </a:r>
          </a:p>
          <a:p>
            <a:r>
              <a:rPr lang="en-US" sz="2700" dirty="0"/>
              <a:t>IR exists as human-readable .</a:t>
            </a:r>
            <a:r>
              <a:rPr lang="en-US" sz="2700" dirty="0" err="1"/>
              <a:t>ll</a:t>
            </a:r>
            <a:r>
              <a:rPr lang="en-US" sz="2700" dirty="0"/>
              <a:t> files.</a:t>
            </a:r>
          </a:p>
          <a:p>
            <a:r>
              <a:rPr lang="en-US" sz="2700" dirty="0"/>
              <a:t>Uses Static Single Assignment (SSA), meaning each variable is assigned exactly once, aiding optimization.</a:t>
            </a:r>
          </a:p>
          <a:p>
            <a:r>
              <a:rPr lang="en-US" sz="2700" dirty="0"/>
              <a:t>IR instructions are simple, typed, and resemble assembly—e.g., add i32 %a, %b.</a:t>
            </a:r>
          </a:p>
          <a:p>
            <a:r>
              <a:rPr lang="en-US" sz="2700" dirty="0"/>
              <a:t>Can be translated into any architecture (x86, ARM, GPU) via LLVM's code generators.</a:t>
            </a:r>
          </a:p>
        </p:txBody>
      </p:sp>
    </p:spTree>
    <p:extLst>
      <p:ext uri="{BB962C8B-B14F-4D97-AF65-F5344CB8AC3E}">
        <p14:creationId xmlns:p14="http://schemas.microsoft.com/office/powerpoint/2010/main" val="10383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5B1C-CE1E-1EB5-10D0-76D47EC6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EB07-0397-D7DE-2C37-D3E3B81E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4A06-8F97-887D-A637-F52F59AB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1"/>
            <a:ext cx="10515600" cy="5243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How to generate .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ll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 for c/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c++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code?</a:t>
            </a:r>
          </a:p>
          <a:p>
            <a:r>
              <a:rPr lang="en-US" sz="2700" dirty="0"/>
              <a:t>need to download </a:t>
            </a:r>
            <a:r>
              <a:rPr lang="en-US" dirty="0"/>
              <a:t>Clang + LLVM 18.1.6 (</a:t>
            </a:r>
            <a:r>
              <a:rPr lang="en-US" sz="2400" dirty="0">
                <a:hlinkClick r:id="rId2"/>
              </a:rPr>
              <a:t>Release LLVM 18.1.6 · </a:t>
            </a:r>
            <a:r>
              <a:rPr lang="en-US" sz="2400" dirty="0" err="1">
                <a:hlinkClick r:id="rId2"/>
              </a:rPr>
              <a:t>llvm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llvm</a:t>
            </a:r>
            <a:r>
              <a:rPr lang="en-US" sz="2400" dirty="0">
                <a:hlinkClick r:id="rId2"/>
              </a:rPr>
              <a:t>-project</a:t>
            </a:r>
            <a:r>
              <a:rPr lang="en-US" sz="2400" dirty="0"/>
              <a:t>).</a:t>
            </a:r>
            <a:endParaRPr lang="en-US" sz="2700" dirty="0"/>
          </a:p>
          <a:p>
            <a:r>
              <a:rPr lang="en-US" sz="2700" dirty="0"/>
              <a:t>Included Tools Compilers: clang, clang++, clang-cl (MSVC-compatible mode), Tools: </a:t>
            </a:r>
            <a:r>
              <a:rPr lang="en-US" sz="2700" dirty="0" err="1"/>
              <a:t>llc</a:t>
            </a:r>
            <a:r>
              <a:rPr lang="en-US" sz="2700" dirty="0"/>
              <a:t> (IR → assembly), opt (IR optimizer), </a:t>
            </a:r>
            <a:r>
              <a:rPr lang="en-US" sz="2700" dirty="0" err="1"/>
              <a:t>lld</a:t>
            </a:r>
            <a:r>
              <a:rPr lang="en-US" sz="2700" dirty="0"/>
              <a:t> (linker).</a:t>
            </a:r>
          </a:p>
          <a:p>
            <a:r>
              <a:rPr lang="en-US" sz="2700" dirty="0"/>
              <a:t>Command needed (</a:t>
            </a:r>
            <a:r>
              <a:rPr lang="pt-BR" sz="2700" b="1" dirty="0"/>
              <a:t>clang -S -emit-llvm test.cpp -o test.ll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r>
              <a:rPr lang="pt-BR" sz="2700" dirty="0"/>
              <a:t>    -clang:Clang compiler (frontend for C/C++)</a:t>
            </a:r>
          </a:p>
          <a:p>
            <a:pPr marL="0" indent="0">
              <a:buNone/>
            </a:pPr>
            <a:r>
              <a:rPr lang="pt-BR" sz="2700" dirty="0"/>
              <a:t>    -S:Output in text form, not binary</a:t>
            </a:r>
          </a:p>
          <a:p>
            <a:pPr marL="0" indent="0">
              <a:buNone/>
            </a:pPr>
            <a:r>
              <a:rPr lang="pt-BR" sz="2700" dirty="0"/>
              <a:t>    -emit-llvm:Generate LLVM IR instead of machine code</a:t>
            </a:r>
          </a:p>
          <a:p>
            <a:pPr marL="0" indent="0">
              <a:buNone/>
            </a:pPr>
            <a:r>
              <a:rPr lang="pt-BR" sz="2700" dirty="0"/>
              <a:t>    -test.cpp: input file</a:t>
            </a:r>
          </a:p>
          <a:p>
            <a:pPr marL="0" indent="0">
              <a:buNone/>
            </a:pPr>
            <a:r>
              <a:rPr lang="pt-BR" sz="2700" dirty="0"/>
              <a:t>    -o test.ll: 	Output file LLVM IR in text form</a:t>
            </a:r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755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EADE8-2C87-6003-64C5-80AA9A84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0B5E-B417-0481-F2A7-BBD0D8D7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34A8-84A6-14B2-A396-575ACC08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1"/>
            <a:ext cx="10515600" cy="5243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1 with no </a:t>
            </a:r>
            <a:r>
              <a:rPr lang="en-US" sz="27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optmization</a:t>
            </a:r>
            <a:r>
              <a:rPr lang="en-US" sz="2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:-</a:t>
            </a:r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46B29-C3B6-709E-B5D0-A80CDFE5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51" b="1"/>
          <a:stretch>
            <a:fillRect/>
          </a:stretch>
        </p:blipFill>
        <p:spPr>
          <a:xfrm>
            <a:off x="111760" y="2575244"/>
            <a:ext cx="3855718" cy="2486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CD204-E759-44AF-12EE-65413BD6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18" y="1690688"/>
            <a:ext cx="7564122" cy="499967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A669E7A-CFDC-E321-7574-6D7E5FB84101}"/>
              </a:ext>
            </a:extLst>
          </p:cNvPr>
          <p:cNvSpPr/>
          <p:nvPr/>
        </p:nvSpPr>
        <p:spPr>
          <a:xfrm>
            <a:off x="3967478" y="3429000"/>
            <a:ext cx="548640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9CEFFF-F165-431B-9F0B-7562F7BB2B14}">
  <we:reference id="a3b40b4f-8edf-490e-9df1-7e66f93912bf" version="1.2.0.0" store="EXCatalog" storeType="EXCatalog"/>
  <we:alternateReferences>
    <we:reference id="WA104380526" version="1.2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1968</Words>
  <Application>Microsoft Office PowerPoint</Application>
  <PresentationFormat>Widescreen</PresentationFormat>
  <Paragraphs>146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Week 1:Introduction to LLVM</vt:lpstr>
      <vt:lpstr>What is LLVM?</vt:lpstr>
      <vt:lpstr>What is LLVM?</vt:lpstr>
      <vt:lpstr>What is LLVM?</vt:lpstr>
      <vt:lpstr>What is Clang?</vt:lpstr>
      <vt:lpstr>What is Clang?</vt:lpstr>
      <vt:lpstr>LLVM IR</vt:lpstr>
      <vt:lpstr>LLVM IR</vt:lpstr>
      <vt:lpstr>LLVM IR</vt:lpstr>
      <vt:lpstr>LLVM IR</vt:lpstr>
      <vt:lpstr>LLVM IR</vt:lpstr>
      <vt:lpstr>LLVM IR</vt:lpstr>
      <vt:lpstr>LLVM IR</vt:lpstr>
      <vt:lpstr>LLVM IR</vt:lpstr>
      <vt:lpstr>LLVM IR</vt:lpstr>
      <vt:lpstr>LLVM IR</vt:lpstr>
      <vt:lpstr>LLVM Optimization (opt Tool)</vt:lpstr>
      <vt:lpstr>LLVM Optimization (opt Tool)</vt:lpstr>
      <vt:lpstr>LLVM Optimization (opt Tool)</vt:lpstr>
      <vt:lpstr>LLVM Optimization (opt Tool)</vt:lpstr>
      <vt:lpstr>LLVM Optimization (opt Tool)</vt:lpstr>
      <vt:lpstr>LLVM static compiler(llc)</vt:lpstr>
      <vt:lpstr>LLVM static compiler(llc)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ashraf mohamed mahmoud elzahwy 2101405</dc:creator>
  <cp:lastModifiedBy>mohamed ashraf mohamed mahmoud elzahwy 2101405</cp:lastModifiedBy>
  <cp:revision>5</cp:revision>
  <dcterms:created xsi:type="dcterms:W3CDTF">2025-07-19T13:15:43Z</dcterms:created>
  <dcterms:modified xsi:type="dcterms:W3CDTF">2025-07-24T21:32:53Z</dcterms:modified>
</cp:coreProperties>
</file>