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0" r:id="rId3"/>
    <p:sldId id="313" r:id="rId4"/>
    <p:sldId id="314" r:id="rId5"/>
    <p:sldId id="315" r:id="rId6"/>
    <p:sldId id="316" r:id="rId7"/>
    <p:sldId id="317" r:id="rId8"/>
    <p:sldId id="320" r:id="rId9"/>
    <p:sldId id="318" r:id="rId10"/>
    <p:sldId id="319" r:id="rId11"/>
    <p:sldId id="321" r:id="rId12"/>
    <p:sldId id="322" r:id="rId13"/>
    <p:sldId id="323" r:id="rId14"/>
    <p:sldId id="257" r:id="rId15"/>
    <p:sldId id="309" r:id="rId16"/>
    <p:sldId id="306" r:id="rId17"/>
    <p:sldId id="310" r:id="rId18"/>
    <p:sldId id="311" r:id="rId19"/>
    <p:sldId id="324" r:id="rId20"/>
    <p:sldId id="325" r:id="rId21"/>
    <p:sldId id="326" r:id="rId22"/>
    <p:sldId id="327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78" autoAdjust="0"/>
  </p:normalViewPr>
  <p:slideViewPr>
    <p:cSldViewPr snapToGrid="0">
      <p:cViewPr>
        <p:scale>
          <a:sx n="66" d="100"/>
          <a:sy n="66" d="100"/>
        </p:scale>
        <p:origin x="133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509F5-279B-4247-B8E7-2FD57EBF386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8440-C5E8-4F30-8F12-F552D54A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50F8-D0AC-4EE5-120A-E1CBB7C5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030D3-CCAF-99A2-AAE4-86B159F0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7E94-9512-0A18-483F-DE0C5E90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D2FD-7D1A-7830-489F-128A87E0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C0FC-69B7-94B0-8455-9F947EA9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9F55-D1B9-9742-9E4A-E4B00452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DCA25-905E-B54C-BB46-DE497B0E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2B1A-CF8D-3081-21E3-18A0A6E3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4E71-C009-A57C-F4EF-43D159A1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3F89-CB3E-CE5C-37D1-7B67E9E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75C88-703B-4EED-49F9-96B0557AC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865F8-1C69-9106-CFE1-EC033761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5510-8434-BFD2-CC22-C5708814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EB36-104B-37F9-5DB1-CA55B180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1DE2-B8CB-ED7C-6423-43D0AB3D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FE77-D649-6C2C-F3C9-65AD4B41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EE9B-4D7B-52E7-273C-905BFD3E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6D01-0F96-968E-A0A5-8C3D739D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44E9-539F-9669-832D-5F30949E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2B00-2151-6F49-520E-A256EFD9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CF7-79E3-7152-4F3C-9D97387F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F4BD-48DD-93A5-5EC3-20270B41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E032-5D62-860D-E5B1-32042A7F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1B22-0D88-72A3-E405-4A6B3AA5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C47B0-AF5B-A1C7-E966-0BD7C133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0770-A500-0DFF-AA66-D6AE095E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396A-8F3F-7EF3-57E8-A0A7E068F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622B5-6924-D04D-008C-3832AA19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1A07-397D-24BE-12F8-5703817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1F72-672A-9A2B-2DD8-991A6A9B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BB208-F972-CC18-EE6B-849F7687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88A5-67CF-98B4-1E02-D87649E4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52FC-7870-BC32-75F5-8567150B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E02D-9330-83AE-1691-84C55FFB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4CA80-6AF9-F104-8E8A-569B0BE31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77625-499E-C95D-3973-5E3EE050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C4E6-E68C-D1E9-8079-5B308A16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43A5C-AB15-21ED-9D57-1D63CF1A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8B210-7D88-C14D-AF4A-3C213E46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49D3-4925-8BEB-BA7F-852FDB98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4F8D0-2325-400D-CEF0-E864744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FFCB-0C52-2A6C-5B1E-5CED5234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519F-40E1-780E-00D5-0FF9B58E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F73FB-7433-FA25-3CAB-DA8B9EDE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203EE-C7A8-A4DF-D7FE-FC78D6CE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4E565-373C-6169-57B8-0AD46EF8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2D28-6D56-36B5-9BF9-40CE912A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77C3-E6F7-523A-4408-9F299C8E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52E24-0D5D-0ECF-57E4-FD1D3D157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0A7AB-9921-E00D-0F4B-97F67151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F6FA-3B6C-B0D3-156D-9F3E5077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5BFB-5E52-6633-8892-EBCC640E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B687-CB8D-38EE-1F97-90EB7063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7238-1AA2-9BD8-1116-F3CFE3F0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3DA9-6740-4BE0-C7FC-F2D8196D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8213-5358-DD08-B785-7DD4979E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D5A1-B9DA-4942-D34D-C591C464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C5464-35C6-E5A5-1410-62BBF010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42E37-DF24-AE32-CBB2-A88A0927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2782-6D33-0AE4-D3D0-583AC78C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54D6-F72A-47D0-B103-BDE01DC5E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BD70C-609A-4A36-B315-9BC0A2A7554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D5BF-B339-5400-6356-84F5956D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1988-01BE-58EF-F6FB-FBA0E239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191BD-7A15-4417-8158-1887D708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ed-Ashraf0/LLV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LLVM Compiler Infrastructure Project">
            <a:extLst>
              <a:ext uri="{FF2B5EF4-FFF2-40B4-BE49-F238E27FC236}">
                <a16:creationId xmlns:a16="http://schemas.microsoft.com/office/drawing/2014/main" id="{2FD0CA47-0B43-C4FB-C2CD-B991DD62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 r="2928" b="1"/>
          <a:stretch>
            <a:fillRect/>
          </a:stretch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F94A4-4CC5-369D-391F-3D7FAC330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Week 5:MLIR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6C3BA-9410-68DB-5857-D7B06CEA4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Iyad Wael-Mohamed Ashraf</a:t>
            </a:r>
          </a:p>
          <a:p>
            <a:pPr algn="l"/>
            <a:r>
              <a:rPr lang="en-US" dirty="0"/>
              <a:t>17 Aug 2025</a:t>
            </a:r>
          </a:p>
        </p:txBody>
      </p:sp>
      <p:pic>
        <p:nvPicPr>
          <p:cNvPr id="5" name="Picture 4" descr="A white cat with black text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B0398ECF-7508-626B-C56C-22B238C7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8" y="6009312"/>
            <a:ext cx="58928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7782-5A83-7856-6B9A-77C58C73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TableGen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320D-43B0-D440-D584-2F6E7F5F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TableGen</a:t>
            </a:r>
            <a:r>
              <a:rPr lang="en-US" dirty="0"/>
              <a:t> is a domain-specific language (DSL) and a code-generation tool used in LLVM and MLIR for:</a:t>
            </a:r>
          </a:p>
          <a:p>
            <a:r>
              <a:rPr lang="en-US" dirty="0"/>
              <a:t>Defining structured data (like instructions, types, dialects, passes, patterns)</a:t>
            </a:r>
          </a:p>
          <a:p>
            <a:r>
              <a:rPr lang="en-US" dirty="0"/>
              <a:t>Automatically generating C++ code, boilerplate, and registration </a:t>
            </a:r>
            <a:r>
              <a:rPr lang="en-US" dirty="0" err="1"/>
              <a:t>logicReducing</a:t>
            </a:r>
            <a:r>
              <a:rPr lang="en-US" dirty="0"/>
              <a:t> repetitive manual </a:t>
            </a:r>
            <a:r>
              <a:rPr lang="en-US" dirty="0" err="1"/>
              <a:t>codingEnabling</a:t>
            </a:r>
            <a:r>
              <a:rPr lang="en-US" dirty="0"/>
              <a:t> declarative compiler construction.</a:t>
            </a:r>
          </a:p>
          <a:p>
            <a:r>
              <a:rPr lang="en-US" dirty="0" err="1"/>
              <a:t>TableGen</a:t>
            </a:r>
            <a:r>
              <a:rPr lang="en-US" dirty="0"/>
              <a:t> files have the .td extension and are processed by the </a:t>
            </a:r>
            <a:r>
              <a:rPr lang="en-US" dirty="0" err="1"/>
              <a:t>tblgen</a:t>
            </a:r>
            <a:r>
              <a:rPr lang="en-US" dirty="0"/>
              <a:t> tool (in MLIR, that’s </a:t>
            </a:r>
            <a:r>
              <a:rPr lang="en-US" dirty="0" err="1"/>
              <a:t>mlir-tblgen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4623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896F-34B3-C634-0352-68D90E53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the purpose of 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TableGen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3F80-D51D-A5B8-22ED-B82BB58B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TableGen</a:t>
            </a:r>
            <a:r>
              <a:rPr lang="en-US" dirty="0"/>
              <a:t> is used to generate boilerplate code for MLIR (and LLVM) components in a declarative way.</a:t>
            </a:r>
          </a:p>
          <a:p>
            <a:r>
              <a:rPr lang="en-US" dirty="0"/>
              <a:t>Instead of manually writing hundreds (or thousands) of lines of repetitive C++ code to define:</a:t>
            </a:r>
          </a:p>
          <a:p>
            <a:r>
              <a:rPr lang="en-US" sz="2400" dirty="0"/>
              <a:t>Operations</a:t>
            </a:r>
          </a:p>
          <a:p>
            <a:r>
              <a:rPr lang="en-US" sz="2400" dirty="0"/>
              <a:t>Types</a:t>
            </a:r>
          </a:p>
          <a:p>
            <a:r>
              <a:rPr lang="en-US" sz="2400" dirty="0"/>
              <a:t>Attributes</a:t>
            </a:r>
          </a:p>
          <a:p>
            <a:r>
              <a:rPr lang="en-US" sz="2400" dirty="0"/>
              <a:t>Passes</a:t>
            </a:r>
          </a:p>
          <a:p>
            <a:r>
              <a:rPr lang="en-US" sz="2400" dirty="0"/>
              <a:t>pattern rewrites…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write concise, structured descriptions in .td files, and let </a:t>
            </a:r>
            <a:r>
              <a:rPr lang="en-US" dirty="0" err="1"/>
              <a:t>TableGen</a:t>
            </a:r>
            <a:r>
              <a:rPr lang="en-US" dirty="0"/>
              <a:t> auto-generate the necessary C++ code.</a:t>
            </a:r>
          </a:p>
        </p:txBody>
      </p:sp>
    </p:spTree>
    <p:extLst>
      <p:ext uri="{BB962C8B-B14F-4D97-AF65-F5344CB8AC3E}">
        <p14:creationId xmlns:p14="http://schemas.microsoft.com/office/powerpoint/2010/main" val="333662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18A2-F5F6-E4B7-7CF6-846D8398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 on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TableGen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72DE-3328-E3FE-22F3-F392C21F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define an add_i32 that add 2 integers: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89C60-0753-9F7B-505E-9E40820C9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9" y="2461846"/>
            <a:ext cx="5925377" cy="41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5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1690-8ADC-1B4A-FB67-A8435027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 on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TableGen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Cont.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17BBD-D37C-E822-A270-51FF86CF9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57" y="2016544"/>
            <a:ext cx="4510701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553B2-575C-3BFA-5D60-120EC0B7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446417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B0FB-86C0-1CFC-3F74-1FBA616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Syntax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D87B-E3CC-960F-2B4B-B15310C7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631905" cy="5193465"/>
          </a:xfrm>
        </p:spPr>
        <p:txBody>
          <a:bodyPr>
            <a:normAutofit fontScale="92500" lnSpcReduction="10000"/>
          </a:bodyPr>
          <a:lstStyle/>
          <a:p>
            <a:r>
              <a:rPr lang="en-US" sz="2700" dirty="0"/>
              <a:t>MLIR uses a textual representation that's similar to LLVM IR but more extensible.</a:t>
            </a:r>
          </a:p>
          <a:p>
            <a:pPr lvl="1"/>
            <a:r>
              <a:rPr lang="en-US" sz="2800" dirty="0"/>
              <a:t>Module: is The top-level container.</a:t>
            </a:r>
          </a:p>
          <a:p>
            <a:pPr lvl="1"/>
            <a:r>
              <a:rPr lang="en-US" sz="2800" dirty="0" err="1"/>
              <a:t>func.func</a:t>
            </a:r>
            <a:r>
              <a:rPr lang="en-US" sz="2800" dirty="0"/>
              <a:t>: Function operation from the '</a:t>
            </a:r>
            <a:r>
              <a:rPr lang="en-US" sz="2800" dirty="0" err="1"/>
              <a:t>func</a:t>
            </a:r>
            <a:r>
              <a:rPr lang="en-US" sz="2800" dirty="0"/>
              <a:t>' dialect.</a:t>
            </a:r>
          </a:p>
          <a:p>
            <a:pPr lvl="1"/>
            <a:r>
              <a:rPr lang="en-US" sz="2800" dirty="0"/>
              <a:t>@funcname Function name .</a:t>
            </a:r>
          </a:p>
          <a:p>
            <a:pPr lvl="1"/>
            <a:r>
              <a:rPr lang="en-US" sz="2800" dirty="0"/>
              <a:t>(input1:input1_type, input2:input2_type): Input parameters with types</a:t>
            </a:r>
          </a:p>
          <a:p>
            <a:pPr lvl="1"/>
            <a:r>
              <a:rPr lang="en-US" sz="2800" dirty="0"/>
              <a:t>-&gt; i32: Return type.</a:t>
            </a:r>
          </a:p>
          <a:p>
            <a:pPr lvl="1"/>
            <a:r>
              <a:rPr lang="en-US" sz="2800" dirty="0" err="1"/>
              <a:t>attribute_name</a:t>
            </a:r>
            <a:r>
              <a:rPr lang="en-US" sz="2800" dirty="0"/>
              <a:t> = </a:t>
            </a:r>
            <a:r>
              <a:rPr lang="en-US" sz="2800" dirty="0" err="1"/>
              <a:t>attribute_value</a:t>
            </a:r>
            <a:r>
              <a:rPr lang="en-US" sz="2800" dirty="0"/>
              <a:t> : </a:t>
            </a:r>
            <a:r>
              <a:rPr lang="en-US" sz="2800" dirty="0" err="1"/>
              <a:t>attribute_type</a:t>
            </a:r>
            <a:r>
              <a:rPr lang="en-US" sz="2800" dirty="0"/>
              <a:t>: variable definition and </a:t>
            </a:r>
            <a:r>
              <a:rPr lang="en-US" sz="2800" dirty="0" err="1"/>
              <a:t>declration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^bb0 :basic block</a:t>
            </a:r>
            <a:r>
              <a:rPr lang="en-US" sz="2300" dirty="0"/>
              <a:t>.</a:t>
            </a:r>
          </a:p>
          <a:p>
            <a:pPr lvl="2"/>
            <a:r>
              <a:rPr lang="en-US" sz="2600" dirty="0"/>
              <a:t>^ indicates a block label.</a:t>
            </a:r>
          </a:p>
          <a:p>
            <a:pPr lvl="2"/>
            <a:r>
              <a:rPr lang="en-US" sz="2600" dirty="0"/>
              <a:t>bb stands for "basic block"</a:t>
            </a:r>
          </a:p>
          <a:p>
            <a:pPr lvl="2"/>
            <a:r>
              <a:rPr lang="en-US" sz="2600" dirty="0"/>
              <a:t>0 is the block number</a:t>
            </a:r>
            <a:endParaRPr lang="en-US" sz="2200" dirty="0"/>
          </a:p>
          <a:p>
            <a:pPr lvl="2"/>
            <a:endParaRPr lang="en-US" sz="1900" dirty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endParaRPr lang="en-US" sz="2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496A38-A729-ADE7-4878-D5440C5EE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%result = "dialect.operation"(%arg1, %arg2) : (input_type1, input_type2) -&gt; result_type { // Attributes attribute_name = attribute_value : attribute_type // Regions (optional) ^bb0(%bbarg1: type1, %bbarg2: type2): // Block operations }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7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5FFFD-E534-B705-7CAF-A9C6D1181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A67-AD54-DC23-ACE2-1CCB6DD8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8" y="657727"/>
            <a:ext cx="11091110" cy="98450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Syntax Fundamentals</a:t>
            </a:r>
            <a:b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1:-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E45B-FF64-2DBB-4F36-1ACFE884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48" y="2135689"/>
            <a:ext cx="10631905" cy="5193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u="sng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endParaRPr lang="en-US" sz="2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AA026-966B-B378-0E19-1B5EDE6B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%result = 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dialect.operation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"(%arg1, %arg2) : (input_type1, input_type2) -&gt;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result_type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 { // Attributes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attribute_name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attribute_value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 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attribute_type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 // Regions (optional) ^bb0(%bbarg1: type1, %bbarg2: type2): // Block operations 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B6380-C145-ABE3-AF25-E4535582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56" y="1842755"/>
            <a:ext cx="9849477" cy="39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3A1EB-A504-566F-D3ED-BDF9FB21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7B5E-F810-70F0-4600-31330BBF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8" y="459288"/>
            <a:ext cx="11091110" cy="1241175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Syntax Fundamentals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basic block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BAB4-4910-F906-A1BC-0DE34C70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47" y="1205247"/>
            <a:ext cx="10631905" cy="5193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dirty="0"/>
          </a:p>
          <a:p>
            <a:r>
              <a:rPr lang="en-US" sz="2700" dirty="0"/>
              <a:t>A sequence of operations with single entry and single exit.</a:t>
            </a:r>
          </a:p>
          <a:p>
            <a:r>
              <a:rPr lang="en-US" sz="2700" dirty="0"/>
              <a:t>Have block arguments, Example: ^bb0(%</a:t>
            </a:r>
            <a:r>
              <a:rPr lang="en-US" sz="2700" dirty="0" err="1"/>
              <a:t>arg</a:t>
            </a:r>
            <a:r>
              <a:rPr lang="en-US" sz="2700" dirty="0"/>
              <a:t>: f32) declares a block argument %</a:t>
            </a:r>
            <a:r>
              <a:rPr lang="en-US" sz="2700" dirty="0" err="1"/>
              <a:t>arg</a:t>
            </a:r>
            <a:r>
              <a:rPr lang="en-US" sz="2700" dirty="0"/>
              <a:t> of type f32</a:t>
            </a:r>
          </a:p>
          <a:p>
            <a:r>
              <a:rPr lang="en-US" sz="2700" dirty="0"/>
              <a:t>Always terminates with a terminator operation (like </a:t>
            </a:r>
            <a:r>
              <a:rPr lang="en-US" sz="2700" dirty="0" err="1"/>
              <a:t>scf.yield</a:t>
            </a:r>
            <a:r>
              <a:rPr lang="en-US" sz="2700" dirty="0"/>
              <a:t>, </a:t>
            </a:r>
            <a:r>
              <a:rPr lang="en-US" sz="2700" dirty="0" err="1"/>
              <a:t>br,etc</a:t>
            </a:r>
            <a:r>
              <a:rPr lang="en-US" sz="2700" dirty="0"/>
              <a:t>.)</a:t>
            </a:r>
          </a:p>
          <a:p>
            <a:r>
              <a:rPr lang="en-US" sz="2700" dirty="0"/>
              <a:t>Why It's Needed:</a:t>
            </a:r>
          </a:p>
          <a:p>
            <a:pPr lvl="1"/>
            <a:r>
              <a:rPr lang="en-US" sz="2800" dirty="0"/>
              <a:t>Provides a named entry point for control flow.</a:t>
            </a:r>
          </a:p>
          <a:p>
            <a:pPr lvl="1"/>
            <a:r>
              <a:rPr lang="en-US" sz="2800" dirty="0"/>
              <a:t>Enables passing values into the region via block arguments.</a:t>
            </a:r>
          </a:p>
          <a:p>
            <a:pPr lvl="1"/>
            <a:r>
              <a:rPr lang="en-US" sz="2800" dirty="0"/>
              <a:t>Provides a clear starting point for analysis and transformation passes.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endParaRPr lang="en-US" sz="2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87EAF2-CAD8-B721-EB9E-F48AAF1B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%result = 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dialect.operation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"(%arg1, %arg2) : (input_type1, input_type2) -&gt;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result_type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 { // Attributes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attribute_name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attribute_value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 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attribute_type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 // Regions (optional) ^bb0(%bbarg1: type1, %bbarg2: type2): // Block operations 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9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4B8A5-A579-C9C2-1C8B-941AA628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DA82-43A0-4AD2-A018-5988D570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8" y="657727"/>
            <a:ext cx="11091110" cy="98450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Syntax Fundamentals</a:t>
            </a:r>
            <a:b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2:-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230C-F63F-069C-7E2A-8584583F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48" y="2135689"/>
            <a:ext cx="10631905" cy="5193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u="sng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endParaRPr lang="en-US" sz="2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057B4-383F-B018-94E8-09CE21A1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49" y="1539523"/>
            <a:ext cx="8239538" cy="48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3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870E0-FEE2-44B3-36BA-3C5BFEF9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0008-0B5B-674E-7678-0E56E93F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8" y="657727"/>
            <a:ext cx="11091110" cy="98450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Syntax Fundamentals</a:t>
            </a:r>
            <a:b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2:-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6592-14AC-B541-3681-97AE9EE1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46" y="1489645"/>
            <a:ext cx="10631905" cy="5193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u="sng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4E1FD7-6A2C-25AD-7B48-6F053545EDB7}"/>
              </a:ext>
            </a:extLst>
          </p:cNvPr>
          <p:cNvSpPr txBox="1">
            <a:spLocks/>
          </p:cNvSpPr>
          <p:nvPr/>
        </p:nvSpPr>
        <p:spPr>
          <a:xfrm>
            <a:off x="780047" y="1006808"/>
            <a:ext cx="10631905" cy="5193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700" dirty="0"/>
          </a:p>
          <a:p>
            <a:r>
              <a:rPr lang="en-US" dirty="0"/>
              <a:t>Line 1: Function Definition of single integer as input and integer as output.</a:t>
            </a:r>
          </a:p>
          <a:p>
            <a:r>
              <a:rPr lang="en-US" dirty="0"/>
              <a:t>Line 2: Integer comparison operation from '</a:t>
            </a:r>
            <a:r>
              <a:rPr lang="en-US" dirty="0" err="1"/>
              <a:t>arith</a:t>
            </a:r>
            <a:r>
              <a:rPr lang="en-US" dirty="0"/>
              <a:t>' dialect of input with it self which is always true.</a:t>
            </a:r>
          </a:p>
          <a:p>
            <a:r>
              <a:rPr lang="en-US" dirty="0"/>
              <a:t>Line 3: Conditional branch from '</a:t>
            </a:r>
            <a:r>
              <a:rPr lang="en-US" dirty="0" err="1"/>
              <a:t>cf</a:t>
            </a:r>
            <a:r>
              <a:rPr lang="en-US" dirty="0"/>
              <a:t>' (control flow) dialect, takes Boolean return from </a:t>
            </a:r>
            <a:r>
              <a:rPr lang="en-US" dirty="0" err="1"/>
              <a:t>prev</a:t>
            </a:r>
            <a:r>
              <a:rPr lang="en-US" dirty="0"/>
              <a:t> compare and choose which label to jump to.</a:t>
            </a:r>
          </a:p>
          <a:p>
            <a:r>
              <a:rPr lang="en-US" dirty="0"/>
              <a:t>In each  block contain whether add or multiply the use Unconditional branch operation from '</a:t>
            </a:r>
            <a:r>
              <a:rPr lang="en-US" dirty="0" err="1"/>
              <a:t>cf</a:t>
            </a:r>
            <a:r>
              <a:rPr lang="en-US" dirty="0"/>
              <a:t>' (control flow) dialect to jump to exit label.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331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397EB-5023-210E-1C5F-92F0FE4AD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3885-4F0E-B189-0ACD-8695C65E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8" y="657727"/>
            <a:ext cx="11091110" cy="98450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Syntax Fundamentals</a:t>
            </a:r>
            <a:b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3:-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8654-0B88-02AF-88B4-1E68D2D2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48" y="2135689"/>
            <a:ext cx="10631905" cy="5193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u="sng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73A92-B29A-B8CD-3A02-EBFBF600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48" y="1659750"/>
            <a:ext cx="10631905" cy="46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D50DD-366E-6FDD-2FA1-9825369EF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0556-EFBB-5E13-AE2A-FB767433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776284" cy="539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mlir</a:t>
            </a:r>
            <a:r>
              <a:rPr lang="en-US" sz="2400" dirty="0"/>
              <a:t>-opt is a command-line tool in the LLVM project that's part of the MLIR infrastructure. It is used to:</a:t>
            </a:r>
          </a:p>
          <a:p>
            <a:pPr marL="0" indent="0">
              <a:buNone/>
            </a:pPr>
            <a:r>
              <a:rPr lang="en-US" sz="2400" dirty="0"/>
              <a:t>Parse MLIR (Multi-Level Intermediate Representation) files</a:t>
            </a:r>
          </a:p>
          <a:p>
            <a:pPr marL="0" indent="0">
              <a:buNone/>
            </a:pPr>
            <a:r>
              <a:rPr lang="en-US" sz="2400" dirty="0"/>
              <a:t>Run a series of transformation and analysis passes on them.</a:t>
            </a:r>
          </a:p>
          <a:p>
            <a:pPr marL="0" indent="0">
              <a:buNone/>
            </a:pPr>
            <a:r>
              <a:rPr lang="en-US" sz="2400" dirty="0"/>
              <a:t>Output the transformed MLIR code.</a:t>
            </a:r>
          </a:p>
          <a:p>
            <a:pPr marL="0" indent="0">
              <a:buNone/>
            </a:pPr>
            <a:r>
              <a:rPr lang="en-US" sz="2400" dirty="0"/>
              <a:t>It plays a similar role to opt in traditional LLVM for LLVM IR, but for the MLIR world.</a:t>
            </a:r>
          </a:p>
          <a:p>
            <a:pPr marL="0" indent="0">
              <a:buNone/>
            </a:pPr>
            <a:r>
              <a:rPr lang="en-US" sz="2400" dirty="0"/>
              <a:t>The main role of </a:t>
            </a:r>
            <a:r>
              <a:rPr lang="en-US" sz="2400" dirty="0" err="1"/>
              <a:t>mlir</a:t>
            </a:r>
            <a:r>
              <a:rPr lang="en-US" sz="2400" dirty="0"/>
              <a:t>-opt is to run transformation and analysis passes over MLIR code.</a:t>
            </a:r>
          </a:p>
          <a:p>
            <a:pPr marL="0" indent="0">
              <a:buNone/>
            </a:pPr>
            <a:r>
              <a:rPr lang="en-US" sz="2400" dirty="0"/>
              <a:t>You can think of it as a testing and prototyping tool for:</a:t>
            </a:r>
          </a:p>
          <a:p>
            <a:pPr marL="0" indent="0">
              <a:buNone/>
            </a:pPr>
            <a:r>
              <a:rPr lang="en-US" sz="2400" dirty="0"/>
              <a:t>Trying out different transformation </a:t>
            </a:r>
            <a:r>
              <a:rPr lang="en-US" sz="2400" dirty="0" err="1"/>
              <a:t>sequencesDebugging</a:t>
            </a:r>
            <a:r>
              <a:rPr lang="en-US" sz="2400" dirty="0"/>
              <a:t> passes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BF9F23-3D8D-0F5F-9595-072EDE8D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Overview of ‘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mlir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-opt’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3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66807-0BF4-7C90-BF15-283325187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0B5B-B98F-635B-31BA-80CBEA6C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8" y="657727"/>
            <a:ext cx="11091110" cy="98450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Syntax Fundamentals</a:t>
            </a:r>
            <a:b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3:-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9C18-8190-0B60-E9BC-B6E3EC7E7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48" y="2135689"/>
            <a:ext cx="10631905" cy="5193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u="sng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endParaRPr lang="en-US" sz="27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71BDD2-BBC1-72F6-689B-131C49AF23AE}"/>
              </a:ext>
            </a:extLst>
          </p:cNvPr>
          <p:cNvSpPr txBox="1">
            <a:spLocks/>
          </p:cNvSpPr>
          <p:nvPr/>
        </p:nvSpPr>
        <p:spPr>
          <a:xfrm>
            <a:off x="780047" y="1006808"/>
            <a:ext cx="10631905" cy="5193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700" dirty="0"/>
          </a:p>
          <a:p>
            <a:r>
              <a:rPr lang="en-US" dirty="0"/>
              <a:t>Line 1: Function Definition Takes 1 argument: %</a:t>
            </a:r>
            <a:r>
              <a:rPr lang="en-US" dirty="0" err="1"/>
              <a:t>arr</a:t>
            </a:r>
            <a:r>
              <a:rPr lang="en-US" dirty="0"/>
              <a:t> of type </a:t>
            </a:r>
            <a:r>
              <a:rPr lang="en-US" dirty="0" err="1"/>
              <a:t>memref</a:t>
            </a:r>
            <a:r>
              <a:rPr lang="en-US" dirty="0"/>
              <a:t>&lt;4xi32&gt; (4-element integer array in memory),return integer.</a:t>
            </a:r>
          </a:p>
          <a:p>
            <a:r>
              <a:rPr lang="en-US" dirty="0"/>
              <a:t>Line 2,3,4,5:4 constants for total sum initial </a:t>
            </a:r>
            <a:r>
              <a:rPr lang="en-US" dirty="0" err="1"/>
              <a:t>vlaue</a:t>
            </a:r>
            <a:r>
              <a:rPr lang="en-US" dirty="0"/>
              <a:t> , start index, end index, step value. </a:t>
            </a:r>
          </a:p>
          <a:p>
            <a:r>
              <a:rPr lang="en-US" dirty="0"/>
              <a:t>Line 6: %sum = </a:t>
            </a:r>
            <a:r>
              <a:rPr lang="en-US" dirty="0" err="1"/>
              <a:t>scf.for</a:t>
            </a:r>
            <a:r>
              <a:rPr lang="en-US" dirty="0"/>
              <a:t> %</a:t>
            </a:r>
            <a:r>
              <a:rPr lang="en-US" dirty="0" err="1"/>
              <a:t>i</a:t>
            </a:r>
            <a:r>
              <a:rPr lang="en-US" dirty="0"/>
              <a:t> = %c0_index to %c4_index step %c1_index </a:t>
            </a:r>
            <a:r>
              <a:rPr lang="en-US" dirty="0" err="1"/>
              <a:t>iter_args</a:t>
            </a:r>
            <a:r>
              <a:rPr lang="en-US" dirty="0"/>
              <a:t>(%acc = %c0) -&gt; i32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i</a:t>
            </a:r>
            <a:r>
              <a:rPr lang="en-US" dirty="0"/>
              <a:t>: Loop induction variable (from %c0_index to %c4_index)</a:t>
            </a:r>
          </a:p>
          <a:p>
            <a:pPr lvl="1"/>
            <a:r>
              <a:rPr lang="en-US" dirty="0"/>
              <a:t>step %c1_index: Increments by 1 each iteration</a:t>
            </a:r>
          </a:p>
          <a:p>
            <a:pPr lvl="1"/>
            <a:r>
              <a:rPr lang="en-US" dirty="0" err="1"/>
              <a:t>iter_args</a:t>
            </a:r>
            <a:r>
              <a:rPr lang="en-US" dirty="0"/>
              <a:t>(%acc = %c0): Loop-carried variable initialized to %c0 (sum accumulator)</a:t>
            </a:r>
          </a:p>
          <a:p>
            <a:pPr lvl="1"/>
            <a:r>
              <a:rPr lang="en-US" dirty="0"/>
              <a:t>-&gt; i32: Loop returns an i32 value (final sum)</a:t>
            </a:r>
          </a:p>
          <a:p>
            <a:r>
              <a:rPr lang="en-US" dirty="0"/>
              <a:t>Line 7:Loads value from memory.</a:t>
            </a:r>
          </a:p>
          <a:p>
            <a:r>
              <a:rPr lang="en-US" dirty="0"/>
              <a:t>Line 8:Adds current accumulator (%acc) and loaded value (%</a:t>
            </a:r>
            <a:r>
              <a:rPr lang="en-US" dirty="0" err="1"/>
              <a:t>val</a:t>
            </a:r>
            <a:r>
              <a:rPr lang="en-US" dirty="0"/>
              <a:t>).</a:t>
            </a:r>
          </a:p>
          <a:p>
            <a:r>
              <a:rPr lang="en-US" dirty="0"/>
              <a:t>Line 9:Loop terminator operation, Passes %</a:t>
            </a:r>
            <a:r>
              <a:rPr lang="en-US" dirty="0" err="1"/>
              <a:t>new_acc</a:t>
            </a:r>
            <a:r>
              <a:rPr lang="en-US" dirty="0"/>
              <a:t> to next iteration as the new %acc.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Line 10:Returns the final accumulated sum (%sum) from the function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3846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4CCCD-E127-35BF-70B3-AD2D2818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C7CE-905D-ED58-1B50-320D9E94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8" y="657727"/>
            <a:ext cx="11091110" cy="98450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Syntax Fundamentals</a:t>
            </a:r>
            <a:b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4:-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C65-AC3B-ECB2-9F21-04BC2D4AF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48" y="2135689"/>
            <a:ext cx="10631905" cy="5193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u="sng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5B2B6-7643-EB2C-2A6B-E16E0B8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48" y="1542836"/>
            <a:ext cx="10737820" cy="42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9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0E914-E0BA-7186-0C1E-5BAFB2A68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4942-59B1-DFFA-15CC-1D71EC5B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48" y="657727"/>
            <a:ext cx="11091110" cy="98450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MLIR Syntax Fundamentals</a:t>
            </a:r>
            <a:br>
              <a:rPr lang="en-US" sz="49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Example 4:-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F8A2-4234-CA7B-CE65-89FA8E67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46" y="1489645"/>
            <a:ext cx="10631905" cy="5193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u="sng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95213C-C401-28AE-3C27-A250385B08F0}"/>
              </a:ext>
            </a:extLst>
          </p:cNvPr>
          <p:cNvSpPr txBox="1">
            <a:spLocks/>
          </p:cNvSpPr>
          <p:nvPr/>
        </p:nvSpPr>
        <p:spPr>
          <a:xfrm>
            <a:off x="780047" y="1006808"/>
            <a:ext cx="10631905" cy="519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Line 1: Declares a function operation from the '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func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 dialect, First input matrix (2 rows × 3 columns), Second input matrix (3 rows × 4 columns),</a:t>
            </a:r>
            <a:r>
              <a:rPr lang="en-US" dirty="0"/>
              <a:t>  Return type (resulting 2×4 matrix).</a:t>
            </a: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Line 2: using </a:t>
            </a:r>
            <a:r>
              <a:rPr lang="en-US" dirty="0"/>
              <a:t>Operation from '</a:t>
            </a:r>
            <a:r>
              <a:rPr lang="en-US" dirty="0" err="1"/>
              <a:t>linalg</a:t>
            </a:r>
            <a:r>
              <a:rPr lang="en-US" dirty="0"/>
              <a:t>' dialect to create an uninitialized tensor  (2 rows, 4 columns).</a:t>
            </a:r>
          </a:p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Line 3,4,5: using Operation from '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linalg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 dialect to multiply matrix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With 2 input and 1 output matrix.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Line 6:return result matrix.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387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8" name="Rectangle 7177">
            <a:extLst>
              <a:ext uri="{FF2B5EF4-FFF2-40B4-BE49-F238E27FC236}">
                <a16:creationId xmlns:a16="http://schemas.microsoft.com/office/drawing/2014/main" id="{E0AE394F-AFF1-4485-AF1F-7387A2F04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ank You Images – Browse 2,047,805 Stock Photos, Vectors ...">
            <a:extLst>
              <a:ext uri="{FF2B5EF4-FFF2-40B4-BE49-F238E27FC236}">
                <a16:creationId xmlns:a16="http://schemas.microsoft.com/office/drawing/2014/main" id="{43EEE0E3-6D67-E6A8-E2EB-20C13477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7176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C3848-5964-ACA3-9B55-27536AE9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54845"/>
            <a:ext cx="10656891" cy="39026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                         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EC0E-3B56-3335-7388-099472D3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do we need ‘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mlir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-opt’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0CCA50-9034-C01C-10B0-34441C760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416244"/>
            <a:ext cx="11353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compiler development, you rarely want to work on raw source code directly. Instead, you run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passes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gather information (e.g., loop depth, memory dependencies).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 passes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change IR (e.g., inlining, loop fusion, lowering).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mlir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-opt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experimenting with these passes on MLIR files: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test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passes change your 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combine multiple passes in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debug dialect conversions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makes it extremely useful both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new compiler transformations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4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D68D-8C7C-2715-A246-70F2661F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 Before &amp; After with ‘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mlir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-opt’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4EB6B3-7618-9786-7698-FF6FE5EA8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15" y="2624390"/>
            <a:ext cx="5277587" cy="181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A4B5-3645-A6E3-E5A8-A89F1E2C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48" y="2676784"/>
            <a:ext cx="5239481" cy="171473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2F25AE-53B1-1581-DC11-E4DC78697DF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435002" y="3534154"/>
            <a:ext cx="11562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5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4CCA-7F63-9B6D-E15A-DC2F6C69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mlir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-opt’ vs ‘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mlir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-translate’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968C-4832-5BE2-4EBB-1F22521F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sister tool called </a:t>
            </a:r>
            <a:r>
              <a:rPr lang="en-US" dirty="0" err="1"/>
              <a:t>mlir</a:t>
            </a:r>
            <a:r>
              <a:rPr lang="en-US" dirty="0"/>
              <a:t>-translate, which is used to:</a:t>
            </a:r>
          </a:p>
          <a:p>
            <a:pPr marL="0" indent="0">
              <a:buNone/>
            </a:pPr>
            <a:r>
              <a:rPr lang="en-US" dirty="0"/>
              <a:t> Translate between different input/output formats.</a:t>
            </a:r>
          </a:p>
          <a:p>
            <a:pPr marL="0" indent="0">
              <a:buNone/>
            </a:pPr>
            <a:r>
              <a:rPr lang="en-US" dirty="0"/>
              <a:t>For example:  between MLIR and LLVM IR, or from a custom DSL to MLIR . 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mlir</a:t>
            </a:r>
            <a:r>
              <a:rPr lang="en-US" dirty="0"/>
              <a:t>-opt for passes, and </a:t>
            </a:r>
            <a:r>
              <a:rPr lang="en-US" dirty="0" err="1"/>
              <a:t>mlir</a:t>
            </a:r>
            <a:r>
              <a:rPr lang="en-US" dirty="0"/>
              <a:t>-translate for format conversion.</a:t>
            </a:r>
          </a:p>
        </p:txBody>
      </p:sp>
    </p:spTree>
    <p:extLst>
      <p:ext uri="{BB962C8B-B14F-4D97-AF65-F5344CB8AC3E}">
        <p14:creationId xmlns:p14="http://schemas.microsoft.com/office/powerpoint/2010/main" val="355803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076E-770F-B8FC-13AB-9F3FA3EA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‘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mlir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-translate’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0955-18FD-96A2-064C-4CA373BE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mlir</a:t>
            </a:r>
            <a:r>
              <a:rPr lang="en-US" dirty="0"/>
              <a:t>-translate is a command-line tool that is part of the MLIR infrastructure within LLVM.</a:t>
            </a:r>
          </a:p>
          <a:p>
            <a:r>
              <a:rPr lang="en-US" dirty="0"/>
              <a:t> Its main job is to convert (translate) </a:t>
            </a:r>
            <a:r>
              <a:rPr lang="en-US" dirty="0" err="1"/>
              <a:t>between:MLIR</a:t>
            </a:r>
            <a:r>
              <a:rPr lang="en-US" dirty="0"/>
              <a:t> and other representations (like LLVM IR, assembly, or custom DSLs)Different dialects or custom formats within the MLIR </a:t>
            </a:r>
            <a:r>
              <a:rPr lang="en-US" dirty="0" err="1"/>
              <a:t>systemBinary</a:t>
            </a:r>
            <a:r>
              <a:rPr lang="en-US" dirty="0"/>
              <a:t> and textual forms of MLIR (though this is less common)</a:t>
            </a:r>
          </a:p>
          <a:p>
            <a:endParaRPr lang="en-US" dirty="0"/>
          </a:p>
          <a:p>
            <a:r>
              <a:rPr lang="en-US" dirty="0"/>
              <a:t>Think of it as the translation engine that connects MLIR to external formats, languages, or compilation targets.</a:t>
            </a:r>
          </a:p>
        </p:txBody>
      </p:sp>
    </p:spTree>
    <p:extLst>
      <p:ext uri="{BB962C8B-B14F-4D97-AF65-F5344CB8AC3E}">
        <p14:creationId xmlns:p14="http://schemas.microsoft.com/office/powerpoint/2010/main" val="197673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FD5E-08EC-F9B1-A921-1E66B459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it used for?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B7D2-7E50-C6F1-6FB4-900EA1D2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mlir</a:t>
            </a:r>
            <a:r>
              <a:rPr lang="en-US" dirty="0"/>
              <a:t>-translate is commonly used for:</a:t>
            </a:r>
          </a:p>
          <a:p>
            <a:r>
              <a:rPr lang="en-US" dirty="0"/>
              <a:t>Frontend input translation: Converting source language constructs (from a DSL, say) into MLIR.</a:t>
            </a:r>
          </a:p>
          <a:p>
            <a:r>
              <a:rPr lang="en-US" dirty="0"/>
              <a:t>Backend output translation: Converting MLIR into LLVM IR, SPIR-V, or other target-specific IRs.</a:t>
            </a:r>
          </a:p>
          <a:p>
            <a:r>
              <a:rPr lang="en-US" dirty="0"/>
              <a:t>Testing translation layers in compiler toolchains.</a:t>
            </a:r>
          </a:p>
          <a:p>
            <a:r>
              <a:rPr lang="en-US" dirty="0"/>
              <a:t>Round-tripping between different MLIR formats.</a:t>
            </a:r>
          </a:p>
        </p:txBody>
      </p:sp>
    </p:spTree>
    <p:extLst>
      <p:ext uri="{BB962C8B-B14F-4D97-AF65-F5344CB8AC3E}">
        <p14:creationId xmlns:p14="http://schemas.microsoft.com/office/powerpoint/2010/main" val="14554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AF5F-E256-5048-9518-59D5DD8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 on ‘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mlir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-translate’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C117-3662-CE0B-4FF9-EC8E9E55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Translating MLIR to LLVM IR.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7E286-A52F-F5FC-81F7-14DF1C68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97" y="2348150"/>
            <a:ext cx="4829849" cy="1762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345B5-A8B5-19E4-8219-D7028B47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8150"/>
            <a:ext cx="4763165" cy="1762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BC100-7C9B-4F12-2E36-75B43B46F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714" y="4396770"/>
            <a:ext cx="3772426" cy="2234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81BA09-6C67-CD32-A18B-E2B0F19B47C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19246" y="3229336"/>
            <a:ext cx="576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E747D-5BBF-054D-5A8E-93DBD3F2F6FB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8166140" y="4110522"/>
            <a:ext cx="311443" cy="140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8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14B-B19C-0B9A-5844-F4CB6E3B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‘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mlir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-opt’ vs ‘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mlir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-translate’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1AB49-8656-941C-BA1C-BDF7623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204" y="2248449"/>
            <a:ext cx="925959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6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9CEFFF-F165-431B-9F0B-7562F7BB2B14}">
  <we:reference id="a3b40b4f-8edf-490e-9df1-7e66f93912bf" version="1.2.0.0" store="EXCatalog" storeType="EXCatalog"/>
  <we:alternateReferences>
    <we:reference id="WA104380526" version="1.2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1456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Aptos</vt:lpstr>
      <vt:lpstr>Aptos Display</vt:lpstr>
      <vt:lpstr>Arial</vt:lpstr>
      <vt:lpstr>Menlo</vt:lpstr>
      <vt:lpstr>Office Theme</vt:lpstr>
      <vt:lpstr>Week 5:MLIR Cont.</vt:lpstr>
      <vt:lpstr>Overview of ‘mlir-opt’</vt:lpstr>
      <vt:lpstr>Why do we need ‘mlir-opt’</vt:lpstr>
      <vt:lpstr>Example Before &amp; After with ‘mlir-opt’</vt:lpstr>
      <vt:lpstr>‘mlir-opt’ vs ‘mlir-translate’</vt:lpstr>
      <vt:lpstr>What is ‘mlir-translate’</vt:lpstr>
      <vt:lpstr>What is it used for?</vt:lpstr>
      <vt:lpstr>Example on ‘mlir-translate’</vt:lpstr>
      <vt:lpstr>            ‘mlir-opt’ vs ‘mlir-translate’</vt:lpstr>
      <vt:lpstr>What is TableGen?</vt:lpstr>
      <vt:lpstr>What is the purpose of  TableGen?</vt:lpstr>
      <vt:lpstr>Example on TableGen</vt:lpstr>
      <vt:lpstr>Example on TableGen Cont.</vt:lpstr>
      <vt:lpstr>MLIR Syntax Fundamentals</vt:lpstr>
      <vt:lpstr>MLIR Syntax Fundamentals Example 1:- </vt:lpstr>
      <vt:lpstr>MLIR Syntax Fundamentals basic block</vt:lpstr>
      <vt:lpstr>MLIR Syntax Fundamentals Example 2:- </vt:lpstr>
      <vt:lpstr>MLIR Syntax Fundamentals Example 2:- </vt:lpstr>
      <vt:lpstr>MLIR Syntax Fundamentals Example 3:- </vt:lpstr>
      <vt:lpstr>MLIR Syntax Fundamentals Example 3:- </vt:lpstr>
      <vt:lpstr>MLIR Syntax Fundamentals Example 4:- </vt:lpstr>
      <vt:lpstr>MLIR Syntax Fundamentals Example 4:- </vt:lpstr>
      <vt:lpstr>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ashraf mohamed mahmoud elzahwy 2101405</dc:creator>
  <cp:lastModifiedBy>iyad wael sayed ibrahim abou el magd 2100677</cp:lastModifiedBy>
  <cp:revision>16</cp:revision>
  <dcterms:created xsi:type="dcterms:W3CDTF">2025-07-19T13:15:43Z</dcterms:created>
  <dcterms:modified xsi:type="dcterms:W3CDTF">2025-08-17T13:57:50Z</dcterms:modified>
</cp:coreProperties>
</file>