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00" r:id="rId3"/>
    <p:sldId id="301" r:id="rId4"/>
    <p:sldId id="302" r:id="rId5"/>
    <p:sldId id="313" r:id="rId6"/>
    <p:sldId id="314" r:id="rId7"/>
    <p:sldId id="315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257" r:id="rId18"/>
    <p:sldId id="259" r:id="rId19"/>
    <p:sldId id="260" r:id="rId20"/>
    <p:sldId id="261" r:id="rId21"/>
    <p:sldId id="31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78" autoAdjust="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509F5-279B-4247-B8E7-2FD57EBF3867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08440-C5E8-4F30-8F12-F552D54A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8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B08440-C5E8-4F30-8F12-F552D54A1B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4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B08440-C5E8-4F30-8F12-F552D54A1B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85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465BA-17F3-D7C7-B5EC-BC39AE5EC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C61C1-F1BB-9177-6A22-8C9435E83F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C26D43-A387-2812-35BA-6BC1EF8F6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D2B63-CCC5-E9EC-75F7-C4519A8918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B08440-C5E8-4F30-8F12-F552D54A1B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20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662D8-82AE-A6BC-D24D-35DF3E28C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367E37-38E9-A7AC-013C-EE1531547B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D815DD-D435-94BE-776A-32CDCE455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4936A-0A1D-1419-37B2-E391219FE1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B08440-C5E8-4F30-8F12-F552D54A1B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50F8-D0AC-4EE5-120A-E1CBB7C55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030D3-CCAF-99A2-AAE4-86B159F0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47E94-9512-0A18-483F-DE0C5E90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9D2FD-7D1A-7830-489F-128A87E0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9C0FC-69B7-94B0-8455-9F947EA9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1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9F55-D1B9-9742-9E4A-E4B00452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DCA25-905E-B54C-BB46-DE497B0E6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2B1A-CF8D-3081-21E3-18A0A6E3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F4E71-C009-A57C-F4EF-43D159A1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3F89-CB3E-CE5C-37D1-7B67E9E4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3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75C88-703B-4EED-49F9-96B0557AC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865F8-1C69-9106-CFE1-EC0337617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65510-8434-BFD2-CC22-C5708814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FEB36-104B-37F9-5DB1-CA55B180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1DE2-B8CB-ED7C-6423-43D0AB3D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0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FE77-D649-6C2C-F3C9-65AD4B41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EE9B-4D7B-52E7-273C-905BFD3EC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6D01-0F96-968E-A0A5-8C3D739D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044E9-539F-9669-832D-5F30949E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F2B00-2151-6F49-520E-A256EFD9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3CF7-79E3-7152-4F3C-9D97387F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BF4BD-48DD-93A5-5EC3-20270B413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1E032-5D62-860D-E5B1-32042A7F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31B22-0D88-72A3-E405-4A6B3AA5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C47B0-AF5B-A1C7-E966-0BD7C133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5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0770-A500-0DFF-AA66-D6AE095E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F396A-8F3F-7EF3-57E8-A0A7E068F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622B5-6924-D04D-008C-3832AA19E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61A07-397D-24BE-12F8-57038179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71F72-672A-9A2B-2DD8-991A6A9B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BB208-F972-CC18-EE6B-849F7687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88A5-67CF-98B4-1E02-D87649E4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452FC-7870-BC32-75F5-8567150BB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3E02D-9330-83AE-1691-84C55FFB4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4CA80-6AF9-F104-8E8A-569B0BE31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77625-499E-C95D-3973-5E3EE0508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9C4E6-E68C-D1E9-8079-5B308A16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43A5C-AB15-21ED-9D57-1D63CF1A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8B210-7D88-C14D-AF4A-3C213E46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2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49D3-4925-8BEB-BA7F-852FDB98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4F8D0-2325-400D-CEF0-E8647440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FFFCB-0C52-2A6C-5B1E-5CED5234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F519F-40E1-780E-00D5-0FF9B58E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7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F73FB-7433-FA25-3CAB-DA8B9EDE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203EE-C7A8-A4DF-D7FE-FC78D6CE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4E565-373C-6169-57B8-0AD46EF8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1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2D28-6D56-36B5-9BF9-40CE912A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777C3-E6F7-523A-4408-9F299C8E2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52E24-0D5D-0ECF-57E4-FD1D3D157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0A7AB-9921-E00D-0F4B-97F67151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3F6FA-3B6C-B0D3-156D-9F3E5077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5BFB-5E52-6633-8892-EBCC640E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B687-CB8D-38EE-1F97-90EB7063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87238-1AA2-9BD8-1116-F3CFE3F05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83DA9-6740-4BE0-C7FC-F2D8196D3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B8213-5358-DD08-B785-7DD4979E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5D5A1-B9DA-4942-D34D-C591C464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C5464-35C6-E5A5-1410-62BBF010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0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D42E37-DF24-AE32-CBB2-A88A0927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52782-6D33-0AE4-D3D0-583AC78C4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54D6-F72A-47D0-B103-BDE01DC5E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5BD70C-609A-4A36-B315-9BC0A2A7554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0D5BF-B339-5400-6356-84F5956D2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71988-01BE-58EF-F6FB-FBA0E239C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hamed-Ashraf0/LLV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he LLVM Compiler Infrastructure Project">
            <a:extLst>
              <a:ext uri="{FF2B5EF4-FFF2-40B4-BE49-F238E27FC236}">
                <a16:creationId xmlns:a16="http://schemas.microsoft.com/office/drawing/2014/main" id="{2FD0CA47-0B43-C4FB-C2CD-B991DD625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7" r="2928" b="1"/>
          <a:stretch>
            <a:fillRect/>
          </a:stretch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F94A4-4CC5-369D-391F-3D7FAC330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Week 4:MLIR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6C3BA-9410-68DB-5857-D7B06CEA4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/>
              <a:t>Iyad Wael-Mohamed Ashraf</a:t>
            </a:r>
          </a:p>
          <a:p>
            <a:pPr algn="l"/>
            <a:r>
              <a:rPr lang="en-US"/>
              <a:t>9 Aug 2025</a:t>
            </a:r>
          </a:p>
        </p:txBody>
      </p:sp>
      <p:pic>
        <p:nvPicPr>
          <p:cNvPr id="5" name="Picture 4" descr="A white cat with black text&#10;&#10;AI-generated content may be incorrect.">
            <a:hlinkClick r:id="rId3"/>
            <a:extLst>
              <a:ext uri="{FF2B5EF4-FFF2-40B4-BE49-F238E27FC236}">
                <a16:creationId xmlns:a16="http://schemas.microsoft.com/office/drawing/2014/main" id="{B0398ECF-7508-626B-C56C-22B238C79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18" y="6009312"/>
            <a:ext cx="589280" cy="5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2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91FE-327C-720C-13B1-B314E868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Lowering in MLIR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DF545-EDA8-4CD0-423E-173F889703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646804"/>
            <a:ext cx="121920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 kind of conversion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where you move from a higher abstraction level to a lower one.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Usually happens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High-level dialects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loop-based dialects (e.g.,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linalg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scf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affine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Loop-based dialects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dialect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std/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arith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llvm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dialect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LLVM dialect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LLVM IR → Machine Code</a:t>
            </a:r>
            <a:endParaRPr lang="en-US" altLang="en-US" dirty="0"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Staged lowering keeps each step simple and modular — you don’t jump from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linalg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directly to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llvm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one go.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7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09D5-26F8-F03B-96B8-CD79EC7C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Why is it Flexible?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7B68E-EC19-1ED9-38C5-18ED8D15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You can stop lowering at different stages depending on your target:</a:t>
            </a:r>
          </a:p>
          <a:p>
            <a:pPr lvl="1"/>
            <a:r>
              <a:rPr lang="en-US" dirty="0"/>
              <a:t>GPU backend? Lower to a GPU dialect instead of LLVM.</a:t>
            </a:r>
          </a:p>
          <a:p>
            <a:pPr lvl="1"/>
            <a:r>
              <a:rPr lang="en-US" dirty="0"/>
              <a:t>Custom accelerator? Lower to your own hardware-specific dialect.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dirty="0"/>
              <a:t>This modular approach is one of MLIR’s main strengths — you don’t hardcode one “path” to machine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08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506D-EB4E-C7FC-7768-2293AE0E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MLIR VS LLVM 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2C302-91E4-EEFE-9253-4B7A70AFD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539"/>
            <a:ext cx="10515600" cy="479542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Matrix Multiplication in a Machine Learning Framework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MLIR Approach: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You can directly represent the </a:t>
            </a:r>
            <a:r>
              <a:rPr lang="en-US" altLang="en-US" sz="2400" dirty="0" err="1">
                <a:latin typeface="Arial Unicode MS" panose="020B0604020202020204" pitchFamily="34" charset="-128"/>
              </a:rPr>
              <a:t>matmul</a:t>
            </a:r>
            <a:r>
              <a:rPr lang="en-US" altLang="en-US" sz="2400" dirty="0"/>
              <a:t> as a </a:t>
            </a:r>
            <a:r>
              <a:rPr lang="en-US" altLang="en-US" sz="2400" b="1" dirty="0">
                <a:latin typeface="Arial" panose="020B0604020202020204" pitchFamily="34" charset="0"/>
              </a:rPr>
              <a:t>single operation</a:t>
            </a:r>
            <a:r>
              <a:rPr lang="en-US" altLang="en-US" sz="2400" dirty="0">
                <a:latin typeface="Arial" panose="020B0604020202020204" pitchFamily="34" charset="0"/>
              </a:rPr>
              <a:t> with tensor semantics:</a:t>
            </a:r>
          </a:p>
          <a:p>
            <a:pPr marL="0" indent="0">
              <a:buNone/>
            </a:pPr>
            <a:r>
              <a:rPr lang="en-US" sz="2400" dirty="0"/>
              <a:t>The operation knows it’s a </a:t>
            </a:r>
            <a:r>
              <a:rPr lang="en-US" sz="2400" b="1" dirty="0"/>
              <a:t>matrix multiplication</a:t>
            </a:r>
            <a:r>
              <a:rPr lang="en-US" sz="2400" dirty="0"/>
              <a:t> — you can apply high-level optimizations like tiling, vectorization, and fusion </a:t>
            </a:r>
            <a:r>
              <a:rPr lang="en-US" sz="2400" b="1" dirty="0"/>
              <a:t>before</a:t>
            </a:r>
            <a:r>
              <a:rPr lang="en-US" sz="2400" dirty="0"/>
              <a:t> lowering.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251B7-2749-966C-F778-3A0C91312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296" y="4557250"/>
            <a:ext cx="5827643" cy="175465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9EC9DA43-0A7E-1114-3CDA-63023E56B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00109"/>
            <a:ext cx="393056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mlir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9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40E1-6D8C-2882-C54E-9E38F3BC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MLIR VS LLVM IR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BABD-8955-6B18-4E8C-BADFF0D96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LLVM IR Approach:</a:t>
            </a:r>
          </a:p>
          <a:p>
            <a:r>
              <a:rPr lang="en-US" sz="2400" dirty="0"/>
              <a:t>You must represent the algorithm </a:t>
            </a:r>
            <a:r>
              <a:rPr lang="en-US" sz="2400" b="1" dirty="0"/>
              <a:t>immediately</a:t>
            </a:r>
            <a:r>
              <a:rPr lang="en-US" sz="2400" dirty="0"/>
              <a:t> as </a:t>
            </a:r>
            <a:r>
              <a:rPr lang="en-US" sz="2400" b="1" dirty="0"/>
              <a:t>low-level scalar instructions</a:t>
            </a:r>
            <a:r>
              <a:rPr lang="en-US" sz="2400" dirty="0"/>
              <a:t> with explicit loops:</a:t>
            </a:r>
          </a:p>
          <a:p>
            <a:r>
              <a:rPr lang="en-US" altLang="en-US" sz="2400" dirty="0">
                <a:latin typeface="Arial" panose="020B0604020202020204" pitchFamily="34" charset="0"/>
              </a:rPr>
              <a:t>There’s </a:t>
            </a:r>
            <a:r>
              <a:rPr lang="en-US" altLang="en-US" sz="2400" b="1" dirty="0">
                <a:latin typeface="Arial" panose="020B0604020202020204" pitchFamily="34" charset="0"/>
              </a:rPr>
              <a:t>no concept of “matrix multiply”</a:t>
            </a:r>
            <a:r>
              <a:rPr lang="en-US" altLang="en-US" sz="2400" dirty="0">
                <a:latin typeface="Arial" panose="020B0604020202020204" pitchFamily="34" charset="0"/>
              </a:rPr>
              <a:t> anymore — just loads, stores, and scalar arithmetic.</a:t>
            </a:r>
          </a:p>
          <a:p>
            <a:r>
              <a:rPr lang="en-US" altLang="en-US" sz="2400" dirty="0">
                <a:latin typeface="Arial" panose="020B0604020202020204" pitchFamily="34" charset="0"/>
              </a:rPr>
              <a:t>To optimize, you must recognize the pattern of nested loops yourself (hard and error-prone).</a:t>
            </a:r>
          </a:p>
          <a:p>
            <a:endParaRPr lang="en-US" altLang="en-US" sz="2400" dirty="0">
              <a:latin typeface="Arial" panose="020B0604020202020204" pitchFamily="34" charset="0"/>
            </a:endParaRP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41EC3-6C6D-1B09-53C4-E783B6721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826" y="4253949"/>
            <a:ext cx="7692887" cy="247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22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FDA0-C5C0-92B0-E7B2-1418B587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MLIR Passes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36F83-CEA3-6C1A-CDCA-B04C161A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100" dirty="0"/>
              <a:t>A </a:t>
            </a:r>
            <a:r>
              <a:rPr lang="en-US" sz="3100" b="1" dirty="0"/>
              <a:t>pass</a:t>
            </a:r>
            <a:r>
              <a:rPr lang="en-US" sz="3100" dirty="0"/>
              <a:t> in MLIR is just like in LLVM — it’s a transformation or analysis that runs over some part of your IR.</a:t>
            </a:r>
          </a:p>
          <a:p>
            <a:r>
              <a:rPr lang="en-US" sz="3100" b="1" dirty="0"/>
              <a:t>Transformation pass</a:t>
            </a:r>
            <a:r>
              <a:rPr lang="en-US" sz="3100" dirty="0"/>
              <a:t> — modifies the IR (e.g., optimization, lowering, dialect conversion).</a:t>
            </a:r>
          </a:p>
          <a:p>
            <a:r>
              <a:rPr lang="en-US" sz="3100" b="1" dirty="0"/>
              <a:t>Analysis pass</a:t>
            </a:r>
            <a:r>
              <a:rPr lang="en-US" sz="3100" dirty="0"/>
              <a:t> — inspects the IR and provides information to other passes (e.g., loop bounds, alias analysis).</a:t>
            </a:r>
          </a:p>
          <a:p>
            <a:r>
              <a:rPr lang="en-US" sz="3100" dirty="0"/>
              <a:t>The big difference is:</a:t>
            </a:r>
          </a:p>
          <a:p>
            <a:r>
              <a:rPr lang="en-US" sz="3100" dirty="0"/>
              <a:t>In MLIR, passes can run </a:t>
            </a:r>
            <a:r>
              <a:rPr lang="en-US" sz="3100" b="1" dirty="0"/>
              <a:t>at multiple abstraction levels</a:t>
            </a:r>
            <a:r>
              <a:rPr lang="en-US" sz="3100" dirty="0"/>
              <a:t> and on different IR scopes:</a:t>
            </a:r>
          </a:p>
          <a:p>
            <a:pPr lvl="1"/>
            <a:r>
              <a:rPr lang="en-US" sz="3100" b="1" dirty="0"/>
              <a:t>Module-level</a:t>
            </a:r>
            <a:endParaRPr lang="en-US" sz="3100" dirty="0"/>
          </a:p>
          <a:p>
            <a:pPr lvl="1"/>
            <a:r>
              <a:rPr lang="en-US" sz="3100" b="1" dirty="0"/>
              <a:t>Function-level</a:t>
            </a:r>
            <a:endParaRPr lang="en-US" sz="3100" dirty="0"/>
          </a:p>
          <a:p>
            <a:pPr lvl="1"/>
            <a:r>
              <a:rPr lang="en-US" sz="3100" b="1" dirty="0"/>
              <a:t>Region/Block-level</a:t>
            </a:r>
            <a:endParaRPr lang="en-US" sz="3100" dirty="0"/>
          </a:p>
          <a:p>
            <a:pPr lvl="1"/>
            <a:r>
              <a:rPr lang="en-US" sz="3100" b="1" dirty="0"/>
              <a:t>Operation-level</a:t>
            </a:r>
            <a:endParaRPr lang="en-US" sz="3100" dirty="0"/>
          </a:p>
          <a:p>
            <a:r>
              <a:rPr lang="en-US" sz="3100" dirty="0"/>
              <a:t>In LLVM, passes mainly run at module, function, or loop scope — but only on </a:t>
            </a:r>
            <a:r>
              <a:rPr lang="en-US" sz="3100" i="1" dirty="0"/>
              <a:t>low-level</a:t>
            </a:r>
            <a:r>
              <a:rPr lang="en-US" sz="3100" dirty="0"/>
              <a:t> IR.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41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9B57-006F-A523-A8F0-57B43BEE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MLIR Passes Cont.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CB99FE-DDDD-4931-CD07-7744744095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662741"/>
            <a:ext cx="1124778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black and white text&#10;&#10;AI-generated content may be incorrect.">
            <a:extLst>
              <a:ext uri="{FF2B5EF4-FFF2-40B4-BE49-F238E27FC236}">
                <a16:creationId xmlns:a16="http://schemas.microsoft.com/office/drawing/2014/main" id="{7A5D0D64-8883-27DF-03E0-C77C4AF03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5741"/>
            <a:ext cx="121920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29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5C4B-A0FF-40B8-A656-B541A07B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265"/>
            <a:ext cx="5791199" cy="1401183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Why MLIR Passes are Powerful</a:t>
            </a:r>
            <a:endParaRPr lang="en-US" sz="3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F0CD17E9-3570-69F4-10FE-95E5F41027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0" y="2551176"/>
            <a:ext cx="5791199" cy="36029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They can run at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any abstraction level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(tensor ops, loops, LLVM ops).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They can be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dialect-specific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(optimize only your custom ops).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They can be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chained in pipelines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for stepwise lowering.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They integrate with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pattern rewriters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for easy, rule-based transformations.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8BC164-E230-753F-2C7E-B4EE7BA7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8086" y="0"/>
            <a:ext cx="4803913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iagram of a flowchart&#10;&#10;AI-generated content may be incorrect.">
            <a:extLst>
              <a:ext uri="{FF2B5EF4-FFF2-40B4-BE49-F238E27FC236}">
                <a16:creationId xmlns:a16="http://schemas.microsoft.com/office/drawing/2014/main" id="{C3F5FF8F-E6B3-BC27-DC2E-CA8F42A7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788" y="842824"/>
            <a:ext cx="3448997" cy="516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61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088039-1828-9950-037B-C8A886B70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180" y="4202933"/>
            <a:ext cx="1194318" cy="7376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CB0FB-86C0-1CFC-3F74-1FBA616C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Example 1:-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1FC935-BD4F-FA5D-EE45-80C5E24AE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1960" y="2731307"/>
            <a:ext cx="3872535" cy="36809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372D15-42FC-2C56-24B0-3E4E8BDFD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201" y="1486381"/>
            <a:ext cx="9763922" cy="5850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075C44-F39A-108A-C2F5-11BBC1BAD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0498" y="2313992"/>
            <a:ext cx="6736702" cy="417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74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30AC5-E263-75D9-3091-E3C31E9C3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Right 10">
            <a:extLst>
              <a:ext uri="{FF2B5EF4-FFF2-40B4-BE49-F238E27FC236}">
                <a16:creationId xmlns:a16="http://schemas.microsoft.com/office/drawing/2014/main" id="{6E0CAABB-A00F-DE49-84F8-F2D67FC2B557}"/>
              </a:ext>
            </a:extLst>
          </p:cNvPr>
          <p:cNvSpPr/>
          <p:nvPr/>
        </p:nvSpPr>
        <p:spPr>
          <a:xfrm>
            <a:off x="5393092" y="3678468"/>
            <a:ext cx="799363" cy="685800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7245A-1BA2-6D7D-F115-EF8293A5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Example 1:-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10898E-08BB-002B-7B61-B046260E4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180" y="4323724"/>
            <a:ext cx="1194318" cy="73768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9CA6A0-3FEE-87FF-B314-8E847D853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42122" y="2195117"/>
            <a:ext cx="5225143" cy="42572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072A30-E48B-F422-592B-6999E8AD5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395" y="1549862"/>
            <a:ext cx="7811193" cy="5028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31AA8A-0FBC-396A-72C7-A183B29B3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455" y="2235662"/>
            <a:ext cx="5657423" cy="425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16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7914C-C6B4-8498-07FE-E34318B47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8DBD-7A43-71E1-72FD-D97939C3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Example 2:-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7CB237-56F6-F9F4-02D1-3E7CC6CAC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275" y="3884274"/>
            <a:ext cx="1113452" cy="73768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5B085E-8576-2D4E-811D-4C5CF7102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4723" y="2377807"/>
            <a:ext cx="5374551" cy="41150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E3F3DC-CF93-7602-11EE-07FFC3D49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416" y="1427551"/>
            <a:ext cx="11599167" cy="7376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5AF4F3-D923-C03E-D379-F33F041105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1938" y="2377807"/>
            <a:ext cx="5374551" cy="411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6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D50DD-366E-6FDD-2FA1-9825369EF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0556-EFBB-5E13-AE2A-FB7674334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776284" cy="5398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MLIR (Multi-Level Intermediate Representation) is a new compiler      infrastructure developed by the LLVM project to extend and modernize how IRs are designed, especially for domain-specific applications like: </a:t>
            </a:r>
          </a:p>
          <a:p>
            <a:r>
              <a:rPr lang="en-US" sz="2400" dirty="0"/>
              <a:t>  Machine learning (TensorFlow, </a:t>
            </a:r>
            <a:r>
              <a:rPr lang="en-US" sz="2400" dirty="0" err="1"/>
              <a:t>PyTorch</a:t>
            </a:r>
            <a:r>
              <a:rPr lang="en-US" sz="2400" dirty="0"/>
              <a:t>) </a:t>
            </a:r>
          </a:p>
          <a:p>
            <a:r>
              <a:rPr lang="en-US" sz="2400" dirty="0"/>
              <a:t>  Graphics (GPU programming) </a:t>
            </a:r>
          </a:p>
          <a:p>
            <a:r>
              <a:rPr lang="en-US" sz="2400" dirty="0"/>
              <a:t>  Hardware description (e.g. FPGA toolchains) </a:t>
            </a:r>
          </a:p>
          <a:p>
            <a:r>
              <a:rPr lang="en-US" sz="2400" dirty="0"/>
              <a:t>  Scientific computing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MLIR is not one IR — it's a framework to build multiple IRs at different abstraction levels that can interoperate and compile efficiently.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BF9F23-3D8D-0F5F-9595-072EDE8D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7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What is MLIR?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32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15D81-F26E-74A5-2526-848D895A9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A442-3AD5-9713-A183-8256C6FD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Example 2:-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5688A9-2C28-BD47-B7F3-322842EED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275" y="3884274"/>
            <a:ext cx="1113452" cy="7376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3D788C-AAC9-740D-CC1E-48E51B278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24" y="2377807"/>
            <a:ext cx="5374551" cy="41150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6B6A4C-80F6-D65B-034C-82C7A7A74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23" y="1558370"/>
            <a:ext cx="11702269" cy="518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65AA75-DB6B-9DC1-88A7-10997332B8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2727" y="2377807"/>
            <a:ext cx="4926913" cy="411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72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8" name="Rectangle 7177">
            <a:extLst>
              <a:ext uri="{FF2B5EF4-FFF2-40B4-BE49-F238E27FC236}">
                <a16:creationId xmlns:a16="http://schemas.microsoft.com/office/drawing/2014/main" id="{E0AE394F-AFF1-4485-AF1F-7387A2F04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Thank You Images – Browse 2,047,805 Stock Photos, Vectors ...">
            <a:extLst>
              <a:ext uri="{FF2B5EF4-FFF2-40B4-BE49-F238E27FC236}">
                <a16:creationId xmlns:a16="http://schemas.microsoft.com/office/drawing/2014/main" id="{43EEE0E3-6D67-E6A8-E2EB-20C134772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7" name="Rectangle 7176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rgbClr val="000000">
                  <a:alpha val="30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C3848-5964-ACA3-9B55-27536AE9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54845"/>
            <a:ext cx="10656891" cy="39026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                         </a:t>
            </a:r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rgbClr val="000000">
                  <a:alpha val="30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8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D244-7B8C-4150-7D3F-410A55C2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Why is MLIR created?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AF7F8-79A3-9287-E74F-CEEF0F9B0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sz="2400" b="1" dirty="0"/>
              <a:t>LLVM IR is great, but</a:t>
            </a:r>
            <a:r>
              <a:rPr lang="en-US" sz="2400" dirty="0"/>
              <a:t>: </a:t>
            </a:r>
          </a:p>
          <a:p>
            <a:r>
              <a:rPr lang="en-US" sz="2400" dirty="0"/>
              <a:t>It’s too low-level for many domains (like tensor algebra or neural    networks) </a:t>
            </a:r>
          </a:p>
          <a:p>
            <a:r>
              <a:rPr lang="en-US" sz="2400" dirty="0"/>
              <a:t> Not easy to customize for new languages or accelerators </a:t>
            </a:r>
          </a:p>
          <a:p>
            <a:r>
              <a:rPr lang="en-US" sz="2400" dirty="0"/>
              <a:t> Hard to represent structured data, like matrices, loops, or pipelines </a:t>
            </a:r>
          </a:p>
          <a:p>
            <a:pPr marL="0" indent="0">
              <a:buNone/>
            </a:pPr>
            <a:r>
              <a:rPr lang="en-US" sz="2400" b="1" dirty="0"/>
              <a:t> MLIR was designed to</a:t>
            </a:r>
            <a:r>
              <a:rPr lang="en-US" sz="2400" dirty="0"/>
              <a:t>: </a:t>
            </a:r>
          </a:p>
          <a:p>
            <a:r>
              <a:rPr lang="en-US" sz="2400" dirty="0"/>
              <a:t> Support multiple abstraction levels </a:t>
            </a:r>
          </a:p>
          <a:p>
            <a:r>
              <a:rPr lang="en-US" sz="2400" dirty="0"/>
              <a:t> Be extensible (you can define your own IR “dialect”) </a:t>
            </a:r>
          </a:p>
          <a:p>
            <a:r>
              <a:rPr lang="en-US" sz="2400" dirty="0"/>
              <a:t> Unify many different compiler stacks into a common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58602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E26B-29D8-5A84-5B7B-7C34311F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Key concepts in MLIR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3A9AC-1BC6-126A-9CBE-A7FCA6DB2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3100" dirty="0"/>
              <a:t> </a:t>
            </a:r>
            <a:r>
              <a:rPr lang="en-US" sz="4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</a:t>
            </a:r>
            <a:r>
              <a:rPr lang="en-US" sz="4000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Dialects</a:t>
            </a:r>
            <a:r>
              <a:rPr lang="en-US" sz="4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  <a:endParaRPr lang="en-US" sz="4000" b="1" dirty="0"/>
          </a:p>
          <a:p>
            <a:r>
              <a:rPr lang="en-US" sz="3100" dirty="0"/>
              <a:t> A dialect is a custom set of operations and types — like your own IR extension. </a:t>
            </a:r>
          </a:p>
          <a:p>
            <a:pPr marL="0" indent="0">
              <a:buNone/>
            </a:pPr>
            <a:r>
              <a:rPr lang="en-US" sz="3100" dirty="0"/>
              <a:t> </a:t>
            </a:r>
          </a:p>
          <a:p>
            <a:pPr marL="0" indent="0">
              <a:buNone/>
            </a:pPr>
            <a:r>
              <a:rPr lang="en-US" sz="3100" dirty="0"/>
              <a:t>Examples:</a:t>
            </a:r>
          </a:p>
          <a:p>
            <a:r>
              <a:rPr lang="en-US" sz="3100" dirty="0"/>
              <a:t> std — general-purpose operations </a:t>
            </a:r>
          </a:p>
          <a:p>
            <a:r>
              <a:rPr lang="en-US" sz="3100" dirty="0"/>
              <a:t> affine — affine loops and memory access </a:t>
            </a:r>
          </a:p>
          <a:p>
            <a:r>
              <a:rPr lang="en-US" sz="3100" dirty="0"/>
              <a:t> </a:t>
            </a:r>
            <a:r>
              <a:rPr lang="en-US" sz="3100" dirty="0" err="1"/>
              <a:t>linalg</a:t>
            </a:r>
            <a:r>
              <a:rPr lang="en-US" sz="3100" dirty="0"/>
              <a:t> — linear algebra (tensors, </a:t>
            </a:r>
            <a:r>
              <a:rPr lang="en-US" sz="3100" dirty="0" err="1"/>
              <a:t>matmuls</a:t>
            </a:r>
            <a:r>
              <a:rPr lang="en-US" sz="3100" dirty="0"/>
              <a:t>) </a:t>
            </a:r>
          </a:p>
          <a:p>
            <a:r>
              <a:rPr lang="en-US" sz="3100" dirty="0"/>
              <a:t> </a:t>
            </a:r>
            <a:r>
              <a:rPr lang="en-US" sz="3100" dirty="0" err="1"/>
              <a:t>gpu</a:t>
            </a:r>
            <a:r>
              <a:rPr lang="en-US" sz="3100" dirty="0"/>
              <a:t> — GPU-targeted ops </a:t>
            </a:r>
          </a:p>
          <a:p>
            <a:r>
              <a:rPr lang="en-US" sz="3100" dirty="0"/>
              <a:t> tensor, </a:t>
            </a:r>
            <a:r>
              <a:rPr lang="en-US" sz="3100" dirty="0" err="1"/>
              <a:t>memref</a:t>
            </a:r>
            <a:r>
              <a:rPr lang="en-US" sz="3100" dirty="0"/>
              <a:t> — memory types 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/>
              <a:t>You can even define your own dialect for your application or hardware.</a:t>
            </a:r>
          </a:p>
        </p:txBody>
      </p:sp>
    </p:spTree>
    <p:extLst>
      <p:ext uri="{BB962C8B-B14F-4D97-AF65-F5344CB8AC3E}">
        <p14:creationId xmlns:p14="http://schemas.microsoft.com/office/powerpoint/2010/main" val="331279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985B-8057-59AE-A1F6-7E03F05E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MLIR Dialects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E43DD-29D5-1C22-19B8-751268321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700" dirty="0"/>
              <a:t>In MLIR (Multi-Level Intermediate Representation), a dialect is essentially a set of operations, types, and attributes that describe a particular domain or abstraction level.</a:t>
            </a:r>
          </a:p>
          <a:p>
            <a:r>
              <a:rPr lang="en-US" sz="2700" dirty="0"/>
              <a:t>They allow MLIR to model programs at different levels of abstraction — from very high-level AI ops down to hardware-specific ops — all within the same infrastructure.</a:t>
            </a:r>
          </a:p>
          <a:p>
            <a:r>
              <a:rPr lang="en-US" sz="2700" dirty="0"/>
              <a:t>MLIR dialects can be high-level (like Tensor computations) or mid-level (like loops and memory accesses), and they can mix in a single module.</a:t>
            </a:r>
          </a:p>
          <a:p>
            <a:pPr lvl="1"/>
            <a:r>
              <a:rPr lang="en-US" sz="2300" b="1" dirty="0"/>
              <a:t>High-level dialects </a:t>
            </a:r>
            <a:r>
              <a:rPr lang="en-US" sz="2300" dirty="0"/>
              <a:t>represent computations in a very abstract, domain-specific way. For </a:t>
            </a:r>
            <a:r>
              <a:rPr lang="en-US" sz="2300" dirty="0" err="1"/>
              <a:t>example:Tensor</a:t>
            </a:r>
            <a:r>
              <a:rPr lang="en-US" sz="2300" dirty="0"/>
              <a:t> dialects: Represent tensor computations such as matrix multiplication, convolutions, or neural network operations in a way that closely resembles the math or algorithm description, These dialects focus on expressing what computations are done rather than how they are done. They abstract away low-level details like memory layout or control flow.</a:t>
            </a:r>
          </a:p>
          <a:p>
            <a:pPr lvl="1"/>
            <a:r>
              <a:rPr lang="en-US" sz="2300" b="1" dirty="0"/>
              <a:t>Mid-Level Dialects  </a:t>
            </a:r>
            <a:r>
              <a:rPr lang="en-US" sz="2300" dirty="0"/>
              <a:t>represent computations closer to the machine or runtime, capturing details for example </a:t>
            </a:r>
            <a:r>
              <a:rPr lang="en-US" sz="2000" dirty="0"/>
              <a:t>Loops, Memory accesses, Control flow and Buffer manipulation.</a:t>
            </a:r>
          </a:p>
          <a:p>
            <a:pPr lvl="1"/>
            <a:r>
              <a:rPr lang="en-US" sz="2300" b="1" dirty="0"/>
              <a:t>Mixing Dialects </a:t>
            </a:r>
            <a:r>
              <a:rPr lang="en-US" sz="2300" dirty="0"/>
              <a:t>MLIR is designed to be composable. A single MLIR module can contain operations from multiple dialects at different abstraction levels simultaneously.</a:t>
            </a:r>
          </a:p>
          <a:p>
            <a:pPr lvl="1"/>
            <a:r>
              <a:rPr lang="en-US" sz="2300" b="1" dirty="0"/>
              <a:t>Low-Level Dialects  </a:t>
            </a:r>
            <a:r>
              <a:rPr lang="en-US" sz="2300" dirty="0"/>
              <a:t>MLIR also supports low-level dialects that are very close to the hardware and machine code</a:t>
            </a:r>
            <a:r>
              <a:rPr lang="en-US" sz="2300" b="1" dirty="0"/>
              <a:t>, </a:t>
            </a:r>
            <a:r>
              <a:rPr lang="en-US" sz="2300" dirty="0"/>
              <a:t>The most important low-level dialect in MLIR is the </a:t>
            </a:r>
            <a:r>
              <a:rPr lang="en-US" sz="2300" dirty="0" err="1"/>
              <a:t>llvm</a:t>
            </a:r>
            <a:r>
              <a:rPr lang="en-US" sz="2300" dirty="0"/>
              <a:t> dialect.</a:t>
            </a:r>
          </a:p>
          <a:p>
            <a:pPr marL="514350" indent="-514350">
              <a:buFont typeface="+mj-lt"/>
              <a:buAutoNum type="arabicPeriod"/>
            </a:pPr>
            <a:endParaRPr lang="en-US" sz="27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1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4ABB-E8C0-CBEC-17E4-6FC406B6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MLIR Dialects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EB0DB-5DE2-7AB6-F1B9-BC13A9B5E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func</a:t>
            </a:r>
            <a:r>
              <a:rPr lang="en-US" b="1" dirty="0"/>
              <a:t> </a:t>
            </a:r>
            <a:r>
              <a:rPr lang="en-US" dirty="0"/>
              <a:t>: function-level ops, declarations and returns (</a:t>
            </a:r>
            <a:r>
              <a:rPr lang="en-US" dirty="0" err="1"/>
              <a:t>func.func</a:t>
            </a:r>
            <a:r>
              <a:rPr lang="en-US" dirty="0"/>
              <a:t>, </a:t>
            </a:r>
            <a:r>
              <a:rPr lang="en-US" dirty="0" err="1"/>
              <a:t>func.return</a:t>
            </a:r>
            <a:r>
              <a:rPr lang="en-US" dirty="0"/>
              <a:t>, call).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arith</a:t>
            </a:r>
            <a:r>
              <a:rPr lang="en-US" b="1" dirty="0"/>
              <a:t> (Common Subexpression Elimination):</a:t>
            </a:r>
            <a:r>
              <a:rPr lang="en-US" dirty="0"/>
              <a:t> arithmetic ops and constants (</a:t>
            </a:r>
            <a:r>
              <a:rPr lang="en-US" dirty="0" err="1"/>
              <a:t>arith.addi</a:t>
            </a:r>
            <a:r>
              <a:rPr lang="en-US" dirty="0"/>
              <a:t>, </a:t>
            </a:r>
            <a:r>
              <a:rPr lang="en-US" dirty="0" err="1"/>
              <a:t>arith.constant</a:t>
            </a:r>
            <a:r>
              <a:rPr lang="en-US" dirty="0"/>
              <a:t>, </a:t>
            </a:r>
            <a:r>
              <a:rPr lang="en-US" dirty="0" err="1"/>
              <a:t>arith.addf</a:t>
            </a:r>
            <a:r>
              <a:rPr lang="en-US" dirty="0"/>
              <a:t>).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linalg</a:t>
            </a:r>
            <a:r>
              <a:rPr lang="en-US" b="1" dirty="0"/>
              <a:t> :</a:t>
            </a:r>
            <a:r>
              <a:rPr lang="en-US" dirty="0"/>
              <a:t>linear-algebra ops (matrix multiply/add) with high-level semantics (</a:t>
            </a:r>
            <a:r>
              <a:rPr lang="en-US" dirty="0" err="1"/>
              <a:t>linalg.generic</a:t>
            </a:r>
            <a:r>
              <a:rPr lang="en-US" dirty="0"/>
              <a:t>, </a:t>
            </a:r>
            <a:r>
              <a:rPr lang="en-US" dirty="0" err="1"/>
              <a:t>linalg.matmul</a:t>
            </a:r>
            <a:r>
              <a:rPr lang="en-US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memref</a:t>
            </a:r>
            <a:r>
              <a:rPr lang="en-US" b="1" dirty="0"/>
              <a:t> :</a:t>
            </a:r>
            <a:r>
              <a:rPr lang="en-US" dirty="0"/>
              <a:t>memory buffers (</a:t>
            </a:r>
            <a:r>
              <a:rPr lang="en-US" dirty="0" err="1"/>
              <a:t>memref</a:t>
            </a:r>
            <a:r>
              <a:rPr lang="en-US" dirty="0"/>
              <a:t> types, loads/stores); high-level descriptor for multi-D arrays.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Scf:</a:t>
            </a:r>
            <a:r>
              <a:rPr lang="en-US" dirty="0" err="1"/>
              <a:t>structured</a:t>
            </a:r>
            <a:r>
              <a:rPr lang="en-US" dirty="0"/>
              <a:t> control flow (loops, conditionals).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affine:</a:t>
            </a:r>
            <a:r>
              <a:rPr lang="en-US" dirty="0" err="1"/>
              <a:t>affine</a:t>
            </a:r>
            <a:r>
              <a:rPr lang="en-US" dirty="0"/>
              <a:t> maps &amp; loops for polyhedral optimizations.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llvm</a:t>
            </a:r>
            <a:r>
              <a:rPr lang="en-US" b="1" dirty="0"/>
              <a:t> (LLVM dialect):-</a:t>
            </a:r>
            <a:r>
              <a:rPr lang="en-US" dirty="0"/>
              <a:t>low-level ops mapping one-to-one to LLVM IR (</a:t>
            </a:r>
            <a:r>
              <a:rPr lang="en-US" dirty="0" err="1"/>
              <a:t>llvm.func</a:t>
            </a:r>
            <a:r>
              <a:rPr lang="en-US" dirty="0"/>
              <a:t>, </a:t>
            </a:r>
            <a:r>
              <a:rPr lang="en-US" dirty="0" err="1"/>
              <a:t>llvm.add</a:t>
            </a:r>
            <a:r>
              <a:rPr lang="en-US" dirty="0"/>
              <a:t>, </a:t>
            </a:r>
            <a:r>
              <a:rPr lang="en-US" dirty="0" err="1"/>
              <a:t>llvm.load</a:t>
            </a:r>
            <a:r>
              <a:rPr lang="en-US" dirty="0"/>
              <a:t>, </a:t>
            </a:r>
            <a:r>
              <a:rPr lang="en-US" dirty="0" err="1"/>
              <a:t>llvm.store</a:t>
            </a:r>
            <a:r>
              <a:rPr lang="en-US" dirty="0"/>
              <a:t>, </a:t>
            </a:r>
            <a:r>
              <a:rPr lang="en-US" dirty="0" err="1"/>
              <a:t>llvm.call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21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84BB-7170-30CF-E718-605F1B81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MLIR Dialects Cont.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AE731B-5F0A-643A-8073-0C3F13554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811" y="1825625"/>
            <a:ext cx="74223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8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9E03-443C-39A9-2133-7ECFEEB9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Key concepts in MLIR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6D86-8AF9-B54D-4878-E63BEE89F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2.</a:t>
            </a:r>
            <a:r>
              <a:rPr lang="en-US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Multi-Level Abstraction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/>
              <a:t>You can represent the same computation at:</a:t>
            </a:r>
          </a:p>
          <a:p>
            <a:pPr marL="0" indent="0">
              <a:buNone/>
            </a:pPr>
            <a:r>
              <a:rPr lang="en-US" sz="2400" dirty="0"/>
              <a:t> • High-level (e.g. matrix multiply as </a:t>
            </a:r>
            <a:r>
              <a:rPr lang="en-US" sz="2400" dirty="0" err="1"/>
              <a:t>linalg.matmul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• Mid-level (loops, tensors) </a:t>
            </a:r>
          </a:p>
          <a:p>
            <a:pPr marL="0" indent="0">
              <a:buNone/>
            </a:pPr>
            <a:r>
              <a:rPr lang="en-US" sz="2400" dirty="0"/>
              <a:t>• Low-level (memory access, branches, loads)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Each level can be optimized separately and progressively lowered into LLVM IR or machine code.</a:t>
            </a: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8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5094-E5A9-37D7-15B2-74B30E52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Key concepts in MLIR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2B75A-3794-3ABC-B287-051D42C1B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3.</a:t>
            </a:r>
            <a:r>
              <a:rPr lang="en-US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Conversion and Lowering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b="1" dirty="0"/>
              <a:t>conversion</a:t>
            </a:r>
            <a:r>
              <a:rPr lang="en-US" sz="2400" dirty="0"/>
              <a:t> and </a:t>
            </a:r>
            <a:r>
              <a:rPr lang="en-US" sz="2400" b="1" dirty="0"/>
              <a:t>lowering</a:t>
            </a:r>
            <a:r>
              <a:rPr lang="en-US" sz="2400" dirty="0"/>
              <a:t> in MLIR are basically about </a:t>
            </a:r>
            <a:r>
              <a:rPr lang="en-US" sz="2400" b="1" dirty="0"/>
              <a:t>translating</a:t>
            </a:r>
            <a:r>
              <a:rPr lang="en-US" sz="2400" dirty="0"/>
              <a:t> your program’s IR from one form to another, usually step-by-step from high-level to low-level until you reach machine code.</a:t>
            </a:r>
          </a:p>
          <a:p>
            <a:pPr marL="0" indent="0">
              <a:buNone/>
            </a:pPr>
            <a:r>
              <a:rPr lang="en-US" sz="2400" dirty="0"/>
              <a:t>You often start with </a:t>
            </a:r>
            <a:r>
              <a:rPr lang="en-US" sz="2400" b="1" dirty="0"/>
              <a:t>high-level MLIR</a:t>
            </a:r>
            <a:r>
              <a:rPr lang="en-US" sz="2400" dirty="0"/>
              <a:t> in a domain-specific dialect </a:t>
            </a:r>
          </a:p>
          <a:p>
            <a:pPr marL="0" indent="0"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Example: </a:t>
            </a:r>
            <a:r>
              <a:rPr lang="en-US" altLang="en-US" sz="2400" dirty="0" err="1">
                <a:latin typeface="Arial Unicode MS" panose="020B0604020202020204" pitchFamily="34" charset="-128"/>
              </a:rPr>
              <a:t>linalg</a:t>
            </a:r>
            <a:r>
              <a:rPr lang="en-US" altLang="en-US" sz="2400" dirty="0"/>
              <a:t> for tensor ops, or your own custom dialect).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High-level Dialect → Mid-level Dialect → Low-level Dialect → LLVM Dialect → LLVM IR → Machine Code</a:t>
            </a:r>
          </a:p>
          <a:p>
            <a:pPr marL="0" indent="0">
              <a:buNone/>
            </a:pPr>
            <a:r>
              <a:rPr lang="en-US" sz="2400" dirty="0"/>
              <a:t>This process uses </a:t>
            </a:r>
            <a:r>
              <a:rPr lang="en-US" sz="2400" b="1" dirty="0"/>
              <a:t>conversion passes</a:t>
            </a:r>
            <a:r>
              <a:rPr lang="en-US" sz="2400" dirty="0"/>
              <a:t> in MLIR.</a:t>
            </a:r>
            <a:endParaRPr lang="en-US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22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9CEFFF-F165-431B-9F0B-7562F7BB2B14}">
  <we:reference id="a3b40b4f-8edf-490e-9df1-7e66f93912bf" version="1.2.0.0" store="EXCatalog" storeType="EXCatalog"/>
  <we:alternateReferences>
    <we:reference id="WA104380526" version="1.2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3368</TotalTime>
  <Words>1253</Words>
  <Application>Microsoft Office PowerPoint</Application>
  <PresentationFormat>Widescreen</PresentationFormat>
  <Paragraphs>126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 Unicode MS</vt:lpstr>
      <vt:lpstr>Aptos</vt:lpstr>
      <vt:lpstr>Aptos Display</vt:lpstr>
      <vt:lpstr>Arial</vt:lpstr>
      <vt:lpstr>Office Theme</vt:lpstr>
      <vt:lpstr>Week 4:MLIR</vt:lpstr>
      <vt:lpstr>What is MLIR?</vt:lpstr>
      <vt:lpstr>Why is MLIR created?</vt:lpstr>
      <vt:lpstr>Key concepts in MLIR</vt:lpstr>
      <vt:lpstr>MLIR Dialects</vt:lpstr>
      <vt:lpstr>MLIR Dialects Cont.</vt:lpstr>
      <vt:lpstr>MLIR Dialects Cont.</vt:lpstr>
      <vt:lpstr>Key concepts in MLIR Cont.</vt:lpstr>
      <vt:lpstr>Key concepts in MLIR Cont.</vt:lpstr>
      <vt:lpstr>Lowering in MLIR</vt:lpstr>
      <vt:lpstr>Why is it Flexible?</vt:lpstr>
      <vt:lpstr>MLIR VS LLVM IR</vt:lpstr>
      <vt:lpstr>MLIR VS LLVM IR Cont.</vt:lpstr>
      <vt:lpstr>MLIR Passes</vt:lpstr>
      <vt:lpstr>MLIR Passes Cont.</vt:lpstr>
      <vt:lpstr>Why MLIR Passes are Powerful</vt:lpstr>
      <vt:lpstr>Example 1:-</vt:lpstr>
      <vt:lpstr>Example 1:-</vt:lpstr>
      <vt:lpstr>Example 2:-</vt:lpstr>
      <vt:lpstr>Example 2:-</vt:lpstr>
      <vt:lpstr>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ashraf mohamed mahmoud elzahwy 2101405</dc:creator>
  <cp:lastModifiedBy>iyad wael sayed ibrahim abou el magd 2100677</cp:lastModifiedBy>
  <cp:revision>15</cp:revision>
  <dcterms:created xsi:type="dcterms:W3CDTF">2025-07-19T13:15:43Z</dcterms:created>
  <dcterms:modified xsi:type="dcterms:W3CDTF">2025-08-10T14:28:42Z</dcterms:modified>
</cp:coreProperties>
</file>