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85" r:id="rId5"/>
    <p:sldId id="286" r:id="rId6"/>
    <p:sldId id="287" r:id="rId7"/>
    <p:sldId id="301" r:id="rId8"/>
    <p:sldId id="302" r:id="rId9"/>
    <p:sldId id="303" r:id="rId10"/>
    <p:sldId id="304" r:id="rId11"/>
    <p:sldId id="288" r:id="rId12"/>
    <p:sldId id="289" r:id="rId13"/>
    <p:sldId id="291" r:id="rId14"/>
    <p:sldId id="292" r:id="rId15"/>
    <p:sldId id="306" r:id="rId16"/>
    <p:sldId id="293" r:id="rId17"/>
    <p:sldId id="294" r:id="rId18"/>
    <p:sldId id="295" r:id="rId19"/>
    <p:sldId id="297"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78"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509F5-279B-4247-B8E7-2FD57EBF3867}" type="datetimeFigureOut">
              <a:rPr lang="en-US" smtClean="0"/>
              <a:t>8/4/2025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B08440-C5E8-4F30-8F12-F552D54A1BA7}" type="slidenum">
              <a:rPr lang="en-US" smtClean="0"/>
              <a:t>‹#›</a:t>
            </a:fld>
            <a:endParaRPr lang="en-US"/>
          </a:p>
        </p:txBody>
      </p:sp>
    </p:spTree>
    <p:extLst>
      <p:ext uri="{BB962C8B-B14F-4D97-AF65-F5344CB8AC3E}">
        <p14:creationId xmlns:p14="http://schemas.microsoft.com/office/powerpoint/2010/main" val="2449080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50F8-D0AC-4EE5-120A-E1CBB7C552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D030D3-CCAF-99A2-AAE4-86B159F09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447E94-9512-0A18-483F-DE0C5E903928}"/>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5" name="Footer Placeholder 4">
            <a:extLst>
              <a:ext uri="{FF2B5EF4-FFF2-40B4-BE49-F238E27FC236}">
                <a16:creationId xmlns:a16="http://schemas.microsoft.com/office/drawing/2014/main" id="{4429D2FD-7D1A-7830-489F-128A87E0A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9C0FC-69B7-94B0-8455-9F947EA9CE44}"/>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126911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F9F55-D1B9-9742-9E4A-E4B00452A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BDCA25-905E-B54C-BB46-DE497B0E6A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12B1A-CF8D-3081-21E3-18A0A6E391F5}"/>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5" name="Footer Placeholder 4">
            <a:extLst>
              <a:ext uri="{FF2B5EF4-FFF2-40B4-BE49-F238E27FC236}">
                <a16:creationId xmlns:a16="http://schemas.microsoft.com/office/drawing/2014/main" id="{E94F4E71-C009-A57C-F4EF-43D159A15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23F89-CB3E-CE5C-37D1-7B67E9E4E376}"/>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922539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175C88-703B-4EED-49F9-96B0557AC1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865F8-1C69-9106-CFE1-EC03376173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65510-8434-BFD2-CC22-C570881472EC}"/>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5" name="Footer Placeholder 4">
            <a:extLst>
              <a:ext uri="{FF2B5EF4-FFF2-40B4-BE49-F238E27FC236}">
                <a16:creationId xmlns:a16="http://schemas.microsoft.com/office/drawing/2014/main" id="{1E2FEB36-104B-37F9-5DB1-CA55B1800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B1DE2-B8CB-ED7C-6423-43D0AB3D5989}"/>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128606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3FE77-D649-6C2C-F3C9-65AD4B41A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EEE9B-4D7B-52E7-273C-905BFD3ECA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B6D01-0F96-968E-A0A5-8C3D739D6217}"/>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5" name="Footer Placeholder 4">
            <a:extLst>
              <a:ext uri="{FF2B5EF4-FFF2-40B4-BE49-F238E27FC236}">
                <a16:creationId xmlns:a16="http://schemas.microsoft.com/office/drawing/2014/main" id="{6E9044E9-539F-9669-832D-5F30949EC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AF2B00-2151-6F49-520E-A256EFD9CA1C}"/>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739811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3CF7-79E3-7152-4F3C-9D97387F0E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FBF4BD-48DD-93A5-5EC3-20270B413F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41E032-5D62-860D-E5B1-32042A7FD5B1}"/>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5" name="Footer Placeholder 4">
            <a:extLst>
              <a:ext uri="{FF2B5EF4-FFF2-40B4-BE49-F238E27FC236}">
                <a16:creationId xmlns:a16="http://schemas.microsoft.com/office/drawing/2014/main" id="{D5A31B22-0D88-72A3-E405-4A6B3AA55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6C47B0-AF5B-A1C7-E966-0BD7C13327BB}"/>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61215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70770-A500-0DFF-AA66-D6AE095E05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F396A-8F3F-7EF3-57E8-A0A7E068F7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3622B5-6924-D04D-008C-3832AA19EE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E61A07-397D-24BE-12F8-57038179D080}"/>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6" name="Footer Placeholder 5">
            <a:extLst>
              <a:ext uri="{FF2B5EF4-FFF2-40B4-BE49-F238E27FC236}">
                <a16:creationId xmlns:a16="http://schemas.microsoft.com/office/drawing/2014/main" id="{E6D71F72-672A-9A2B-2DD8-991A6A9B4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6BB208-F972-CC18-EE6B-849F7687CD78}"/>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092049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688A5-67CF-98B4-1E02-D87649E434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8452FC-7870-BC32-75F5-8567150BB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3E02D-9330-83AE-1691-84C55FFB44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94CA80-6AF9-F104-8E8A-569B0BE31D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77625-499E-C95D-3973-5E3EE0508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9C4E6-E68C-D1E9-8079-5B308A162A1A}"/>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8" name="Footer Placeholder 7">
            <a:extLst>
              <a:ext uri="{FF2B5EF4-FFF2-40B4-BE49-F238E27FC236}">
                <a16:creationId xmlns:a16="http://schemas.microsoft.com/office/drawing/2014/main" id="{05643A5C-AB15-21ED-9D57-1D63CF1AD7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A8B210-7D88-C14D-AF4A-3C213E46DA8D}"/>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058522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E49D3-4925-8BEB-BA7F-852FDB984B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64F8D0-2325-400D-CEF0-E8647440B13C}"/>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4" name="Footer Placeholder 3">
            <a:extLst>
              <a:ext uri="{FF2B5EF4-FFF2-40B4-BE49-F238E27FC236}">
                <a16:creationId xmlns:a16="http://schemas.microsoft.com/office/drawing/2014/main" id="{C7BFFFCB-0C52-2A6C-5B1E-5CED52341E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CF519F-40E1-780E-00D5-0FF9B58EBB00}"/>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2364477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AF73FB-7433-FA25-3CAB-DA8B9EDE0B9D}"/>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3" name="Footer Placeholder 2">
            <a:extLst>
              <a:ext uri="{FF2B5EF4-FFF2-40B4-BE49-F238E27FC236}">
                <a16:creationId xmlns:a16="http://schemas.microsoft.com/office/drawing/2014/main" id="{D98203EE-C7A8-A4DF-D7FE-FC78D6CE29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4E565-373C-6169-57B8-0AD46EF89370}"/>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4244410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62D28-6D56-36B5-9BF9-40CE912ADB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F777C3-E6F7-523A-4408-9F299C8E2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252E24-0D5D-0ECF-57E4-FD1D3D157A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50A7AB-9921-E00D-0F4B-97F671518F4D}"/>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6" name="Footer Placeholder 5">
            <a:extLst>
              <a:ext uri="{FF2B5EF4-FFF2-40B4-BE49-F238E27FC236}">
                <a16:creationId xmlns:a16="http://schemas.microsoft.com/office/drawing/2014/main" id="{5873F6FA-3B6C-B0D3-156D-9F3E50773C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35BFB-5E52-6633-8892-EBCC640EAF3B}"/>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33940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B687-CB8D-38EE-1F97-90EB7063FF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287238-1AA2-9BD8-1116-F3CFE3F052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83DA9-6740-4BE0-C7FC-F2D8196D38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3B8213-5358-DD08-B785-7DD4979E86D4}"/>
              </a:ext>
            </a:extLst>
          </p:cNvPr>
          <p:cNvSpPr>
            <a:spLocks noGrp="1"/>
          </p:cNvSpPr>
          <p:nvPr>
            <p:ph type="dt" sz="half" idx="10"/>
          </p:nvPr>
        </p:nvSpPr>
        <p:spPr/>
        <p:txBody>
          <a:bodyPr/>
          <a:lstStyle/>
          <a:p>
            <a:fld id="{B45BD70C-609A-4A36-B315-9BC0A2A7554B}" type="datetimeFigureOut">
              <a:rPr lang="en-US" smtClean="0"/>
              <a:t>8/4/2025</a:t>
            </a:fld>
            <a:endParaRPr lang="en-US"/>
          </a:p>
        </p:txBody>
      </p:sp>
      <p:sp>
        <p:nvSpPr>
          <p:cNvPr id="6" name="Footer Placeholder 5">
            <a:extLst>
              <a:ext uri="{FF2B5EF4-FFF2-40B4-BE49-F238E27FC236}">
                <a16:creationId xmlns:a16="http://schemas.microsoft.com/office/drawing/2014/main" id="{E6E5D5A1-B9DA-4942-D34D-C591C46475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5C5464-35C6-E5A5-1410-62BBF01057A8}"/>
              </a:ext>
            </a:extLst>
          </p:cNvPr>
          <p:cNvSpPr>
            <a:spLocks noGrp="1"/>
          </p:cNvSpPr>
          <p:nvPr>
            <p:ph type="sldNum" sz="quarter" idx="12"/>
          </p:nvPr>
        </p:nvSpPr>
        <p:spPr/>
        <p:txBody>
          <a:bodyPr/>
          <a:lstStyle/>
          <a:p>
            <a:fld id="{67B191BD-7A15-4417-8158-1887D708D698}" type="slidenum">
              <a:rPr lang="en-US" smtClean="0"/>
              <a:t>‹#›</a:t>
            </a:fld>
            <a:endParaRPr lang="en-US"/>
          </a:p>
        </p:txBody>
      </p:sp>
    </p:spTree>
    <p:extLst>
      <p:ext uri="{BB962C8B-B14F-4D97-AF65-F5344CB8AC3E}">
        <p14:creationId xmlns:p14="http://schemas.microsoft.com/office/powerpoint/2010/main" val="752802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D42E37-DF24-AE32-CBB2-A88A092785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852782-6D33-0AE4-D3D0-583AC78C40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5B54D6-F72A-47D0-B103-BDE01DC5E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5BD70C-609A-4A36-B315-9BC0A2A7554B}" type="datetimeFigureOut">
              <a:rPr lang="en-US" smtClean="0"/>
              <a:t>8/4/2025</a:t>
            </a:fld>
            <a:endParaRPr lang="en-US"/>
          </a:p>
        </p:txBody>
      </p:sp>
      <p:sp>
        <p:nvSpPr>
          <p:cNvPr id="5" name="Footer Placeholder 4">
            <a:extLst>
              <a:ext uri="{FF2B5EF4-FFF2-40B4-BE49-F238E27FC236}">
                <a16:creationId xmlns:a16="http://schemas.microsoft.com/office/drawing/2014/main" id="{BAE0D5BF-B339-5400-6356-84F5956D2C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B71988-01BE-58EF-F6FB-FBA0E239CC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B191BD-7A15-4417-8158-1887D708D698}" type="slidenum">
              <a:rPr lang="en-US" smtClean="0"/>
              <a:t>‹#›</a:t>
            </a:fld>
            <a:endParaRPr lang="en-US"/>
          </a:p>
        </p:txBody>
      </p:sp>
    </p:spTree>
    <p:extLst>
      <p:ext uri="{BB962C8B-B14F-4D97-AF65-F5344CB8AC3E}">
        <p14:creationId xmlns:p14="http://schemas.microsoft.com/office/powerpoint/2010/main" val="2671253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Mohamed-Ashraf0/LLVM"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94A4-4CC5-369D-391F-3D7FAC3308F8}"/>
              </a:ext>
            </a:extLst>
          </p:cNvPr>
          <p:cNvSpPr>
            <a:spLocks noGrp="1"/>
          </p:cNvSpPr>
          <p:nvPr>
            <p:ph type="ctrTitle"/>
          </p:nvPr>
        </p:nvSpPr>
        <p:spPr>
          <a:xfrm>
            <a:off x="-351378" y="485713"/>
            <a:ext cx="9231500" cy="3008672"/>
          </a:xfrm>
        </p:spPr>
        <p:txBody>
          <a:bodyPr>
            <a:normAutofit/>
          </a:bodyPr>
          <a:lstStyle/>
          <a:p>
            <a:r>
              <a:rPr lang="en-US" dirty="0">
                <a:solidFill>
                  <a:schemeClr val="tx2">
                    <a:lumMod val="75000"/>
                    <a:lumOff val="25000"/>
                  </a:schemeClr>
                </a:solidFill>
              </a:rPr>
              <a:t>Week 3:LLVM Backend</a:t>
            </a:r>
          </a:p>
        </p:txBody>
      </p:sp>
      <p:sp>
        <p:nvSpPr>
          <p:cNvPr id="3" name="Subtitle 2">
            <a:extLst>
              <a:ext uri="{FF2B5EF4-FFF2-40B4-BE49-F238E27FC236}">
                <a16:creationId xmlns:a16="http://schemas.microsoft.com/office/drawing/2014/main" id="{1DC6C3BA-9410-68DB-5857-D7B06CEA4A7F}"/>
              </a:ext>
            </a:extLst>
          </p:cNvPr>
          <p:cNvSpPr>
            <a:spLocks noGrp="1"/>
          </p:cNvSpPr>
          <p:nvPr>
            <p:ph type="subTitle" idx="1"/>
          </p:nvPr>
        </p:nvSpPr>
        <p:spPr>
          <a:xfrm>
            <a:off x="745391" y="3494385"/>
            <a:ext cx="5505574" cy="1778655"/>
          </a:xfrm>
        </p:spPr>
        <p:txBody>
          <a:bodyPr>
            <a:normAutofit/>
          </a:bodyPr>
          <a:lstStyle/>
          <a:p>
            <a:pPr algn="l"/>
            <a:r>
              <a:rPr lang="en-US" sz="2300" dirty="0">
                <a:solidFill>
                  <a:schemeClr val="tx2">
                    <a:lumMod val="50000"/>
                    <a:lumOff val="50000"/>
                  </a:schemeClr>
                </a:solidFill>
              </a:rPr>
              <a:t>Mohamed Ashraf-Iyad Wael</a:t>
            </a:r>
          </a:p>
          <a:p>
            <a:pPr algn="l"/>
            <a:r>
              <a:rPr lang="en-US" sz="2300" dirty="0">
                <a:solidFill>
                  <a:schemeClr val="tx2">
                    <a:lumMod val="50000"/>
                    <a:lumOff val="50000"/>
                  </a:schemeClr>
                </a:solidFill>
              </a:rPr>
              <a:t>28 July 2025</a:t>
            </a:r>
          </a:p>
        </p:txBody>
      </p:sp>
      <p:pic>
        <p:nvPicPr>
          <p:cNvPr id="1028" name="Picture 4" descr="The LLVM Compiler Infrastructure Project">
            <a:extLst>
              <a:ext uri="{FF2B5EF4-FFF2-40B4-BE49-F238E27FC236}">
                <a16:creationId xmlns:a16="http://schemas.microsoft.com/office/drawing/2014/main" id="{2FD0CA47-0B43-C4FB-C2CD-B991DD6255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7382" y="354943"/>
            <a:ext cx="2559136" cy="16031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white cat with black text&#10;&#10;AI-generated content may be incorrect.">
            <a:hlinkClick r:id="rId3"/>
            <a:extLst>
              <a:ext uri="{FF2B5EF4-FFF2-40B4-BE49-F238E27FC236}">
                <a16:creationId xmlns:a16="http://schemas.microsoft.com/office/drawing/2014/main" id="{B0398ECF-7508-626B-C56C-22B238C79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618" y="6009312"/>
            <a:ext cx="589280" cy="568960"/>
          </a:xfrm>
          <a:prstGeom prst="rect">
            <a:avLst/>
          </a:prstGeom>
        </p:spPr>
      </p:pic>
    </p:spTree>
    <p:extLst>
      <p:ext uri="{BB962C8B-B14F-4D97-AF65-F5344CB8AC3E}">
        <p14:creationId xmlns:p14="http://schemas.microsoft.com/office/powerpoint/2010/main" val="3271424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C6BE9-8033-A572-C4C2-537480E6196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60E1F18-B149-CFEF-4AA4-40D410975508}"/>
              </a:ext>
            </a:extLst>
          </p:cNvPr>
          <p:cNvSpPr>
            <a:spLocks noGrp="1"/>
          </p:cNvSpPr>
          <p:nvPr>
            <p:ph type="title"/>
          </p:nvPr>
        </p:nvSpPr>
        <p:spPr>
          <a:xfrm>
            <a:off x="838200" y="348797"/>
            <a:ext cx="10515600" cy="1325563"/>
          </a:xfrm>
        </p:spPr>
        <p:txBody>
          <a:bodyPr/>
          <a:lstStyle/>
          <a:p>
            <a:r>
              <a:rPr lang="en-US">
                <a:solidFill>
                  <a:schemeClr val="tx2">
                    <a:lumMod val="75000"/>
                    <a:lumOff val="25000"/>
                  </a:schemeClr>
                </a:solidFill>
              </a:rPr>
              <a:t>LLVM Backend Pipeline</a:t>
            </a:r>
            <a:br>
              <a:rPr lang="en-US">
                <a:solidFill>
                  <a:schemeClr val="tx2">
                    <a:lumMod val="75000"/>
                    <a:lumOff val="25000"/>
                  </a:schemeClr>
                </a:solidFill>
              </a:rPr>
            </a:br>
            <a:r>
              <a:rPr lang="en-US" sz="280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15" name="Content Placeholder 14">
            <a:extLst>
              <a:ext uri="{FF2B5EF4-FFF2-40B4-BE49-F238E27FC236}">
                <a16:creationId xmlns:a16="http://schemas.microsoft.com/office/drawing/2014/main" id="{5F4B9DE0-EB73-5468-0C9C-385CCF3DDBEB}"/>
              </a:ext>
            </a:extLst>
          </p:cNvPr>
          <p:cNvPicPr>
            <a:picLocks noGrp="1" noChangeAspect="1"/>
          </p:cNvPicPr>
          <p:nvPr>
            <p:ph idx="1"/>
          </p:nvPr>
        </p:nvPicPr>
        <p:blipFill>
          <a:blip r:embed="rId2"/>
          <a:stretch>
            <a:fillRect/>
          </a:stretch>
        </p:blipFill>
        <p:spPr>
          <a:xfrm>
            <a:off x="838199" y="1868723"/>
            <a:ext cx="2648578" cy="1646693"/>
          </a:xfrm>
          <a:prstGeom prst="rect">
            <a:avLst/>
          </a:prstGeom>
        </p:spPr>
      </p:pic>
      <p:pic>
        <p:nvPicPr>
          <p:cNvPr id="17" name="Picture 16">
            <a:extLst>
              <a:ext uri="{FF2B5EF4-FFF2-40B4-BE49-F238E27FC236}">
                <a16:creationId xmlns:a16="http://schemas.microsoft.com/office/drawing/2014/main" id="{92BEA1A4-14BE-BA0F-4ECD-7CF896360EA7}"/>
              </a:ext>
            </a:extLst>
          </p:cNvPr>
          <p:cNvPicPr>
            <a:picLocks noChangeAspect="1"/>
          </p:cNvPicPr>
          <p:nvPr/>
        </p:nvPicPr>
        <p:blipFill>
          <a:blip r:embed="rId3"/>
          <a:stretch>
            <a:fillRect/>
          </a:stretch>
        </p:blipFill>
        <p:spPr>
          <a:xfrm>
            <a:off x="4773080" y="1782306"/>
            <a:ext cx="3610479" cy="1819529"/>
          </a:xfrm>
          <a:prstGeom prst="rect">
            <a:avLst/>
          </a:prstGeom>
        </p:spPr>
      </p:pic>
      <p:pic>
        <p:nvPicPr>
          <p:cNvPr id="19" name="Picture 18">
            <a:extLst>
              <a:ext uri="{FF2B5EF4-FFF2-40B4-BE49-F238E27FC236}">
                <a16:creationId xmlns:a16="http://schemas.microsoft.com/office/drawing/2014/main" id="{9078C7CE-D5F3-BB23-F9DF-AE935B893439}"/>
              </a:ext>
            </a:extLst>
          </p:cNvPr>
          <p:cNvPicPr>
            <a:picLocks noChangeAspect="1"/>
          </p:cNvPicPr>
          <p:nvPr/>
        </p:nvPicPr>
        <p:blipFill>
          <a:blip r:embed="rId4"/>
          <a:stretch>
            <a:fillRect/>
          </a:stretch>
        </p:blipFill>
        <p:spPr>
          <a:xfrm>
            <a:off x="9372206" y="1722621"/>
            <a:ext cx="2819794" cy="1943371"/>
          </a:xfrm>
          <a:prstGeom prst="rect">
            <a:avLst/>
          </a:prstGeom>
        </p:spPr>
      </p:pic>
      <p:pic>
        <p:nvPicPr>
          <p:cNvPr id="21" name="Picture 20">
            <a:extLst>
              <a:ext uri="{FF2B5EF4-FFF2-40B4-BE49-F238E27FC236}">
                <a16:creationId xmlns:a16="http://schemas.microsoft.com/office/drawing/2014/main" id="{C79E066B-357B-312F-1B89-91EF5B834D6F}"/>
              </a:ext>
            </a:extLst>
          </p:cNvPr>
          <p:cNvPicPr>
            <a:picLocks noChangeAspect="1"/>
          </p:cNvPicPr>
          <p:nvPr/>
        </p:nvPicPr>
        <p:blipFill>
          <a:blip r:embed="rId5"/>
          <a:stretch>
            <a:fillRect/>
          </a:stretch>
        </p:blipFill>
        <p:spPr>
          <a:xfrm>
            <a:off x="9457814" y="4616142"/>
            <a:ext cx="2648577" cy="1427941"/>
          </a:xfrm>
          <a:prstGeom prst="rect">
            <a:avLst/>
          </a:prstGeom>
        </p:spPr>
      </p:pic>
      <p:cxnSp>
        <p:nvCxnSpPr>
          <p:cNvPr id="23" name="Straight Arrow Connector 22">
            <a:extLst>
              <a:ext uri="{FF2B5EF4-FFF2-40B4-BE49-F238E27FC236}">
                <a16:creationId xmlns:a16="http://schemas.microsoft.com/office/drawing/2014/main" id="{BB988F33-CB08-2FE7-862A-8BD3C01041D4}"/>
              </a:ext>
            </a:extLst>
          </p:cNvPr>
          <p:cNvCxnSpPr>
            <a:stCxn id="15" idx="3"/>
            <a:endCxn id="17" idx="1"/>
          </p:cNvCxnSpPr>
          <p:nvPr/>
        </p:nvCxnSpPr>
        <p:spPr>
          <a:xfrm>
            <a:off x="3486777" y="2692070"/>
            <a:ext cx="128630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AC28CE-E53C-EC72-89EC-21D7FC51B65A}"/>
              </a:ext>
            </a:extLst>
          </p:cNvPr>
          <p:cNvCxnSpPr>
            <a:stCxn id="17" idx="3"/>
            <a:endCxn id="19" idx="1"/>
          </p:cNvCxnSpPr>
          <p:nvPr/>
        </p:nvCxnSpPr>
        <p:spPr>
          <a:xfrm>
            <a:off x="8383559" y="2692071"/>
            <a:ext cx="988647" cy="2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C107DF9A-E8BC-4301-9A90-EFD374CC9DFB}"/>
              </a:ext>
            </a:extLst>
          </p:cNvPr>
          <p:cNvCxnSpPr>
            <a:stCxn id="19" idx="2"/>
            <a:endCxn id="21" idx="0"/>
          </p:cNvCxnSpPr>
          <p:nvPr/>
        </p:nvCxnSpPr>
        <p:spPr>
          <a:xfrm>
            <a:off x="10782103" y="3665992"/>
            <a:ext cx="0" cy="950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619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7C5EC-70A4-A870-FE66-A8C0CACC59F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632713-03F6-ADED-6029-6453339F270D}"/>
              </a:ext>
            </a:extLst>
          </p:cNvPr>
          <p:cNvSpPr>
            <a:spLocks noGrp="1"/>
          </p:cNvSpPr>
          <p:nvPr>
            <p:ph idx="1"/>
          </p:nvPr>
        </p:nvSpPr>
        <p:spPr>
          <a:xfrm>
            <a:off x="838200" y="1459832"/>
            <a:ext cx="10776284" cy="5398168"/>
          </a:xfrm>
        </p:spPr>
        <p:txBody>
          <a:bodyPr>
            <a:normAutofit/>
          </a:bodyPr>
          <a:lstStyle/>
          <a:p>
            <a:r>
              <a:rPr lang="en-US" dirty="0"/>
              <a:t>Scheduling takes the machine instructions generated during instruction selection and determines a good execution order. Although the instructions may already be ordered in some logical fashion, this stage can reorder instructions based on the constraints and opportunities of the target machine.</a:t>
            </a:r>
          </a:p>
          <a:p>
            <a:r>
              <a:rPr lang="en-US" dirty="0"/>
              <a:t>LLVM uses a scheduling DAG to model data dependencies between instructions.</a:t>
            </a:r>
          </a:p>
          <a:p>
            <a:r>
              <a:rPr lang="en-US" dirty="0"/>
              <a:t>The result of this stage is a legal and optimized instruction order that adheres to the constraints of the target CPU. This new ordering may expose more opportunities for coalescing or removing redundant instructions in the next optimization passes.</a:t>
            </a:r>
          </a:p>
        </p:txBody>
      </p:sp>
      <p:sp>
        <p:nvSpPr>
          <p:cNvPr id="6" name="Title 1">
            <a:extLst>
              <a:ext uri="{FF2B5EF4-FFF2-40B4-BE49-F238E27FC236}">
                <a16:creationId xmlns:a16="http://schemas.microsoft.com/office/drawing/2014/main" id="{FE3BC092-C92F-BCE7-2E06-E2FF9A26D170}"/>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Scheduling and Formation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182075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AD5B3-672B-296E-7C8E-6C98E61D2A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4D2F1-BE56-CFD6-E531-35CB8B3E1207}"/>
              </a:ext>
            </a:extLst>
          </p:cNvPr>
          <p:cNvSpPr>
            <a:spLocks noGrp="1"/>
          </p:cNvSpPr>
          <p:nvPr>
            <p:ph idx="1"/>
          </p:nvPr>
        </p:nvSpPr>
        <p:spPr>
          <a:xfrm>
            <a:off x="838200" y="1459832"/>
            <a:ext cx="10776284" cy="5398168"/>
          </a:xfrm>
        </p:spPr>
        <p:txBody>
          <a:bodyPr>
            <a:normAutofit/>
          </a:bodyPr>
          <a:lstStyle/>
          <a:p>
            <a:r>
              <a:rPr lang="en-US" dirty="0"/>
              <a:t>Each node represents a machine instruction, and the edges encode dependencies like register reads/writes or memory accesses. The scheduler respects these dependencies while trying to minimize pipeline stalls and utilize instruction-level parallelism (ILP). It also considers whether certain instructions can be issued in parallel on superscalar architectures.</a:t>
            </a:r>
            <a:endParaRPr lang="en-US" dirty="0">
              <a:highlight>
                <a:srgbClr val="FFFF00"/>
              </a:highlight>
            </a:endParaRPr>
          </a:p>
        </p:txBody>
      </p:sp>
      <p:sp>
        <p:nvSpPr>
          <p:cNvPr id="6" name="Title 1">
            <a:extLst>
              <a:ext uri="{FF2B5EF4-FFF2-40B4-BE49-F238E27FC236}">
                <a16:creationId xmlns:a16="http://schemas.microsoft.com/office/drawing/2014/main" id="{980869CB-8BFC-EA4B-20F2-23B30F5C9B7A}"/>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Scheduling and Formation(scheduling DAG )</a:t>
            </a:r>
            <a:endParaRPr lang="en-US" dirty="0">
              <a:solidFill>
                <a:schemeClr val="tx2">
                  <a:lumMod val="50000"/>
                  <a:lumOff val="50000"/>
                </a:schemeClr>
              </a:solidFill>
            </a:endParaRPr>
          </a:p>
        </p:txBody>
      </p:sp>
      <p:sp>
        <p:nvSpPr>
          <p:cNvPr id="2" name="Content Placeholder 2">
            <a:extLst>
              <a:ext uri="{FF2B5EF4-FFF2-40B4-BE49-F238E27FC236}">
                <a16:creationId xmlns:a16="http://schemas.microsoft.com/office/drawing/2014/main" id="{E39A5A6E-6CFA-7EB9-750E-7FC4E0AA61E0}"/>
              </a:ext>
            </a:extLst>
          </p:cNvPr>
          <p:cNvSpPr txBox="1">
            <a:spLocks/>
          </p:cNvSpPr>
          <p:nvPr/>
        </p:nvSpPr>
        <p:spPr>
          <a:xfrm>
            <a:off x="3413760" y="4158916"/>
            <a:ext cx="6598920" cy="51836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4400" b="1" dirty="0">
              <a:solidFill>
                <a:srgbClr val="FF0000"/>
              </a:solidFill>
            </a:endParaRPr>
          </a:p>
        </p:txBody>
      </p:sp>
      <p:pic>
        <p:nvPicPr>
          <p:cNvPr id="5" name="Picture 4">
            <a:extLst>
              <a:ext uri="{FF2B5EF4-FFF2-40B4-BE49-F238E27FC236}">
                <a16:creationId xmlns:a16="http://schemas.microsoft.com/office/drawing/2014/main" id="{6ECDC9CF-091F-2CE3-616A-B77B28BAE892}"/>
              </a:ext>
            </a:extLst>
          </p:cNvPr>
          <p:cNvPicPr>
            <a:picLocks noChangeAspect="1"/>
          </p:cNvPicPr>
          <p:nvPr/>
        </p:nvPicPr>
        <p:blipFill>
          <a:blip r:embed="rId2"/>
          <a:stretch>
            <a:fillRect/>
          </a:stretch>
        </p:blipFill>
        <p:spPr>
          <a:xfrm>
            <a:off x="414467" y="4005342"/>
            <a:ext cx="4067743" cy="1829055"/>
          </a:xfrm>
          <a:prstGeom prst="rect">
            <a:avLst/>
          </a:prstGeom>
        </p:spPr>
      </p:pic>
      <p:pic>
        <p:nvPicPr>
          <p:cNvPr id="8" name="Picture 7">
            <a:extLst>
              <a:ext uri="{FF2B5EF4-FFF2-40B4-BE49-F238E27FC236}">
                <a16:creationId xmlns:a16="http://schemas.microsoft.com/office/drawing/2014/main" id="{2DB49ADA-CAEA-A0FF-1938-60A3B136D770}"/>
              </a:ext>
            </a:extLst>
          </p:cNvPr>
          <p:cNvPicPr>
            <a:picLocks noChangeAspect="1"/>
          </p:cNvPicPr>
          <p:nvPr/>
        </p:nvPicPr>
        <p:blipFill>
          <a:blip r:embed="rId3"/>
          <a:stretch>
            <a:fillRect/>
          </a:stretch>
        </p:blipFill>
        <p:spPr>
          <a:xfrm>
            <a:off x="5241106" y="4029157"/>
            <a:ext cx="3419952" cy="1781424"/>
          </a:xfrm>
          <a:prstGeom prst="rect">
            <a:avLst/>
          </a:prstGeom>
        </p:spPr>
      </p:pic>
      <p:pic>
        <p:nvPicPr>
          <p:cNvPr id="10" name="Picture 9">
            <a:extLst>
              <a:ext uri="{FF2B5EF4-FFF2-40B4-BE49-F238E27FC236}">
                <a16:creationId xmlns:a16="http://schemas.microsoft.com/office/drawing/2014/main" id="{80B61507-34D7-FDDF-43ED-1AA5AD885D08}"/>
              </a:ext>
            </a:extLst>
          </p:cNvPr>
          <p:cNvPicPr>
            <a:picLocks noChangeAspect="1"/>
          </p:cNvPicPr>
          <p:nvPr/>
        </p:nvPicPr>
        <p:blipFill>
          <a:blip r:embed="rId4"/>
          <a:stretch>
            <a:fillRect/>
          </a:stretch>
        </p:blipFill>
        <p:spPr>
          <a:xfrm>
            <a:off x="9419955" y="4095841"/>
            <a:ext cx="2357578" cy="1648055"/>
          </a:xfrm>
          <a:prstGeom prst="rect">
            <a:avLst/>
          </a:prstGeom>
        </p:spPr>
      </p:pic>
      <p:cxnSp>
        <p:nvCxnSpPr>
          <p:cNvPr id="16" name="Straight Arrow Connector 15">
            <a:extLst>
              <a:ext uri="{FF2B5EF4-FFF2-40B4-BE49-F238E27FC236}">
                <a16:creationId xmlns:a16="http://schemas.microsoft.com/office/drawing/2014/main" id="{C8F5FAA8-C085-BEE8-3C93-CE96334C109D}"/>
              </a:ext>
            </a:extLst>
          </p:cNvPr>
          <p:cNvCxnSpPr>
            <a:cxnSpLocks/>
            <a:stCxn id="5" idx="3"/>
            <a:endCxn id="8" idx="1"/>
          </p:cNvCxnSpPr>
          <p:nvPr/>
        </p:nvCxnSpPr>
        <p:spPr>
          <a:xfrm flipV="1">
            <a:off x="4482210" y="4919869"/>
            <a:ext cx="75889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0073DA8C-46DC-400D-B01F-2D67487E63D0}"/>
              </a:ext>
            </a:extLst>
          </p:cNvPr>
          <p:cNvCxnSpPr>
            <a:cxnSpLocks/>
            <a:stCxn id="8" idx="3"/>
            <a:endCxn id="10" idx="1"/>
          </p:cNvCxnSpPr>
          <p:nvPr/>
        </p:nvCxnSpPr>
        <p:spPr>
          <a:xfrm>
            <a:off x="8661058" y="4919869"/>
            <a:ext cx="75889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8279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62CD-9845-A536-ABC7-4E2994F9CC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6D634B-1FCA-A373-CAF2-409B26EB669B}"/>
              </a:ext>
            </a:extLst>
          </p:cNvPr>
          <p:cNvSpPr>
            <a:spLocks noGrp="1"/>
          </p:cNvSpPr>
          <p:nvPr>
            <p:ph idx="1"/>
          </p:nvPr>
        </p:nvSpPr>
        <p:spPr>
          <a:xfrm>
            <a:off x="838199" y="1459832"/>
            <a:ext cx="10824411" cy="5398168"/>
          </a:xfrm>
        </p:spPr>
        <p:txBody>
          <a:bodyPr>
            <a:normAutofit fontScale="92500"/>
          </a:bodyPr>
          <a:lstStyle/>
          <a:p>
            <a:r>
              <a:rPr lang="en-US" dirty="0"/>
              <a:t>At this stage, the Machine Instructions are still in SSA (Static Single Assignment) form, which facilitates machine-level optimizations that are not feasible earlier. SSA form ensures each virtual register is assigned exactly once, which simplifies dataflow analysis and transformation.</a:t>
            </a:r>
          </a:p>
          <a:p>
            <a:r>
              <a:rPr lang="en-US" dirty="0"/>
              <a:t>Peephole optimizations involve looking at small windows (or "peepholes") of code to find short sequences that can be replaced with more efficient equivalents. For example, an add x, 0 could be removed entirely, or a mov r1, r2 followed by mov r2, r1 might be eliminated. These local transformations improve code quality without needing global context.</a:t>
            </a:r>
          </a:p>
          <a:p>
            <a:r>
              <a:rPr lang="en-US" dirty="0"/>
              <a:t> This phase improves the cleanliness and efficiency of the instruction stream before physical register pressure forces compromises. It acts as a bridge between high-level correctness and low-level optimization, and it has a measurable impact on the final code size and performance.</a:t>
            </a:r>
          </a:p>
          <a:p>
            <a:endParaRPr lang="en-US" dirty="0"/>
          </a:p>
        </p:txBody>
      </p:sp>
      <p:sp>
        <p:nvSpPr>
          <p:cNvPr id="6" name="Title 1">
            <a:extLst>
              <a:ext uri="{FF2B5EF4-FFF2-40B4-BE49-F238E27FC236}">
                <a16:creationId xmlns:a16="http://schemas.microsoft.com/office/drawing/2014/main" id="{AF1174A2-8E73-586F-B747-085A28FED9EE}"/>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SSA-based Machine Code Optimizations</a:t>
            </a:r>
            <a:endParaRPr lang="en-US" dirty="0">
              <a:solidFill>
                <a:schemeClr val="tx2">
                  <a:lumMod val="50000"/>
                  <a:lumOff val="50000"/>
                </a:schemeClr>
              </a:solidFill>
            </a:endParaRPr>
          </a:p>
        </p:txBody>
      </p:sp>
    </p:spTree>
    <p:extLst>
      <p:ext uri="{BB962C8B-B14F-4D97-AF65-F5344CB8AC3E}">
        <p14:creationId xmlns:p14="http://schemas.microsoft.com/office/powerpoint/2010/main" val="1334185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72EA6-11B6-1472-D591-49A189ED53D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8369FE0-E391-FA90-E609-83703373BE79}"/>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SSA-based Machine Code Optimizations(Peephole)</a:t>
            </a:r>
            <a:endParaRPr lang="en-US" dirty="0">
              <a:solidFill>
                <a:schemeClr val="tx2">
                  <a:lumMod val="50000"/>
                  <a:lumOff val="50000"/>
                </a:schemeClr>
              </a:solidFill>
            </a:endParaRPr>
          </a:p>
        </p:txBody>
      </p:sp>
      <p:sp>
        <p:nvSpPr>
          <p:cNvPr id="2" name="Content Placeholder 2">
            <a:extLst>
              <a:ext uri="{FF2B5EF4-FFF2-40B4-BE49-F238E27FC236}">
                <a16:creationId xmlns:a16="http://schemas.microsoft.com/office/drawing/2014/main" id="{AA85C3B0-3B35-C73A-9BB8-34E4978FE222}"/>
              </a:ext>
            </a:extLst>
          </p:cNvPr>
          <p:cNvSpPr>
            <a:spLocks noGrp="1"/>
          </p:cNvSpPr>
          <p:nvPr>
            <p:ph idx="1"/>
          </p:nvPr>
        </p:nvSpPr>
        <p:spPr>
          <a:xfrm>
            <a:off x="0" y="1600200"/>
            <a:ext cx="12192000" cy="5158410"/>
          </a:xfrm>
        </p:spPr>
        <p:txBody>
          <a:bodyPr>
            <a:normAutofit/>
          </a:bodyPr>
          <a:lstStyle/>
          <a:p>
            <a:pPr marL="0" indent="0">
              <a:buNone/>
            </a:pPr>
            <a:endParaRPr lang="en-US" sz="1600" b="1" dirty="0"/>
          </a:p>
          <a:p>
            <a:r>
              <a:rPr lang="en-US" b="1" dirty="0"/>
              <a:t>Peephole optimization</a:t>
            </a:r>
            <a:r>
              <a:rPr lang="en-US" dirty="0"/>
              <a:t> is a </a:t>
            </a:r>
            <a:r>
              <a:rPr lang="en-US" i="1" dirty="0"/>
              <a:t>local</a:t>
            </a:r>
            <a:r>
              <a:rPr lang="en-US" dirty="0"/>
              <a:t> optimization technique that looks at </a:t>
            </a:r>
            <a:r>
              <a:rPr lang="en-US" b="1" dirty="0"/>
              <a:t>small windows ("peepholes") of instructions</a:t>
            </a:r>
            <a:r>
              <a:rPr lang="en-US" dirty="0"/>
              <a:t> and replaces inefficient sequences with faster/simpler ones.</a:t>
            </a:r>
          </a:p>
          <a:p>
            <a:r>
              <a:rPr lang="en-US" dirty="0"/>
              <a:t>These are </a:t>
            </a:r>
            <a:r>
              <a:rPr lang="en-US" b="1" dirty="0"/>
              <a:t>target-specific</a:t>
            </a:r>
            <a:r>
              <a:rPr lang="en-US" dirty="0"/>
              <a:t> and operate on </a:t>
            </a:r>
            <a:r>
              <a:rPr lang="en-US" b="1" dirty="0"/>
              <a:t>Machine Instructions</a:t>
            </a:r>
            <a:r>
              <a:rPr lang="en-US" dirty="0"/>
              <a:t>, not on LLVM IR.</a:t>
            </a:r>
          </a:p>
          <a:p>
            <a:r>
              <a:rPr lang="en-US" dirty="0"/>
              <a:t>LLVM performs </a:t>
            </a:r>
            <a:r>
              <a:rPr lang="en-US" b="1" dirty="0"/>
              <a:t>SSA-based optimizations</a:t>
            </a:r>
            <a:r>
              <a:rPr lang="en-US" dirty="0"/>
              <a:t> not only at IR level but also during code generation through </a:t>
            </a:r>
            <a:r>
              <a:rPr lang="en-US" b="1" dirty="0"/>
              <a:t>Machine SSA Form</a:t>
            </a:r>
            <a:r>
              <a:rPr lang="en-US" dirty="0"/>
              <a:t>, before final lowering.</a:t>
            </a:r>
          </a:p>
          <a:p>
            <a:endParaRPr lang="en-US" sz="1600" dirty="0"/>
          </a:p>
          <a:p>
            <a:pPr marL="0" indent="0">
              <a:buNone/>
            </a:pPr>
            <a:endParaRPr lang="en-US" sz="1600" dirty="0"/>
          </a:p>
          <a:p>
            <a:pPr marL="0" indent="0">
              <a:buNone/>
            </a:pPr>
            <a:endParaRPr lang="en-US" sz="4400" b="1" dirty="0">
              <a:solidFill>
                <a:srgbClr val="FF0000"/>
              </a:solidFill>
            </a:endParaRPr>
          </a:p>
        </p:txBody>
      </p:sp>
    </p:spTree>
    <p:extLst>
      <p:ext uri="{BB962C8B-B14F-4D97-AF65-F5344CB8AC3E}">
        <p14:creationId xmlns:p14="http://schemas.microsoft.com/office/powerpoint/2010/main" val="384142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509D-CC2D-F9BA-4B09-3715FB91A4E4}"/>
              </a:ext>
            </a:extLst>
          </p:cNvPr>
          <p:cNvSpPr>
            <a:spLocks noGrp="1"/>
          </p:cNvSpPr>
          <p:nvPr>
            <p:ph type="title"/>
          </p:nvPr>
        </p:nvSpPr>
        <p:spPr>
          <a:xfrm>
            <a:off x="178904" y="178904"/>
            <a:ext cx="11174896" cy="1646721"/>
          </a:xfrm>
        </p:spPr>
        <p:txBody>
          <a:bodyPr>
            <a:normAutofit fontScale="90000"/>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dirty="0">
                <a:solidFill>
                  <a:schemeClr val="tx2">
                    <a:lumMod val="50000"/>
                    <a:lumOff val="50000"/>
                  </a:schemeClr>
                </a:solidFill>
              </a:rPr>
              <a:t>SSA-based Machine Code Optimizations(Peephole)</a:t>
            </a:r>
            <a:endParaRPr lang="en-US" dirty="0"/>
          </a:p>
        </p:txBody>
      </p:sp>
      <p:sp>
        <p:nvSpPr>
          <p:cNvPr id="4" name="Rectangle 1">
            <a:extLst>
              <a:ext uri="{FF2B5EF4-FFF2-40B4-BE49-F238E27FC236}">
                <a16:creationId xmlns:a16="http://schemas.microsoft.com/office/drawing/2014/main" id="{DE9DBFA8-FCAB-F4E7-AD3D-CB0C9B087264}"/>
              </a:ext>
            </a:extLst>
          </p:cNvPr>
          <p:cNvSpPr>
            <a:spLocks noGrp="1" noChangeArrowheads="1"/>
          </p:cNvSpPr>
          <p:nvPr>
            <p:ph idx="1"/>
          </p:nvPr>
        </p:nvSpPr>
        <p:spPr bwMode="auto">
          <a:xfrm>
            <a:off x="838200" y="1608335"/>
            <a:ext cx="10899913"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Redundant Instruction Elimination</a:t>
            </a:r>
            <a:endParaRPr kumimoji="0" lang="en-US" altLang="en-US" sz="24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Unicode MS" panose="020B060402020202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Unicode MS" panose="020B0604020202020204" pitchFamily="34" charset="-128"/>
              </a:rPr>
              <a:t>        Ex :- %1 = add i32 %a, 0 ; redundant, just use %a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Combine Instructions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Ex:- replace </a:t>
            </a:r>
            <a:r>
              <a:rPr kumimoji="0" lang="en-US" altLang="en-US" sz="1600" b="0" i="0" u="none" strike="noStrike" cap="none" normalizeH="0" baseline="0" dirty="0">
                <a:ln>
                  <a:noFill/>
                </a:ln>
                <a:solidFill>
                  <a:schemeClr val="tx1"/>
                </a:solidFill>
                <a:effectLst/>
                <a:latin typeface="Arial Unicode MS" panose="020B0604020202020204" pitchFamily="34" charset="-128"/>
              </a:rPr>
              <a:t>mov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rax</a:t>
            </a:r>
            <a:r>
              <a:rPr kumimoji="0" lang="en-US" altLang="en-US" sz="1600" b="0" i="0" u="none" strike="noStrike" cap="none" normalizeH="0" baseline="0" dirty="0">
                <a:ln>
                  <a:noFill/>
                </a:ln>
                <a:solidFill>
                  <a:schemeClr val="tx1"/>
                </a:solidFill>
                <a:effectLst/>
                <a:latin typeface="Arial Unicode MS" panose="020B0604020202020204" pitchFamily="34" charset="-128"/>
              </a:rPr>
              <a:t>, 0; add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rax</a:t>
            </a:r>
            <a:r>
              <a:rPr kumimoji="0" lang="en-US" altLang="en-US" sz="1600" b="0" i="0" u="none" strike="noStrike" cap="none" normalizeH="0" baseline="0" dirty="0">
                <a:ln>
                  <a:noFill/>
                </a:ln>
                <a:solidFill>
                  <a:schemeClr val="tx1"/>
                </a:solidFill>
                <a:effectLst/>
                <a:latin typeface="Arial Unicode MS" panose="020B0604020202020204" pitchFamily="34" charset="-128"/>
              </a:rPr>
              <a:t>,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rbx</a:t>
            </a:r>
            <a:r>
              <a:rPr kumimoji="0" lang="en-US" altLang="en-US" sz="1600" b="0" i="0" u="none" strike="noStrike" cap="none" normalizeH="0" baseline="0" dirty="0">
                <a:ln>
                  <a:noFill/>
                </a:ln>
                <a:solidFill>
                  <a:schemeClr val="tx1"/>
                </a:solidFill>
                <a:effectLst/>
              </a:rPr>
              <a:t> → </a:t>
            </a:r>
            <a:r>
              <a:rPr kumimoji="0" lang="en-US" altLang="en-US" sz="1600" b="0" i="0" u="none" strike="noStrike" cap="none" normalizeH="0" baseline="0" dirty="0">
                <a:ln>
                  <a:noFill/>
                </a:ln>
                <a:solidFill>
                  <a:schemeClr val="tx1"/>
                </a:solidFill>
                <a:effectLst/>
                <a:latin typeface="Arial Unicode MS" panose="020B0604020202020204" pitchFamily="34" charset="-128"/>
              </a:rPr>
              <a:t>mov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rax</a:t>
            </a:r>
            <a:r>
              <a:rPr kumimoji="0" lang="en-US" altLang="en-US" sz="1600" b="0" i="0" u="none" strike="noStrike" cap="none" normalizeH="0" baseline="0" dirty="0">
                <a:ln>
                  <a:noFill/>
                </a:ln>
                <a:solidFill>
                  <a:schemeClr val="tx1"/>
                </a:solidFill>
                <a:effectLst/>
                <a:latin typeface="Arial Unicode MS" panose="020B0604020202020204" pitchFamily="34" charset="-128"/>
              </a:rPr>
              <a:t>,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rbx</a:t>
            </a:r>
            <a:endParaRPr kumimoji="0" lang="en-US" altLang="en-US" sz="1600" b="0" i="0" u="none" strike="noStrike" cap="none" normalizeH="0" baseline="0" dirty="0">
              <a:ln>
                <a:noFill/>
              </a:ln>
              <a:solidFill>
                <a:schemeClr val="tx1"/>
              </a:solidFill>
              <a:effectLst/>
              <a:latin typeface="Arial Unicode MS" panose="020B0604020202020204" pitchFamily="34" charset="-128"/>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Fold Loads/Stores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If a </a:t>
            </a:r>
            <a:r>
              <a:rPr kumimoji="0" lang="en-US" altLang="en-US" sz="1600" b="0" i="0" u="none" strike="noStrike" cap="none" normalizeH="0" baseline="0" dirty="0">
                <a:ln>
                  <a:noFill/>
                </a:ln>
                <a:solidFill>
                  <a:schemeClr val="tx1"/>
                </a:solidFill>
                <a:effectLst/>
                <a:latin typeface="Arial Unicode MS" panose="020B0604020202020204" pitchFamily="34" charset="-128"/>
              </a:rPr>
              <a:t>load</a:t>
            </a:r>
            <a:r>
              <a:rPr kumimoji="0" lang="en-US" altLang="en-US" sz="1600" b="0" i="0" u="none" strike="noStrike" cap="none" normalizeH="0" baseline="0" dirty="0">
                <a:ln>
                  <a:noFill/>
                </a:ln>
                <a:solidFill>
                  <a:schemeClr val="tx1"/>
                </a:solidFill>
                <a:effectLst/>
              </a:rPr>
              <a:t> is immediately followed by an operation, and the architecture supports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load+op</a:t>
            </a:r>
            <a:r>
              <a:rPr kumimoji="0" lang="en-US" altLang="en-US" sz="1600" b="0" i="0" u="none" strike="noStrike" cap="none" normalizeH="0" baseline="0" dirty="0">
                <a:ln>
                  <a:noFill/>
                </a:ln>
                <a:solidFill>
                  <a:schemeClr val="tx1"/>
                </a:solidFill>
                <a:effectLst/>
              </a:rPr>
              <a:t>, combine them</a:t>
            </a:r>
            <a:r>
              <a:rPr kumimoji="0" lang="en-US" altLang="en-US" sz="8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Strength Reduction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Replace expensive ops like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mul</a:t>
            </a:r>
            <a:r>
              <a:rPr kumimoji="0" lang="en-US" altLang="en-US" sz="1600" b="0" i="0" u="none" strike="noStrike" cap="none" normalizeH="0" baseline="0" dirty="0">
                <a:ln>
                  <a:noFill/>
                </a:ln>
                <a:solidFill>
                  <a:schemeClr val="tx1"/>
                </a:solidFill>
                <a:effectLst/>
              </a:rPr>
              <a:t> by powers of 2 with </a:t>
            </a:r>
            <a:r>
              <a:rPr kumimoji="0" lang="en-US" altLang="en-US" sz="1600" b="0" i="0" u="none" strike="noStrike" cap="none" normalizeH="0" baseline="0" dirty="0" err="1">
                <a:ln>
                  <a:noFill/>
                </a:ln>
                <a:solidFill>
                  <a:schemeClr val="tx1"/>
                </a:solidFill>
                <a:effectLst/>
                <a:latin typeface="Arial Unicode MS" panose="020B0604020202020204" pitchFamily="34" charset="-128"/>
              </a:rPr>
              <a:t>shl</a:t>
            </a:r>
            <a:r>
              <a:rPr kumimoji="0" lang="en-US" altLang="en-US" sz="16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Arial" panose="020B0604020202020204" pitchFamily="34" charset="0"/>
              </a:rPr>
              <a:t>Copy Propagation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Eliminate unnecessary copies if the SSA version already exists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9054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81AAC-1004-1918-C17F-8A3EA43561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278BB-B846-0762-7C8A-D5678313B492}"/>
              </a:ext>
            </a:extLst>
          </p:cNvPr>
          <p:cNvSpPr>
            <a:spLocks noGrp="1"/>
          </p:cNvSpPr>
          <p:nvPr>
            <p:ph idx="1"/>
          </p:nvPr>
        </p:nvSpPr>
        <p:spPr>
          <a:xfrm>
            <a:off x="838200" y="1459832"/>
            <a:ext cx="10776284" cy="5398168"/>
          </a:xfrm>
        </p:spPr>
        <p:txBody>
          <a:bodyPr>
            <a:normAutofit/>
          </a:bodyPr>
          <a:lstStyle/>
          <a:p>
            <a:r>
              <a:rPr lang="en-US" dirty="0"/>
              <a:t>In this critical stage, LLVM maps virtual registers (used so far) to physical registers provided by the target CPU. Since hardware has a limited number of physical registers, this process must be handled carefully to avoid spilling (storing data in memory).</a:t>
            </a:r>
          </a:p>
          <a:p>
            <a:r>
              <a:rPr lang="en-US" dirty="0"/>
              <a:t>LLVM supports multiple allocators, but the greedy allocator is widely used for its balance of performance and simplicity.</a:t>
            </a:r>
          </a:p>
          <a:p>
            <a:r>
              <a:rPr lang="en-US" dirty="0"/>
              <a:t>Register allocation significantly impacts performance because spilled values require extra memory accesses. The more effective the allocator is in keeping values in registers, the faster the final program will run. After this step, the code now uses concrete, real hardware registers.</a:t>
            </a:r>
          </a:p>
        </p:txBody>
      </p:sp>
      <p:sp>
        <p:nvSpPr>
          <p:cNvPr id="6" name="Title 1">
            <a:extLst>
              <a:ext uri="{FF2B5EF4-FFF2-40B4-BE49-F238E27FC236}">
                <a16:creationId xmlns:a16="http://schemas.microsoft.com/office/drawing/2014/main" id="{8F02814B-3C89-ABA6-D61A-1FC8F22BFBD5}"/>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Register Allocation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370649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BFD91-7CA4-0D33-DCCD-1B36CE07A6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71E70F-0A6A-52C5-63AF-ACD93CF34491}"/>
              </a:ext>
            </a:extLst>
          </p:cNvPr>
          <p:cNvSpPr>
            <a:spLocks noGrp="1"/>
          </p:cNvSpPr>
          <p:nvPr>
            <p:ph idx="1"/>
          </p:nvPr>
        </p:nvSpPr>
        <p:spPr>
          <a:xfrm>
            <a:off x="838200" y="1459832"/>
            <a:ext cx="10776284" cy="5398168"/>
          </a:xfrm>
        </p:spPr>
        <p:txBody>
          <a:bodyPr>
            <a:normAutofit/>
          </a:bodyPr>
          <a:lstStyle/>
          <a:p>
            <a:r>
              <a:rPr lang="en-US" dirty="0"/>
              <a:t>It uses a linear scan strategy to walk through the "live intervals" of registers and try to assign them physical registers without conflict. If a conflict arises and no free physical register is available, the allocator decides which value to "spill" based on cost models.</a:t>
            </a:r>
          </a:p>
          <a:p>
            <a:r>
              <a:rPr lang="en-US" dirty="0"/>
              <a:t>The greedy allocator also includes register coalescing to eliminate unnecessary copy instructions (e.g., moving data between virtual registers that could be assigned the same physical register). It is designed to scale well for large functions and interact smoothly with the instruction scheduler.</a:t>
            </a:r>
          </a:p>
        </p:txBody>
      </p:sp>
      <p:sp>
        <p:nvSpPr>
          <p:cNvPr id="6" name="Title 1">
            <a:extLst>
              <a:ext uri="{FF2B5EF4-FFF2-40B4-BE49-F238E27FC236}">
                <a16:creationId xmlns:a16="http://schemas.microsoft.com/office/drawing/2014/main" id="{ED65A664-F833-419D-0B4D-7EF067C4DE9F}"/>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Register Allocation (Greedy allocators)</a:t>
            </a:r>
            <a:endParaRPr lang="en-US" dirty="0">
              <a:solidFill>
                <a:schemeClr val="tx2">
                  <a:lumMod val="50000"/>
                  <a:lumOff val="50000"/>
                </a:schemeClr>
              </a:solidFill>
            </a:endParaRPr>
          </a:p>
        </p:txBody>
      </p:sp>
    </p:spTree>
    <p:extLst>
      <p:ext uri="{BB962C8B-B14F-4D97-AF65-F5344CB8AC3E}">
        <p14:creationId xmlns:p14="http://schemas.microsoft.com/office/powerpoint/2010/main" val="3048447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829A9-F73E-0146-2B61-23FB5C90CF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2C3004-2AF1-03F4-0D9A-FC5E2DD2066C}"/>
              </a:ext>
            </a:extLst>
          </p:cNvPr>
          <p:cNvSpPr>
            <a:spLocks noGrp="1"/>
          </p:cNvSpPr>
          <p:nvPr>
            <p:ph idx="1"/>
          </p:nvPr>
        </p:nvSpPr>
        <p:spPr>
          <a:xfrm>
            <a:off x="838200" y="1459832"/>
            <a:ext cx="10881360" cy="5398168"/>
          </a:xfrm>
        </p:spPr>
        <p:txBody>
          <a:bodyPr>
            <a:normAutofit/>
          </a:bodyPr>
          <a:lstStyle/>
          <a:p>
            <a:r>
              <a:rPr lang="en-US" dirty="0"/>
              <a:t>Once registers are allocated and the stack layout is known, LLVM inserts prolog and epilog instructions at the beginning and end of each function. These instructions manage the call frame: setting up and tearing down stack space, saving and restoring callee-saved registers, and handling function return.</a:t>
            </a:r>
          </a:p>
          <a:p>
            <a:r>
              <a:rPr lang="en-US" dirty="0"/>
              <a:t>The prolog typically includes instructions to extend the stack (e.g., adjusting the stack pointer), save important registers to the stack, and set up the base pointer if needed. The epilog does the reverse: it restores the stack pointer and any saved registers before returning to the caller.</a:t>
            </a:r>
          </a:p>
          <a:p>
            <a:r>
              <a:rPr lang="en-US" dirty="0"/>
              <a:t>This stage ensures that generated functions obey the platform’s calling convention and interact correctly with external code, enabling interoperability with other functions and libraries.</a:t>
            </a:r>
          </a:p>
        </p:txBody>
      </p:sp>
      <p:sp>
        <p:nvSpPr>
          <p:cNvPr id="6" name="Title 1">
            <a:extLst>
              <a:ext uri="{FF2B5EF4-FFF2-40B4-BE49-F238E27FC236}">
                <a16:creationId xmlns:a16="http://schemas.microsoft.com/office/drawing/2014/main" id="{B3F77345-2CEF-30C2-4187-EFE5A113711C}"/>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Prolog/Epilog Insertion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124471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80C23-E7C0-8F0F-6860-BBE40DEBAA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04FC7E-6997-908C-73D5-E0CA1DFFBA4C}"/>
              </a:ext>
            </a:extLst>
          </p:cNvPr>
          <p:cNvSpPr>
            <a:spLocks noGrp="1"/>
          </p:cNvSpPr>
          <p:nvPr>
            <p:ph idx="1"/>
          </p:nvPr>
        </p:nvSpPr>
        <p:spPr>
          <a:xfrm>
            <a:off x="838200" y="1459832"/>
            <a:ext cx="10776284" cy="5398168"/>
          </a:xfrm>
        </p:spPr>
        <p:txBody>
          <a:bodyPr>
            <a:normAutofit/>
          </a:bodyPr>
          <a:lstStyle/>
          <a:p>
            <a:r>
              <a:rPr lang="en-US" dirty="0"/>
              <a:t>At this point, the program is nearly ready for emission, but LLVM performs late-stage optimizations that benefit from all earlier knowledge, such as actual register assignments and real stack offsets.</a:t>
            </a:r>
          </a:p>
          <a:p>
            <a:r>
              <a:rPr lang="en-US" dirty="0"/>
              <a:t>Because the machine code is now fully concretized, certain optimizations that would have been unsafe earlier become valid. For example, known register values or immediate values may enable constant folding or instruction simplification. Additionally, instruction sequences may now be safely replaced with faster alternatives if all their operands and effects are known.</a:t>
            </a:r>
          </a:p>
          <a:p>
            <a:r>
              <a:rPr lang="en-US" dirty="0"/>
              <a:t>Though minor in scope, these final cleanups help ensure the emitted code is compact, efficient, and fully tuned for the specific hardware.</a:t>
            </a:r>
          </a:p>
        </p:txBody>
      </p:sp>
      <p:sp>
        <p:nvSpPr>
          <p:cNvPr id="6" name="Title 1">
            <a:extLst>
              <a:ext uri="{FF2B5EF4-FFF2-40B4-BE49-F238E27FC236}">
                <a16:creationId xmlns:a16="http://schemas.microsoft.com/office/drawing/2014/main" id="{D914C21A-3689-BF3C-0137-EB2F1F298DAF}"/>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Late Machine Code Optimizations</a:t>
            </a:r>
            <a:endParaRPr lang="en-US" dirty="0">
              <a:solidFill>
                <a:schemeClr val="tx2">
                  <a:lumMod val="50000"/>
                  <a:lumOff val="50000"/>
                </a:schemeClr>
              </a:solidFill>
            </a:endParaRPr>
          </a:p>
        </p:txBody>
      </p:sp>
    </p:spTree>
    <p:extLst>
      <p:ext uri="{BB962C8B-B14F-4D97-AF65-F5344CB8AC3E}">
        <p14:creationId xmlns:p14="http://schemas.microsoft.com/office/powerpoint/2010/main" val="342255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CB0FB-86C0-1CFC-3F74-1FBA616C95B3}"/>
              </a:ext>
            </a:extLst>
          </p:cNvPr>
          <p:cNvSpPr>
            <a:spLocks noGrp="1"/>
          </p:cNvSpPr>
          <p:nvPr>
            <p:ph type="title"/>
          </p:nvPr>
        </p:nvSpPr>
        <p:spPr/>
        <p:txBody>
          <a:bodyPr/>
          <a:lstStyle/>
          <a:p>
            <a:r>
              <a:rPr lang="en-US" dirty="0">
                <a:solidFill>
                  <a:schemeClr val="tx2">
                    <a:lumMod val="75000"/>
                    <a:lumOff val="25000"/>
                  </a:schemeClr>
                </a:solidFill>
              </a:rPr>
              <a:t>What is LLVM Backend (</a:t>
            </a:r>
            <a:r>
              <a:rPr lang="en-US" dirty="0" err="1">
                <a:solidFill>
                  <a:schemeClr val="tx2">
                    <a:lumMod val="75000"/>
                    <a:lumOff val="25000"/>
                  </a:schemeClr>
                </a:solidFill>
              </a:rPr>
              <a:t>llc</a:t>
            </a:r>
            <a:r>
              <a:rPr lang="en-US" dirty="0">
                <a:solidFill>
                  <a:schemeClr val="tx2">
                    <a:lumMod val="75000"/>
                    <a:lumOff val="25000"/>
                  </a:schemeClr>
                </a:solidFill>
              </a:rPr>
              <a:t>)</a:t>
            </a:r>
          </a:p>
        </p:txBody>
      </p:sp>
      <p:sp>
        <p:nvSpPr>
          <p:cNvPr id="3" name="Content Placeholder 2">
            <a:extLst>
              <a:ext uri="{FF2B5EF4-FFF2-40B4-BE49-F238E27FC236}">
                <a16:creationId xmlns:a16="http://schemas.microsoft.com/office/drawing/2014/main" id="{E17AD87B-E3CC-960F-2B4B-B15310C77E79}"/>
              </a:ext>
            </a:extLst>
          </p:cNvPr>
          <p:cNvSpPr>
            <a:spLocks noGrp="1"/>
          </p:cNvSpPr>
          <p:nvPr>
            <p:ph idx="1"/>
          </p:nvPr>
        </p:nvSpPr>
        <p:spPr>
          <a:xfrm>
            <a:off x="838200" y="1427747"/>
            <a:ext cx="10631905" cy="5193465"/>
          </a:xfrm>
        </p:spPr>
        <p:txBody>
          <a:bodyPr>
            <a:normAutofit lnSpcReduction="10000"/>
          </a:bodyPr>
          <a:lstStyle/>
          <a:p>
            <a:r>
              <a:rPr lang="en-US" sz="2700" dirty="0"/>
              <a:t>The LLVM backend is responsible for converting LLVM Intermediate Representation (IR) into executable machine code specific to a target architecture. This transformation involves multiple low-level processes such as instruction selection, register allocation, and instruction scheduling, all of which are crucial for generating optimized and correct binary output.</a:t>
            </a:r>
          </a:p>
          <a:p>
            <a:r>
              <a:rPr lang="en-US" sz="2700" dirty="0"/>
              <a:t>Unlike frontends, which are generally source code dependent, the backend is inherently tied to hardware characteristics. It understands the instruction sets, registers, calling conventions, and performance constraints of real-world processors like x86, ARM, or RISC-V.</a:t>
            </a:r>
          </a:p>
          <a:p>
            <a:r>
              <a:rPr lang="en-US" sz="2700" dirty="0"/>
              <a:t>The goal of the backend is not just correctness, but also efficiency. A good backend must emit compact and performant machine code, taking advantage of the target’s capabilities while respecting constraints like register pressure and instruction latency.</a:t>
            </a:r>
          </a:p>
          <a:p>
            <a:endParaRPr lang="en-US" sz="2700" dirty="0"/>
          </a:p>
        </p:txBody>
      </p:sp>
    </p:spTree>
    <p:extLst>
      <p:ext uri="{BB962C8B-B14F-4D97-AF65-F5344CB8AC3E}">
        <p14:creationId xmlns:p14="http://schemas.microsoft.com/office/powerpoint/2010/main" val="1992474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D50DD-366E-6FDD-2FA1-9825369EFA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40556-EFBB-5E13-AE2A-FB76743341C5}"/>
              </a:ext>
            </a:extLst>
          </p:cNvPr>
          <p:cNvSpPr>
            <a:spLocks noGrp="1"/>
          </p:cNvSpPr>
          <p:nvPr>
            <p:ph idx="1"/>
          </p:nvPr>
        </p:nvSpPr>
        <p:spPr>
          <a:xfrm>
            <a:off x="838200" y="1459832"/>
            <a:ext cx="10776284" cy="5398168"/>
          </a:xfrm>
        </p:spPr>
        <p:txBody>
          <a:bodyPr>
            <a:normAutofit/>
          </a:bodyPr>
          <a:lstStyle/>
          <a:p>
            <a:r>
              <a:rPr lang="en-US" dirty="0"/>
              <a:t>The final stage of the LLVM backend is code emission, where all the machine-specific instructions, register assignments, and resolved memory addresses are converted into binary object code or assembly text.</a:t>
            </a:r>
          </a:p>
          <a:p>
            <a:r>
              <a:rPr lang="en-US" dirty="0"/>
              <a:t>The result is a fully-formed </a:t>
            </a:r>
            <a:r>
              <a:rPr lang="en-US" b="1" dirty="0"/>
              <a:t>object file</a:t>
            </a:r>
            <a:r>
              <a:rPr lang="en-US" dirty="0"/>
              <a:t> or </a:t>
            </a:r>
            <a:r>
              <a:rPr lang="en-US" b="1" dirty="0"/>
              <a:t>assembly file</a:t>
            </a:r>
            <a:r>
              <a:rPr lang="en-US" dirty="0"/>
              <a:t> that can be linked into an executable binary. For JIT (Just-In-Time) compilation, this might instead be directly emitted into memory and executed.</a:t>
            </a:r>
          </a:p>
          <a:p>
            <a:r>
              <a:rPr lang="en-US" dirty="0"/>
              <a:t>This stage finalizes the transformation from high-level IR to low-level executable code. A well-optimized backend ensures that the output is both correct and fast, ready to run on the target machine with minimal overhead.</a:t>
            </a:r>
          </a:p>
        </p:txBody>
      </p:sp>
      <p:sp>
        <p:nvSpPr>
          <p:cNvPr id="6" name="Title 1">
            <a:extLst>
              <a:ext uri="{FF2B5EF4-FFF2-40B4-BE49-F238E27FC236}">
                <a16:creationId xmlns:a16="http://schemas.microsoft.com/office/drawing/2014/main" id="{BFBF9F23-3D8D-0F5F-9595-072EDE8D5799}"/>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Code Emission</a:t>
            </a:r>
            <a:endParaRPr lang="en-US" dirty="0">
              <a:solidFill>
                <a:schemeClr val="tx2">
                  <a:lumMod val="50000"/>
                  <a:lumOff val="50000"/>
                </a:schemeClr>
              </a:solidFill>
            </a:endParaRPr>
          </a:p>
        </p:txBody>
      </p:sp>
    </p:spTree>
    <p:extLst>
      <p:ext uri="{BB962C8B-B14F-4D97-AF65-F5344CB8AC3E}">
        <p14:creationId xmlns:p14="http://schemas.microsoft.com/office/powerpoint/2010/main" val="173463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B6C53-E499-0B3B-3517-0BF6B8EA21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1ED16-C730-4092-B231-2B896FAE232D}"/>
              </a:ext>
            </a:extLst>
          </p:cNvPr>
          <p:cNvSpPr>
            <a:spLocks noGrp="1"/>
          </p:cNvSpPr>
          <p:nvPr>
            <p:ph idx="1"/>
          </p:nvPr>
        </p:nvSpPr>
        <p:spPr>
          <a:xfrm>
            <a:off x="838200" y="1420586"/>
            <a:ext cx="10515600" cy="5437414"/>
          </a:xfrm>
        </p:spPr>
        <p:txBody>
          <a:bodyPr>
            <a:normAutofit lnSpcReduction="10000"/>
          </a:bodyPr>
          <a:lstStyle/>
          <a:p>
            <a:r>
              <a:rPr lang="en-US" dirty="0"/>
              <a:t>The LLVM backend consists of several stages, each transforming or optimizing the program toward the goal of producing efficient machine code. This process begins with IR Legalization and ends with binary code emission.</a:t>
            </a:r>
          </a:p>
          <a:p>
            <a:r>
              <a:rPr lang="en-US" dirty="0"/>
              <a:t>The code generation has the following stages:</a:t>
            </a:r>
          </a:p>
          <a:p>
            <a:pPr lvl="1"/>
            <a:r>
              <a:rPr lang="en-US" sz="2800" b="1" dirty="0"/>
              <a:t>Instruction Selection</a:t>
            </a:r>
            <a:r>
              <a:rPr lang="en-US" sz="2800" dirty="0"/>
              <a:t>: The input LLVM IR is mapped to instructions in the target instruction set. At this stage, the program is using an infinite set of virtual registers and abstract references to the function call stack.</a:t>
            </a:r>
          </a:p>
          <a:p>
            <a:pPr lvl="1"/>
            <a:r>
              <a:rPr lang="en-US" sz="2800" b="1" dirty="0"/>
              <a:t>Scheduling and Formation</a:t>
            </a:r>
            <a:r>
              <a:rPr lang="en-US" sz="2800" dirty="0"/>
              <a:t>: Determines an ordering of the instructions. Just to be clear, there was already an ordering to the instructions at the instruction selection stage, but here we can choose to reorder some of those instructions depending on the register allocation strategy or the instruction latencies</a:t>
            </a:r>
            <a:r>
              <a:rPr lang="en-US" dirty="0"/>
              <a:t>.</a:t>
            </a:r>
          </a:p>
        </p:txBody>
      </p:sp>
      <p:sp>
        <p:nvSpPr>
          <p:cNvPr id="6" name="Title 1">
            <a:extLst>
              <a:ext uri="{FF2B5EF4-FFF2-40B4-BE49-F238E27FC236}">
                <a16:creationId xmlns:a16="http://schemas.microsoft.com/office/drawing/2014/main" id="{35BA18BD-D59D-154C-4B2C-1A6761ACAD57}"/>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p>
        </p:txBody>
      </p:sp>
    </p:spTree>
    <p:extLst>
      <p:ext uri="{BB962C8B-B14F-4D97-AF65-F5344CB8AC3E}">
        <p14:creationId xmlns:p14="http://schemas.microsoft.com/office/powerpoint/2010/main" val="391412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9CDEE-4166-83D1-BF3A-5FB1B59E805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315D44-E44D-CA61-4E23-3965201C0455}"/>
              </a:ext>
            </a:extLst>
          </p:cNvPr>
          <p:cNvSpPr>
            <a:spLocks noGrp="1"/>
          </p:cNvSpPr>
          <p:nvPr>
            <p:ph idx="1"/>
          </p:nvPr>
        </p:nvSpPr>
        <p:spPr>
          <a:xfrm>
            <a:off x="838201" y="1420586"/>
            <a:ext cx="10776284" cy="5437414"/>
          </a:xfrm>
        </p:spPr>
        <p:txBody>
          <a:bodyPr>
            <a:normAutofit/>
          </a:bodyPr>
          <a:lstStyle/>
          <a:p>
            <a:pPr lvl="1"/>
            <a:r>
              <a:rPr lang="en-US" sz="2800" b="1" dirty="0"/>
              <a:t>SSA-based Machine Code Optimizations</a:t>
            </a:r>
            <a:r>
              <a:rPr lang="en-US" sz="2800" dirty="0"/>
              <a:t>: Performs stuff like peephole optimizations.</a:t>
            </a:r>
          </a:p>
          <a:p>
            <a:pPr lvl="1"/>
            <a:r>
              <a:rPr lang="en-US" sz="2800" b="1" dirty="0"/>
              <a:t>Register Allocation</a:t>
            </a:r>
            <a:r>
              <a:rPr lang="en-US" sz="2800" dirty="0"/>
              <a:t>: Maps the virtual register to physical registers.</a:t>
            </a:r>
          </a:p>
          <a:p>
            <a:pPr lvl="1"/>
            <a:r>
              <a:rPr lang="en-US" sz="2800" dirty="0"/>
              <a:t>Prolog/Epilog insertion: Inserts the machine instructions at the beginning (or prolog) and end (or epilog) of every function. These would typically be instructions that extend the stack when entering a function or return to the caller. Abstract stack references are also resolved since the stack size is known at this stage.</a:t>
            </a:r>
          </a:p>
          <a:p>
            <a:pPr lvl="1"/>
            <a:r>
              <a:rPr lang="en-US" sz="2800" b="1" dirty="0"/>
              <a:t>Late Machine Code Optimizations</a:t>
            </a:r>
            <a:r>
              <a:rPr lang="en-US" sz="2800" dirty="0"/>
              <a:t>: Probably self-explanatory.</a:t>
            </a:r>
          </a:p>
          <a:p>
            <a:pPr lvl="1"/>
            <a:r>
              <a:rPr lang="en-US" sz="2800" b="1" dirty="0"/>
              <a:t>Code Emission</a:t>
            </a:r>
            <a:r>
              <a:rPr lang="en-US" sz="2800" dirty="0"/>
              <a:t>: Emits the object or assembly code.</a:t>
            </a:r>
          </a:p>
        </p:txBody>
      </p:sp>
      <p:sp>
        <p:nvSpPr>
          <p:cNvPr id="6" name="Title 1">
            <a:extLst>
              <a:ext uri="{FF2B5EF4-FFF2-40B4-BE49-F238E27FC236}">
                <a16:creationId xmlns:a16="http://schemas.microsoft.com/office/drawing/2014/main" id="{4D40A742-7CC3-DB20-8CC4-57997D182BE5}"/>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p>
        </p:txBody>
      </p:sp>
    </p:spTree>
    <p:extLst>
      <p:ext uri="{BB962C8B-B14F-4D97-AF65-F5344CB8AC3E}">
        <p14:creationId xmlns:p14="http://schemas.microsoft.com/office/powerpoint/2010/main" val="78599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07A0B-A43B-47D2-5236-968E5432B6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9158E8-89A0-6D19-64FF-B9BC20991D06}"/>
              </a:ext>
            </a:extLst>
          </p:cNvPr>
          <p:cNvSpPr>
            <a:spLocks noGrp="1"/>
          </p:cNvSpPr>
          <p:nvPr>
            <p:ph idx="1"/>
          </p:nvPr>
        </p:nvSpPr>
        <p:spPr>
          <a:xfrm>
            <a:off x="838200" y="1459832"/>
            <a:ext cx="10776284" cy="5398168"/>
          </a:xfrm>
        </p:spPr>
        <p:txBody>
          <a:bodyPr>
            <a:normAutofit lnSpcReduction="10000"/>
          </a:bodyPr>
          <a:lstStyle/>
          <a:p>
            <a:r>
              <a:rPr lang="en-US" dirty="0"/>
              <a:t>Instruction selection is the process of mapping LLVM Intermediate Representation (IR) into target-specific machine instructions. At this stage, the IR still uses an infinite set of virtual registers and abstracts away machine-specific concerns. </a:t>
            </a:r>
          </a:p>
          <a:p>
            <a:r>
              <a:rPr lang="en-US" dirty="0"/>
              <a:t>LLVM supports two main frameworks for instruction selection: </a:t>
            </a:r>
            <a:r>
              <a:rPr lang="en-US" dirty="0" err="1"/>
              <a:t>SelectionDAG</a:t>
            </a:r>
            <a:r>
              <a:rPr lang="en-US" dirty="0"/>
              <a:t> and </a:t>
            </a:r>
            <a:r>
              <a:rPr lang="en-US" dirty="0" err="1"/>
              <a:t>GlobalISel</a:t>
            </a:r>
            <a:r>
              <a:rPr lang="en-US" dirty="0"/>
              <a:t>. Selection DAG converts the IR into a Directed Acyclic Graph (DAG) structure, </a:t>
            </a:r>
            <a:r>
              <a:rPr lang="en-US" dirty="0" err="1"/>
              <a:t>GlobalISel</a:t>
            </a:r>
            <a:r>
              <a:rPr lang="en-US" dirty="0"/>
              <a:t> is a newer, more modular approach that works directly on LLVM’s Machine IR and supports more complex transformations.</a:t>
            </a:r>
          </a:p>
          <a:p>
            <a:r>
              <a:rPr lang="en-US" dirty="0"/>
              <a:t>The output of this stage is a list of target-specific machine instructions that represent the semantics of the original IR. These instructions are still using virtual registers and abstract stack references, allowing later stages more freedom for reordering and register assignment.</a:t>
            </a:r>
          </a:p>
        </p:txBody>
      </p:sp>
      <p:sp>
        <p:nvSpPr>
          <p:cNvPr id="6" name="Title 1">
            <a:extLst>
              <a:ext uri="{FF2B5EF4-FFF2-40B4-BE49-F238E27FC236}">
                <a16:creationId xmlns:a16="http://schemas.microsoft.com/office/drawing/2014/main" id="{A4AEC751-33C3-3551-0E63-B273332DD70D}"/>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a:t>
            </a:r>
            <a:endParaRPr lang="en-US" dirty="0">
              <a:solidFill>
                <a:schemeClr val="tx2">
                  <a:lumMod val="50000"/>
                  <a:lumOff val="50000"/>
                </a:schemeClr>
              </a:solidFill>
            </a:endParaRPr>
          </a:p>
        </p:txBody>
      </p:sp>
    </p:spTree>
    <p:extLst>
      <p:ext uri="{BB962C8B-B14F-4D97-AF65-F5344CB8AC3E}">
        <p14:creationId xmlns:p14="http://schemas.microsoft.com/office/powerpoint/2010/main" val="40375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67E78-FB59-344B-EF3F-E90338E79B0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46B6C7-FC71-9406-A9C3-260486FA8307}"/>
              </a:ext>
            </a:extLst>
          </p:cNvPr>
          <p:cNvSpPr>
            <a:spLocks noGrp="1"/>
          </p:cNvSpPr>
          <p:nvPr>
            <p:ph idx="1"/>
          </p:nvPr>
        </p:nvSpPr>
        <p:spPr>
          <a:xfrm>
            <a:off x="838200" y="3663582"/>
            <a:ext cx="10515600" cy="3194418"/>
          </a:xfrm>
        </p:spPr>
        <p:txBody>
          <a:bodyPr>
            <a:normAutofit/>
          </a:bodyPr>
          <a:lstStyle/>
          <a:p>
            <a:r>
              <a:rPr lang="en-US" dirty="0"/>
              <a:t>This is the bridge between LLVM IR and the target-specific Machine IR.</a:t>
            </a:r>
          </a:p>
          <a:p>
            <a:r>
              <a:rPr lang="en-US" dirty="0"/>
              <a:t>In this stage, LLVM takes the optimized LLVM IR and lowers it to target instructions using a Directed Acyclic Graph (DAG) structure.</a:t>
            </a:r>
          </a:p>
          <a:p>
            <a:r>
              <a:rPr lang="en-US" dirty="0"/>
              <a:t>This DAG represents operations and dependencies in a way that allows efficient pattern matching to map abstract operations to target-specific machine instructions.</a:t>
            </a:r>
          </a:p>
        </p:txBody>
      </p:sp>
      <p:sp>
        <p:nvSpPr>
          <p:cNvPr id="6" name="Title 1">
            <a:extLst>
              <a:ext uri="{FF2B5EF4-FFF2-40B4-BE49-F238E27FC236}">
                <a16:creationId xmlns:a16="http://schemas.microsoft.com/office/drawing/2014/main" id="{2984BE50-D153-C51E-6B60-4791DADFC139}"/>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4" name="Picture 3">
            <a:extLst>
              <a:ext uri="{FF2B5EF4-FFF2-40B4-BE49-F238E27FC236}">
                <a16:creationId xmlns:a16="http://schemas.microsoft.com/office/drawing/2014/main" id="{F814140E-A6B7-8443-DEED-06E3BD988752}"/>
              </a:ext>
            </a:extLst>
          </p:cNvPr>
          <p:cNvPicPr>
            <a:picLocks noChangeAspect="1"/>
          </p:cNvPicPr>
          <p:nvPr/>
        </p:nvPicPr>
        <p:blipFill>
          <a:blip r:embed="rId2"/>
          <a:stretch>
            <a:fillRect/>
          </a:stretch>
        </p:blipFill>
        <p:spPr>
          <a:xfrm>
            <a:off x="1331495" y="1529981"/>
            <a:ext cx="9111916" cy="2133600"/>
          </a:xfrm>
          <a:prstGeom prst="rect">
            <a:avLst/>
          </a:prstGeom>
        </p:spPr>
      </p:pic>
    </p:spTree>
    <p:extLst>
      <p:ext uri="{BB962C8B-B14F-4D97-AF65-F5344CB8AC3E}">
        <p14:creationId xmlns:p14="http://schemas.microsoft.com/office/powerpoint/2010/main" val="30586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D334-B838-7C4F-8A61-567CDF3C66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648AB9-1703-3ED9-3211-795FE173BC8C}"/>
              </a:ext>
            </a:extLst>
          </p:cNvPr>
          <p:cNvSpPr>
            <a:spLocks noGrp="1"/>
          </p:cNvSpPr>
          <p:nvPr>
            <p:ph idx="1"/>
          </p:nvPr>
        </p:nvSpPr>
        <p:spPr>
          <a:xfrm>
            <a:off x="838200" y="3663582"/>
            <a:ext cx="10515600" cy="3194418"/>
          </a:xfrm>
        </p:spPr>
        <p:txBody>
          <a:bodyPr>
            <a:normAutofit/>
          </a:bodyPr>
          <a:lstStyle/>
          <a:p>
            <a:r>
              <a:rPr lang="en-US" dirty="0"/>
              <a:t>This is the bridge between LLVM IR and the target-specific Machine IR.</a:t>
            </a:r>
          </a:p>
          <a:p>
            <a:r>
              <a:rPr lang="en-US" dirty="0"/>
              <a:t>In this stage, LLVM takes the optimized LLVM IR and lowers it to target instructions using a Directed Acyclic Graph (DAG) structure.</a:t>
            </a:r>
          </a:p>
          <a:p>
            <a:r>
              <a:rPr lang="en-US" dirty="0"/>
              <a:t>This DAG represents operations and dependencies in a way that allows efficient pattern matching to map abstract operations to target-specific machine instructions.</a:t>
            </a:r>
          </a:p>
        </p:txBody>
      </p:sp>
      <p:sp>
        <p:nvSpPr>
          <p:cNvPr id="6" name="Title 1">
            <a:extLst>
              <a:ext uri="{FF2B5EF4-FFF2-40B4-BE49-F238E27FC236}">
                <a16:creationId xmlns:a16="http://schemas.microsoft.com/office/drawing/2014/main" id="{4BA77C86-352D-9436-9C5C-1912152CDB4A}"/>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4" name="Picture 3">
            <a:extLst>
              <a:ext uri="{FF2B5EF4-FFF2-40B4-BE49-F238E27FC236}">
                <a16:creationId xmlns:a16="http://schemas.microsoft.com/office/drawing/2014/main" id="{39248286-E247-0C9D-CEB1-8FDFDA67B616}"/>
              </a:ext>
            </a:extLst>
          </p:cNvPr>
          <p:cNvPicPr>
            <a:picLocks noChangeAspect="1"/>
          </p:cNvPicPr>
          <p:nvPr/>
        </p:nvPicPr>
        <p:blipFill>
          <a:blip r:embed="rId2"/>
          <a:stretch>
            <a:fillRect/>
          </a:stretch>
        </p:blipFill>
        <p:spPr>
          <a:xfrm>
            <a:off x="1331495" y="1529981"/>
            <a:ext cx="9111916" cy="2133600"/>
          </a:xfrm>
          <a:prstGeom prst="rect">
            <a:avLst/>
          </a:prstGeom>
        </p:spPr>
      </p:pic>
    </p:spTree>
    <p:extLst>
      <p:ext uri="{BB962C8B-B14F-4D97-AF65-F5344CB8AC3E}">
        <p14:creationId xmlns:p14="http://schemas.microsoft.com/office/powerpoint/2010/main" val="532159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CDAB2-CEDB-E5E1-FBBF-D67040EE63C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1BC2B-DD0F-0FF9-D002-D9AAFD408E76}"/>
              </a:ext>
            </a:extLst>
          </p:cNvPr>
          <p:cNvSpPr>
            <a:spLocks noGrp="1"/>
          </p:cNvSpPr>
          <p:nvPr>
            <p:ph idx="1"/>
          </p:nvPr>
        </p:nvSpPr>
        <p:spPr>
          <a:xfrm>
            <a:off x="838200" y="1674360"/>
            <a:ext cx="6598920" cy="5183640"/>
          </a:xfrm>
        </p:spPr>
        <p:txBody>
          <a:bodyPr>
            <a:normAutofit lnSpcReduction="10000"/>
          </a:bodyPr>
          <a:lstStyle/>
          <a:p>
            <a:r>
              <a:rPr lang="en-US" sz="2400" b="1" dirty="0" err="1"/>
              <a:t>SelectionDAG</a:t>
            </a:r>
            <a:r>
              <a:rPr lang="en-US" sz="2400" b="1" dirty="0"/>
              <a:t> </a:t>
            </a:r>
            <a:r>
              <a:rPr lang="en-US" sz="2400" b="1" dirty="0" err="1"/>
              <a:t>Construction</a:t>
            </a:r>
            <a:r>
              <a:rPr lang="en-US" sz="2400" dirty="0" err="1"/>
              <a:t>:The</a:t>
            </a:r>
            <a:r>
              <a:rPr lang="en-US" sz="2400" dirty="0"/>
              <a:t> process begins with converting LLVM IR into a </a:t>
            </a:r>
            <a:r>
              <a:rPr lang="en-US" sz="2400" dirty="0" err="1"/>
              <a:t>SelectionDAG</a:t>
            </a:r>
            <a:r>
              <a:rPr lang="en-US" sz="2400" dirty="0"/>
              <a:t>, a Directed Acyclic Graph where nodes represent operations and edges represent data dependencies.</a:t>
            </a:r>
          </a:p>
          <a:p>
            <a:r>
              <a:rPr lang="en-US" sz="2400" b="1" dirty="0"/>
              <a:t>Type </a:t>
            </a:r>
            <a:r>
              <a:rPr lang="en-US" sz="2400" b="1" dirty="0" err="1"/>
              <a:t>Legalization</a:t>
            </a:r>
            <a:r>
              <a:rPr lang="en-US" sz="2400" dirty="0" err="1"/>
              <a:t>:Not</a:t>
            </a:r>
            <a:r>
              <a:rPr lang="en-US" sz="2400" dirty="0"/>
              <a:t> all target architectures support all data types (e.g., 128-bit integers). So LLVM must legalize types—i.e., break down unsupported types into smaller legal ones (e.g., a 128-bit integer into two 64-bit).</a:t>
            </a:r>
          </a:p>
          <a:p>
            <a:r>
              <a:rPr lang="en-US" sz="2400" b="1" dirty="0"/>
              <a:t>Operation </a:t>
            </a:r>
            <a:r>
              <a:rPr lang="en-US" sz="2400" b="1" dirty="0" err="1"/>
              <a:t>Legalization</a:t>
            </a:r>
            <a:r>
              <a:rPr lang="en-US" sz="2400" dirty="0" err="1"/>
              <a:t>:A</a:t>
            </a:r>
            <a:r>
              <a:rPr lang="en-US" sz="2400" dirty="0"/>
              <a:t> target may not support certain operations this replaces illegal operations with legal sequences of supported instructions (e.g., converting a division into a multiply + shift).</a:t>
            </a:r>
          </a:p>
          <a:p>
            <a:endParaRPr lang="en-US" sz="2400" dirty="0"/>
          </a:p>
        </p:txBody>
      </p:sp>
      <p:sp>
        <p:nvSpPr>
          <p:cNvPr id="6" name="Title 1">
            <a:extLst>
              <a:ext uri="{FF2B5EF4-FFF2-40B4-BE49-F238E27FC236}">
                <a16:creationId xmlns:a16="http://schemas.microsoft.com/office/drawing/2014/main" id="{796755A8-DD59-B140-BA07-082B8E6453B0}"/>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5" name="Picture 4">
            <a:extLst>
              <a:ext uri="{FF2B5EF4-FFF2-40B4-BE49-F238E27FC236}">
                <a16:creationId xmlns:a16="http://schemas.microsoft.com/office/drawing/2014/main" id="{0B973050-0C6E-632A-D66C-69ECF532D0FF}"/>
              </a:ext>
            </a:extLst>
          </p:cNvPr>
          <p:cNvPicPr>
            <a:picLocks noChangeAspect="1"/>
          </p:cNvPicPr>
          <p:nvPr/>
        </p:nvPicPr>
        <p:blipFill>
          <a:blip r:embed="rId2"/>
          <a:stretch>
            <a:fillRect/>
          </a:stretch>
        </p:blipFill>
        <p:spPr>
          <a:xfrm>
            <a:off x="7315201" y="1508760"/>
            <a:ext cx="4478654" cy="4587240"/>
          </a:xfrm>
          <a:prstGeom prst="rect">
            <a:avLst/>
          </a:prstGeom>
        </p:spPr>
      </p:pic>
    </p:spTree>
    <p:extLst>
      <p:ext uri="{BB962C8B-B14F-4D97-AF65-F5344CB8AC3E}">
        <p14:creationId xmlns:p14="http://schemas.microsoft.com/office/powerpoint/2010/main" val="995291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402E3-3BA4-1A6B-06A8-BFFB10C884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BACEB1-8AD2-FB9E-86F1-F5BC46218053}"/>
              </a:ext>
            </a:extLst>
          </p:cNvPr>
          <p:cNvSpPr>
            <a:spLocks noGrp="1"/>
          </p:cNvSpPr>
          <p:nvPr>
            <p:ph idx="1"/>
          </p:nvPr>
        </p:nvSpPr>
        <p:spPr>
          <a:xfrm>
            <a:off x="838200" y="1674360"/>
            <a:ext cx="6598920" cy="5183640"/>
          </a:xfrm>
        </p:spPr>
        <p:txBody>
          <a:bodyPr>
            <a:normAutofit/>
          </a:bodyPr>
          <a:lstStyle/>
          <a:p>
            <a:r>
              <a:rPr lang="en-US" sz="2400" b="1" dirty="0"/>
              <a:t>Instruction Selection</a:t>
            </a:r>
            <a:r>
              <a:rPr lang="en-US" sz="2400" dirty="0"/>
              <a:t>: Now that the DAG is composed only of legal types and operations, this stage maps DAG nodes to real machine instructions by using </a:t>
            </a:r>
            <a:r>
              <a:rPr lang="en-US" sz="2400" dirty="0" err="1"/>
              <a:t>TableGen</a:t>
            </a:r>
            <a:r>
              <a:rPr lang="en-US" sz="2400" dirty="0"/>
              <a:t>-defined patterns to match DAG patterns to target-specific instructions (e.g., mapping add node to ADD r0, r1, r2). The output DAG now contains specific instructions but still in DAG form (not yet linear).</a:t>
            </a:r>
          </a:p>
          <a:p>
            <a:endParaRPr lang="en-US" sz="2400" dirty="0"/>
          </a:p>
          <a:p>
            <a:endParaRPr lang="en-US" sz="2400" dirty="0"/>
          </a:p>
        </p:txBody>
      </p:sp>
      <p:sp>
        <p:nvSpPr>
          <p:cNvPr id="6" name="Title 1">
            <a:extLst>
              <a:ext uri="{FF2B5EF4-FFF2-40B4-BE49-F238E27FC236}">
                <a16:creationId xmlns:a16="http://schemas.microsoft.com/office/drawing/2014/main" id="{45ED0DA4-1646-1545-7404-903BEE60A61B}"/>
              </a:ext>
            </a:extLst>
          </p:cNvPr>
          <p:cNvSpPr>
            <a:spLocks noGrp="1"/>
          </p:cNvSpPr>
          <p:nvPr>
            <p:ph type="title"/>
          </p:nvPr>
        </p:nvSpPr>
        <p:spPr>
          <a:xfrm>
            <a:off x="838200" y="348797"/>
            <a:ext cx="10515600" cy="1325563"/>
          </a:xfrm>
        </p:spPr>
        <p:txBody>
          <a:bodyPr/>
          <a:lstStyle/>
          <a:p>
            <a:r>
              <a:rPr lang="en-US" dirty="0">
                <a:solidFill>
                  <a:schemeClr val="tx2">
                    <a:lumMod val="75000"/>
                    <a:lumOff val="25000"/>
                  </a:schemeClr>
                </a:solidFill>
              </a:rPr>
              <a:t>LLVM Backend Pipeline</a:t>
            </a:r>
            <a:br>
              <a:rPr lang="en-US" dirty="0">
                <a:solidFill>
                  <a:schemeClr val="tx2">
                    <a:lumMod val="75000"/>
                    <a:lumOff val="25000"/>
                  </a:schemeClr>
                </a:solidFill>
              </a:rPr>
            </a:br>
            <a:r>
              <a:rPr lang="en-US" sz="2800" dirty="0">
                <a:solidFill>
                  <a:schemeClr val="tx2">
                    <a:lumMod val="50000"/>
                    <a:lumOff val="50000"/>
                  </a:schemeClr>
                </a:solidFill>
              </a:rPr>
              <a:t>Instruction Selection(Selection DAG)</a:t>
            </a:r>
            <a:endParaRPr lang="en-US" dirty="0">
              <a:solidFill>
                <a:schemeClr val="tx2">
                  <a:lumMod val="50000"/>
                  <a:lumOff val="50000"/>
                </a:schemeClr>
              </a:solidFill>
            </a:endParaRPr>
          </a:p>
        </p:txBody>
      </p:sp>
      <p:pic>
        <p:nvPicPr>
          <p:cNvPr id="5" name="Picture 4">
            <a:extLst>
              <a:ext uri="{FF2B5EF4-FFF2-40B4-BE49-F238E27FC236}">
                <a16:creationId xmlns:a16="http://schemas.microsoft.com/office/drawing/2014/main" id="{8957EAFA-1C78-FE8B-0EC5-9B70A5E81AFA}"/>
              </a:ext>
            </a:extLst>
          </p:cNvPr>
          <p:cNvPicPr>
            <a:picLocks noChangeAspect="1"/>
          </p:cNvPicPr>
          <p:nvPr/>
        </p:nvPicPr>
        <p:blipFill>
          <a:blip r:embed="rId2"/>
          <a:stretch>
            <a:fillRect/>
          </a:stretch>
        </p:blipFill>
        <p:spPr>
          <a:xfrm>
            <a:off x="7315201" y="1508760"/>
            <a:ext cx="4478654" cy="4587240"/>
          </a:xfrm>
          <a:prstGeom prst="rect">
            <a:avLst/>
          </a:prstGeom>
        </p:spPr>
      </p:pic>
    </p:spTree>
    <p:extLst>
      <p:ext uri="{BB962C8B-B14F-4D97-AF65-F5344CB8AC3E}">
        <p14:creationId xmlns:p14="http://schemas.microsoft.com/office/powerpoint/2010/main" val="30022842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E9CEFFF-F165-431B-9F0B-7562F7BB2B14}">
  <we:reference id="a3b40b4f-8edf-490e-9df1-7e66f93912bf" version="1.2.0.0" store="EXCatalog" storeType="EXCatalog"/>
  <we:alternateReferences>
    <we:reference id="WA104380526" version="1.2.0.0"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3213</TotalTime>
  <Words>2017</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Aptos</vt:lpstr>
      <vt:lpstr>Aptos Display</vt:lpstr>
      <vt:lpstr>Arial</vt:lpstr>
      <vt:lpstr>Office Theme</vt:lpstr>
      <vt:lpstr>Week 3:LLVM Backend</vt:lpstr>
      <vt:lpstr>What is LLVM Backend (llc)</vt:lpstr>
      <vt:lpstr>LLVM Backend Pipeline</vt:lpstr>
      <vt:lpstr>LLVM Backend Pipeline</vt:lpstr>
      <vt:lpstr>LLVM Backend Pipeline Instruction Selection</vt:lpstr>
      <vt:lpstr>LLVM Backend Pipeline Instruction Selection(Selection DAG)</vt:lpstr>
      <vt:lpstr>LLVM Backend Pipeline Instruction Selection(Selection DAG)</vt:lpstr>
      <vt:lpstr>LLVM Backend Pipeline Instruction Selection(Selection DAG)</vt:lpstr>
      <vt:lpstr>LLVM Backend Pipeline Instruction Selection(Selection DAG)</vt:lpstr>
      <vt:lpstr>LLVM Backend Pipeline Instruction Selection(Selection DAG)</vt:lpstr>
      <vt:lpstr>LLVM Backend Pipeline Scheduling and Formation</vt:lpstr>
      <vt:lpstr>LLVM Backend Pipeline Scheduling and Formation(scheduling DAG )</vt:lpstr>
      <vt:lpstr>LLVM Backend Pipeline SSA-based Machine Code Optimizations</vt:lpstr>
      <vt:lpstr>LLVM Backend Pipeline SSA-based Machine Code Optimizations(Peephole)</vt:lpstr>
      <vt:lpstr>LLVM Backend Pipeline SSA-based Machine Code Optimizations(Peephole)</vt:lpstr>
      <vt:lpstr>LLVM Backend Pipeline Register Allocation</vt:lpstr>
      <vt:lpstr>LLVM Backend Pipeline Register Allocation (Greedy allocators)</vt:lpstr>
      <vt:lpstr>LLVM Backend Pipeline Prolog/Epilog Insertion</vt:lpstr>
      <vt:lpstr>LLVM Backend Pipeline Late Machine Code Optimizations</vt:lpstr>
      <vt:lpstr>LLVM Backend Pipeline Code Emission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ashraf mohamed mahmoud elzahwy 2101405</dc:creator>
  <cp:lastModifiedBy>iyad wael sayed ibrahim abou el magd 2100677</cp:lastModifiedBy>
  <cp:revision>12</cp:revision>
  <dcterms:created xsi:type="dcterms:W3CDTF">2025-07-19T13:15:43Z</dcterms:created>
  <dcterms:modified xsi:type="dcterms:W3CDTF">2025-08-04T01:38:06Z</dcterms:modified>
</cp:coreProperties>
</file>