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2"/>
    <p:sldId id="262" r:id="rId3"/>
    <p:sldId id="265" r:id="rId4"/>
    <p:sldId id="264" r:id="rId5"/>
    <p:sldId id="273" r:id="rId6"/>
    <p:sldId id="277" r:id="rId7"/>
    <p:sldId id="276" r:id="rId8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7" autoAdjust="0"/>
    <p:restoredTop sz="94780" autoAdjust="0"/>
  </p:normalViewPr>
  <p:slideViewPr>
    <p:cSldViewPr>
      <p:cViewPr varScale="1">
        <p:scale>
          <a:sx n="120" d="100"/>
          <a:sy n="120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608952-04E8-014D-BD3F-69AD0CEA88FE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AEE78-3DDF-0C4E-A3C2-6CFCBAE0DADD}">
      <dgm:prSet phldrT="[Text]"/>
      <dgm:spPr>
        <a:solidFill>
          <a:srgbClr val="FF0000"/>
        </a:solidFill>
        <a:ln>
          <a:solidFill>
            <a:srgbClr val="FF0C08"/>
          </a:solidFill>
        </a:ln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Pathogens</a:t>
          </a:r>
        </a:p>
      </dgm:t>
    </dgm:pt>
    <dgm:pt modelId="{2DBDBAAF-B937-8349-800F-7BB13A1EAA70}" type="parTrans" cxnId="{994FAC90-E633-1F44-8B74-D8CA5AEE0540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605EF45A-C4F7-9F42-A33E-ED0B0676AA78}" type="sibTrans" cxnId="{994FAC90-E633-1F44-8B74-D8CA5AEE0540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D8BA0AB8-15F8-9F44-B373-67F9AA9B138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b="1" dirty="0">
              <a:solidFill>
                <a:sysClr val="windowText" lastClr="000000"/>
              </a:solidFill>
            </a:rPr>
            <a:t>Viruses</a:t>
          </a:r>
        </a:p>
      </dgm:t>
    </dgm:pt>
    <dgm:pt modelId="{75D0FDA7-9D9A-9B44-BE0B-8CDBF35B2C6B}" type="parTrans" cxnId="{AB4F53FE-7EDE-704D-8F94-93143AE716C4}">
      <dgm:prSet/>
      <dgm:spPr>
        <a:solidFill>
          <a:schemeClr val="tx1"/>
        </a:solidFill>
      </dgm:spPr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F18A8214-57BC-9E4D-8D7B-DE38C9C46C2C}" type="sibTrans" cxnId="{AB4F53FE-7EDE-704D-8F94-93143AE716C4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31635B6F-B773-6245-B1B8-BF5CEB3900B3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b="1" dirty="0">
              <a:solidFill>
                <a:sysClr val="windowText" lastClr="000000"/>
              </a:solidFill>
            </a:rPr>
            <a:t>Bacteria</a:t>
          </a:r>
        </a:p>
      </dgm:t>
    </dgm:pt>
    <dgm:pt modelId="{20EA4ACA-1290-4048-833C-9C32A25AC11C}" type="parTrans" cxnId="{7B524503-D869-C14C-9C4F-92B647979D79}">
      <dgm:prSet/>
      <dgm:spPr>
        <a:solidFill>
          <a:schemeClr val="tx1"/>
        </a:solidFill>
      </dgm:spPr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FBBDCFE0-9CEB-2A4C-9D60-144A89D663D5}" type="sibTrans" cxnId="{7B524503-D869-C14C-9C4F-92B647979D79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E3826F81-79B9-6D42-B052-F5A6D94262A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b="1" dirty="0">
              <a:solidFill>
                <a:sysClr val="windowText" lastClr="000000"/>
              </a:solidFill>
            </a:rPr>
            <a:t>Parasites</a:t>
          </a:r>
        </a:p>
      </dgm:t>
    </dgm:pt>
    <dgm:pt modelId="{6961C60D-D222-9349-AE7E-3D9344456FC1}" type="parTrans" cxnId="{579DB5D8-01AA-054A-A4FA-97AC1F55A1B7}">
      <dgm:prSet/>
      <dgm:spPr>
        <a:solidFill>
          <a:schemeClr val="tx1"/>
        </a:solidFill>
      </dgm:spPr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0B6FC5A0-A0D1-A043-BBB6-6AA9B897FC90}" type="sibTrans" cxnId="{579DB5D8-01AA-054A-A4FA-97AC1F55A1B7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E3791A74-B3BC-164A-9765-71D45DF4387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b="1" dirty="0">
              <a:solidFill>
                <a:sysClr val="windowText" lastClr="000000"/>
              </a:solidFill>
            </a:rPr>
            <a:t>Fungi</a:t>
          </a:r>
        </a:p>
      </dgm:t>
    </dgm:pt>
    <dgm:pt modelId="{8DD0CF0C-20CC-1742-B6C6-7D2EF56801C2}" type="parTrans" cxnId="{437E0E66-E1FF-7B49-819D-DCC0E3065404}">
      <dgm:prSet/>
      <dgm:spPr>
        <a:solidFill>
          <a:schemeClr val="tx1"/>
        </a:solidFill>
      </dgm:spPr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B9848E36-9EE2-D34A-8AA8-9BBC4296AE55}" type="sibTrans" cxnId="{437E0E66-E1FF-7B49-819D-DCC0E3065404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5BFFD97C-46A9-584B-B608-4CA8881A96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050" b="1" dirty="0">
              <a:solidFill>
                <a:sysClr val="windowText" lastClr="000000"/>
              </a:solidFill>
            </a:rPr>
            <a:t>Arthropods</a:t>
          </a:r>
        </a:p>
      </dgm:t>
    </dgm:pt>
    <dgm:pt modelId="{29A46175-C1C0-7644-BE28-AE34F363A3A8}" type="parTrans" cxnId="{774C7344-17AD-B446-A49E-44D0AE99F914}">
      <dgm:prSet/>
      <dgm:spPr>
        <a:solidFill>
          <a:schemeClr val="tx1"/>
        </a:solidFill>
      </dgm:spPr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BC08C0D9-5ED9-4B4A-811B-21BE214B5C8C}" type="sibTrans" cxnId="{774C7344-17AD-B446-A49E-44D0AE99F914}">
      <dgm:prSet/>
      <dgm:spPr/>
      <dgm:t>
        <a:bodyPr/>
        <a:lstStyle/>
        <a:p>
          <a:endParaRPr lang="en-US" b="1">
            <a:solidFill>
              <a:sysClr val="windowText" lastClr="000000"/>
            </a:solidFill>
          </a:endParaRPr>
        </a:p>
      </dgm:t>
    </dgm:pt>
    <dgm:pt modelId="{E9034214-C356-6D4C-AA5F-8EA47666B822}" type="pres">
      <dgm:prSet presAssocID="{EA608952-04E8-014D-BD3F-69AD0CEA88F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6CB91E2-A3CC-A846-A89C-1AC8CFF12B05}" type="pres">
      <dgm:prSet presAssocID="{64EAEE78-3DDF-0C4E-A3C2-6CFCBAE0DADD}" presName="centerShape" presStyleLbl="node0" presStyleIdx="0" presStyleCnt="1" custScaleX="115952" custScaleY="106010"/>
      <dgm:spPr/>
    </dgm:pt>
    <dgm:pt modelId="{9EDC95C2-751E-0942-B3BE-F34281D714F8}" type="pres">
      <dgm:prSet presAssocID="{75D0FDA7-9D9A-9B44-BE0B-8CDBF35B2C6B}" presName="parTrans" presStyleLbl="sibTrans2D1" presStyleIdx="0" presStyleCnt="5"/>
      <dgm:spPr/>
    </dgm:pt>
    <dgm:pt modelId="{AEED2EE8-AA48-5544-8CFA-686FB96172DF}" type="pres">
      <dgm:prSet presAssocID="{75D0FDA7-9D9A-9B44-BE0B-8CDBF35B2C6B}" presName="connectorText" presStyleLbl="sibTrans2D1" presStyleIdx="0" presStyleCnt="5"/>
      <dgm:spPr/>
    </dgm:pt>
    <dgm:pt modelId="{F608A1F2-303F-9842-A167-F0BC4BFC5C20}" type="pres">
      <dgm:prSet presAssocID="{D8BA0AB8-15F8-9F44-B373-67F9AA9B1388}" presName="node" presStyleLbl="node1" presStyleIdx="0" presStyleCnt="5" custScaleX="68302" custScaleY="56448">
        <dgm:presLayoutVars>
          <dgm:bulletEnabled val="1"/>
        </dgm:presLayoutVars>
      </dgm:prSet>
      <dgm:spPr/>
    </dgm:pt>
    <dgm:pt modelId="{DD01DF66-3AC7-E84A-85DF-66FCFA446F07}" type="pres">
      <dgm:prSet presAssocID="{20EA4ACA-1290-4048-833C-9C32A25AC11C}" presName="parTrans" presStyleLbl="sibTrans2D1" presStyleIdx="1" presStyleCnt="5"/>
      <dgm:spPr/>
    </dgm:pt>
    <dgm:pt modelId="{1AA57B1C-CCD9-5945-81E9-CCD5D1F01B15}" type="pres">
      <dgm:prSet presAssocID="{20EA4ACA-1290-4048-833C-9C32A25AC11C}" presName="connectorText" presStyleLbl="sibTrans2D1" presStyleIdx="1" presStyleCnt="5"/>
      <dgm:spPr/>
    </dgm:pt>
    <dgm:pt modelId="{0A270CF1-5860-B046-B273-52A310A84762}" type="pres">
      <dgm:prSet presAssocID="{31635B6F-B773-6245-B1B8-BF5CEB3900B3}" presName="node" presStyleLbl="node1" presStyleIdx="1" presStyleCnt="5" custScaleX="68302" custScaleY="56448" custRadScaleRad="107941" custRadScaleInc="3790">
        <dgm:presLayoutVars>
          <dgm:bulletEnabled val="1"/>
        </dgm:presLayoutVars>
      </dgm:prSet>
      <dgm:spPr/>
    </dgm:pt>
    <dgm:pt modelId="{ED821AAC-5872-BE49-8534-2BD60C7D96CC}" type="pres">
      <dgm:prSet presAssocID="{6961C60D-D222-9349-AE7E-3D9344456FC1}" presName="parTrans" presStyleLbl="sibTrans2D1" presStyleIdx="2" presStyleCnt="5"/>
      <dgm:spPr/>
    </dgm:pt>
    <dgm:pt modelId="{A7752745-916C-964A-BB61-EB69AF21EC40}" type="pres">
      <dgm:prSet presAssocID="{6961C60D-D222-9349-AE7E-3D9344456FC1}" presName="connectorText" presStyleLbl="sibTrans2D1" presStyleIdx="2" presStyleCnt="5"/>
      <dgm:spPr/>
    </dgm:pt>
    <dgm:pt modelId="{793A953A-5236-6B46-8139-C2C23415B411}" type="pres">
      <dgm:prSet presAssocID="{E3826F81-79B9-6D42-B052-F5A6D94262A5}" presName="node" presStyleLbl="node1" presStyleIdx="2" presStyleCnt="5" custScaleX="68302" custScaleY="56448">
        <dgm:presLayoutVars>
          <dgm:bulletEnabled val="1"/>
        </dgm:presLayoutVars>
      </dgm:prSet>
      <dgm:spPr/>
    </dgm:pt>
    <dgm:pt modelId="{5FB0ABEA-03BA-7644-8126-B7073FFEE871}" type="pres">
      <dgm:prSet presAssocID="{8DD0CF0C-20CC-1742-B6C6-7D2EF56801C2}" presName="parTrans" presStyleLbl="sibTrans2D1" presStyleIdx="3" presStyleCnt="5"/>
      <dgm:spPr/>
    </dgm:pt>
    <dgm:pt modelId="{6960DCEA-924A-3042-A6A6-10C404C0CF8B}" type="pres">
      <dgm:prSet presAssocID="{8DD0CF0C-20CC-1742-B6C6-7D2EF56801C2}" presName="connectorText" presStyleLbl="sibTrans2D1" presStyleIdx="3" presStyleCnt="5"/>
      <dgm:spPr/>
    </dgm:pt>
    <dgm:pt modelId="{F203CA8C-A53C-8644-AAF2-506FB3630EEF}" type="pres">
      <dgm:prSet presAssocID="{E3791A74-B3BC-164A-9765-71D45DF4387B}" presName="node" presStyleLbl="node1" presStyleIdx="3" presStyleCnt="5" custScaleX="68302" custScaleY="56448">
        <dgm:presLayoutVars>
          <dgm:bulletEnabled val="1"/>
        </dgm:presLayoutVars>
      </dgm:prSet>
      <dgm:spPr/>
    </dgm:pt>
    <dgm:pt modelId="{BCB0C26E-4027-604E-B457-0A05C6DB01A6}" type="pres">
      <dgm:prSet presAssocID="{29A46175-C1C0-7644-BE28-AE34F363A3A8}" presName="parTrans" presStyleLbl="sibTrans2D1" presStyleIdx="4" presStyleCnt="5"/>
      <dgm:spPr/>
    </dgm:pt>
    <dgm:pt modelId="{29F50689-7E3E-6D4A-A015-340541C28AE0}" type="pres">
      <dgm:prSet presAssocID="{29A46175-C1C0-7644-BE28-AE34F363A3A8}" presName="connectorText" presStyleLbl="sibTrans2D1" presStyleIdx="4" presStyleCnt="5"/>
      <dgm:spPr/>
    </dgm:pt>
    <dgm:pt modelId="{73966A9D-EAE3-2C48-A28A-D495A9064E4F}" type="pres">
      <dgm:prSet presAssocID="{5BFFD97C-46A9-584B-B608-4CA8881A966F}" presName="node" presStyleLbl="node1" presStyleIdx="4" presStyleCnt="5" custScaleX="68302" custScaleY="56448">
        <dgm:presLayoutVars>
          <dgm:bulletEnabled val="1"/>
        </dgm:presLayoutVars>
      </dgm:prSet>
      <dgm:spPr/>
    </dgm:pt>
  </dgm:ptLst>
  <dgm:cxnLst>
    <dgm:cxn modelId="{7B524503-D869-C14C-9C4F-92B647979D79}" srcId="{64EAEE78-3DDF-0C4E-A3C2-6CFCBAE0DADD}" destId="{31635B6F-B773-6245-B1B8-BF5CEB3900B3}" srcOrd="1" destOrd="0" parTransId="{20EA4ACA-1290-4048-833C-9C32A25AC11C}" sibTransId="{FBBDCFE0-9CEB-2A4C-9D60-144A89D663D5}"/>
    <dgm:cxn modelId="{E98BAC09-CEAF-A94D-A9BA-04F28F4EB539}" type="presOf" srcId="{31635B6F-B773-6245-B1B8-BF5CEB3900B3}" destId="{0A270CF1-5860-B046-B273-52A310A84762}" srcOrd="0" destOrd="0" presId="urn:microsoft.com/office/officeart/2005/8/layout/radial5"/>
    <dgm:cxn modelId="{CA15A00E-B498-9843-BCF6-AADD128077AF}" type="presOf" srcId="{6961C60D-D222-9349-AE7E-3D9344456FC1}" destId="{A7752745-916C-964A-BB61-EB69AF21EC40}" srcOrd="1" destOrd="0" presId="urn:microsoft.com/office/officeart/2005/8/layout/radial5"/>
    <dgm:cxn modelId="{724F300F-D1DE-D240-81FA-91ABC21FFAB0}" type="presOf" srcId="{5BFFD97C-46A9-584B-B608-4CA8881A966F}" destId="{73966A9D-EAE3-2C48-A28A-D495A9064E4F}" srcOrd="0" destOrd="0" presId="urn:microsoft.com/office/officeart/2005/8/layout/radial5"/>
    <dgm:cxn modelId="{9C5FB726-6242-614B-85EA-77E12F955279}" type="presOf" srcId="{E3826F81-79B9-6D42-B052-F5A6D94262A5}" destId="{793A953A-5236-6B46-8139-C2C23415B411}" srcOrd="0" destOrd="0" presId="urn:microsoft.com/office/officeart/2005/8/layout/radial5"/>
    <dgm:cxn modelId="{16440A30-F70F-D341-B4BD-FC0B098DE133}" type="presOf" srcId="{29A46175-C1C0-7644-BE28-AE34F363A3A8}" destId="{BCB0C26E-4027-604E-B457-0A05C6DB01A6}" srcOrd="0" destOrd="0" presId="urn:microsoft.com/office/officeart/2005/8/layout/radial5"/>
    <dgm:cxn modelId="{C0E6BA32-522C-C14C-B786-829576806B9D}" type="presOf" srcId="{E3791A74-B3BC-164A-9765-71D45DF4387B}" destId="{F203CA8C-A53C-8644-AAF2-506FB3630EEF}" srcOrd="0" destOrd="0" presId="urn:microsoft.com/office/officeart/2005/8/layout/radial5"/>
    <dgm:cxn modelId="{4475A936-573C-A443-B658-D4245D9FC9DE}" type="presOf" srcId="{20EA4ACA-1290-4048-833C-9C32A25AC11C}" destId="{DD01DF66-3AC7-E84A-85DF-66FCFA446F07}" srcOrd="0" destOrd="0" presId="urn:microsoft.com/office/officeart/2005/8/layout/radial5"/>
    <dgm:cxn modelId="{20753E3F-5B89-0742-B150-33188FEAD738}" type="presOf" srcId="{8DD0CF0C-20CC-1742-B6C6-7D2EF56801C2}" destId="{5FB0ABEA-03BA-7644-8126-B7073FFEE871}" srcOrd="0" destOrd="0" presId="urn:microsoft.com/office/officeart/2005/8/layout/radial5"/>
    <dgm:cxn modelId="{774C7344-17AD-B446-A49E-44D0AE99F914}" srcId="{64EAEE78-3DDF-0C4E-A3C2-6CFCBAE0DADD}" destId="{5BFFD97C-46A9-584B-B608-4CA8881A966F}" srcOrd="4" destOrd="0" parTransId="{29A46175-C1C0-7644-BE28-AE34F363A3A8}" sibTransId="{BC08C0D9-5ED9-4B4A-811B-21BE214B5C8C}"/>
    <dgm:cxn modelId="{A8719F5F-0EAE-F04B-AFE8-B873CCAC5EE0}" type="presOf" srcId="{29A46175-C1C0-7644-BE28-AE34F363A3A8}" destId="{29F50689-7E3E-6D4A-A015-340541C28AE0}" srcOrd="1" destOrd="0" presId="urn:microsoft.com/office/officeart/2005/8/layout/radial5"/>
    <dgm:cxn modelId="{437E0E66-E1FF-7B49-819D-DCC0E3065404}" srcId="{64EAEE78-3DDF-0C4E-A3C2-6CFCBAE0DADD}" destId="{E3791A74-B3BC-164A-9765-71D45DF4387B}" srcOrd="3" destOrd="0" parTransId="{8DD0CF0C-20CC-1742-B6C6-7D2EF56801C2}" sibTransId="{B9848E36-9EE2-D34A-8AA8-9BBC4296AE55}"/>
    <dgm:cxn modelId="{BAC94876-4A6B-7146-B768-5BE3B71765E0}" type="presOf" srcId="{EA608952-04E8-014D-BD3F-69AD0CEA88FE}" destId="{E9034214-C356-6D4C-AA5F-8EA47666B822}" srcOrd="0" destOrd="0" presId="urn:microsoft.com/office/officeart/2005/8/layout/radial5"/>
    <dgm:cxn modelId="{1FC26D88-E1EF-5B4A-A860-67B6E2050F29}" type="presOf" srcId="{6961C60D-D222-9349-AE7E-3D9344456FC1}" destId="{ED821AAC-5872-BE49-8534-2BD60C7D96CC}" srcOrd="0" destOrd="0" presId="urn:microsoft.com/office/officeart/2005/8/layout/radial5"/>
    <dgm:cxn modelId="{AAFA458A-9D47-924D-9F4F-F577E2A3F3A3}" type="presOf" srcId="{75D0FDA7-9D9A-9B44-BE0B-8CDBF35B2C6B}" destId="{9EDC95C2-751E-0942-B3BE-F34281D714F8}" srcOrd="0" destOrd="0" presId="urn:microsoft.com/office/officeart/2005/8/layout/radial5"/>
    <dgm:cxn modelId="{994FAC90-E633-1F44-8B74-D8CA5AEE0540}" srcId="{EA608952-04E8-014D-BD3F-69AD0CEA88FE}" destId="{64EAEE78-3DDF-0C4E-A3C2-6CFCBAE0DADD}" srcOrd="0" destOrd="0" parTransId="{2DBDBAAF-B937-8349-800F-7BB13A1EAA70}" sibTransId="{605EF45A-C4F7-9F42-A33E-ED0B0676AA78}"/>
    <dgm:cxn modelId="{A273ED92-8721-D34C-BBCE-FD69D9029FF1}" type="presOf" srcId="{8DD0CF0C-20CC-1742-B6C6-7D2EF56801C2}" destId="{6960DCEA-924A-3042-A6A6-10C404C0CF8B}" srcOrd="1" destOrd="0" presId="urn:microsoft.com/office/officeart/2005/8/layout/radial5"/>
    <dgm:cxn modelId="{FBB6BA97-E480-9F48-BB36-D65051B2B21A}" type="presOf" srcId="{20EA4ACA-1290-4048-833C-9C32A25AC11C}" destId="{1AA57B1C-CCD9-5945-81E9-CCD5D1F01B15}" srcOrd="1" destOrd="0" presId="urn:microsoft.com/office/officeart/2005/8/layout/radial5"/>
    <dgm:cxn modelId="{FDE012B6-368F-1041-B274-8EF311C314A8}" type="presOf" srcId="{64EAEE78-3DDF-0C4E-A3C2-6CFCBAE0DADD}" destId="{16CB91E2-A3CC-A846-A89C-1AC8CFF12B05}" srcOrd="0" destOrd="0" presId="urn:microsoft.com/office/officeart/2005/8/layout/radial5"/>
    <dgm:cxn modelId="{579DB5D8-01AA-054A-A4FA-97AC1F55A1B7}" srcId="{64EAEE78-3DDF-0C4E-A3C2-6CFCBAE0DADD}" destId="{E3826F81-79B9-6D42-B052-F5A6D94262A5}" srcOrd="2" destOrd="0" parTransId="{6961C60D-D222-9349-AE7E-3D9344456FC1}" sibTransId="{0B6FC5A0-A0D1-A043-BBB6-6AA9B897FC90}"/>
    <dgm:cxn modelId="{025191FD-263C-6C4A-8B72-C8247A5CE842}" type="presOf" srcId="{75D0FDA7-9D9A-9B44-BE0B-8CDBF35B2C6B}" destId="{AEED2EE8-AA48-5544-8CFA-686FB96172DF}" srcOrd="1" destOrd="0" presId="urn:microsoft.com/office/officeart/2005/8/layout/radial5"/>
    <dgm:cxn modelId="{AB4F53FE-7EDE-704D-8F94-93143AE716C4}" srcId="{64EAEE78-3DDF-0C4E-A3C2-6CFCBAE0DADD}" destId="{D8BA0AB8-15F8-9F44-B373-67F9AA9B1388}" srcOrd="0" destOrd="0" parTransId="{75D0FDA7-9D9A-9B44-BE0B-8CDBF35B2C6B}" sibTransId="{F18A8214-57BC-9E4D-8D7B-DE38C9C46C2C}"/>
    <dgm:cxn modelId="{BBC3CBFF-98D1-3948-93E2-D6BEA9AB4858}" type="presOf" srcId="{D8BA0AB8-15F8-9F44-B373-67F9AA9B1388}" destId="{F608A1F2-303F-9842-A167-F0BC4BFC5C20}" srcOrd="0" destOrd="0" presId="urn:microsoft.com/office/officeart/2005/8/layout/radial5"/>
    <dgm:cxn modelId="{C713C282-5CF5-224E-98EA-91D184E48F3E}" type="presParOf" srcId="{E9034214-C356-6D4C-AA5F-8EA47666B822}" destId="{16CB91E2-A3CC-A846-A89C-1AC8CFF12B05}" srcOrd="0" destOrd="0" presId="urn:microsoft.com/office/officeart/2005/8/layout/radial5"/>
    <dgm:cxn modelId="{053B060C-14F7-3347-AC3C-59141D9E18CD}" type="presParOf" srcId="{E9034214-C356-6D4C-AA5F-8EA47666B822}" destId="{9EDC95C2-751E-0942-B3BE-F34281D714F8}" srcOrd="1" destOrd="0" presId="urn:microsoft.com/office/officeart/2005/8/layout/radial5"/>
    <dgm:cxn modelId="{3F12E2A1-147E-E147-B3A1-B56EECAF19B6}" type="presParOf" srcId="{9EDC95C2-751E-0942-B3BE-F34281D714F8}" destId="{AEED2EE8-AA48-5544-8CFA-686FB96172DF}" srcOrd="0" destOrd="0" presId="urn:microsoft.com/office/officeart/2005/8/layout/radial5"/>
    <dgm:cxn modelId="{E53AE279-7EDE-544B-B47E-15085D3407C0}" type="presParOf" srcId="{E9034214-C356-6D4C-AA5F-8EA47666B822}" destId="{F608A1F2-303F-9842-A167-F0BC4BFC5C20}" srcOrd="2" destOrd="0" presId="urn:microsoft.com/office/officeart/2005/8/layout/radial5"/>
    <dgm:cxn modelId="{4B1F1CFE-3D04-4248-9EE1-3FB3C184EBC2}" type="presParOf" srcId="{E9034214-C356-6D4C-AA5F-8EA47666B822}" destId="{DD01DF66-3AC7-E84A-85DF-66FCFA446F07}" srcOrd="3" destOrd="0" presId="urn:microsoft.com/office/officeart/2005/8/layout/radial5"/>
    <dgm:cxn modelId="{7735C7C5-610D-A942-8EE4-7D945FD429E6}" type="presParOf" srcId="{DD01DF66-3AC7-E84A-85DF-66FCFA446F07}" destId="{1AA57B1C-CCD9-5945-81E9-CCD5D1F01B15}" srcOrd="0" destOrd="0" presId="urn:microsoft.com/office/officeart/2005/8/layout/radial5"/>
    <dgm:cxn modelId="{65F4088A-8EE3-E64D-B195-3A811A426E9F}" type="presParOf" srcId="{E9034214-C356-6D4C-AA5F-8EA47666B822}" destId="{0A270CF1-5860-B046-B273-52A310A84762}" srcOrd="4" destOrd="0" presId="urn:microsoft.com/office/officeart/2005/8/layout/radial5"/>
    <dgm:cxn modelId="{BE871443-9561-7346-A189-DA68EBA7E10E}" type="presParOf" srcId="{E9034214-C356-6D4C-AA5F-8EA47666B822}" destId="{ED821AAC-5872-BE49-8534-2BD60C7D96CC}" srcOrd="5" destOrd="0" presId="urn:microsoft.com/office/officeart/2005/8/layout/radial5"/>
    <dgm:cxn modelId="{14E44F10-31D5-F94E-93B8-27A895374071}" type="presParOf" srcId="{ED821AAC-5872-BE49-8534-2BD60C7D96CC}" destId="{A7752745-916C-964A-BB61-EB69AF21EC40}" srcOrd="0" destOrd="0" presId="urn:microsoft.com/office/officeart/2005/8/layout/radial5"/>
    <dgm:cxn modelId="{9DB250F6-17FD-3F42-8F1D-0D13F36F12BC}" type="presParOf" srcId="{E9034214-C356-6D4C-AA5F-8EA47666B822}" destId="{793A953A-5236-6B46-8139-C2C23415B411}" srcOrd="6" destOrd="0" presId="urn:microsoft.com/office/officeart/2005/8/layout/radial5"/>
    <dgm:cxn modelId="{FC2CE57C-982C-E742-984E-FECD1AC12081}" type="presParOf" srcId="{E9034214-C356-6D4C-AA5F-8EA47666B822}" destId="{5FB0ABEA-03BA-7644-8126-B7073FFEE871}" srcOrd="7" destOrd="0" presId="urn:microsoft.com/office/officeart/2005/8/layout/radial5"/>
    <dgm:cxn modelId="{F5DC653A-16FB-4E4D-89F6-C09B86AA5B0A}" type="presParOf" srcId="{5FB0ABEA-03BA-7644-8126-B7073FFEE871}" destId="{6960DCEA-924A-3042-A6A6-10C404C0CF8B}" srcOrd="0" destOrd="0" presId="urn:microsoft.com/office/officeart/2005/8/layout/radial5"/>
    <dgm:cxn modelId="{0002CC9D-A15D-F244-85F4-BD02D09AD1C4}" type="presParOf" srcId="{E9034214-C356-6D4C-AA5F-8EA47666B822}" destId="{F203CA8C-A53C-8644-AAF2-506FB3630EEF}" srcOrd="8" destOrd="0" presId="urn:microsoft.com/office/officeart/2005/8/layout/radial5"/>
    <dgm:cxn modelId="{07AC1C99-3DDF-6946-85D8-39730379BC36}" type="presParOf" srcId="{E9034214-C356-6D4C-AA5F-8EA47666B822}" destId="{BCB0C26E-4027-604E-B457-0A05C6DB01A6}" srcOrd="9" destOrd="0" presId="urn:microsoft.com/office/officeart/2005/8/layout/radial5"/>
    <dgm:cxn modelId="{27CD17F1-BE8C-F741-8BDA-0947945BC803}" type="presParOf" srcId="{BCB0C26E-4027-604E-B457-0A05C6DB01A6}" destId="{29F50689-7E3E-6D4A-A015-340541C28AE0}" srcOrd="0" destOrd="0" presId="urn:microsoft.com/office/officeart/2005/8/layout/radial5"/>
    <dgm:cxn modelId="{FCECCEC8-5990-814C-88CE-39F222B28986}" type="presParOf" srcId="{E9034214-C356-6D4C-AA5F-8EA47666B822}" destId="{73966A9D-EAE3-2C48-A28A-D495A9064E4F}" srcOrd="10" destOrd="0" presId="urn:microsoft.com/office/officeart/2005/8/layout/radial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B91E2-A3CC-A846-A89C-1AC8CFF12B05}">
      <dsp:nvSpPr>
        <dsp:cNvPr id="0" name=""/>
        <dsp:cNvSpPr/>
      </dsp:nvSpPr>
      <dsp:spPr>
        <a:xfrm>
          <a:off x="2323718" y="1927121"/>
          <a:ext cx="1629403" cy="1489694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rgbClr val="FF0C0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ysClr val="windowText" lastClr="000000"/>
              </a:solidFill>
            </a:rPr>
            <a:t>Pathogens</a:t>
          </a:r>
        </a:p>
      </dsp:txBody>
      <dsp:txXfrm>
        <a:off x="2562339" y="2145282"/>
        <a:ext cx="1152161" cy="1053372"/>
      </dsp:txXfrm>
    </dsp:sp>
    <dsp:sp modelId="{9EDC95C2-751E-0942-B3BE-F34281D714F8}">
      <dsp:nvSpPr>
        <dsp:cNvPr id="0" name=""/>
        <dsp:cNvSpPr/>
      </dsp:nvSpPr>
      <dsp:spPr>
        <a:xfrm rot="16200000">
          <a:off x="2920038" y="1288549"/>
          <a:ext cx="436764" cy="47778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ysClr val="windowText" lastClr="000000"/>
            </a:solidFill>
          </a:endParaRPr>
        </a:p>
      </dsp:txBody>
      <dsp:txXfrm>
        <a:off x="2985553" y="1449620"/>
        <a:ext cx="305735" cy="286669"/>
      </dsp:txXfrm>
    </dsp:sp>
    <dsp:sp modelId="{F608A1F2-303F-9842-A167-F0BC4BFC5C20}">
      <dsp:nvSpPr>
        <dsp:cNvPr id="0" name=""/>
        <dsp:cNvSpPr/>
      </dsp:nvSpPr>
      <dsp:spPr>
        <a:xfrm>
          <a:off x="2658516" y="309807"/>
          <a:ext cx="959807" cy="79322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ysClr val="windowText" lastClr="000000"/>
              </a:solidFill>
            </a:rPr>
            <a:t>Viruses</a:t>
          </a:r>
        </a:p>
      </dsp:txBody>
      <dsp:txXfrm>
        <a:off x="2799076" y="425973"/>
        <a:ext cx="678687" cy="560897"/>
      </dsp:txXfrm>
    </dsp:sp>
    <dsp:sp modelId="{DD01DF66-3AC7-E84A-85DF-66FCFA446F07}">
      <dsp:nvSpPr>
        <dsp:cNvPr id="0" name=""/>
        <dsp:cNvSpPr/>
      </dsp:nvSpPr>
      <dsp:spPr>
        <a:xfrm rot="20601864">
          <a:off x="4081039" y="2084734"/>
          <a:ext cx="446460" cy="47778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ysClr val="windowText" lastClr="000000"/>
            </a:solidFill>
          </a:endParaRPr>
        </a:p>
      </dsp:txBody>
      <dsp:txXfrm>
        <a:off x="4083842" y="2199462"/>
        <a:ext cx="312522" cy="286669"/>
      </dsp:txXfrm>
    </dsp:sp>
    <dsp:sp modelId="{0A270CF1-5860-B046-B273-52A310A84762}">
      <dsp:nvSpPr>
        <dsp:cNvPr id="0" name=""/>
        <dsp:cNvSpPr/>
      </dsp:nvSpPr>
      <dsp:spPr>
        <a:xfrm>
          <a:off x="4691346" y="1667965"/>
          <a:ext cx="959807" cy="79322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ysClr val="windowText" lastClr="000000"/>
              </a:solidFill>
            </a:rPr>
            <a:t>Bacteria</a:t>
          </a:r>
        </a:p>
      </dsp:txBody>
      <dsp:txXfrm>
        <a:off x="4831906" y="1784131"/>
        <a:ext cx="678687" cy="560897"/>
      </dsp:txXfrm>
    </dsp:sp>
    <dsp:sp modelId="{ED821AAC-5872-BE49-8534-2BD60C7D96CC}">
      <dsp:nvSpPr>
        <dsp:cNvPr id="0" name=""/>
        <dsp:cNvSpPr/>
      </dsp:nvSpPr>
      <dsp:spPr>
        <a:xfrm rot="3240000">
          <a:off x="3604824" y="3358920"/>
          <a:ext cx="412520" cy="47778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ysClr val="windowText" lastClr="000000"/>
            </a:solidFill>
          </a:endParaRPr>
        </a:p>
      </dsp:txBody>
      <dsp:txXfrm>
        <a:off x="3630331" y="3404416"/>
        <a:ext cx="288764" cy="286669"/>
      </dsp:txXfrm>
    </dsp:sp>
    <dsp:sp modelId="{793A953A-5236-6B46-8139-C2C23415B411}">
      <dsp:nvSpPr>
        <dsp:cNvPr id="0" name=""/>
        <dsp:cNvSpPr/>
      </dsp:nvSpPr>
      <dsp:spPr>
        <a:xfrm>
          <a:off x="3813836" y="3865514"/>
          <a:ext cx="959807" cy="79322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ysClr val="windowText" lastClr="000000"/>
              </a:solidFill>
            </a:rPr>
            <a:t>Parasites</a:t>
          </a:r>
        </a:p>
      </dsp:txBody>
      <dsp:txXfrm>
        <a:off x="3954396" y="3981680"/>
        <a:ext cx="678687" cy="560897"/>
      </dsp:txXfrm>
    </dsp:sp>
    <dsp:sp modelId="{5FB0ABEA-03BA-7644-8126-B7073FFEE871}">
      <dsp:nvSpPr>
        <dsp:cNvPr id="0" name=""/>
        <dsp:cNvSpPr/>
      </dsp:nvSpPr>
      <dsp:spPr>
        <a:xfrm rot="7560000">
          <a:off x="2259496" y="3358920"/>
          <a:ext cx="412520" cy="47778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ysClr val="windowText" lastClr="000000"/>
            </a:solidFill>
          </a:endParaRPr>
        </a:p>
      </dsp:txBody>
      <dsp:txXfrm rot="10800000">
        <a:off x="2357745" y="3404416"/>
        <a:ext cx="288764" cy="286669"/>
      </dsp:txXfrm>
    </dsp:sp>
    <dsp:sp modelId="{F203CA8C-A53C-8644-AAF2-506FB3630EEF}">
      <dsp:nvSpPr>
        <dsp:cNvPr id="0" name=""/>
        <dsp:cNvSpPr/>
      </dsp:nvSpPr>
      <dsp:spPr>
        <a:xfrm>
          <a:off x="1503197" y="3865514"/>
          <a:ext cx="959807" cy="79322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ysClr val="windowText" lastClr="000000"/>
              </a:solidFill>
            </a:rPr>
            <a:t>Fungi</a:t>
          </a:r>
        </a:p>
      </dsp:txBody>
      <dsp:txXfrm>
        <a:off x="1643757" y="3981680"/>
        <a:ext cx="678687" cy="560897"/>
      </dsp:txXfrm>
    </dsp:sp>
    <dsp:sp modelId="{BCB0C26E-4027-604E-B457-0A05C6DB01A6}">
      <dsp:nvSpPr>
        <dsp:cNvPr id="0" name=""/>
        <dsp:cNvSpPr/>
      </dsp:nvSpPr>
      <dsp:spPr>
        <a:xfrm rot="11880000">
          <a:off x="1870531" y="2080421"/>
          <a:ext cx="365046" cy="477781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ysClr val="windowText" lastClr="000000"/>
            </a:solidFill>
          </a:endParaRPr>
        </a:p>
      </dsp:txBody>
      <dsp:txXfrm rot="10800000">
        <a:off x="1977365" y="2192898"/>
        <a:ext cx="255532" cy="286669"/>
      </dsp:txXfrm>
    </dsp:sp>
    <dsp:sp modelId="{73966A9D-EAE3-2C48-A28A-D495A9064E4F}">
      <dsp:nvSpPr>
        <dsp:cNvPr id="0" name=""/>
        <dsp:cNvSpPr/>
      </dsp:nvSpPr>
      <dsp:spPr>
        <a:xfrm>
          <a:off x="789170" y="1667966"/>
          <a:ext cx="959807" cy="79322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solidFill>
                <a:sysClr val="windowText" lastClr="000000"/>
              </a:solidFill>
            </a:rPr>
            <a:t>Arthropods</a:t>
          </a:r>
        </a:p>
      </dsp:txBody>
      <dsp:txXfrm>
        <a:off x="929730" y="1784132"/>
        <a:ext cx="678687" cy="560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DC226-185E-3449-929A-0C4118745580}" type="datetime1">
              <a:rPr lang="en-ZA" smtClean="0"/>
              <a:t>2021/05/07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BD3B-75B1-9B40-9837-7D9B0664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689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A89B3-47D9-E143-A936-899279EB76F0}" type="datetime1">
              <a:rPr lang="en-ZA" smtClean="0"/>
              <a:t>2021/05/07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69871-9777-4D61-8520-ADE66A91A95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60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69871-9777-4D61-8520-ADE66A91A95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023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3C8065-4CF0-5D47-A948-A0EB2960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61647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003A89-5E3D-3D40-934F-D3349E0D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1179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194773-2278-6E47-BA93-CF7B9329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962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53876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4430-8C4F-FD41-BAB6-35415C05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40279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93A673-3D2B-F843-84B7-2580C37DC094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16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2A9193-08E0-7849-8C90-581C777C1D46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00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0EC52E-320A-A849-9905-4BB7C178536C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21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B48D-41CE-604D-A1BB-962899F4DEB5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57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273CE9-F5E2-6B47-8301-21F224F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</p:spTree>
    <p:extLst>
      <p:ext uri="{BB962C8B-B14F-4D97-AF65-F5344CB8AC3E}">
        <p14:creationId xmlns:p14="http://schemas.microsoft.com/office/powerpoint/2010/main" val="23284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998C60-9366-A546-A09C-E88BA7C200EF}"/>
              </a:ext>
            </a:extLst>
          </p:cNvPr>
          <p:cNvSpPr txBox="1">
            <a:spLocks/>
          </p:cNvSpPr>
          <p:nvPr userDrawn="1"/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Next Generation Sequencing Bioinformatics</a:t>
            </a:r>
          </a:p>
          <a:p>
            <a:r>
              <a:rPr lang="en-ZA"/>
              <a:t>Trainer Name:_____________________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16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9000"/>
            <a:lum/>
          </a:blip>
          <a:srcRect/>
          <a:stretch>
            <a:fillRect l="-2000" t="90000" r="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02EB3F-4553-724A-A0F5-7A6F90CC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Name:_____________________ </a:t>
            </a:r>
          </a:p>
        </p:txBody>
      </p:sp>
      <p:pic>
        <p:nvPicPr>
          <p:cNvPr id="8" name="Picture 7" descr="cc_logo.png">
            <a:extLst>
              <a:ext uri="{FF2B5EF4-FFF2-40B4-BE49-F238E27FC236}">
                <a16:creationId xmlns:a16="http://schemas.microsoft.com/office/drawing/2014/main" id="{BBBC20B6-1A01-FF4D-B89A-450652819C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94" y="6314211"/>
            <a:ext cx="1064273" cy="427157"/>
          </a:xfrm>
          <a:prstGeom prst="rect">
            <a:avLst/>
          </a:prstGeom>
        </p:spPr>
      </p:pic>
      <p:pic>
        <p:nvPicPr>
          <p:cNvPr id="9" name="Picture 2" descr="https://lh3.googleusercontent.com/xjzBdqI7ePps3urYrLIrtx-AuYPzX6NT3LRRr6jEwyLjqBO_UmTS-rAqldRWWb9HGuH-cMr1W8CjuQXJRM_shiorNKD9NqPA0mM_3PG-yzutNu3eGpQjbcn6-3PvZ0dTqCtBKrrG8U0">
            <a:extLst>
              <a:ext uri="{FF2B5EF4-FFF2-40B4-BE49-F238E27FC236}">
                <a16:creationId xmlns:a16="http://schemas.microsoft.com/office/drawing/2014/main" id="{60294FA8-4107-5841-9347-5F860422B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89047"/>
            <a:ext cx="1077466" cy="5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7632848" cy="2304256"/>
          </a:xfrm>
        </p:spPr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Module 6 – Pathogen variant calling</a:t>
            </a:r>
          </a:p>
        </p:txBody>
      </p:sp>
      <p:pic>
        <p:nvPicPr>
          <p:cNvPr id="1026" name="Picture 2" descr="C:\Users\user\Desktop\Sumir_H3Bionet_docs_recieved\logos\logo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" y="171949"/>
            <a:ext cx="5379535" cy="129802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2080" y="6309319"/>
            <a:ext cx="3744416" cy="504057"/>
          </a:xfrm>
        </p:spPr>
        <p:txBody>
          <a:bodyPr/>
          <a:lstStyle/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NGS Bioinformatics Course Africa 2021</a:t>
            </a:r>
          </a:p>
          <a:p>
            <a:r>
              <a:rPr lang="en-ZA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Trainer name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411" y="2039124"/>
            <a:ext cx="9145016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800" b="1" dirty="0">
                <a:solidFill>
                  <a:schemeClr val="tx1"/>
                </a:solidFill>
              </a:rPr>
              <a:t>Next Generation Sequencing </a:t>
            </a:r>
          </a:p>
          <a:p>
            <a:r>
              <a:rPr lang="en-ZA" sz="2800" b="1" dirty="0">
                <a:solidFill>
                  <a:schemeClr val="tx1"/>
                </a:solidFill>
              </a:rPr>
              <a:t>Bioinformatics Course 2021</a:t>
            </a:r>
          </a:p>
        </p:txBody>
      </p:sp>
      <p:pic>
        <p:nvPicPr>
          <p:cNvPr id="7" name="Google Shape;71;p1">
            <a:extLst>
              <a:ext uri="{FF2B5EF4-FFF2-40B4-BE49-F238E27FC236}">
                <a16:creationId xmlns:a16="http://schemas.microsoft.com/office/drawing/2014/main" id="{155ECA2E-DFFF-294F-9C6E-E54F817170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192" y="171949"/>
            <a:ext cx="2600325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35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0963-F6E7-BB4F-984F-E54D4BF0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Pathogens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172E-E6C5-B443-8083-CDF57290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7C944F-EE0C-8942-A824-5F11953B3982}"/>
              </a:ext>
            </a:extLst>
          </p:cNvPr>
          <p:cNvGrpSpPr/>
          <p:nvPr/>
        </p:nvGrpSpPr>
        <p:grpSpPr>
          <a:xfrm>
            <a:off x="1159728" y="1196752"/>
            <a:ext cx="7228696" cy="4968552"/>
            <a:chOff x="1226635" y="1479396"/>
            <a:chExt cx="7516998" cy="485449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6A4C1043-2479-E445-86A0-8A1B19C99E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9740179"/>
                </p:ext>
              </p:extLst>
            </p:nvPr>
          </p:nvGraphicFramePr>
          <p:xfrm>
            <a:off x="1226635" y="1479396"/>
            <a:ext cx="6527180" cy="48544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7" name="Picture 2" descr="What do you call the disease caused by the novel coronavirus? Covid-19">
              <a:extLst>
                <a:ext uri="{FF2B5EF4-FFF2-40B4-BE49-F238E27FC236}">
                  <a16:creationId xmlns:a16="http://schemas.microsoft.com/office/drawing/2014/main" id="{5E791D8D-6ED3-0D4E-A3B4-D3E30C111B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2" t="4413" r="23643" b="6414"/>
            <a:stretch/>
          </p:blipFill>
          <p:spPr bwMode="auto">
            <a:xfrm>
              <a:off x="5007532" y="1613230"/>
              <a:ext cx="700190" cy="671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proving the Pneumococcus Vaccine">
              <a:extLst>
                <a:ext uri="{FF2B5EF4-FFF2-40B4-BE49-F238E27FC236}">
                  <a16:creationId xmlns:a16="http://schemas.microsoft.com/office/drawing/2014/main" id="{7271EF10-A8D9-7A4E-9E48-7DBD8D4D5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9719" y="2816142"/>
              <a:ext cx="880793" cy="618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Gene sequences reveal global variations in malaria parasites | EurekAlert!  Science News">
              <a:extLst>
                <a:ext uri="{FF2B5EF4-FFF2-40B4-BE49-F238E27FC236}">
                  <a16:creationId xmlns:a16="http://schemas.microsoft.com/office/drawing/2014/main" id="{4743E3E2-467A-5E48-86D6-06A6FAAC8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3466" y="5155765"/>
              <a:ext cx="805189" cy="657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Candida albicans, SEM - Stock Image - C043/5772 - Science Photo Library">
              <a:extLst>
                <a:ext uri="{FF2B5EF4-FFF2-40B4-BE49-F238E27FC236}">
                  <a16:creationId xmlns:a16="http://schemas.microsoft.com/office/drawing/2014/main" id="{C7197C40-324E-F645-84D4-0B7A69131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338" y="5137858"/>
              <a:ext cx="690950" cy="595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ow to protect against ticks and lyme disease">
              <a:extLst>
                <a:ext uri="{FF2B5EF4-FFF2-40B4-BE49-F238E27FC236}">
                  <a16:creationId xmlns:a16="http://schemas.microsoft.com/office/drawing/2014/main" id="{DB85BB0F-3DB3-9E4C-8298-2B5CCD750B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32" t="1528" r="35935"/>
            <a:stretch/>
          </p:blipFill>
          <p:spPr bwMode="auto">
            <a:xfrm>
              <a:off x="2054393" y="2022719"/>
              <a:ext cx="535502" cy="70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04BF81-347C-F145-BE9A-F931421D4292}"/>
                </a:ext>
              </a:extLst>
            </p:cNvPr>
            <p:cNvSpPr txBox="1"/>
            <p:nvPr/>
          </p:nvSpPr>
          <p:spPr>
            <a:xfrm>
              <a:off x="5007532" y="2327415"/>
              <a:ext cx="13009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PT Serif" panose="020A0603040505020204" pitchFamily="18" charset="77"/>
                </a:rPr>
                <a:t>SARS-Covid-2</a:t>
              </a:r>
            </a:p>
            <a:p>
              <a:r>
                <a:rPr lang="en-US" sz="1000" b="1" dirty="0">
                  <a:latin typeface="PT Serif" panose="020A0603040505020204" pitchFamily="18" charset="77"/>
                </a:rPr>
                <a:t>Bird Flu</a:t>
              </a:r>
            </a:p>
            <a:p>
              <a:r>
                <a:rPr lang="en-US" sz="1000" b="1" dirty="0">
                  <a:latin typeface="PT Serif" panose="020A0603040505020204" pitchFamily="18" charset="77"/>
                </a:rPr>
                <a:t>Swine Flu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BFB1-BB18-4740-B0F6-025EDA6FE14A}"/>
                </a:ext>
              </a:extLst>
            </p:cNvPr>
            <p:cNvSpPr txBox="1"/>
            <p:nvPr/>
          </p:nvSpPr>
          <p:spPr>
            <a:xfrm>
              <a:off x="7063517" y="3449746"/>
              <a:ext cx="1680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PT Serif" panose="020A0603040505020204" pitchFamily="18" charset="77"/>
                </a:rPr>
                <a:t>Pneumonia</a:t>
              </a:r>
            </a:p>
            <a:p>
              <a:r>
                <a:rPr lang="en-US" sz="1000" b="1" dirty="0">
                  <a:latin typeface="PT Serif" panose="020A0603040505020204" pitchFamily="18" charset="77"/>
                </a:rPr>
                <a:t>Tuberculosis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D29C14-D2C8-784E-A3DB-7F5B0651F9BB}"/>
                </a:ext>
              </a:extLst>
            </p:cNvPr>
            <p:cNvSpPr txBox="1"/>
            <p:nvPr/>
          </p:nvSpPr>
          <p:spPr>
            <a:xfrm>
              <a:off x="6244579" y="5816888"/>
              <a:ext cx="1300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PT Serif" panose="020A0603040505020204" pitchFamily="18" charset="77"/>
                </a:rPr>
                <a:t>Malaria</a:t>
              </a:r>
            </a:p>
            <a:p>
              <a:r>
                <a:rPr lang="en-US" sz="1000" b="1" dirty="0">
                  <a:latin typeface="PT Serif" panose="020A0603040505020204" pitchFamily="18" charset="77"/>
                </a:rPr>
                <a:t>Filariasis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53FF0B-3AE5-6746-8004-4E5365400716}"/>
                </a:ext>
              </a:extLst>
            </p:cNvPr>
            <p:cNvSpPr txBox="1"/>
            <p:nvPr/>
          </p:nvSpPr>
          <p:spPr>
            <a:xfrm>
              <a:off x="1854683" y="5808264"/>
              <a:ext cx="1300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PT Serif" panose="020A0603040505020204" pitchFamily="18" charset="77"/>
                </a:rPr>
                <a:t>Aspergillosis</a:t>
              </a:r>
            </a:p>
            <a:p>
              <a:r>
                <a:rPr lang="en-US" sz="1000" b="1" dirty="0">
                  <a:latin typeface="PT Serif" panose="020A0603040505020204" pitchFamily="18" charset="77"/>
                </a:rPr>
                <a:t>Candidiasis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EF08FD-A758-2E4D-B48E-464E3ADB5B25}"/>
                </a:ext>
              </a:extLst>
            </p:cNvPr>
            <p:cNvSpPr txBox="1"/>
            <p:nvPr/>
          </p:nvSpPr>
          <p:spPr>
            <a:xfrm>
              <a:off x="1935739" y="2728404"/>
              <a:ext cx="1300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PT Serif" panose="020A0603040505020204" pitchFamily="18" charset="77"/>
                </a:rPr>
                <a:t>Yellow fever </a:t>
              </a:r>
            </a:p>
            <a:p>
              <a:r>
                <a:rPr lang="en-US" sz="1000" b="1" dirty="0">
                  <a:latin typeface="PT Serif" panose="020A0603040505020204" pitchFamily="18" charset="77"/>
                </a:rPr>
                <a:t>Lime disease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1B591E-3A32-E34A-8E1C-0E173E9C5337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A36C0C-A188-AB42-BBBB-212CBB16198F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306AABE-3738-5240-BD26-BA30225B6AA6}"/>
              </a:ext>
            </a:extLst>
          </p:cNvPr>
          <p:cNvSpPr/>
          <p:nvPr/>
        </p:nvSpPr>
        <p:spPr>
          <a:xfrm>
            <a:off x="5765157" y="2179769"/>
            <a:ext cx="2386608" cy="201622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Mycobacterium tuberculosis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BE572-9D34-C74F-8AF0-71CBECACE153}"/>
              </a:ext>
            </a:extLst>
          </p:cNvPr>
          <p:cNvSpPr txBox="1"/>
          <p:nvPr/>
        </p:nvSpPr>
        <p:spPr>
          <a:xfrm>
            <a:off x="403590" y="1574222"/>
            <a:ext cx="37444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Cause Tuberculosis in humans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Primary source of transmission through aerosols produced during cough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Diagnosis involves microscopy, GeneXpert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Culturing takes weeks to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Phenotypic DST </a:t>
            </a:r>
            <a:r>
              <a:rPr lang="en-US" sz="1600" dirty="0" err="1">
                <a:latin typeface="PT Serif" panose="020A0603040505020204" pitchFamily="18" charset="77"/>
              </a:rPr>
              <a:t>labour</a:t>
            </a:r>
            <a:r>
              <a:rPr lang="en-US" sz="1600" dirty="0">
                <a:latin typeface="PT Serif" panose="020A0603040505020204" pitchFamily="18" charset="77"/>
              </a:rPr>
              <a:t> and time 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Rapid methods for detecting resistance needed : WGS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PT Serif" panose="020A06030405050202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03F3F-B1E2-464A-8A07-FA117D39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844824"/>
            <a:ext cx="4527978" cy="30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2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0312169-AE7B-6E41-B387-460778FD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2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Question: Investigating resistance in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M. tuberculosis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11905-4C64-364E-B248-A993EF94D5DC}"/>
              </a:ext>
            </a:extLst>
          </p:cNvPr>
          <p:cNvSpPr txBox="1"/>
          <p:nvPr/>
        </p:nvSpPr>
        <p:spPr>
          <a:xfrm>
            <a:off x="539552" y="1397794"/>
            <a:ext cx="4352892" cy="23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T Serif" panose="020A0603040505020204" pitchFamily="18" charset="77"/>
              </a:rPr>
              <a:t>What we know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4 isolates from patients with Tuberculosis in a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The rapid tests (GeneXpert) have revealed resistance to rifampicin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WGS performed for all 4 isolates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390C71-C800-8548-B022-EF141FA1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20293"/>
              </p:ext>
            </p:extLst>
          </p:nvPr>
        </p:nvGraphicFramePr>
        <p:xfrm>
          <a:off x="4984249" y="1729654"/>
          <a:ext cx="331236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268578013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5298701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4211372979"/>
                    </a:ext>
                  </a:extLst>
                </a:gridCol>
              </a:tblGrid>
              <a:tr h="294957">
                <a:tc>
                  <a:txBody>
                    <a:bodyPr/>
                    <a:lstStyle/>
                    <a:p>
                      <a:r>
                        <a:rPr lang="en-US" sz="1400" b="1" dirty="0"/>
                        <a:t>Isolate</a:t>
                      </a:r>
                      <a:endParaRPr lang="en-US" sz="1400" b="1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Drug</a:t>
                      </a:r>
                      <a:endParaRPr lang="en-US" sz="1400" b="1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Resistance</a:t>
                      </a:r>
                      <a:endParaRPr lang="en-US" sz="1400" b="1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009013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r>
                        <a:rPr lang="en-US" sz="1400" dirty="0"/>
                        <a:t>MD001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Rifampicin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Resistant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976849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r>
                        <a:rPr lang="en-US" sz="1400" dirty="0"/>
                        <a:t>MD002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Rifampicin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Resistant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051602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r>
                        <a:rPr lang="en-US" sz="1400" dirty="0"/>
                        <a:t>MD012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Rifampicin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Resistant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873124"/>
                  </a:ext>
                </a:extLst>
              </a:tr>
              <a:tr h="294957">
                <a:tc>
                  <a:txBody>
                    <a:bodyPr/>
                    <a:lstStyle/>
                    <a:p>
                      <a:r>
                        <a:rPr lang="en-US" sz="1400" dirty="0"/>
                        <a:t>MD024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Rifampicin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Sensitive</a:t>
                      </a:r>
                      <a:endParaRPr lang="en-US" sz="1400" dirty="0">
                        <a:latin typeface="PT Serif" panose="020A0603040505020204" pitchFamily="18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65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521E6CE-A56D-F743-B0F3-3AF264B6BBF8}"/>
              </a:ext>
            </a:extLst>
          </p:cNvPr>
          <p:cNvSpPr txBox="1"/>
          <p:nvPr/>
        </p:nvSpPr>
        <p:spPr>
          <a:xfrm>
            <a:off x="539552" y="3789796"/>
            <a:ext cx="7797552" cy="194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T Serif" panose="020A0603040505020204" pitchFamily="18" charset="77"/>
              </a:rPr>
              <a:t>Questions we would investigate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Detect genetic variants for resistance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resistance to other anti-Tb drugs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Are these related isolates (pairwise SNP difference)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PT Serif" panose="020A0603040505020204" pitchFamily="18" charset="77"/>
              </a:rPr>
              <a:t>Understand their phylogenetic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2824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C1F8AF-489C-1240-A957-F31242298CFC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53D6CCF-0002-4B41-B797-E6F0E032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Resistance mechanisms: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M. tuberculosis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E5270-6731-374F-8BA4-1C874A5594EA}"/>
              </a:ext>
            </a:extLst>
          </p:cNvPr>
          <p:cNvSpPr txBox="1"/>
          <p:nvPr/>
        </p:nvSpPr>
        <p:spPr>
          <a:xfrm>
            <a:off x="683568" y="1417638"/>
            <a:ext cx="464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Acquired genetic mutations confers </a:t>
            </a:r>
            <a:r>
              <a:rPr lang="en-US" sz="1600" dirty="0">
                <a:latin typeface="PT Serif" panose="020A0603040505020204" pitchFamily="18" charset="77"/>
              </a:rPr>
              <a:t>resistance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F8CEB9-721B-DC41-ADAA-48A67AE14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34646"/>
              </p:ext>
            </p:extLst>
          </p:nvPr>
        </p:nvGraphicFramePr>
        <p:xfrm>
          <a:off x="1187624" y="2279443"/>
          <a:ext cx="6264696" cy="29606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3073867629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74028499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452339926"/>
                    </a:ext>
                  </a:extLst>
                </a:gridCol>
              </a:tblGrid>
              <a:tr h="592137">
                <a:tc>
                  <a:txBody>
                    <a:bodyPr/>
                    <a:lstStyle/>
                    <a:p>
                      <a:r>
                        <a:rPr lang="en-US" sz="1600" b="1" dirty="0"/>
                        <a:t>Drug</a:t>
                      </a:r>
                      <a:endParaRPr lang="en-US" sz="1600" b="1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Gene</a:t>
                      </a:r>
                      <a:endParaRPr lang="en-US" sz="1600" b="1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Mutations</a:t>
                      </a:r>
                      <a:endParaRPr lang="en-US" sz="1600" b="1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76955"/>
                  </a:ext>
                </a:extLst>
              </a:tr>
              <a:tr h="592137">
                <a:tc>
                  <a:txBody>
                    <a:bodyPr/>
                    <a:lstStyle/>
                    <a:p>
                      <a:r>
                        <a:rPr lang="en-US" sz="1600" dirty="0"/>
                        <a:t>Rifampicin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rpoB</a:t>
                      </a:r>
                      <a:endParaRPr lang="en-US" sz="1600" i="1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S450X, D435X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2915283"/>
                  </a:ext>
                </a:extLst>
              </a:tr>
              <a:tr h="592137">
                <a:tc>
                  <a:txBody>
                    <a:bodyPr/>
                    <a:lstStyle/>
                    <a:p>
                      <a:r>
                        <a:rPr lang="en-US" sz="1600" dirty="0"/>
                        <a:t>Streptomycin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rpsL</a:t>
                      </a:r>
                      <a:endParaRPr lang="en-US" sz="1600" i="1" dirty="0">
                        <a:latin typeface="PT Serif" panose="020A06030405050202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K43R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28431"/>
                  </a:ext>
                </a:extLst>
              </a:tr>
              <a:tr h="592137">
                <a:tc>
                  <a:txBody>
                    <a:bodyPr/>
                    <a:lstStyle/>
                    <a:p>
                      <a:r>
                        <a:rPr lang="en-US" sz="1600" dirty="0"/>
                        <a:t>Isoniazid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katG</a:t>
                      </a:r>
                      <a:endParaRPr lang="en-US" sz="1600" i="1" dirty="0">
                        <a:latin typeface="PT Serif" panose="020A0603040505020204" pitchFamily="18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S315T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333756"/>
                  </a:ext>
                </a:extLst>
              </a:tr>
              <a:tr h="592137">
                <a:tc>
                  <a:txBody>
                    <a:bodyPr/>
                    <a:lstStyle/>
                    <a:p>
                      <a:r>
                        <a:rPr lang="en-US" sz="1600" dirty="0"/>
                        <a:t>Fluoroquinolone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gyrA</a:t>
                      </a:r>
                      <a:endParaRPr lang="en-US" sz="1600" i="1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D94X</a:t>
                      </a:r>
                      <a:endParaRPr lang="en-US" sz="1600" dirty="0">
                        <a:latin typeface="PT Serif" panose="020A0603040505020204" pitchFamily="18" charset="7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15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7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27A125-D12A-DF47-B534-2248B952447A}"/>
              </a:ext>
            </a:extLst>
          </p:cNvPr>
          <p:cNvCxnSpPr>
            <a:cxnSpLocks/>
          </p:cNvCxnSpPr>
          <p:nvPr/>
        </p:nvCxnSpPr>
        <p:spPr>
          <a:xfrm>
            <a:off x="314042" y="1124744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5FC459A-1563-7A4B-BCB4-E8CBFCCE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00C64-1625-D548-A1F8-9C746412F50E}"/>
              </a:ext>
            </a:extLst>
          </p:cNvPr>
          <p:cNvSpPr txBox="1"/>
          <p:nvPr/>
        </p:nvSpPr>
        <p:spPr>
          <a:xfrm>
            <a:off x="1187624" y="1772816"/>
            <a:ext cx="6768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T Serif" panose="020A0603040505020204" pitchFamily="18" charset="77"/>
              </a:rPr>
              <a:t>Session1: Alignment to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T Serif" panose="020A0603040505020204" pitchFamily="18" charset="77"/>
              </a:rPr>
              <a:t>Session2: Variant calling and 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T Serif" panose="020A0603040505020204" pitchFamily="18" charset="77"/>
              </a:rPr>
              <a:t>Session3: Inferring genetic relatedness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PT Serif" panose="020A06030405050202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T Serif" panose="020A0603040505020204" pitchFamily="18" charset="77"/>
              </a:rPr>
              <a:t>Session4: Summary of all the results</a:t>
            </a:r>
          </a:p>
        </p:txBody>
      </p:sp>
    </p:spTree>
    <p:extLst>
      <p:ext uri="{BB962C8B-B14F-4D97-AF65-F5344CB8AC3E}">
        <p14:creationId xmlns:p14="http://schemas.microsoft.com/office/powerpoint/2010/main" val="26891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A88B9B-B5FF-7D42-A81A-41A08F6B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47295"/>
            <a:ext cx="2463552" cy="365125"/>
          </a:xfrm>
        </p:spPr>
        <p:txBody>
          <a:bodyPr/>
          <a:lstStyle/>
          <a:p>
            <a:r>
              <a:rPr lang="en-ZA" dirty="0"/>
              <a:t>Next Generation Sequencing Bioinformatics</a:t>
            </a:r>
          </a:p>
          <a:p>
            <a:r>
              <a:rPr lang="en-ZA" dirty="0"/>
              <a:t>Trainer Name: Narender Kumar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217814-521B-1F48-B366-E6F2BB8AE264}"/>
              </a:ext>
            </a:extLst>
          </p:cNvPr>
          <p:cNvCxnSpPr>
            <a:cxnSpLocks/>
          </p:cNvCxnSpPr>
          <p:nvPr/>
        </p:nvCxnSpPr>
        <p:spPr>
          <a:xfrm>
            <a:off x="394349" y="6021288"/>
            <a:ext cx="82924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F0DA33-60BE-2F46-86B0-D52778D945C2}"/>
              </a:ext>
            </a:extLst>
          </p:cNvPr>
          <p:cNvSpPr txBox="1"/>
          <p:nvPr/>
        </p:nvSpPr>
        <p:spPr>
          <a:xfrm>
            <a:off x="2843808" y="2420888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PT Serif" panose="020A0603040505020204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802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16574</TotalTime>
  <Words>268</Words>
  <Application>Microsoft Macintosh PowerPoint</Application>
  <PresentationFormat>On-screen Show (4:3)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PT Serif</vt:lpstr>
      <vt:lpstr>Office Theme</vt:lpstr>
      <vt:lpstr>PowerPoint Presentation</vt:lpstr>
      <vt:lpstr>Pathogens</vt:lpstr>
      <vt:lpstr>Mycobacterium tuberculosis</vt:lpstr>
      <vt:lpstr>Question: Investigating resistance in M. tuberculosis</vt:lpstr>
      <vt:lpstr>Resistance mechanisms: M. tuberculosis</vt:lpstr>
      <vt:lpstr>Contents</vt:lpstr>
      <vt:lpstr>PowerPoint Presentation</vt:lpstr>
    </vt:vector>
  </TitlesOfParts>
  <Company>University of Cape Town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Narender Kumar</cp:lastModifiedBy>
  <cp:revision>113</cp:revision>
  <cp:lastPrinted>2021-05-05T06:28:18Z</cp:lastPrinted>
  <dcterms:created xsi:type="dcterms:W3CDTF">2013-05-08T12:09:35Z</dcterms:created>
  <dcterms:modified xsi:type="dcterms:W3CDTF">2021-05-07T12:24:53Z</dcterms:modified>
</cp:coreProperties>
</file>