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3" r:id="rId4"/>
    <p:sldId id="267" r:id="rId5"/>
    <p:sldId id="269" r:id="rId6"/>
    <p:sldId id="268" r:id="rId7"/>
    <p:sldId id="279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7" autoAdjust="0"/>
    <p:restoredTop sz="94780" autoAdjust="0"/>
  </p:normalViewPr>
  <p:slideViewPr>
    <p:cSldViewPr>
      <p:cViewPr varScale="1">
        <p:scale>
          <a:sx n="120" d="100"/>
          <a:sy n="120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2021/05/07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2021/05/07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3C8065-4CF0-5D47-A948-A0EB2960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03A89-5E3D-3D40-934F-D3349E0D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194773-2278-6E47-BA93-CF7B9329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4430-8C4F-FD41-BAB6-35415C0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93A673-3D2B-F843-84B7-2580C37DC094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2A9193-08E0-7849-8C90-581C777C1D46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0EC52E-320A-A849-9905-4BB7C178536C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B48D-41CE-604D-A1BB-962899F4DEB5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273CE9-F5E2-6B47-8301-21F224F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998C60-9366-A546-A09C-E88BA7C200EF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02EB3F-4553-724A-A0F5-7A6F90CC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  <p:pic>
        <p:nvPicPr>
          <p:cNvPr id="8" name="Picture 7" descr="cc_logo.png">
            <a:extLst>
              <a:ext uri="{FF2B5EF4-FFF2-40B4-BE49-F238E27FC236}">
                <a16:creationId xmlns:a16="http://schemas.microsoft.com/office/drawing/2014/main" id="{BBBC20B6-1A01-FF4D-B89A-450652819C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94" y="6314211"/>
            <a:ext cx="1064273" cy="427157"/>
          </a:xfrm>
          <a:prstGeom prst="rect">
            <a:avLst/>
          </a:prstGeom>
        </p:spPr>
      </p:pic>
      <p:pic>
        <p:nvPicPr>
          <p:cNvPr id="9" name="Picture 2" descr="https://lh3.googleusercontent.com/xjzBdqI7ePps3urYrLIrtx-AuYPzX6NT3LRRr6jEwyLjqBO_UmTS-rAqldRWWb9HGuH-cMr1W8CjuQXJRM_shiorNKD9NqPA0mM_3PG-yzutNu3eGpQjbcn6-3PvZ0dTqCtBKrrG8U0">
            <a:extLst>
              <a:ext uri="{FF2B5EF4-FFF2-40B4-BE49-F238E27FC236}">
                <a16:creationId xmlns:a16="http://schemas.microsoft.com/office/drawing/2014/main" id="{60294FA8-4107-5841-9347-5F860422B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89047"/>
            <a:ext cx="1077466" cy="5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Module 6 – Pathogen variant calling</a:t>
            </a:r>
          </a:p>
          <a:p>
            <a:r>
              <a:rPr lang="en-ZA" b="1" dirty="0">
                <a:solidFill>
                  <a:schemeClr val="tx1"/>
                </a:solidFill>
              </a:rPr>
              <a:t>Session 1: Alignment to reference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" y="171949"/>
            <a:ext cx="5379535" cy="129802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309319"/>
            <a:ext cx="3744416" cy="504057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NGS Bioinformatics Course Africa 2021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Trainer name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411" y="2039124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>
                <a:solidFill>
                  <a:schemeClr val="tx1"/>
                </a:solidFill>
              </a:rPr>
              <a:t>Next Generation Sequencing </a:t>
            </a:r>
          </a:p>
          <a:p>
            <a:r>
              <a:rPr lang="en-ZA" sz="2800" b="1" dirty="0">
                <a:solidFill>
                  <a:schemeClr val="tx1"/>
                </a:solidFill>
              </a:rPr>
              <a:t>Bioinformatics Course 2021</a:t>
            </a:r>
          </a:p>
        </p:txBody>
      </p:sp>
      <p:pic>
        <p:nvPicPr>
          <p:cNvPr id="7" name="Google Shape;71;p1">
            <a:extLst>
              <a:ext uri="{FF2B5EF4-FFF2-40B4-BE49-F238E27FC236}">
                <a16:creationId xmlns:a16="http://schemas.microsoft.com/office/drawing/2014/main" id="{155ECA2E-DFFF-294F-9C6E-E54F817170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192" y="171949"/>
            <a:ext cx="2600325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19CB7-8A65-5448-812C-DFCD2928E801}"/>
              </a:ext>
            </a:extLst>
          </p:cNvPr>
          <p:cNvCxnSpPr>
            <a:stCxn id="4" idx="2"/>
          </p:cNvCxnSpPr>
          <p:nvPr/>
        </p:nvCxnSpPr>
        <p:spPr>
          <a:xfrm>
            <a:off x="4427984" y="2269576"/>
            <a:ext cx="0" cy="2448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Detection of variants (Variant calling)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A2AAD-0613-D149-B135-76C560F26CA5}"/>
              </a:ext>
            </a:extLst>
          </p:cNvPr>
          <p:cNvSpPr/>
          <p:nvPr/>
        </p:nvSpPr>
        <p:spPr>
          <a:xfrm>
            <a:off x="2483768" y="1770382"/>
            <a:ext cx="3888432" cy="4991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a suitable reference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007534-A09D-6143-B778-4C9075A17DAB}"/>
              </a:ext>
            </a:extLst>
          </p:cNvPr>
          <p:cNvSpPr/>
          <p:nvPr/>
        </p:nvSpPr>
        <p:spPr>
          <a:xfrm>
            <a:off x="2483768" y="2780926"/>
            <a:ext cx="3888432" cy="4991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to reference (bwa)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E4F788-7A12-B346-89B0-F8420595E9AA}"/>
              </a:ext>
            </a:extLst>
          </p:cNvPr>
          <p:cNvSpPr/>
          <p:nvPr/>
        </p:nvSpPr>
        <p:spPr>
          <a:xfrm>
            <a:off x="2483768" y="3791470"/>
            <a:ext cx="3888432" cy="4991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all variants (raw SNPs)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B7E50E-1E63-1548-9F8B-62005CCD8412}"/>
              </a:ext>
            </a:extLst>
          </p:cNvPr>
          <p:cNvSpPr/>
          <p:nvPr/>
        </p:nvSpPr>
        <p:spPr>
          <a:xfrm>
            <a:off x="2516051" y="4802014"/>
            <a:ext cx="3888432" cy="499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the variants (SNPs)</a:t>
            </a:r>
          </a:p>
        </p:txBody>
      </p:sp>
    </p:spTree>
    <p:extLst>
      <p:ext uri="{BB962C8B-B14F-4D97-AF65-F5344CB8AC3E}">
        <p14:creationId xmlns:p14="http://schemas.microsoft.com/office/powerpoint/2010/main" val="82373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F38313-F3FE-324E-9AC0-69EFEC9DB8C7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6B720-7D2E-3A47-A6B8-60DF1E4C4CA3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2386E8A-8C41-DE46-A9D5-923FD3A4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1BD7B4-BF41-A046-8A50-D25446CE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Selecting suitable 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F5CB0-DC1C-404F-9AEC-2A74207C3D94}"/>
              </a:ext>
            </a:extLst>
          </p:cNvPr>
          <p:cNvSpPr txBox="1"/>
          <p:nvPr/>
        </p:nvSpPr>
        <p:spPr>
          <a:xfrm>
            <a:off x="389851" y="1317092"/>
            <a:ext cx="5687829" cy="39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Best source: NCBI reference database or prior published studies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Complete genome sequence available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NCBI has versions : select the latest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Genome annotation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From the same species or close relative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Present case : </a:t>
            </a:r>
            <a:r>
              <a:rPr lang="en-US" sz="1600" i="1" dirty="0">
                <a:latin typeface="PT Serif" panose="020A0603040505020204" pitchFamily="18" charset="77"/>
              </a:rPr>
              <a:t>M. tuberculosis </a:t>
            </a:r>
            <a:r>
              <a:rPr lang="en-US" sz="1600" dirty="0">
                <a:latin typeface="PT Serif" panose="020A0603040505020204" pitchFamily="18" charset="77"/>
              </a:rPr>
              <a:t>H37Rv (NC_000962.3)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2E3CFC-018A-6A47-A6BB-BED19ACCFB69}"/>
              </a:ext>
            </a:extLst>
          </p:cNvPr>
          <p:cNvGrpSpPr/>
          <p:nvPr/>
        </p:nvGrpSpPr>
        <p:grpSpPr>
          <a:xfrm>
            <a:off x="5583476" y="2279023"/>
            <a:ext cx="3033186" cy="2124636"/>
            <a:chOff x="5583476" y="2279023"/>
            <a:chExt cx="3033186" cy="21246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E6F463-4FA8-134D-82A0-AA8F2748751F}"/>
                </a:ext>
              </a:extLst>
            </p:cNvPr>
            <p:cNvCxnSpPr/>
            <p:nvPr/>
          </p:nvCxnSpPr>
          <p:spPr>
            <a:xfrm>
              <a:off x="5583476" y="2780928"/>
              <a:ext cx="2594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8A885-90B9-0D47-958F-F73645428FF6}"/>
                </a:ext>
              </a:extLst>
            </p:cNvPr>
            <p:cNvSpPr txBox="1"/>
            <p:nvPr/>
          </p:nvSpPr>
          <p:spPr>
            <a:xfrm>
              <a:off x="7095644" y="2279023"/>
              <a:ext cx="1368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PT Serif" panose="020A0603040505020204" pitchFamily="18" charset="77"/>
                  <a:cs typeface="Arial" panose="020B0604020202020204" pitchFamily="34" charset="0"/>
                </a:rPr>
                <a:t>reference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ACB2EA-5422-F147-B9CB-8A7B48CDB83D}"/>
                </a:ext>
              </a:extLst>
            </p:cNvPr>
            <p:cNvCxnSpPr/>
            <p:nvPr/>
          </p:nvCxnSpPr>
          <p:spPr>
            <a:xfrm>
              <a:off x="5637930" y="2996952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67F3D3C-9B11-B24A-8092-B619C8E8461B}"/>
                </a:ext>
              </a:extLst>
            </p:cNvPr>
            <p:cNvCxnSpPr/>
            <p:nvPr/>
          </p:nvCxnSpPr>
          <p:spPr>
            <a:xfrm>
              <a:off x="5637930" y="3140968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542D31-5AA2-AB41-9395-534B20FDF9EF}"/>
                </a:ext>
              </a:extLst>
            </p:cNvPr>
            <p:cNvCxnSpPr/>
            <p:nvPr/>
          </p:nvCxnSpPr>
          <p:spPr>
            <a:xfrm>
              <a:off x="5637930" y="3284984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968408-0574-524C-B048-3A80320BE2C2}"/>
                </a:ext>
              </a:extLst>
            </p:cNvPr>
            <p:cNvCxnSpPr/>
            <p:nvPr/>
          </p:nvCxnSpPr>
          <p:spPr>
            <a:xfrm>
              <a:off x="5810396" y="3429000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853CC6-96DE-F74C-BA45-185AC223FAF3}"/>
                </a:ext>
              </a:extLst>
            </p:cNvPr>
            <p:cNvCxnSpPr/>
            <p:nvPr/>
          </p:nvCxnSpPr>
          <p:spPr>
            <a:xfrm>
              <a:off x="5844784" y="3573016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D60AC3-9645-EF47-9C57-25CA304C8302}"/>
                </a:ext>
              </a:extLst>
            </p:cNvPr>
            <p:cNvCxnSpPr/>
            <p:nvPr/>
          </p:nvCxnSpPr>
          <p:spPr>
            <a:xfrm>
              <a:off x="5888276" y="3717032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A1585B-44C1-4449-8AF9-3D75C2A2EF89}"/>
                </a:ext>
              </a:extLst>
            </p:cNvPr>
            <p:cNvCxnSpPr/>
            <p:nvPr/>
          </p:nvCxnSpPr>
          <p:spPr>
            <a:xfrm>
              <a:off x="5943516" y="3861048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2787C7-F4C5-9D44-BCDF-1C9AAC63846F}"/>
                </a:ext>
              </a:extLst>
            </p:cNvPr>
            <p:cNvCxnSpPr/>
            <p:nvPr/>
          </p:nvCxnSpPr>
          <p:spPr>
            <a:xfrm>
              <a:off x="6790058" y="2996952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C3615F-A9CF-D045-AE46-54AB92026AB6}"/>
                </a:ext>
              </a:extLst>
            </p:cNvPr>
            <p:cNvCxnSpPr/>
            <p:nvPr/>
          </p:nvCxnSpPr>
          <p:spPr>
            <a:xfrm>
              <a:off x="6790058" y="3140968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136536E-537C-DF4D-B474-30BB7284AAA8}"/>
                </a:ext>
              </a:extLst>
            </p:cNvPr>
            <p:cNvCxnSpPr/>
            <p:nvPr/>
          </p:nvCxnSpPr>
          <p:spPr>
            <a:xfrm>
              <a:off x="6790058" y="3284984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E2A2F9-1D5A-5945-836D-158A365F003C}"/>
                </a:ext>
              </a:extLst>
            </p:cNvPr>
            <p:cNvCxnSpPr/>
            <p:nvPr/>
          </p:nvCxnSpPr>
          <p:spPr>
            <a:xfrm>
              <a:off x="6962524" y="3429000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D8DD78-BD7B-BA45-9F78-27C45C856B12}"/>
                </a:ext>
              </a:extLst>
            </p:cNvPr>
            <p:cNvCxnSpPr/>
            <p:nvPr/>
          </p:nvCxnSpPr>
          <p:spPr>
            <a:xfrm>
              <a:off x="6996912" y="3573016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BC671D-3959-D94A-87F1-9D5191A6F209}"/>
                </a:ext>
              </a:extLst>
            </p:cNvPr>
            <p:cNvCxnSpPr/>
            <p:nvPr/>
          </p:nvCxnSpPr>
          <p:spPr>
            <a:xfrm>
              <a:off x="7040404" y="3717032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A67C81-1A67-604B-9553-58B2B07B0FA3}"/>
                </a:ext>
              </a:extLst>
            </p:cNvPr>
            <p:cNvCxnSpPr/>
            <p:nvPr/>
          </p:nvCxnSpPr>
          <p:spPr>
            <a:xfrm>
              <a:off x="7095644" y="3861048"/>
              <a:ext cx="5006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38D0E9-9622-A34B-8B6A-058C9FF6E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5083" y="3000020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8C7600-BF03-1D42-9338-1EFB024FF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5083" y="3156783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7FFCE1-803C-2F41-998D-6B8B28F79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5083" y="3300799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751504D-B2F2-7146-B2F9-364FBBA67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5476" y="3444815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B88DEE8-0A82-9941-A7C1-085E84747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499" y="3578199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6F1ACA4-A9AD-F841-B0CD-BA92BC53A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208" y="3732847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4B785B-AFCD-B54D-83DE-515DA9956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3088" y="3861048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CA7F27-1EB9-BC4A-BB63-7A65C6B02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153" y="2996952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063F3B5-A2F3-7F4A-8106-935809DB1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153" y="3153715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19137DF-7070-CA4E-B7F7-2E78AB5F1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153" y="3297731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C3D951-CF35-264F-93CC-7094EC219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546" y="3441747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44C7FE-FCF8-8548-A48F-89CBA8DC8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9569" y="3575131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A7CA4A-4C35-0649-A128-F0CF95AD9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7278" y="3729779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9893E2B-51E1-A842-AED1-C4F30FA26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6158" y="3857980"/>
              <a:ext cx="49825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4047D5-D20E-1946-9A48-82A6DFAF7E80}"/>
                </a:ext>
              </a:extLst>
            </p:cNvPr>
            <p:cNvCxnSpPr/>
            <p:nvPr/>
          </p:nvCxnSpPr>
          <p:spPr>
            <a:xfrm>
              <a:off x="5583476" y="27089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BB9969-4C6B-584A-AA9B-F9558939D730}"/>
                </a:ext>
              </a:extLst>
            </p:cNvPr>
            <p:cNvCxnSpPr/>
            <p:nvPr/>
          </p:nvCxnSpPr>
          <p:spPr>
            <a:xfrm>
              <a:off x="8182735" y="27089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AC2F59-8412-3C4B-90CC-9B8B091FB5B2}"/>
                </a:ext>
              </a:extLst>
            </p:cNvPr>
            <p:cNvSpPr txBox="1"/>
            <p:nvPr/>
          </p:nvSpPr>
          <p:spPr>
            <a:xfrm>
              <a:off x="6966392" y="4065105"/>
              <a:ext cx="1650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PT Serif" panose="020A0603040505020204" pitchFamily="18" charset="77"/>
                  <a:cs typeface="Arial" panose="020B0604020202020204" pitchFamily="34" charset="0"/>
                </a:rPr>
                <a:t>Mapped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9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>
            <a:extLst>
              <a:ext uri="{FF2B5EF4-FFF2-40B4-BE49-F238E27FC236}">
                <a16:creationId xmlns:a16="http://schemas.microsoft.com/office/drawing/2014/main" id="{955AE412-6498-6F46-A82C-1D2C5B3A5D87}"/>
              </a:ext>
            </a:extLst>
          </p:cNvPr>
          <p:cNvSpPr/>
          <p:nvPr/>
        </p:nvSpPr>
        <p:spPr>
          <a:xfrm>
            <a:off x="4058778" y="2011054"/>
            <a:ext cx="144016" cy="321203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Step1: Alignment to reference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C5C71F0-BE8F-C64F-B260-FEC34789CF76}"/>
              </a:ext>
            </a:extLst>
          </p:cNvPr>
          <p:cNvSpPr/>
          <p:nvPr/>
        </p:nvSpPr>
        <p:spPr>
          <a:xfrm>
            <a:off x="2339752" y="1419281"/>
            <a:ext cx="3807258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reference (bwa index)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F2F9E0-C3B0-4F47-9091-1AF1FEC6CB84}"/>
              </a:ext>
            </a:extLst>
          </p:cNvPr>
          <p:cNvSpPr/>
          <p:nvPr/>
        </p:nvSpPr>
        <p:spPr>
          <a:xfrm>
            <a:off x="2339752" y="2290473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the reads (bwa mem)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42B639-81D9-1640-B46C-55CA3ECC73AC}"/>
              </a:ext>
            </a:extLst>
          </p:cNvPr>
          <p:cNvSpPr/>
          <p:nvPr/>
        </p:nvSpPr>
        <p:spPr>
          <a:xfrm>
            <a:off x="2347889" y="3004418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bam (bwa mem)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CF1551-D962-0443-8338-474B0686AB70}"/>
              </a:ext>
            </a:extLst>
          </p:cNvPr>
          <p:cNvSpPr/>
          <p:nvPr/>
        </p:nvSpPr>
        <p:spPr>
          <a:xfrm>
            <a:off x="2347889" y="3718363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the bam file (bwa sort)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286E49-4E18-0B4D-8FEE-2B114D9DAB33}"/>
              </a:ext>
            </a:extLst>
          </p:cNvPr>
          <p:cNvSpPr/>
          <p:nvPr/>
        </p:nvSpPr>
        <p:spPr>
          <a:xfrm>
            <a:off x="2339752" y="5243189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sorted file (bwa index)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3CCB8A0-E08C-D746-9A53-EC537F211739}"/>
              </a:ext>
            </a:extLst>
          </p:cNvPr>
          <p:cNvSpPr/>
          <p:nvPr/>
        </p:nvSpPr>
        <p:spPr>
          <a:xfrm>
            <a:off x="2347889" y="4483850"/>
            <a:ext cx="3807258" cy="418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the duplicates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picard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07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4A0FC-4478-BF4C-B416-50CD64442EDF}"/>
              </a:ext>
            </a:extLst>
          </p:cNvPr>
          <p:cNvSpPr/>
          <p:nvPr/>
        </p:nvSpPr>
        <p:spPr>
          <a:xfrm>
            <a:off x="755576" y="1570656"/>
            <a:ext cx="7632848" cy="92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600" b="1" dirty="0">
                <a:latin typeface="PT Serif" panose="020A0603040505020204" pitchFamily="18" charset="77"/>
                <a:ea typeface="Arial" panose="020B0604020202020204" pitchFamily="34" charset="0"/>
              </a:rPr>
              <a:t>1) 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picard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MarkDuplicates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I=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sorted.bam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O=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markdup.bam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M=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metrics.txt</a:t>
            </a:r>
            <a:endParaRPr lang="en-GB" sz="1600" dirty="0">
              <a:solidFill>
                <a:srgbClr val="0070C0"/>
              </a:solidFill>
              <a:latin typeface="PT Serif" panose="020A0603040505020204" pitchFamily="18" charset="77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endParaRPr lang="en-GB" sz="1600" dirty="0">
              <a:solidFill>
                <a:srgbClr val="0070C0"/>
              </a:solidFill>
              <a:effectLst/>
              <a:latin typeface="PT Serif" panose="020A0603040505020204" pitchFamily="18" charset="77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600" b="1" dirty="0">
                <a:latin typeface="PT Serif" panose="020A0603040505020204" pitchFamily="18" charset="77"/>
                <a:ea typeface="Arial" panose="020B0604020202020204" pitchFamily="34" charset="0"/>
              </a:rPr>
              <a:t>2)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grep –A 2 “^## METRICS” </a:t>
            </a:r>
            <a:r>
              <a:rPr lang="en-GB" sz="1600" dirty="0" err="1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metrics.txt</a:t>
            </a:r>
            <a:r>
              <a:rPr lang="en-GB" sz="1600" dirty="0">
                <a:solidFill>
                  <a:srgbClr val="0070C0"/>
                </a:solidFill>
                <a:latin typeface="PT Serif" panose="020A0603040505020204" pitchFamily="18" charset="77"/>
                <a:ea typeface="Arial" panose="020B0604020202020204" pitchFamily="34" charset="0"/>
              </a:rPr>
              <a:t> </a:t>
            </a:r>
            <a:endParaRPr lang="en-GB" sz="1600" dirty="0">
              <a:solidFill>
                <a:srgbClr val="0070C0"/>
              </a:solidFill>
              <a:effectLst/>
              <a:latin typeface="PT Serif" panose="020A0603040505020204" pitchFamily="18" charset="77"/>
              <a:ea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8ECAA-45B2-9B4F-844C-48EA82B6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4" y="3038885"/>
            <a:ext cx="7366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Mapping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BD4C1-8F5A-1D43-AB97-EAAA12C5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18082"/>
            <a:ext cx="4968552" cy="354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6B6AA-F9DF-594F-84EE-7996D6C6877F}"/>
              </a:ext>
            </a:extLst>
          </p:cNvPr>
          <p:cNvSpPr txBox="1"/>
          <p:nvPr/>
        </p:nvSpPr>
        <p:spPr>
          <a:xfrm>
            <a:off x="1475656" y="1358987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PT Serif" panose="020A0603040505020204" pitchFamily="18" charset="77"/>
              </a:rPr>
              <a:t>1)</a:t>
            </a:r>
            <a:r>
              <a:rPr lang="en-US" sz="1600" dirty="0">
                <a:latin typeface="PT Serif" panose="020A0603040505020204" pitchFamily="18" charset="77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PT Serif" panose="020A0603040505020204" pitchFamily="18" charset="77"/>
              </a:rPr>
              <a:t>samtools</a:t>
            </a:r>
            <a:r>
              <a:rPr lang="en-US" sz="1600" dirty="0">
                <a:solidFill>
                  <a:srgbClr val="0070C0"/>
                </a:solidFill>
                <a:latin typeface="PT Serif" panose="020A0603040505020204" pitchFamily="18" charset="77"/>
              </a:rPr>
              <a:t> stats </a:t>
            </a:r>
            <a:r>
              <a:rPr lang="en-US" sz="1600" dirty="0" err="1">
                <a:solidFill>
                  <a:srgbClr val="0070C0"/>
                </a:solidFill>
                <a:latin typeface="PT Serif" panose="020A0603040505020204" pitchFamily="18" charset="77"/>
              </a:rPr>
              <a:t>in.bam</a:t>
            </a:r>
            <a:r>
              <a:rPr lang="en-US" sz="1600" dirty="0">
                <a:solidFill>
                  <a:srgbClr val="0070C0"/>
                </a:solidFill>
                <a:latin typeface="PT Serif" panose="020A0603040505020204" pitchFamily="18" charset="77"/>
              </a:rPr>
              <a:t>&gt;</a:t>
            </a:r>
            <a:r>
              <a:rPr lang="en-US" sz="1600" dirty="0" err="1">
                <a:solidFill>
                  <a:srgbClr val="0070C0"/>
                </a:solidFill>
                <a:latin typeface="PT Serif" panose="020A0603040505020204" pitchFamily="18" charset="77"/>
              </a:rPr>
              <a:t>bamstat.txt</a:t>
            </a:r>
            <a:endParaRPr lang="en-US" sz="1600" dirty="0">
              <a:solidFill>
                <a:srgbClr val="0070C0"/>
              </a:solidFill>
              <a:latin typeface="PT Serif" panose="020A0603040505020204" pitchFamily="18" charset="77"/>
            </a:endParaRPr>
          </a:p>
          <a:p>
            <a:br>
              <a:rPr lang="en-US" sz="1600" dirty="0">
                <a:solidFill>
                  <a:srgbClr val="0070C0"/>
                </a:solidFill>
                <a:latin typeface="PT Serif" panose="020A0603040505020204" pitchFamily="18" charset="77"/>
              </a:rPr>
            </a:br>
            <a:r>
              <a:rPr lang="en-US" sz="1600" b="1" dirty="0">
                <a:latin typeface="PT Serif" panose="020A0603040505020204" pitchFamily="18" charset="77"/>
              </a:rPr>
              <a:t>2)</a:t>
            </a:r>
            <a:r>
              <a:rPr lang="en-US" sz="1600" dirty="0">
                <a:solidFill>
                  <a:srgbClr val="0070C0"/>
                </a:solidFill>
                <a:latin typeface="PT Serif" panose="020A0603040505020204" pitchFamily="18" charset="77"/>
              </a:rPr>
              <a:t> grep “^SN” </a:t>
            </a:r>
            <a:r>
              <a:rPr lang="en-US" sz="1600" dirty="0" err="1">
                <a:solidFill>
                  <a:srgbClr val="0070C0"/>
                </a:solidFill>
                <a:latin typeface="PT Serif" panose="020A0603040505020204" pitchFamily="18" charset="77"/>
              </a:rPr>
              <a:t>bamstats.txt</a:t>
            </a:r>
            <a:r>
              <a:rPr lang="en-US" sz="1600" dirty="0">
                <a:solidFill>
                  <a:srgbClr val="0070C0"/>
                </a:solidFill>
                <a:latin typeface="PT Serif" panose="020A0603040505020204" pitchFamily="18" charset="77"/>
              </a:rPr>
              <a:t> &gt;</a:t>
            </a:r>
            <a:r>
              <a:rPr lang="en-US" sz="1600" dirty="0" err="1">
                <a:solidFill>
                  <a:srgbClr val="0070C0"/>
                </a:solidFill>
                <a:latin typeface="PT Serif" panose="020A0603040505020204" pitchFamily="18" charset="77"/>
              </a:rPr>
              <a:t>stats.txt</a:t>
            </a:r>
            <a:endParaRPr lang="en-US" sz="1600" dirty="0">
              <a:solidFill>
                <a:srgbClr val="0070C0"/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47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F0DA33-60BE-2F46-86B0-D52778D945C2}"/>
              </a:ext>
            </a:extLst>
          </p:cNvPr>
          <p:cNvSpPr txBox="1"/>
          <p:nvPr/>
        </p:nvSpPr>
        <p:spPr>
          <a:xfrm>
            <a:off x="2843808" y="2420888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97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16574</TotalTime>
  <Words>268</Words>
  <Application>Microsoft Macintosh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PT Serif</vt:lpstr>
      <vt:lpstr>Office Theme</vt:lpstr>
      <vt:lpstr>PowerPoint Presentation</vt:lpstr>
      <vt:lpstr>Detection of variants (Variant calling)</vt:lpstr>
      <vt:lpstr>Selecting suitable reference</vt:lpstr>
      <vt:lpstr>Step1: Alignment to reference</vt:lpstr>
      <vt:lpstr>Duplicates</vt:lpstr>
      <vt:lpstr>Mapping statistics</vt:lpstr>
      <vt:lpstr>PowerPoint Presentation</vt:lpstr>
    </vt:vector>
  </TitlesOfParts>
  <Company>University of Cape Town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Narender Kumar</cp:lastModifiedBy>
  <cp:revision>113</cp:revision>
  <cp:lastPrinted>2021-05-05T06:28:18Z</cp:lastPrinted>
  <dcterms:created xsi:type="dcterms:W3CDTF">2013-05-08T12:09:35Z</dcterms:created>
  <dcterms:modified xsi:type="dcterms:W3CDTF">2021-05-07T12:24:30Z</dcterms:modified>
</cp:coreProperties>
</file>